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4"/>
  </p:notesMasterIdLst>
  <p:sldIdLst>
    <p:sldId id="256" r:id="rId3"/>
    <p:sldId id="257" r:id="rId4"/>
    <p:sldId id="274" r:id="rId5"/>
    <p:sldId id="286" r:id="rId6"/>
    <p:sldId id="259" r:id="rId7"/>
    <p:sldId id="273" r:id="rId8"/>
    <p:sldId id="260" r:id="rId9"/>
    <p:sldId id="283" r:id="rId10"/>
    <p:sldId id="310" r:id="rId11"/>
    <p:sldId id="309" r:id="rId12"/>
    <p:sldId id="282" r:id="rId13"/>
    <p:sldId id="285" r:id="rId14"/>
    <p:sldId id="296" r:id="rId15"/>
    <p:sldId id="299" r:id="rId16"/>
    <p:sldId id="304" r:id="rId17"/>
    <p:sldId id="300" r:id="rId18"/>
    <p:sldId id="301" r:id="rId19"/>
    <p:sldId id="302" r:id="rId20"/>
    <p:sldId id="303" r:id="rId21"/>
    <p:sldId id="306" r:id="rId22"/>
    <p:sldId id="297" r:id="rId23"/>
    <p:sldId id="298" r:id="rId24"/>
    <p:sldId id="307" r:id="rId25"/>
    <p:sldId id="261" r:id="rId26"/>
    <p:sldId id="275" r:id="rId27"/>
    <p:sldId id="276" r:id="rId28"/>
    <p:sldId id="277" r:id="rId29"/>
    <p:sldId id="278" r:id="rId30"/>
    <p:sldId id="279" r:id="rId31"/>
    <p:sldId id="280" r:id="rId32"/>
    <p:sldId id="271" r:id="rId33"/>
    <p:sldId id="262" r:id="rId34"/>
    <p:sldId id="305" r:id="rId35"/>
    <p:sldId id="290" r:id="rId36"/>
    <p:sldId id="291" r:id="rId37"/>
    <p:sldId id="293" r:id="rId38"/>
    <p:sldId id="292" r:id="rId39"/>
    <p:sldId id="295" r:id="rId40"/>
    <p:sldId id="311" r:id="rId41"/>
    <p:sldId id="308" r:id="rId42"/>
    <p:sldId id="272" r:id="rId4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1">
          <p15:clr>
            <a:srgbClr val="A4A3A4"/>
          </p15:clr>
        </p15:guide>
        <p15:guide id="2" pos="29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4" autoAdjust="0"/>
    <p:restoredTop sz="86318" autoAdjust="0"/>
  </p:normalViewPr>
  <p:slideViewPr>
    <p:cSldViewPr>
      <p:cViewPr varScale="1">
        <p:scale>
          <a:sx n="62" d="100"/>
          <a:sy n="62" d="100"/>
        </p:scale>
        <p:origin x="1188" y="72"/>
      </p:cViewPr>
      <p:guideLst>
        <p:guide orient="horz" pos="2131"/>
        <p:guide pos="293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7BD15B-A4D4-429F-86CF-F6D320BAA873}" type="datetimeFigureOut">
              <a:rPr lang="zh-CN" altLang="en-US" smtClean="0"/>
              <a:t>2022/12/6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351028-D600-4D57-85AE-94E5C2C13EC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D571063-75A5-4525-8F3A-93CDE8CB5100}" type="slidenum">
              <a:rPr lang="zh-CN" altLang="en-US" smtClean="0">
                <a:solidFill>
                  <a:prstClr val="black"/>
                </a:solidFill>
              </a:r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13</a:t>
            </a:fld>
            <a:endParaRPr lang="zh-CN" altLang="en-US"/>
          </a:p>
        </p:txBody>
      </p:sp>
    </p:spTree>
    <p:extLst>
      <p:ext uri="{BB962C8B-B14F-4D97-AF65-F5344CB8AC3E}">
        <p14:creationId xmlns:p14="http://schemas.microsoft.com/office/powerpoint/2010/main" val="547636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14</a:t>
            </a:fld>
            <a:endParaRPr lang="zh-CN" altLang="en-US"/>
          </a:p>
        </p:txBody>
      </p:sp>
    </p:spTree>
    <p:extLst>
      <p:ext uri="{BB962C8B-B14F-4D97-AF65-F5344CB8AC3E}">
        <p14:creationId xmlns:p14="http://schemas.microsoft.com/office/powerpoint/2010/main" val="38045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15</a:t>
            </a:fld>
            <a:endParaRPr lang="zh-CN" altLang="en-US"/>
          </a:p>
        </p:txBody>
      </p:sp>
    </p:spTree>
    <p:extLst>
      <p:ext uri="{BB962C8B-B14F-4D97-AF65-F5344CB8AC3E}">
        <p14:creationId xmlns:p14="http://schemas.microsoft.com/office/powerpoint/2010/main" val="186816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16</a:t>
            </a:fld>
            <a:endParaRPr lang="zh-CN" altLang="en-US"/>
          </a:p>
        </p:txBody>
      </p:sp>
    </p:spTree>
    <p:extLst>
      <p:ext uri="{BB962C8B-B14F-4D97-AF65-F5344CB8AC3E}">
        <p14:creationId xmlns:p14="http://schemas.microsoft.com/office/powerpoint/2010/main" val="122152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17</a:t>
            </a:fld>
            <a:endParaRPr lang="zh-CN" altLang="en-US"/>
          </a:p>
        </p:txBody>
      </p:sp>
    </p:spTree>
    <p:extLst>
      <p:ext uri="{BB962C8B-B14F-4D97-AF65-F5344CB8AC3E}">
        <p14:creationId xmlns:p14="http://schemas.microsoft.com/office/powerpoint/2010/main" val="3034938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18</a:t>
            </a:fld>
            <a:endParaRPr lang="zh-CN" altLang="en-US"/>
          </a:p>
        </p:txBody>
      </p:sp>
    </p:spTree>
    <p:extLst>
      <p:ext uri="{BB962C8B-B14F-4D97-AF65-F5344CB8AC3E}">
        <p14:creationId xmlns:p14="http://schemas.microsoft.com/office/powerpoint/2010/main" val="740056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19</a:t>
            </a:fld>
            <a:endParaRPr lang="zh-CN" altLang="en-US"/>
          </a:p>
        </p:txBody>
      </p:sp>
    </p:spTree>
    <p:extLst>
      <p:ext uri="{BB962C8B-B14F-4D97-AF65-F5344CB8AC3E}">
        <p14:creationId xmlns:p14="http://schemas.microsoft.com/office/powerpoint/2010/main" val="482488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20</a:t>
            </a:fld>
            <a:endParaRPr lang="zh-CN" altLang="en-US"/>
          </a:p>
        </p:txBody>
      </p:sp>
    </p:spTree>
    <p:extLst>
      <p:ext uri="{BB962C8B-B14F-4D97-AF65-F5344CB8AC3E}">
        <p14:creationId xmlns:p14="http://schemas.microsoft.com/office/powerpoint/2010/main" val="100718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21</a:t>
            </a:fld>
            <a:endParaRPr lang="zh-CN" altLang="en-US"/>
          </a:p>
        </p:txBody>
      </p:sp>
    </p:spTree>
    <p:extLst>
      <p:ext uri="{BB962C8B-B14F-4D97-AF65-F5344CB8AC3E}">
        <p14:creationId xmlns:p14="http://schemas.microsoft.com/office/powerpoint/2010/main" val="1973091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22</a:t>
            </a:fld>
            <a:endParaRPr lang="zh-CN" altLang="en-US"/>
          </a:p>
        </p:txBody>
      </p:sp>
    </p:spTree>
    <p:extLst>
      <p:ext uri="{BB962C8B-B14F-4D97-AF65-F5344CB8AC3E}">
        <p14:creationId xmlns:p14="http://schemas.microsoft.com/office/powerpoint/2010/main" val="383028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My presentation will cover the following five aspects:  the first part is … second is …. Last is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8D571063-75A5-4525-8F3A-93CDE8CB5100}" type="slidenum">
              <a:rPr lang="zh-CN" altLang="en-US" smtClean="0">
                <a:solidFill>
                  <a:prstClr val="black"/>
                </a:solidFill>
              </a:r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23</a:t>
            </a:fld>
            <a:endParaRPr lang="zh-CN" altLang="en-US"/>
          </a:p>
        </p:txBody>
      </p:sp>
    </p:spTree>
    <p:extLst>
      <p:ext uri="{BB962C8B-B14F-4D97-AF65-F5344CB8AC3E}">
        <p14:creationId xmlns:p14="http://schemas.microsoft.com/office/powerpoint/2010/main" val="3392279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proton single event effect irradiation device is mainly composed of five systems: beam lowering system, beam scattering system, energy degrader system, beam diagnosis system and sample platform. </a:t>
            </a:r>
          </a:p>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25</a:t>
            </a:fld>
            <a:endParaRPr lang="zh-CN" altLang="en-US"/>
          </a:p>
        </p:txBody>
      </p:sp>
    </p:spTree>
    <p:extLst>
      <p:ext uri="{BB962C8B-B14F-4D97-AF65-F5344CB8AC3E}">
        <p14:creationId xmlns:p14="http://schemas.microsoft.com/office/powerpoint/2010/main" val="1954913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cyclotron is a strong current accelerator, which generally provides an initial current of the order of </a:t>
            </a:r>
            <a:r>
              <a:rPr lang="en-US" altLang="zh-CN" dirty="0" err="1"/>
              <a:t>uA</a:t>
            </a:r>
            <a:r>
              <a:rPr lang="en-US" altLang="zh-CN" dirty="0"/>
              <a:t>, while the single particle effect experiment generally requires a weak beam of  </a:t>
            </a:r>
            <a:r>
              <a:rPr lang="en-US" altLang="zh-CN" dirty="0" err="1"/>
              <a:t>nA</a:t>
            </a:r>
            <a:r>
              <a:rPr lang="en-US" altLang="zh-CN" dirty="0"/>
              <a:t> level, so it is necessary to reduce the proton beam intensity. </a:t>
            </a:r>
          </a:p>
          <a:p>
            <a:r>
              <a:rPr lang="en-US" altLang="zh-CN" dirty="0"/>
              <a:t>Therefore, the effect of beam reduction can be achieved by using a quadrupole lens to disperse the beam in the X and Y directions, and then intercept a small part of the beam in the center through the slit.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26</a:t>
            </a:fld>
            <a:endParaRPr lang="zh-CN" altLang="en-US"/>
          </a:p>
        </p:txBody>
      </p:sp>
    </p:spTree>
    <p:extLst>
      <p:ext uri="{BB962C8B-B14F-4D97-AF65-F5344CB8AC3E}">
        <p14:creationId xmlns:p14="http://schemas.microsoft.com/office/powerpoint/2010/main" val="834703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original beam spot provided by the accelerator is generally small, while the single particle effect experiment generally needs a uniform large beam spot to cover the whole electronic chip, so it is necessary to enlarge the beam spot size. </a:t>
            </a:r>
          </a:p>
          <a:p>
            <a:r>
              <a:rPr lang="en-US" altLang="zh-CN" dirty="0"/>
              <a:t>Therefore, by using the method of beam expansion by double scattering targets, the proton beam forms a Gaussian distribution after passing through the first scattering target, and then passes through the second scattering target, because the heavy nuclear material in the center has stronger scattering ability and has a stronger weakening effect on the beam current. after a certain flight distance, a large area uniform beam spot can be obtained in the sample plane.</a:t>
            </a:r>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27</a:t>
            </a:fld>
            <a:endParaRPr lang="zh-CN" altLang="en-US"/>
          </a:p>
        </p:txBody>
      </p:sp>
    </p:spTree>
    <p:extLst>
      <p:ext uri="{BB962C8B-B14F-4D97-AF65-F5344CB8AC3E}">
        <p14:creationId xmlns:p14="http://schemas.microsoft.com/office/powerpoint/2010/main" val="3651148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Accelerators can only provide proton beams with initial energy of 75-100MeV, while single-particle effect experiments generally need proton beams with a wide energy range to measure a more complete cross-section curve, so it is necessary to reduce proton energy. </a:t>
            </a:r>
          </a:p>
          <a:p>
            <a:r>
              <a:rPr lang="en-US" altLang="zh-CN" dirty="0"/>
              <a:t>Therefore, by placing a group of energy-reducing sheets with accurately calculated thickness on the beam line, the fast switching of proton beams in a certain energy range can be realized by the combination of multiple energy-reducing sheets.</a:t>
            </a:r>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28</a:t>
            </a:fld>
            <a:endParaRPr lang="zh-CN" altLang="en-US"/>
          </a:p>
        </p:txBody>
      </p:sp>
    </p:spTree>
    <p:extLst>
      <p:ext uri="{BB962C8B-B14F-4D97-AF65-F5344CB8AC3E}">
        <p14:creationId xmlns:p14="http://schemas.microsoft.com/office/powerpoint/2010/main" val="4064111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order to carry out the single particle effect experiment, it is necessary to measure the beam parameters such as proton irradiation Fluence and uniformity. </a:t>
            </a:r>
          </a:p>
          <a:p>
            <a:r>
              <a:rPr lang="en-US" altLang="zh-CN" dirty="0"/>
              <a:t>The proton beam flux is measured by on-line monitoring of transmission ionization chamber, plastic scintillator detector or Faraday cup. </a:t>
            </a:r>
          </a:p>
          <a:p>
            <a:r>
              <a:rPr lang="en-US" altLang="zh-CN" dirty="0"/>
              <a:t>The plastic scintillator detector is used at low injection rate and the Faraday cup is used at high injection rate.</a:t>
            </a:r>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29</a:t>
            </a:fld>
            <a:endParaRPr lang="zh-CN" altLang="en-US"/>
          </a:p>
        </p:txBody>
      </p:sp>
    </p:spTree>
    <p:extLst>
      <p:ext uri="{BB962C8B-B14F-4D97-AF65-F5344CB8AC3E}">
        <p14:creationId xmlns:p14="http://schemas.microsoft.com/office/powerpoint/2010/main" val="476362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Multi-dimensional sample  platform: </a:t>
            </a:r>
          </a:p>
          <a:p>
            <a:r>
              <a:rPr lang="en-US" altLang="zh-CN" dirty="0"/>
              <a:t> range: 500mm*500mm. </a:t>
            </a:r>
          </a:p>
          <a:p>
            <a:r>
              <a:rPr lang="en-US" altLang="zh-CN" dirty="0"/>
              <a:t>Sample rack removable. </a:t>
            </a:r>
          </a:p>
          <a:p>
            <a:r>
              <a:rPr lang="en-US" altLang="zh-CN" dirty="0"/>
              <a:t>For device-level and machine-level testing, need to prepare 50cmx25cm backplane in advance.</a:t>
            </a:r>
          </a:p>
        </p:txBody>
      </p:sp>
      <p:sp>
        <p:nvSpPr>
          <p:cNvPr id="4" name="灯片编号占位符 3"/>
          <p:cNvSpPr>
            <a:spLocks noGrp="1"/>
          </p:cNvSpPr>
          <p:nvPr>
            <p:ph type="sldNum" sz="quarter" idx="5"/>
          </p:nvPr>
        </p:nvSpPr>
        <p:spPr/>
        <p:txBody>
          <a:bodyPr/>
          <a:lstStyle/>
          <a:p>
            <a:fld id="{A1351028-D600-4D57-85AE-94E5C2C13EC7}" type="slidenum">
              <a:rPr lang="zh-CN" altLang="en-US" smtClean="0"/>
              <a:t>30</a:t>
            </a:fld>
            <a:endParaRPr lang="zh-CN" altLang="en-US"/>
          </a:p>
        </p:txBody>
      </p:sp>
    </p:spTree>
    <p:extLst>
      <p:ext uri="{BB962C8B-B14F-4D97-AF65-F5344CB8AC3E}">
        <p14:creationId xmlns:p14="http://schemas.microsoft.com/office/powerpoint/2010/main" val="1828315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33</a:t>
            </a:fld>
            <a:endParaRPr lang="zh-CN" altLang="en-US"/>
          </a:p>
        </p:txBody>
      </p:sp>
    </p:spTree>
    <p:extLst>
      <p:ext uri="{BB962C8B-B14F-4D97-AF65-F5344CB8AC3E}">
        <p14:creationId xmlns:p14="http://schemas.microsoft.com/office/powerpoint/2010/main" val="3200644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34</a:t>
            </a:fld>
            <a:endParaRPr lang="zh-CN" altLang="en-US"/>
          </a:p>
        </p:txBody>
      </p:sp>
    </p:spTree>
    <p:extLst>
      <p:ext uri="{BB962C8B-B14F-4D97-AF65-F5344CB8AC3E}">
        <p14:creationId xmlns:p14="http://schemas.microsoft.com/office/powerpoint/2010/main" val="268487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BRIF was started at CIAE in 2004. The project outline is shown in Fig. 1. It consists of a 100 MeV cyclotron, an isotope separator online system, modification of the existing tandem, a superconducting </a:t>
            </a:r>
            <a:r>
              <a:rPr lang="en-US" altLang="zh-CN" dirty="0" err="1">
                <a:latin typeface="Times New Roman" panose="02020603050405020304" pitchFamily="18" charset="0"/>
                <a:cs typeface="Times New Roman" panose="02020603050405020304" pitchFamily="18" charset="0"/>
              </a:rPr>
              <a:t>Linac</a:t>
            </a:r>
            <a:r>
              <a:rPr lang="en-US" altLang="zh-CN" dirty="0">
                <a:latin typeface="Times New Roman" panose="02020603050405020304" pitchFamily="18" charset="0"/>
                <a:cs typeface="Times New Roman" panose="02020603050405020304" pitchFamily="18" charset="0"/>
              </a:rPr>
              <a:t> booster, various experimental terminals, and an isotope production station</a:t>
            </a:r>
            <a:endParaRPr lang="en-US" altLang="zh-CN" b="1"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3</a:t>
            </a:fld>
            <a:endParaRPr lang="zh-CN" altLang="en-US"/>
          </a:p>
        </p:txBody>
      </p:sp>
    </p:spTree>
    <p:extLst>
      <p:ext uri="{BB962C8B-B14F-4D97-AF65-F5344CB8AC3E}">
        <p14:creationId xmlns:p14="http://schemas.microsoft.com/office/powerpoint/2010/main" val="1276551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35</a:t>
            </a:fld>
            <a:endParaRPr lang="zh-CN" altLang="en-US"/>
          </a:p>
        </p:txBody>
      </p:sp>
    </p:spTree>
    <p:extLst>
      <p:ext uri="{BB962C8B-B14F-4D97-AF65-F5344CB8AC3E}">
        <p14:creationId xmlns:p14="http://schemas.microsoft.com/office/powerpoint/2010/main" val="860649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36</a:t>
            </a:fld>
            <a:endParaRPr lang="zh-CN" altLang="en-US"/>
          </a:p>
        </p:txBody>
      </p:sp>
    </p:spTree>
    <p:extLst>
      <p:ext uri="{BB962C8B-B14F-4D97-AF65-F5344CB8AC3E}">
        <p14:creationId xmlns:p14="http://schemas.microsoft.com/office/powerpoint/2010/main" val="1879202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37</a:t>
            </a:fld>
            <a:endParaRPr lang="zh-CN" altLang="en-US"/>
          </a:p>
        </p:txBody>
      </p:sp>
    </p:spTree>
    <p:extLst>
      <p:ext uri="{BB962C8B-B14F-4D97-AF65-F5344CB8AC3E}">
        <p14:creationId xmlns:p14="http://schemas.microsoft.com/office/powerpoint/2010/main" val="785239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38</a:t>
            </a:fld>
            <a:endParaRPr lang="zh-CN" altLang="en-US"/>
          </a:p>
        </p:txBody>
      </p:sp>
    </p:spTree>
    <p:extLst>
      <p:ext uri="{BB962C8B-B14F-4D97-AF65-F5344CB8AC3E}">
        <p14:creationId xmlns:p14="http://schemas.microsoft.com/office/powerpoint/2010/main" val="1133632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D571063-75A5-4525-8F3A-93CDE8CB5100}" type="slidenum">
              <a:rPr lang="zh-CN" altLang="en-US" smtClean="0">
                <a:solidFill>
                  <a:prstClr val="black"/>
                </a:solidFill>
              </a:rPr>
              <a:t>39</a:t>
            </a:fld>
            <a:endParaRPr lang="zh-CN" altLang="en-US">
              <a:solidFill>
                <a:prstClr val="black"/>
              </a:solidFill>
            </a:endParaRPr>
          </a:p>
        </p:txBody>
      </p:sp>
    </p:spTree>
    <p:extLst>
      <p:ext uri="{BB962C8B-B14F-4D97-AF65-F5344CB8AC3E}">
        <p14:creationId xmlns:p14="http://schemas.microsoft.com/office/powerpoint/2010/main" val="2461754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40</a:t>
            </a:fld>
            <a:endParaRPr lang="zh-CN" altLang="en-US"/>
          </a:p>
        </p:txBody>
      </p:sp>
    </p:spTree>
    <p:extLst>
      <p:ext uri="{BB962C8B-B14F-4D97-AF65-F5344CB8AC3E}">
        <p14:creationId xmlns:p14="http://schemas.microsoft.com/office/powerpoint/2010/main" val="143335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BRIF was started at CIAE in 2004. The project outline is shown in Fig. 1. It consists of a 100 MeV cyclotron, an isotope separator online system, modification of the existing tandem, a superconducting </a:t>
            </a:r>
            <a:r>
              <a:rPr lang="en-US" altLang="zh-CN" dirty="0" err="1">
                <a:latin typeface="Times New Roman" panose="02020603050405020304" pitchFamily="18" charset="0"/>
                <a:cs typeface="Times New Roman" panose="02020603050405020304" pitchFamily="18" charset="0"/>
              </a:rPr>
              <a:t>Linac</a:t>
            </a:r>
            <a:r>
              <a:rPr lang="en-US" altLang="zh-CN" dirty="0">
                <a:latin typeface="Times New Roman" panose="02020603050405020304" pitchFamily="18" charset="0"/>
                <a:cs typeface="Times New Roman" panose="02020603050405020304" pitchFamily="18" charset="0"/>
              </a:rPr>
              <a:t> booster, various experimental terminals, and an isotope production station</a:t>
            </a:r>
            <a:endParaRPr lang="en-US" altLang="zh-CN" b="1"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4</a:t>
            </a:fld>
            <a:endParaRPr lang="zh-CN" altLang="en-US"/>
          </a:p>
        </p:txBody>
      </p:sp>
    </p:spTree>
    <p:extLst>
      <p:ext uri="{BB962C8B-B14F-4D97-AF65-F5344CB8AC3E}">
        <p14:creationId xmlns:p14="http://schemas.microsoft.com/office/powerpoint/2010/main" val="304686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8</a:t>
            </a:fld>
            <a:endParaRPr lang="zh-CN" altLang="en-US"/>
          </a:p>
        </p:txBody>
      </p:sp>
    </p:spTree>
    <p:extLst>
      <p:ext uri="{BB962C8B-B14F-4D97-AF65-F5344CB8AC3E}">
        <p14:creationId xmlns:p14="http://schemas.microsoft.com/office/powerpoint/2010/main" val="84710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D571063-75A5-4525-8F3A-93CDE8CB5100}" type="slidenum">
              <a:rPr lang="zh-CN" altLang="en-US" smtClean="0">
                <a:solidFill>
                  <a:prstClr val="black"/>
                </a:solidFill>
              </a:rPr>
              <a:t>9</a:t>
            </a:fld>
            <a:endParaRPr lang="zh-CN" altLang="en-US">
              <a:solidFill>
                <a:prstClr val="black"/>
              </a:solidFill>
            </a:endParaRPr>
          </a:p>
        </p:txBody>
      </p:sp>
    </p:spTree>
    <p:extLst>
      <p:ext uri="{BB962C8B-B14F-4D97-AF65-F5344CB8AC3E}">
        <p14:creationId xmlns:p14="http://schemas.microsoft.com/office/powerpoint/2010/main" val="2493694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10</a:t>
            </a:fld>
            <a:endParaRPr lang="zh-CN" altLang="en-US"/>
          </a:p>
        </p:txBody>
      </p:sp>
    </p:spTree>
    <p:extLst>
      <p:ext uri="{BB962C8B-B14F-4D97-AF65-F5344CB8AC3E}">
        <p14:creationId xmlns:p14="http://schemas.microsoft.com/office/powerpoint/2010/main" val="3131048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11</a:t>
            </a:fld>
            <a:endParaRPr lang="zh-CN" altLang="en-US"/>
          </a:p>
        </p:txBody>
      </p:sp>
    </p:spTree>
    <p:extLst>
      <p:ext uri="{BB962C8B-B14F-4D97-AF65-F5344CB8AC3E}">
        <p14:creationId xmlns:p14="http://schemas.microsoft.com/office/powerpoint/2010/main" val="2794488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351028-D600-4D57-85AE-94E5C2C13EC7}" type="slidenum">
              <a:rPr lang="zh-CN" altLang="en-US" smtClean="0"/>
              <a:t>12</a:t>
            </a:fld>
            <a:endParaRPr lang="zh-CN" altLang="en-US"/>
          </a:p>
        </p:txBody>
      </p:sp>
    </p:spTree>
    <p:extLst>
      <p:ext uri="{BB962C8B-B14F-4D97-AF65-F5344CB8AC3E}">
        <p14:creationId xmlns:p14="http://schemas.microsoft.com/office/powerpoint/2010/main" val="108104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lvl1pPr>
              <a:defRPr sz="4800">
                <a:latin typeface="黑体" panose="02010609060101010101" pitchFamily="49" charset="-122"/>
                <a:ea typeface="黑体" panose="02010609060101010101" pitchFamily="49" charset="-122"/>
              </a:defRPr>
            </a:lvl1p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sz="2800">
                <a:solidFill>
                  <a:schemeClr val="tx1">
                    <a:tint val="75000"/>
                  </a:schemeClr>
                </a:solidFill>
                <a:latin typeface="黑体" panose="02010609060101010101" pitchFamily="49" charset="-122"/>
                <a:ea typeface="黑体" panose="02010609060101010101"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772817"/>
            <a:ext cx="8229600" cy="4896544"/>
          </a:xfrm>
          <a:prstGeom prst="rect">
            <a:avLst/>
          </a:prstGeom>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标题 3">
            <a:extLst>
              <a:ext uri="{FF2B5EF4-FFF2-40B4-BE49-F238E27FC236}">
                <a16:creationId xmlns:a16="http://schemas.microsoft.com/office/drawing/2014/main" id="{1626FA08-694C-DB16-CB0A-6B4D05175B83}"/>
              </a:ext>
            </a:extLst>
          </p:cNvPr>
          <p:cNvSpPr>
            <a:spLocks noGrp="1"/>
          </p:cNvSpPr>
          <p:nvPr>
            <p:ph type="title"/>
          </p:nvPr>
        </p:nvSpPr>
        <p:spPr>
          <a:xfrm>
            <a:off x="628650" y="365125"/>
            <a:ext cx="7886700" cy="1325563"/>
          </a:xfrm>
          <a:prstGeom prst="rect">
            <a:avLst/>
          </a:prstGeom>
        </p:spPr>
        <p:txBody>
          <a:bodyPr/>
          <a:lstStyle/>
          <a:p>
            <a:r>
              <a:rPr lang="zh-CN" altLang="en-US"/>
              <a:t>单击此处编辑母版标题样式</a:t>
            </a: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solidFill>
                  <a:srgbClr val="FF0000"/>
                </a:solidFill>
                <a:latin typeface="黑体" panose="02010609060101010101" pitchFamily="49" charset="-122"/>
                <a:ea typeface="黑体" panose="02010609060101010101" pitchFamily="49" charset="-122"/>
              </a:defRPr>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980727"/>
            <a:ext cx="8229600" cy="720081"/>
          </a:xfrm>
          <a:prstGeom prst="rect">
            <a:avLst/>
          </a:prstGeom>
        </p:spPr>
        <p:txBody>
          <a:bodyPr/>
          <a:lstStyle>
            <a:lvl1pPr>
              <a:defRPr sz="4000">
                <a:solidFill>
                  <a:srgbClr val="FF0000"/>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sz="half" idx="1"/>
          </p:nvPr>
        </p:nvSpPr>
        <p:spPr>
          <a:xfrm>
            <a:off x="457200" y="1844825"/>
            <a:ext cx="4038600" cy="4824536"/>
          </a:xfrm>
          <a:prstGeom prst="rect">
            <a:avLst/>
          </a:prstGeom>
        </p:spPr>
        <p:txBody>
          <a:bodyPr/>
          <a:lstStyle>
            <a:lvl1pPr>
              <a:defRPr sz="2800">
                <a:latin typeface="黑体" panose="02010609060101010101" pitchFamily="49" charset="-122"/>
                <a:ea typeface="黑体" panose="02010609060101010101" pitchFamily="49" charset="-122"/>
              </a:defRPr>
            </a:lvl1pPr>
            <a:lvl2pPr>
              <a:defRPr sz="2400">
                <a:latin typeface="黑体" panose="02010609060101010101" pitchFamily="49" charset="-122"/>
                <a:ea typeface="黑体" panose="02010609060101010101" pitchFamily="49" charset="-122"/>
              </a:defRPr>
            </a:lvl2pPr>
            <a:lvl3pPr>
              <a:defRPr sz="2000">
                <a:latin typeface="黑体" panose="02010609060101010101" pitchFamily="49" charset="-122"/>
                <a:ea typeface="黑体" panose="02010609060101010101" pitchFamily="49" charset="-122"/>
              </a:defRPr>
            </a:lvl3pPr>
            <a:lvl4pPr>
              <a:defRPr sz="1800">
                <a:latin typeface="黑体" panose="02010609060101010101" pitchFamily="49" charset="-122"/>
                <a:ea typeface="黑体" panose="02010609060101010101" pitchFamily="49" charset="-122"/>
              </a:defRPr>
            </a:lvl4pPr>
            <a:lvl5pPr>
              <a:defRPr sz="1800">
                <a:latin typeface="黑体" panose="02010609060101010101" pitchFamily="49" charset="-122"/>
                <a:ea typeface="黑体" panose="02010609060101010101" pitchFamily="49" charset="-122"/>
              </a:defRPr>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44825"/>
            <a:ext cx="4038600" cy="4824536"/>
          </a:xfrm>
          <a:prstGeom prst="rect">
            <a:avLst/>
          </a:prstGeom>
        </p:spPr>
        <p:txBody>
          <a:bodyPr/>
          <a:lstStyle>
            <a:lvl1pPr>
              <a:defRPr sz="2800">
                <a:latin typeface="黑体" panose="02010609060101010101" pitchFamily="49" charset="-122"/>
                <a:ea typeface="黑体" panose="02010609060101010101" pitchFamily="49" charset="-122"/>
              </a:defRPr>
            </a:lvl1pPr>
            <a:lvl2pPr>
              <a:defRPr sz="2400">
                <a:latin typeface="黑体" panose="02010609060101010101" pitchFamily="49" charset="-122"/>
                <a:ea typeface="黑体" panose="02010609060101010101" pitchFamily="49" charset="-122"/>
              </a:defRPr>
            </a:lvl2pPr>
            <a:lvl3pPr>
              <a:defRPr sz="2000">
                <a:latin typeface="黑体" panose="02010609060101010101" pitchFamily="49" charset="-122"/>
                <a:ea typeface="黑体" panose="02010609060101010101" pitchFamily="49" charset="-122"/>
              </a:defRPr>
            </a:lvl3pPr>
            <a:lvl4pPr>
              <a:defRPr sz="1800">
                <a:latin typeface="黑体" panose="02010609060101010101" pitchFamily="49" charset="-122"/>
                <a:ea typeface="黑体" panose="02010609060101010101" pitchFamily="49" charset="-122"/>
              </a:defRPr>
            </a:lvl4pPr>
            <a:lvl5pPr>
              <a:defRPr sz="1800">
                <a:latin typeface="黑体" panose="02010609060101010101" pitchFamily="49" charset="-122"/>
                <a:ea typeface="黑体" panose="02010609060101010101" pitchFamily="49" charset="-122"/>
              </a:defRPr>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980727"/>
            <a:ext cx="8229600" cy="720081"/>
          </a:xfrm>
          <a:prstGeom prst="rect">
            <a:avLst/>
          </a:prstGeom>
        </p:spPr>
        <p:txBody>
          <a:bodyPr/>
          <a:lstStyle>
            <a:lvl1pPr>
              <a:defRPr sz="4000">
                <a:solidFill>
                  <a:srgbClr val="FF0000"/>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457200" y="1772816"/>
            <a:ext cx="4040188" cy="639762"/>
          </a:xfrm>
          <a:prstGeom prst="rect">
            <a:avLst/>
          </a:prstGeom>
        </p:spPr>
        <p:txBody>
          <a:bodyPr anchor="b"/>
          <a:lstStyle>
            <a:lvl1pPr marL="0" indent="0">
              <a:buNone/>
              <a:defRPr sz="2000" b="1">
                <a:latin typeface="黑体" panose="02010609060101010101" pitchFamily="49" charset="-122"/>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492896"/>
            <a:ext cx="4040188" cy="4176464"/>
          </a:xfrm>
          <a:prstGeom prst="rect">
            <a:avLst/>
          </a:prstGeom>
        </p:spPr>
        <p:txBody>
          <a:bodyPr/>
          <a:lstStyle>
            <a:lvl1pPr>
              <a:defRPr sz="2000">
                <a:latin typeface="黑体" panose="02010609060101010101" pitchFamily="49" charset="-122"/>
                <a:ea typeface="黑体" panose="02010609060101010101" pitchFamily="49" charset="-122"/>
              </a:defRPr>
            </a:lvl1pPr>
            <a:lvl2pPr>
              <a:defRPr sz="1800">
                <a:latin typeface="黑体" panose="02010609060101010101" pitchFamily="49" charset="-122"/>
                <a:ea typeface="黑体" panose="02010609060101010101" pitchFamily="49" charset="-122"/>
              </a:defRPr>
            </a:lvl2pPr>
            <a:lvl3pPr>
              <a:defRPr sz="1600">
                <a:latin typeface="黑体" panose="02010609060101010101" pitchFamily="49" charset="-122"/>
                <a:ea typeface="黑体" panose="02010609060101010101" pitchFamily="49" charset="-122"/>
              </a:defRPr>
            </a:lvl3pPr>
            <a:lvl4pPr>
              <a:defRPr sz="1400">
                <a:latin typeface="黑体" panose="02010609060101010101" pitchFamily="49" charset="-122"/>
                <a:ea typeface="黑体" panose="02010609060101010101" pitchFamily="49" charset="-122"/>
              </a:defRPr>
            </a:lvl4pPr>
            <a:lvl5pPr>
              <a:defRPr sz="1400">
                <a:latin typeface="黑体" panose="02010609060101010101" pitchFamily="49" charset="-122"/>
                <a:ea typeface="黑体" panose="02010609060101010101" pitchFamily="49"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45025" y="1772816"/>
            <a:ext cx="4041775" cy="639762"/>
          </a:xfrm>
          <a:prstGeom prst="rect">
            <a:avLst/>
          </a:prstGeom>
        </p:spPr>
        <p:txBody>
          <a:bodyPr anchor="b"/>
          <a:lstStyle>
            <a:lvl1pPr marL="0" indent="0">
              <a:buNone/>
              <a:defRPr sz="2000" b="1">
                <a:latin typeface="黑体" panose="02010609060101010101" pitchFamily="49" charset="-122"/>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492896"/>
            <a:ext cx="4041775" cy="4176464"/>
          </a:xfrm>
          <a:prstGeom prst="rect">
            <a:avLst/>
          </a:prstGeom>
        </p:spPr>
        <p:txBody>
          <a:bodyPr/>
          <a:lstStyle>
            <a:lvl1pPr>
              <a:defRPr sz="2000">
                <a:latin typeface="黑体" panose="02010609060101010101" pitchFamily="49" charset="-122"/>
                <a:ea typeface="黑体" panose="02010609060101010101" pitchFamily="49" charset="-122"/>
              </a:defRPr>
            </a:lvl1pPr>
            <a:lvl2pPr>
              <a:defRPr sz="1800">
                <a:latin typeface="黑体" panose="02010609060101010101" pitchFamily="49" charset="-122"/>
                <a:ea typeface="黑体" panose="02010609060101010101" pitchFamily="49" charset="-122"/>
              </a:defRPr>
            </a:lvl2pPr>
            <a:lvl3pPr>
              <a:defRPr sz="1600">
                <a:latin typeface="黑体" panose="02010609060101010101" pitchFamily="49" charset="-122"/>
                <a:ea typeface="黑体" panose="02010609060101010101" pitchFamily="49" charset="-122"/>
              </a:defRPr>
            </a:lvl3pPr>
            <a:lvl4pPr>
              <a:defRPr sz="1400">
                <a:latin typeface="黑体" panose="02010609060101010101" pitchFamily="49" charset="-122"/>
                <a:ea typeface="黑体" panose="02010609060101010101" pitchFamily="49" charset="-122"/>
              </a:defRPr>
            </a:lvl4pPr>
            <a:lvl5pPr>
              <a:defRPr sz="1400">
                <a:latin typeface="黑体" panose="02010609060101010101" pitchFamily="49" charset="-122"/>
                <a:ea typeface="黑体" panose="02010609060101010101" pitchFamily="49" charset="-122"/>
              </a:defRPr>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989856"/>
            <a:ext cx="8229600" cy="710952"/>
          </a:xfrm>
          <a:prstGeom prst="rect">
            <a:avLst/>
          </a:prstGeom>
        </p:spPr>
        <p:txBody>
          <a:bodyPr/>
          <a:lstStyle>
            <a:lvl1pPr>
              <a:defRPr sz="4000">
                <a:solidFill>
                  <a:srgbClr val="FF0000"/>
                </a:solidFill>
                <a:latin typeface="黑体" panose="02010609060101010101" pitchFamily="49" charset="-122"/>
                <a:ea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980728"/>
            <a:ext cx="3008313" cy="792088"/>
          </a:xfrm>
          <a:prstGeom prst="rect">
            <a:avLst/>
          </a:prstGeom>
        </p:spPr>
        <p:txBody>
          <a:bodyPr anchor="b"/>
          <a:lstStyle>
            <a:lvl1pPr algn="l">
              <a:defRPr sz="2000" b="1">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3575050" y="980729"/>
            <a:ext cx="5111750" cy="5760640"/>
          </a:xfrm>
          <a:prstGeom prst="rect">
            <a:avLst/>
          </a:prstGeom>
        </p:spPr>
        <p:txBody>
          <a:bodyPr/>
          <a:lstStyle>
            <a:lvl1pPr>
              <a:defRPr sz="3200">
                <a:latin typeface="黑体" panose="02010609060101010101" pitchFamily="49" charset="-122"/>
                <a:ea typeface="黑体" panose="02010609060101010101" pitchFamily="49" charset="-122"/>
              </a:defRPr>
            </a:lvl1pPr>
            <a:lvl2pPr>
              <a:defRPr sz="2800">
                <a:latin typeface="黑体" panose="02010609060101010101" pitchFamily="49" charset="-122"/>
                <a:ea typeface="黑体" panose="02010609060101010101" pitchFamily="49" charset="-122"/>
              </a:defRPr>
            </a:lvl2pPr>
            <a:lvl3pPr>
              <a:defRPr sz="2400">
                <a:latin typeface="黑体" panose="02010609060101010101" pitchFamily="49" charset="-122"/>
                <a:ea typeface="黑体" panose="02010609060101010101" pitchFamily="49" charset="-122"/>
              </a:defRPr>
            </a:lvl3pPr>
            <a:lvl4pPr>
              <a:defRPr sz="2000">
                <a:latin typeface="黑体" panose="02010609060101010101" pitchFamily="49" charset="-122"/>
                <a:ea typeface="黑体" panose="02010609060101010101" pitchFamily="49" charset="-122"/>
              </a:defRPr>
            </a:lvl4pPr>
            <a:lvl5pPr>
              <a:defRPr sz="2000">
                <a:latin typeface="黑体" panose="02010609060101010101" pitchFamily="49" charset="-122"/>
                <a:ea typeface="黑体" panose="02010609060101010101" pitchFamily="49" charset="-122"/>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844824"/>
            <a:ext cx="3008313" cy="4896545"/>
          </a:xfrm>
          <a:prstGeom prst="rect">
            <a:avLst/>
          </a:prstGeom>
        </p:spPr>
        <p:txBody>
          <a:bodyPr/>
          <a:lstStyle>
            <a:lvl1pPr marL="0" indent="0">
              <a:buNone/>
              <a:defRPr sz="1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5168553"/>
            <a:ext cx="5486400" cy="566738"/>
          </a:xfrm>
          <a:prstGeom prst="rect">
            <a:avLst/>
          </a:prstGeom>
        </p:spPr>
        <p:txBody>
          <a:bodyPr anchor="b"/>
          <a:lstStyle>
            <a:lvl1pPr algn="l">
              <a:defRPr sz="2000" b="1">
                <a:latin typeface="黑体" panose="02010609060101010101" pitchFamily="49" charset="-122"/>
                <a:ea typeface="黑体" panose="02010609060101010101" pitchFamily="49" charset="-122"/>
              </a:defRPr>
            </a:lvl1pPr>
          </a:lstStyle>
          <a:p>
            <a:r>
              <a:rPr lang="zh-CN" altLang="en-US"/>
              <a:t>单击此处编辑母版标题样式</a:t>
            </a:r>
          </a:p>
        </p:txBody>
      </p:sp>
      <p:sp>
        <p:nvSpPr>
          <p:cNvPr id="3" name="图片占位符 2"/>
          <p:cNvSpPr>
            <a:spLocks noGrp="1"/>
          </p:cNvSpPr>
          <p:nvPr>
            <p:ph type="pic" idx="1"/>
          </p:nvPr>
        </p:nvSpPr>
        <p:spPr>
          <a:xfrm>
            <a:off x="1792288" y="980728"/>
            <a:ext cx="5486400" cy="4114800"/>
          </a:xfrm>
          <a:prstGeom prst="rect">
            <a:avLst/>
          </a:prstGeom>
        </p:spPr>
        <p:txBody>
          <a:bodyPr/>
          <a:lstStyle>
            <a:lvl1pPr marL="0" indent="0">
              <a:buNone/>
              <a:defRPr sz="32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735291"/>
            <a:ext cx="5486400" cy="804862"/>
          </a:xfrm>
          <a:prstGeom prst="rect">
            <a:avLst/>
          </a:prstGeom>
        </p:spPr>
        <p:txBody>
          <a:bodyPr/>
          <a:lstStyle>
            <a:lvl1pPr marL="0" indent="0">
              <a:buNone/>
              <a:defRPr sz="1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6856" y="980728"/>
            <a:ext cx="8229600" cy="792088"/>
          </a:xfrm>
          <a:prstGeom prst="rect">
            <a:avLst/>
          </a:prstGeom>
        </p:spPr>
        <p:txBody>
          <a:bodyPr/>
          <a:lstStyle>
            <a:lvl1pPr>
              <a:defRPr sz="4000">
                <a:latin typeface="黑体" panose="02010609060101010101" pitchFamily="49" charset="-122"/>
                <a:ea typeface="黑体" panose="02010609060101010101" pitchFamily="49"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457200" y="1916832"/>
            <a:ext cx="8229600" cy="4752528"/>
          </a:xfrm>
          <a:prstGeom prst="rect">
            <a:avLst/>
          </a:prstGeom>
        </p:spPr>
        <p:txBody>
          <a:bodyPr vert="eaVert"/>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61851"/>
            <a:ext cx="2057400" cy="5707509"/>
          </a:xfrm>
          <a:prstGeom prst="rect">
            <a:avLst/>
          </a:prstGeom>
        </p:spPr>
        <p:txBody>
          <a:bodyPr vert="eaVert"/>
          <a:lstStyle>
            <a:lvl1pPr>
              <a:defRPr>
                <a:latin typeface="黑体" panose="02010609060101010101" pitchFamily="49" charset="-122"/>
                <a:ea typeface="黑体" panose="02010609060101010101" pitchFamily="49"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457200" y="961851"/>
            <a:ext cx="6019800" cy="5707509"/>
          </a:xfrm>
          <a:prstGeom prst="rect">
            <a:avLst/>
          </a:prstGeom>
        </p:spPr>
        <p:txBody>
          <a:bodyPr vert="eaVert"/>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68313" y="1916113"/>
            <a:ext cx="8229600" cy="1143000"/>
          </a:xfrm>
          <a:prstGeom prst="rect">
            <a:avLst/>
          </a:prstGeom>
        </p:spPr>
        <p:txBody>
          <a:bodyPr/>
          <a:lstStyle>
            <a:lvl1pPr>
              <a:defRPr sz="4000">
                <a:latin typeface="黑体" panose="02010609060101010101" pitchFamily="49" charset="-122"/>
                <a:ea typeface="黑体" panose="02010609060101010101" pitchFamily="49" charset="-122"/>
              </a:defRPr>
            </a:lvl1pPr>
          </a:lstStyle>
          <a:p>
            <a:r>
              <a:rPr lang="zh-CN" altLang="en-US"/>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16"/>
          <p:cNvSpPr>
            <a:spLocks noChangeArrowheads="1"/>
          </p:cNvSpPr>
          <p:nvPr/>
        </p:nvSpPr>
        <p:spPr bwMode="auto">
          <a:xfrm flipV="1">
            <a:off x="0" y="785813"/>
            <a:ext cx="9144000" cy="73025"/>
          </a:xfrm>
          <a:prstGeom prst="rect">
            <a:avLst/>
          </a:prstGeom>
          <a:solidFill>
            <a:srgbClr val="0E3092"/>
          </a:solidFill>
          <a:ln w="9525">
            <a:solidFill>
              <a:srgbClr val="2B0BB5"/>
            </a:solidFill>
            <a:miter lim="800000"/>
          </a:ln>
        </p:spPr>
        <p:txBody>
          <a:bodyPr rot="10800000" wrap="none" anchor="ctr"/>
          <a:lstStyle/>
          <a:p>
            <a:pPr>
              <a:defRPr/>
            </a:pPr>
            <a:endParaRPr lang="zh-CN" altLang="en-US">
              <a:solidFill>
                <a:prstClr val="black"/>
              </a:solidFill>
            </a:endParaRPr>
          </a:p>
        </p:txBody>
      </p:sp>
      <p:pic>
        <p:nvPicPr>
          <p:cNvPr id="1027" name="Picture 2" descr="C:\Documents and Settings\Administrator\桌面\标识（集团蓝）\标识2x.jpg"/>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42875" y="-242888"/>
            <a:ext cx="3286125" cy="13144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notesSlide" Target="../notesSlides/notesSlide8.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1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47.tiff"/><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wm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268760"/>
            <a:ext cx="7992888" cy="1952650"/>
          </a:xfrm>
          <a:prstGeom prst="rect">
            <a:avLst/>
          </a:prstGeom>
          <a:noFill/>
        </p:spPr>
        <p:txBody>
          <a:bodyPr wrap="square" rtlCol="0">
            <a:spAutoFit/>
          </a:bodyPr>
          <a:lstStyle/>
          <a:p>
            <a:pPr algn="ctr" fontAlgn="auto">
              <a:lnSpc>
                <a:spcPct val="125000"/>
              </a:lnSpc>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Application Progress of CYCIAE-100 high current proton Cyclotron</a:t>
            </a:r>
          </a:p>
          <a:p>
            <a:pPr algn="ctr" fontAlgn="auto">
              <a:lnSpc>
                <a:spcPct val="125000"/>
              </a:lnSpc>
            </a:pPr>
            <a:endParaRPr lang="zh-CN" altLang="en-US"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p:cNvSpPr txBox="1"/>
          <p:nvPr/>
        </p:nvSpPr>
        <p:spPr>
          <a:xfrm>
            <a:off x="1619161" y="3284984"/>
            <a:ext cx="5904656" cy="1135054"/>
          </a:xfrm>
          <a:prstGeom prst="rect">
            <a:avLst/>
          </a:prstGeom>
          <a:noFill/>
        </p:spPr>
        <p:txBody>
          <a:bodyPr wrap="square" rtlCol="0">
            <a:spAutoFit/>
          </a:bodyPr>
          <a:lstStyle/>
          <a:p>
            <a:pPr algn="ctr" fontAlgn="auto">
              <a:lnSpc>
                <a:spcPct val="150000"/>
              </a:lnSpc>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Lei Cao</a:t>
            </a:r>
          </a:p>
          <a:p>
            <a:pPr algn="ctr" fontAlgn="auto">
              <a:lnSpc>
                <a:spcPct val="150000"/>
              </a:lnSpc>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China Institute of Atomic Energy</a:t>
            </a:r>
          </a:p>
        </p:txBody>
      </p:sp>
      <p:sp>
        <p:nvSpPr>
          <p:cNvPr id="2" name="TextBox 2">
            <a:extLst>
              <a:ext uri="{FF2B5EF4-FFF2-40B4-BE49-F238E27FC236}">
                <a16:creationId xmlns:a16="http://schemas.microsoft.com/office/drawing/2014/main" id="{ABD2DAFE-5B04-9430-FEE5-6FE3EC50333E}"/>
              </a:ext>
            </a:extLst>
          </p:cNvPr>
          <p:cNvSpPr txBox="1"/>
          <p:nvPr/>
        </p:nvSpPr>
        <p:spPr>
          <a:xfrm>
            <a:off x="755576" y="5229200"/>
            <a:ext cx="7272296" cy="874407"/>
          </a:xfrm>
          <a:prstGeom prst="rect">
            <a:avLst/>
          </a:prstGeom>
          <a:noFill/>
        </p:spPr>
        <p:txBody>
          <a:bodyPr wrap="square" rtlCol="0">
            <a:spAutoFit/>
          </a:bodyPr>
          <a:lstStyle/>
          <a:p>
            <a:pPr algn="ctr" fontAlgn="auto">
              <a:lnSpc>
                <a:spcPct val="150000"/>
              </a:lnSpc>
            </a:pPr>
            <a:r>
              <a:rPr lang="en-US" altLang="zh-CN"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The 23rd international conference on cyclotrons and their applications , 5-9 December 2022 ,Beijing</a:t>
            </a:r>
          </a:p>
        </p:txBody>
      </p:sp>
      <p:pic>
        <p:nvPicPr>
          <p:cNvPr id="5" name="图片 4">
            <a:extLst>
              <a:ext uri="{FF2B5EF4-FFF2-40B4-BE49-F238E27FC236}">
                <a16:creationId xmlns:a16="http://schemas.microsoft.com/office/drawing/2014/main" id="{D82775CC-570F-45BC-175C-8D6B7B83FEAF}"/>
              </a:ext>
            </a:extLst>
          </p:cNvPr>
          <p:cNvPicPr>
            <a:picLocks noChangeAspect="1"/>
          </p:cNvPicPr>
          <p:nvPr/>
        </p:nvPicPr>
        <p:blipFill>
          <a:blip r:embed="rId3"/>
          <a:stretch>
            <a:fillRect/>
          </a:stretch>
        </p:blipFill>
        <p:spPr>
          <a:xfrm>
            <a:off x="0" y="4979426"/>
            <a:ext cx="9144000" cy="18785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 Box 5">
            <a:extLst>
              <a:ext uri="{FF2B5EF4-FFF2-40B4-BE49-F238E27FC236}">
                <a16:creationId xmlns:a16="http://schemas.microsoft.com/office/drawing/2014/main" id="{3B61660A-0E87-D1DD-69D2-858A307E534C}"/>
              </a:ext>
            </a:extLst>
          </p:cNvPr>
          <p:cNvSpPr txBox="1">
            <a:spLocks noChangeArrowheads="1"/>
          </p:cNvSpPr>
          <p:nvPr/>
        </p:nvSpPr>
        <p:spPr bwMode="auto">
          <a:xfrm>
            <a:off x="323528" y="871283"/>
            <a:ext cx="8208912" cy="830262"/>
          </a:xfrm>
          <a:prstGeom prst="rect">
            <a:avLst/>
          </a:prstGeom>
          <a:noFill/>
          <a:ln w="9525">
            <a:noFill/>
            <a:miter lim="800000"/>
          </a:ln>
          <a:effectLst/>
        </p:spPr>
        <p:txBody>
          <a:bodyPr wrap="square">
            <a:spAutoFit/>
          </a:bodyPr>
          <a:lstStyle/>
          <a:p>
            <a:pPr fontAlgn="auto">
              <a:spcBef>
                <a:spcPct val="50000"/>
              </a:spcBef>
              <a:spcAft>
                <a:spcPts val="0"/>
              </a:spcAft>
              <a:buFontTx/>
              <a:buNone/>
              <a:defRPr/>
            </a:pPr>
            <a:r>
              <a:rPr lang="en-US" altLang="zh-CN" sz="2400" b="1" dirty="0">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Up to Dec, 2022</a:t>
            </a:r>
            <a:r>
              <a:rPr lang="zh-CN" altLang="en-US" sz="2400" b="1" dirty="0">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400" b="1" dirty="0">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100MeV</a:t>
            </a:r>
            <a:r>
              <a:rPr lang="zh-CN" altLang="en-US" sz="2400" b="1" dirty="0">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b="1" dirty="0">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cyclotron has produced over </a:t>
            </a:r>
            <a:r>
              <a:rPr lang="en-US" altLang="zh-CN" sz="2400" b="1" dirty="0">
                <a:solidFill>
                  <a:srgbClr val="FF000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5000</a:t>
            </a:r>
            <a:r>
              <a:rPr lang="zh-CN" altLang="en-US" sz="2400" b="1" dirty="0">
                <a:solidFill>
                  <a:srgbClr val="FF000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b="1" dirty="0">
                <a:solidFill>
                  <a:srgbClr val="FF000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hours </a:t>
            </a:r>
            <a:r>
              <a:rPr lang="en-US" altLang="zh-CN" sz="2400" b="1" dirty="0">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beam time for  users</a:t>
            </a:r>
            <a:endParaRPr lang="zh-CN" altLang="en-US" sz="2400" b="1" dirty="0">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文本框 2">
            <a:extLst>
              <a:ext uri="{FF2B5EF4-FFF2-40B4-BE49-F238E27FC236}">
                <a16:creationId xmlns:a16="http://schemas.microsoft.com/office/drawing/2014/main" id="{610EB6AB-4874-F0B8-AD56-3C633DF80CD0}"/>
              </a:ext>
            </a:extLst>
          </p:cNvPr>
          <p:cNvSpPr txBox="1"/>
          <p:nvPr/>
        </p:nvSpPr>
        <p:spPr>
          <a:xfrm>
            <a:off x="214559" y="2329602"/>
            <a:ext cx="1665537"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defRPr/>
            </a:pPr>
            <a:r>
              <a:rPr lang="en-US" altLang="zh-CN" sz="2400" b="1" noProof="1">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Users from different area</a:t>
            </a:r>
            <a:endParaRPr lang="zh-CN" altLang="en-US" sz="2400" b="1" noProof="1">
              <a:solidFill>
                <a:srgbClr val="000066"/>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左大括号 4">
            <a:extLst>
              <a:ext uri="{FF2B5EF4-FFF2-40B4-BE49-F238E27FC236}">
                <a16:creationId xmlns:a16="http://schemas.microsoft.com/office/drawing/2014/main" id="{5F3BC531-3F07-C494-404C-F6922B4196DC}"/>
              </a:ext>
            </a:extLst>
          </p:cNvPr>
          <p:cNvSpPr>
            <a:spLocks/>
          </p:cNvSpPr>
          <p:nvPr/>
        </p:nvSpPr>
        <p:spPr bwMode="auto">
          <a:xfrm>
            <a:off x="1917031" y="1900281"/>
            <a:ext cx="576262" cy="2082046"/>
          </a:xfrm>
          <a:prstGeom prst="leftBrace">
            <a:avLst>
              <a:gd name="adj1" fmla="val 8285"/>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endParaRPr lang="en-US" altLang="en-US" dirty="0">
              <a:cs typeface="Times New Roman" panose="02020603050405020304" pitchFamily="18" charset="0"/>
            </a:endParaRPr>
          </a:p>
          <a:p>
            <a:pPr eaLnBrk="1" hangingPunct="1">
              <a:spcBef>
                <a:spcPct val="50000"/>
              </a:spcBef>
            </a:pPr>
            <a:endParaRPr lang="en-US" altLang="en-US" dirty="0">
              <a:cs typeface="Times New Roman" panose="02020603050405020304" pitchFamily="18" charset="0"/>
            </a:endParaRPr>
          </a:p>
          <a:p>
            <a:pPr eaLnBrk="1" hangingPunct="1">
              <a:spcBef>
                <a:spcPct val="50000"/>
              </a:spcBef>
            </a:pPr>
            <a:endParaRPr lang="en-US" altLang="en-US" dirty="0">
              <a:cs typeface="Times New Roman" panose="02020603050405020304" pitchFamily="18" charset="0"/>
            </a:endParaRPr>
          </a:p>
        </p:txBody>
      </p:sp>
      <p:sp>
        <p:nvSpPr>
          <p:cNvPr id="5" name="文本框 8">
            <a:extLst>
              <a:ext uri="{FF2B5EF4-FFF2-40B4-BE49-F238E27FC236}">
                <a16:creationId xmlns:a16="http://schemas.microsoft.com/office/drawing/2014/main" id="{EF1BF82A-6C8C-B99F-693B-676B31D75DA1}"/>
              </a:ext>
            </a:extLst>
          </p:cNvPr>
          <p:cNvSpPr txBox="1">
            <a:spLocks noChangeArrowheads="1"/>
          </p:cNvSpPr>
          <p:nvPr/>
        </p:nvSpPr>
        <p:spPr bwMode="auto">
          <a:xfrm>
            <a:off x="2480592" y="2282668"/>
            <a:ext cx="6411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rPr>
              <a:t>Medical schools</a:t>
            </a:r>
            <a:endParaRPr lang="zh-CN" altLang="en-US"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endParaRPr>
          </a:p>
        </p:txBody>
      </p:sp>
      <p:sp>
        <p:nvSpPr>
          <p:cNvPr id="6" name="文本框 9">
            <a:extLst>
              <a:ext uri="{FF2B5EF4-FFF2-40B4-BE49-F238E27FC236}">
                <a16:creationId xmlns:a16="http://schemas.microsoft.com/office/drawing/2014/main" id="{B7E292CC-6A01-3623-6D36-C104C2C96EF3}"/>
              </a:ext>
            </a:extLst>
          </p:cNvPr>
          <p:cNvSpPr txBox="1">
            <a:spLocks noChangeArrowheads="1"/>
          </p:cNvSpPr>
          <p:nvPr/>
        </p:nvSpPr>
        <p:spPr bwMode="auto">
          <a:xfrm>
            <a:off x="2473174" y="2971641"/>
            <a:ext cx="6411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rPr>
              <a:t>Institutes for electronic and space technology</a:t>
            </a:r>
            <a:endParaRPr lang="zh-CN" altLang="en-US"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endParaRPr>
          </a:p>
        </p:txBody>
      </p:sp>
      <p:sp>
        <p:nvSpPr>
          <p:cNvPr id="7" name="文本框 11">
            <a:extLst>
              <a:ext uri="{FF2B5EF4-FFF2-40B4-BE49-F238E27FC236}">
                <a16:creationId xmlns:a16="http://schemas.microsoft.com/office/drawing/2014/main" id="{06EAB0BA-8236-82B5-3217-FEFC05944AF9}"/>
              </a:ext>
            </a:extLst>
          </p:cNvPr>
          <p:cNvSpPr txBox="1">
            <a:spLocks noChangeArrowheads="1"/>
          </p:cNvSpPr>
          <p:nvPr/>
        </p:nvSpPr>
        <p:spPr bwMode="auto">
          <a:xfrm>
            <a:off x="2466915" y="3688086"/>
            <a:ext cx="6413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rPr>
              <a:t>Universities</a:t>
            </a:r>
            <a:endParaRPr lang="zh-CN" altLang="en-US"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endParaRPr>
          </a:p>
        </p:txBody>
      </p:sp>
      <p:sp>
        <p:nvSpPr>
          <p:cNvPr id="8" name="文本框 5">
            <a:extLst>
              <a:ext uri="{FF2B5EF4-FFF2-40B4-BE49-F238E27FC236}">
                <a16:creationId xmlns:a16="http://schemas.microsoft.com/office/drawing/2014/main" id="{33A20454-86CE-A132-59DD-CADC9E3F1796}"/>
              </a:ext>
            </a:extLst>
          </p:cNvPr>
          <p:cNvSpPr txBox="1">
            <a:spLocks noChangeArrowheads="1"/>
          </p:cNvSpPr>
          <p:nvPr/>
        </p:nvSpPr>
        <p:spPr bwMode="auto">
          <a:xfrm>
            <a:off x="2483768" y="1673268"/>
            <a:ext cx="6923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rPr>
              <a:t>Institutes for nuclear physics</a:t>
            </a:r>
            <a:endParaRPr lang="zh-CN" altLang="en-US" sz="2400" b="1" dirty="0">
              <a:solidFill>
                <a:srgbClr val="000066"/>
              </a:solidFill>
              <a:effectLst>
                <a:outerShdw blurRad="38100" dist="38100" dir="2700000" algn="tl">
                  <a:srgbClr val="C0C0C0"/>
                </a:outerShdw>
              </a:effectLst>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2B59E5E5-3C76-32E8-E4EF-1B94CAC2C425}"/>
              </a:ext>
            </a:extLst>
          </p:cNvPr>
          <p:cNvPicPr>
            <a:picLocks noChangeAspect="1"/>
          </p:cNvPicPr>
          <p:nvPr/>
        </p:nvPicPr>
        <p:blipFill>
          <a:blip r:embed="rId3"/>
          <a:stretch>
            <a:fillRect/>
          </a:stretch>
        </p:blipFill>
        <p:spPr>
          <a:xfrm>
            <a:off x="0" y="4113668"/>
            <a:ext cx="9144000" cy="2436422"/>
          </a:xfrm>
          <a:prstGeom prst="rect">
            <a:avLst/>
          </a:prstGeom>
        </p:spPr>
      </p:pic>
      <p:sp>
        <p:nvSpPr>
          <p:cNvPr id="9" name="TextBox 2">
            <a:extLst>
              <a:ext uri="{FF2B5EF4-FFF2-40B4-BE49-F238E27FC236}">
                <a16:creationId xmlns:a16="http://schemas.microsoft.com/office/drawing/2014/main" id="{1D7D6452-FA79-F217-9141-8EC1FFE20B23}"/>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9</a:t>
            </a:r>
          </a:p>
        </p:txBody>
      </p:sp>
    </p:spTree>
    <p:extLst>
      <p:ext uri="{BB962C8B-B14F-4D97-AF65-F5344CB8AC3E}">
        <p14:creationId xmlns:p14="http://schemas.microsoft.com/office/powerpoint/2010/main" val="1575595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20047B2D-F358-9BD3-9373-45D4C31A66D2}"/>
              </a:ext>
            </a:extLst>
          </p:cNvPr>
          <p:cNvSpPr txBox="1"/>
          <p:nvPr/>
        </p:nvSpPr>
        <p:spPr>
          <a:xfrm>
            <a:off x="107504" y="3573016"/>
            <a:ext cx="1819226" cy="129266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defRPr/>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The Usage</a:t>
            </a:r>
          </a:p>
          <a:p>
            <a:pPr eaLnBrk="0" hangingPunct="0">
              <a:defRPr/>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of Cyclotron in our lab</a:t>
            </a:r>
          </a:p>
          <a:p>
            <a:pPr eaLnBrk="0" hangingPunct="0">
              <a:defRPr/>
            </a:pPr>
            <a:endParaRPr lang="zh-CN" altLang="en-US" noProof="1">
              <a:latin typeface="Times New Roman" panose="02020603050405020304" pitchFamily="18" charset="0"/>
              <a:cs typeface="Times New Roman" panose="02020603050405020304" pitchFamily="18" charset="0"/>
              <a:sym typeface="+mn-ea"/>
            </a:endParaRPr>
          </a:p>
        </p:txBody>
      </p:sp>
      <p:sp>
        <p:nvSpPr>
          <p:cNvPr id="3" name="文本框 5">
            <a:extLst>
              <a:ext uri="{FF2B5EF4-FFF2-40B4-BE49-F238E27FC236}">
                <a16:creationId xmlns:a16="http://schemas.microsoft.com/office/drawing/2014/main" id="{F1F0A4CB-3ED4-DBCD-7952-E25690751B2E}"/>
              </a:ext>
            </a:extLst>
          </p:cNvPr>
          <p:cNvSpPr txBox="1">
            <a:spLocks noChangeArrowheads="1"/>
          </p:cNvSpPr>
          <p:nvPr/>
        </p:nvSpPr>
        <p:spPr bwMode="auto">
          <a:xfrm>
            <a:off x="3526646" y="5278475"/>
            <a:ext cx="4964111" cy="452496"/>
          </a:xfrm>
          <a:prstGeom prst="rect">
            <a:avLst/>
          </a:prstGeom>
          <a:gradFill rotWithShape="1">
            <a:gsLst>
              <a:gs pos="0">
                <a:srgbClr val="14CD68"/>
              </a:gs>
              <a:gs pos="100000">
                <a:srgbClr val="0B6E38"/>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nSpc>
                <a:spcPct val="130000"/>
              </a:lnSpc>
            </a:pPr>
            <a:r>
              <a:rPr lang="en-US" altLang="zh-CN" sz="2000" dirty="0">
                <a:ea typeface="微软雅黑" panose="020B0503020204020204" pitchFamily="34" charset="-122"/>
                <a:cs typeface="Times New Roman" panose="02020603050405020304" pitchFamily="18" charset="0"/>
              </a:rPr>
              <a:t>Medical isotope production, proton therapy</a:t>
            </a:r>
            <a:endParaRPr lang="zh-CN" altLang="en-US" sz="2000" dirty="0">
              <a:ea typeface="微软雅黑" panose="020B0503020204020204" pitchFamily="34" charset="-122"/>
              <a:cs typeface="Times New Roman" panose="02020603050405020304" pitchFamily="18" charset="0"/>
            </a:endParaRPr>
          </a:p>
        </p:txBody>
      </p:sp>
      <p:cxnSp>
        <p:nvCxnSpPr>
          <p:cNvPr id="5" name="直接连接符 58">
            <a:extLst>
              <a:ext uri="{FF2B5EF4-FFF2-40B4-BE49-F238E27FC236}">
                <a16:creationId xmlns:a16="http://schemas.microsoft.com/office/drawing/2014/main" id="{6E8ED6C9-6580-A2B6-7B27-47C3AD72F3F5}"/>
              </a:ext>
            </a:extLst>
          </p:cNvPr>
          <p:cNvCxnSpPr>
            <a:cxnSpLocks noChangeShapeType="1"/>
          </p:cNvCxnSpPr>
          <p:nvPr>
            <p:custDataLst>
              <p:tags r:id="rId1"/>
            </p:custDataLst>
          </p:nvPr>
        </p:nvCxnSpPr>
        <p:spPr bwMode="auto">
          <a:xfrm>
            <a:off x="2229659" y="1601161"/>
            <a:ext cx="0" cy="4301703"/>
          </a:xfrm>
          <a:prstGeom prst="line">
            <a:avLst/>
          </a:prstGeom>
          <a:noFill/>
          <a:ln w="19050">
            <a:solidFill>
              <a:srgbClr val="47B6E7"/>
            </a:solidFill>
            <a:miter lim="800000"/>
            <a:headEnd/>
            <a:tailEnd/>
          </a:ln>
          <a:extLst>
            <a:ext uri="{909E8E84-426E-40DD-AFC4-6F175D3DCCD1}">
              <a14:hiddenFill xmlns:a14="http://schemas.microsoft.com/office/drawing/2010/main">
                <a:noFill/>
              </a14:hiddenFill>
            </a:ext>
          </a:extLst>
        </p:spPr>
      </p:cxnSp>
      <p:grpSp>
        <p:nvGrpSpPr>
          <p:cNvPr id="6" name="组合 11">
            <a:extLst>
              <a:ext uri="{FF2B5EF4-FFF2-40B4-BE49-F238E27FC236}">
                <a16:creationId xmlns:a16="http://schemas.microsoft.com/office/drawing/2014/main" id="{80A8B0C7-B934-9DD2-A1D2-0ACD3F2B6F59}"/>
              </a:ext>
            </a:extLst>
          </p:cNvPr>
          <p:cNvGrpSpPr>
            <a:grpSpLocks/>
          </p:cNvGrpSpPr>
          <p:nvPr/>
        </p:nvGrpSpPr>
        <p:grpSpPr bwMode="auto">
          <a:xfrm>
            <a:off x="2153459" y="1601161"/>
            <a:ext cx="6610350" cy="711200"/>
            <a:chOff x="1244390" y="1493480"/>
            <a:chExt cx="6610716" cy="709794"/>
          </a:xfrm>
        </p:grpSpPr>
        <p:sp>
          <p:nvSpPr>
            <p:cNvPr id="8" name="직사각형 78">
              <a:extLst>
                <a:ext uri="{FF2B5EF4-FFF2-40B4-BE49-F238E27FC236}">
                  <a16:creationId xmlns:a16="http://schemas.microsoft.com/office/drawing/2014/main" id="{2CE03ED7-5478-A06A-9688-AB688797DDB8}"/>
                </a:ext>
              </a:extLst>
            </p:cNvPr>
            <p:cNvSpPr>
              <a:spLocks noChangeArrowheads="1"/>
            </p:cNvSpPr>
            <p:nvPr>
              <p:custDataLst>
                <p:tags r:id="rId16"/>
              </p:custDataLst>
            </p:nvPr>
          </p:nvSpPr>
          <p:spPr bwMode="auto">
            <a:xfrm>
              <a:off x="2619693" y="1706878"/>
              <a:ext cx="5017724" cy="496396"/>
            </a:xfrm>
            <a:prstGeom prst="rect">
              <a:avLst/>
            </a:prstGeom>
            <a:solidFill>
              <a:srgbClr val="FFFFFF"/>
            </a:solidFill>
            <a:ln w="19050">
              <a:solidFill>
                <a:srgbClr val="47B6E7"/>
              </a:solidFill>
              <a:miter lim="800000"/>
              <a:headEnd/>
              <a:tailEnd/>
            </a:ln>
          </p:spPr>
          <p:txBody>
            <a:bodyPr anchor="ct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a:endParaRPr lang="ko-KR" altLang="en-US" sz="2000">
                <a:cs typeface="Times New Roman" panose="02020603050405020304" pitchFamily="18" charset="0"/>
                <a:sym typeface="Arial" panose="020B0604020202020204" pitchFamily="34" charset="0"/>
              </a:endParaRPr>
            </a:p>
          </p:txBody>
        </p:sp>
        <p:sp>
          <p:nvSpPr>
            <p:cNvPr id="9" name="직각 삼각형 144">
              <a:extLst>
                <a:ext uri="{FF2B5EF4-FFF2-40B4-BE49-F238E27FC236}">
                  <a16:creationId xmlns:a16="http://schemas.microsoft.com/office/drawing/2014/main" id="{9F56B339-0825-3852-D3E4-26ADA7FDDE66}"/>
                </a:ext>
              </a:extLst>
            </p:cNvPr>
            <p:cNvSpPr/>
            <p:nvPr>
              <p:custDataLst>
                <p:tags r:id="rId17"/>
              </p:custDataLst>
            </p:nvPr>
          </p:nvSpPr>
          <p:spPr bwMode="auto">
            <a:xfrm rot="10800000">
              <a:off x="7455034" y="1754899"/>
              <a:ext cx="127007" cy="126749"/>
            </a:xfrm>
            <a:prstGeom prst="rtTriangle">
              <a:avLst/>
            </a:prstGeom>
            <a:solidFill>
              <a:srgbClr val="47B6E7"/>
            </a:solidFill>
            <a:ln w="12700" cap="flat" cmpd="sng" algn="ctr">
              <a:no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12" name="그룹 97">
              <a:extLst>
                <a:ext uri="{FF2B5EF4-FFF2-40B4-BE49-F238E27FC236}">
                  <a16:creationId xmlns:a16="http://schemas.microsoft.com/office/drawing/2014/main" id="{8B6F8C3A-4D6E-B2BD-A720-A39097446099}"/>
                </a:ext>
              </a:extLst>
            </p:cNvPr>
            <p:cNvGrpSpPr>
              <a:grpSpLocks/>
            </p:cNvGrpSpPr>
            <p:nvPr/>
          </p:nvGrpSpPr>
          <p:grpSpPr bwMode="auto">
            <a:xfrm>
              <a:off x="1251268" y="1882412"/>
              <a:ext cx="1431925" cy="128588"/>
              <a:chOff x="560794" y="2141701"/>
              <a:chExt cx="1431525" cy="129388"/>
            </a:xfrm>
          </p:grpSpPr>
          <p:cxnSp>
            <p:nvCxnSpPr>
              <p:cNvPr id="15" name="직선 연결선 95">
                <a:extLst>
                  <a:ext uri="{FF2B5EF4-FFF2-40B4-BE49-F238E27FC236}">
                    <a16:creationId xmlns:a16="http://schemas.microsoft.com/office/drawing/2014/main" id="{80971956-E79E-EFA9-2314-AE1F842E0EAB}"/>
                  </a:ext>
                </a:extLst>
              </p:cNvPr>
              <p:cNvCxnSpPr>
                <a:cxnSpLocks noChangeShapeType="1"/>
              </p:cNvCxnSpPr>
              <p:nvPr>
                <p:custDataLst>
                  <p:tags r:id="rId20"/>
                </p:custDataLst>
              </p:nvPr>
            </p:nvCxnSpPr>
            <p:spPr bwMode="auto">
              <a:xfrm flipH="1">
                <a:off x="560794" y="2205596"/>
                <a:ext cx="1368043" cy="1598"/>
              </a:xfrm>
              <a:prstGeom prst="line">
                <a:avLst/>
              </a:prstGeom>
              <a:noFill/>
              <a:ln w="19050">
                <a:solidFill>
                  <a:srgbClr val="47B6E7"/>
                </a:solidFill>
                <a:miter lim="800000"/>
                <a:headEnd/>
                <a:tailEnd/>
              </a:ln>
              <a:extLst>
                <a:ext uri="{909E8E84-426E-40DD-AFC4-6F175D3DCCD1}">
                  <a14:hiddenFill xmlns:a14="http://schemas.microsoft.com/office/drawing/2010/main">
                    <a:noFill/>
                  </a14:hiddenFill>
                </a:ext>
              </a:extLst>
            </p:spPr>
          </p:cxnSp>
          <p:sp>
            <p:nvSpPr>
              <p:cNvPr id="16" name="타원 96">
                <a:extLst>
                  <a:ext uri="{FF2B5EF4-FFF2-40B4-BE49-F238E27FC236}">
                    <a16:creationId xmlns:a16="http://schemas.microsoft.com/office/drawing/2014/main" id="{EF89DF4C-FAE7-ED86-64D9-7BF00C67E4C3}"/>
                  </a:ext>
                </a:extLst>
              </p:cNvPr>
              <p:cNvSpPr/>
              <p:nvPr>
                <p:custDataLst>
                  <p:tags r:id="rId21"/>
                </p:custDataLst>
              </p:nvPr>
            </p:nvSpPr>
            <p:spPr>
              <a:xfrm rot="5400000">
                <a:off x="559976" y="2141223"/>
                <a:ext cx="130726" cy="130146"/>
              </a:xfrm>
              <a:prstGeom prst="ellipse">
                <a:avLst/>
              </a:prstGeom>
              <a:solidFill>
                <a:srgbClr val="FFFFFF"/>
              </a:solidFill>
              <a:ln w="19050" cap="flat" cmpd="sng" algn="ctr">
                <a:solidFill>
                  <a:srgbClr val="47B6E7"/>
                </a:solid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sp>
            <p:nvSpPr>
              <p:cNvPr id="17" name="타원 66">
                <a:extLst>
                  <a:ext uri="{FF2B5EF4-FFF2-40B4-BE49-F238E27FC236}">
                    <a16:creationId xmlns:a16="http://schemas.microsoft.com/office/drawing/2014/main" id="{CF4E4FF8-B980-0352-FAB7-588682555885}"/>
                  </a:ext>
                </a:extLst>
              </p:cNvPr>
              <p:cNvSpPr/>
              <p:nvPr>
                <p:custDataLst>
                  <p:tags r:id="rId22"/>
                </p:custDataLst>
              </p:nvPr>
            </p:nvSpPr>
            <p:spPr>
              <a:xfrm rot="5400000">
                <a:off x="1861434" y="2141223"/>
                <a:ext cx="130726" cy="130146"/>
              </a:xfrm>
              <a:prstGeom prst="ellipse">
                <a:avLst/>
              </a:prstGeom>
              <a:solidFill>
                <a:srgbClr val="FFFFFF"/>
              </a:solidFill>
              <a:ln w="19050" cap="flat" cmpd="sng" algn="ctr">
                <a:solidFill>
                  <a:srgbClr val="47B6E7"/>
                </a:solid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grpSp>
        <p:sp>
          <p:nvSpPr>
            <p:cNvPr id="13" name="标题 1">
              <a:extLst>
                <a:ext uri="{FF2B5EF4-FFF2-40B4-BE49-F238E27FC236}">
                  <a16:creationId xmlns:a16="http://schemas.microsoft.com/office/drawing/2014/main" id="{AC65DE58-356F-5C90-06FA-7180702CCE8D}"/>
                </a:ext>
              </a:extLst>
            </p:cNvPr>
            <p:cNvSpPr txBox="1">
              <a:spLocks noChangeArrowheads="1"/>
            </p:cNvSpPr>
            <p:nvPr>
              <p:custDataLst>
                <p:tags r:id="rId18"/>
              </p:custDataLst>
            </p:nvPr>
          </p:nvSpPr>
          <p:spPr bwMode="auto">
            <a:xfrm>
              <a:off x="2739484" y="1641832"/>
              <a:ext cx="5115622" cy="41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nSpc>
                  <a:spcPct val="130000"/>
                </a:lnSpc>
              </a:pPr>
              <a:r>
                <a:rPr lang="en-US" altLang="zh-CN" sz="2400" dirty="0">
                  <a:ea typeface="微软雅黑" panose="020B0503020204020204" pitchFamily="34" charset="-122"/>
                  <a:cs typeface="Times New Roman" panose="02020603050405020304" pitchFamily="18" charset="0"/>
                  <a:sym typeface="Arial" panose="020B0604020202020204" pitchFamily="34" charset="0"/>
                </a:rPr>
                <a:t>nuclear physics research</a:t>
              </a:r>
              <a:endParaRPr lang="zh-CN" altLang="en-US" sz="2400" dirty="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标题 1">
              <a:extLst>
                <a:ext uri="{FF2B5EF4-FFF2-40B4-BE49-F238E27FC236}">
                  <a16:creationId xmlns:a16="http://schemas.microsoft.com/office/drawing/2014/main" id="{6760FD14-F878-0586-2B03-B42CDDBF225C}"/>
                </a:ext>
              </a:extLst>
            </p:cNvPr>
            <p:cNvSpPr txBox="1">
              <a:spLocks noChangeArrowheads="1"/>
            </p:cNvSpPr>
            <p:nvPr>
              <p:custDataLst>
                <p:tags r:id="rId19"/>
              </p:custDataLst>
            </p:nvPr>
          </p:nvSpPr>
          <p:spPr bwMode="auto">
            <a:xfrm>
              <a:off x="1244390" y="1493480"/>
              <a:ext cx="1435199" cy="41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a:lnSpc>
                  <a:spcPct val="130000"/>
                </a:lnSpc>
              </a:pPr>
              <a:endParaRPr lang="en-US" altLang="zh-CN" sz="1800" dirty="0">
                <a:solidFill>
                  <a:srgbClr val="47B6E7"/>
                </a:solidFill>
                <a:ea typeface="黑体" panose="02010609060101010101" pitchFamily="49" charset="-122"/>
                <a:cs typeface="Times New Roman" panose="02020603050405020304" pitchFamily="18" charset="0"/>
                <a:sym typeface="Arial" panose="020B0604020202020204" pitchFamily="34" charset="0"/>
              </a:endParaRPr>
            </a:p>
          </p:txBody>
        </p:sp>
      </p:grpSp>
      <p:grpSp>
        <p:nvGrpSpPr>
          <p:cNvPr id="18" name="组合 16">
            <a:extLst>
              <a:ext uri="{FF2B5EF4-FFF2-40B4-BE49-F238E27FC236}">
                <a16:creationId xmlns:a16="http://schemas.microsoft.com/office/drawing/2014/main" id="{321C03E5-74CE-AD5D-9881-AD52446C5B67}"/>
              </a:ext>
            </a:extLst>
          </p:cNvPr>
          <p:cNvGrpSpPr>
            <a:grpSpLocks/>
          </p:cNvGrpSpPr>
          <p:nvPr/>
        </p:nvGrpSpPr>
        <p:grpSpPr bwMode="auto">
          <a:xfrm>
            <a:off x="2153459" y="2950536"/>
            <a:ext cx="6392863" cy="709612"/>
            <a:chOff x="1244390" y="1493480"/>
            <a:chExt cx="6393027" cy="709794"/>
          </a:xfrm>
        </p:grpSpPr>
        <p:sp>
          <p:nvSpPr>
            <p:cNvPr id="19" name="직사각형 78">
              <a:extLst>
                <a:ext uri="{FF2B5EF4-FFF2-40B4-BE49-F238E27FC236}">
                  <a16:creationId xmlns:a16="http://schemas.microsoft.com/office/drawing/2014/main" id="{39F45FBB-BB88-EE9A-C0AB-BD9E335A16B2}"/>
                </a:ext>
              </a:extLst>
            </p:cNvPr>
            <p:cNvSpPr>
              <a:spLocks noChangeArrowheads="1"/>
            </p:cNvSpPr>
            <p:nvPr>
              <p:custDataLst>
                <p:tags r:id="rId9"/>
              </p:custDataLst>
            </p:nvPr>
          </p:nvSpPr>
          <p:spPr bwMode="auto">
            <a:xfrm>
              <a:off x="2619693" y="1706878"/>
              <a:ext cx="5017724" cy="496396"/>
            </a:xfrm>
            <a:prstGeom prst="rect">
              <a:avLst/>
            </a:prstGeom>
            <a:solidFill>
              <a:srgbClr val="FFFFFF"/>
            </a:solidFill>
            <a:ln w="19050">
              <a:solidFill>
                <a:srgbClr val="628EE3"/>
              </a:solidFill>
              <a:miter lim="800000"/>
              <a:headEnd/>
              <a:tailEnd/>
            </a:ln>
          </p:spPr>
          <p:txBody>
            <a:bodyPr anchor="ct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a:endParaRPr lang="ko-KR" altLang="en-US" sz="2000">
                <a:cs typeface="Times New Roman" panose="02020603050405020304" pitchFamily="18" charset="0"/>
                <a:sym typeface="Arial" panose="020B0604020202020204" pitchFamily="34" charset="0"/>
              </a:endParaRPr>
            </a:p>
          </p:txBody>
        </p:sp>
        <p:sp>
          <p:nvSpPr>
            <p:cNvPr id="20" name="직각 삼각형 144">
              <a:extLst>
                <a:ext uri="{FF2B5EF4-FFF2-40B4-BE49-F238E27FC236}">
                  <a16:creationId xmlns:a16="http://schemas.microsoft.com/office/drawing/2014/main" id="{81867962-9218-AEC1-B511-F9293B2A581F}"/>
                </a:ext>
              </a:extLst>
            </p:cNvPr>
            <p:cNvSpPr/>
            <p:nvPr>
              <p:custDataLst>
                <p:tags r:id="rId10"/>
              </p:custDataLst>
            </p:nvPr>
          </p:nvSpPr>
          <p:spPr bwMode="auto">
            <a:xfrm rot="10800000">
              <a:off x="7454849" y="1755484"/>
              <a:ext cx="127003" cy="127033"/>
            </a:xfrm>
            <a:prstGeom prst="rtTriangle">
              <a:avLst/>
            </a:prstGeom>
            <a:solidFill>
              <a:srgbClr val="628EE3"/>
            </a:solidFill>
            <a:ln w="12700" cap="flat" cmpd="sng" algn="ctr">
              <a:no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21" name="그룹 97">
              <a:extLst>
                <a:ext uri="{FF2B5EF4-FFF2-40B4-BE49-F238E27FC236}">
                  <a16:creationId xmlns:a16="http://schemas.microsoft.com/office/drawing/2014/main" id="{EEB765D3-5D5D-8559-426C-4DC5CD0C2BC6}"/>
                </a:ext>
              </a:extLst>
            </p:cNvPr>
            <p:cNvGrpSpPr>
              <a:grpSpLocks/>
            </p:cNvGrpSpPr>
            <p:nvPr/>
          </p:nvGrpSpPr>
          <p:grpSpPr bwMode="auto">
            <a:xfrm>
              <a:off x="1251268" y="1882412"/>
              <a:ext cx="1431925" cy="128588"/>
              <a:chOff x="560794" y="2141701"/>
              <a:chExt cx="1431525" cy="129388"/>
            </a:xfrm>
          </p:grpSpPr>
          <p:cxnSp>
            <p:nvCxnSpPr>
              <p:cNvPr id="24" name="직선 연결선 95">
                <a:extLst>
                  <a:ext uri="{FF2B5EF4-FFF2-40B4-BE49-F238E27FC236}">
                    <a16:creationId xmlns:a16="http://schemas.microsoft.com/office/drawing/2014/main" id="{909A1F41-15E5-8F63-57A1-6DB568269280}"/>
                  </a:ext>
                </a:extLst>
              </p:cNvPr>
              <p:cNvCxnSpPr>
                <a:cxnSpLocks noChangeShapeType="1"/>
              </p:cNvCxnSpPr>
              <p:nvPr>
                <p:custDataLst>
                  <p:tags r:id="rId13"/>
                </p:custDataLst>
              </p:nvPr>
            </p:nvCxnSpPr>
            <p:spPr bwMode="auto">
              <a:xfrm flipH="1">
                <a:off x="560794" y="2205596"/>
                <a:ext cx="1368043" cy="1598"/>
              </a:xfrm>
              <a:prstGeom prst="line">
                <a:avLst/>
              </a:prstGeom>
              <a:noFill/>
              <a:ln w="19050">
                <a:solidFill>
                  <a:srgbClr val="628EE3"/>
                </a:solidFill>
                <a:miter lim="800000"/>
                <a:headEnd/>
                <a:tailEnd/>
              </a:ln>
              <a:extLst>
                <a:ext uri="{909E8E84-426E-40DD-AFC4-6F175D3DCCD1}">
                  <a14:hiddenFill xmlns:a14="http://schemas.microsoft.com/office/drawing/2010/main">
                    <a:noFill/>
                  </a14:hiddenFill>
                </a:ext>
              </a:extLst>
            </p:spPr>
          </p:cxnSp>
          <p:sp>
            <p:nvSpPr>
              <p:cNvPr id="25" name="타원 96">
                <a:extLst>
                  <a:ext uri="{FF2B5EF4-FFF2-40B4-BE49-F238E27FC236}">
                    <a16:creationId xmlns:a16="http://schemas.microsoft.com/office/drawing/2014/main" id="{B483043F-4179-7D91-39B0-A5882348E62A}"/>
                  </a:ext>
                </a:extLst>
              </p:cNvPr>
              <p:cNvSpPr/>
              <p:nvPr>
                <p:custDataLst>
                  <p:tags r:id="rId14"/>
                </p:custDataLst>
              </p:nvPr>
            </p:nvSpPr>
            <p:spPr>
              <a:xfrm rot="5400000">
                <a:off x="560627" y="2141446"/>
                <a:ext cx="129421" cy="130142"/>
              </a:xfrm>
              <a:prstGeom prst="ellipse">
                <a:avLst/>
              </a:prstGeom>
              <a:solidFill>
                <a:srgbClr val="FFFFFF"/>
              </a:solidFill>
              <a:ln w="19050" cap="flat" cmpd="sng" algn="ctr">
                <a:solidFill>
                  <a:srgbClr val="628EE3"/>
                </a:solid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sp>
            <p:nvSpPr>
              <p:cNvPr id="26" name="타원 66">
                <a:extLst>
                  <a:ext uri="{FF2B5EF4-FFF2-40B4-BE49-F238E27FC236}">
                    <a16:creationId xmlns:a16="http://schemas.microsoft.com/office/drawing/2014/main" id="{E70D7807-DA42-4312-3982-8A0F8BE9AF44}"/>
                  </a:ext>
                </a:extLst>
              </p:cNvPr>
              <p:cNvSpPr/>
              <p:nvPr>
                <p:custDataLst>
                  <p:tags r:id="rId15"/>
                </p:custDataLst>
              </p:nvPr>
            </p:nvSpPr>
            <p:spPr>
              <a:xfrm rot="5400000">
                <a:off x="1862047" y="2141446"/>
                <a:ext cx="129421" cy="130142"/>
              </a:xfrm>
              <a:prstGeom prst="ellipse">
                <a:avLst/>
              </a:prstGeom>
              <a:solidFill>
                <a:srgbClr val="FFFFFF"/>
              </a:solidFill>
              <a:ln w="19050" cap="flat" cmpd="sng" algn="ctr">
                <a:solidFill>
                  <a:srgbClr val="628EE3"/>
                </a:solid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grpSp>
        <p:sp>
          <p:nvSpPr>
            <p:cNvPr id="22" name="标题 1">
              <a:extLst>
                <a:ext uri="{FF2B5EF4-FFF2-40B4-BE49-F238E27FC236}">
                  <a16:creationId xmlns:a16="http://schemas.microsoft.com/office/drawing/2014/main" id="{B422A23B-0B94-A23C-51CF-23AF37A9107E}"/>
                </a:ext>
              </a:extLst>
            </p:cNvPr>
            <p:cNvSpPr txBox="1">
              <a:spLocks noChangeArrowheads="1"/>
            </p:cNvSpPr>
            <p:nvPr>
              <p:custDataLst>
                <p:tags r:id="rId11"/>
              </p:custDataLst>
            </p:nvPr>
          </p:nvSpPr>
          <p:spPr bwMode="auto">
            <a:xfrm>
              <a:off x="2739485" y="1639663"/>
              <a:ext cx="4488630" cy="41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nSpc>
                  <a:spcPct val="130000"/>
                </a:lnSpc>
              </a:pPr>
              <a:r>
                <a:rPr lang="en-US" altLang="zh-CN" sz="2400" dirty="0">
                  <a:ea typeface="微软雅黑" panose="020B0503020204020204" pitchFamily="34" charset="-122"/>
                  <a:cs typeface="Times New Roman" panose="02020603050405020304" pitchFamily="18" charset="0"/>
                  <a:sym typeface="Arial" panose="020B0604020202020204" pitchFamily="34" charset="0"/>
                </a:rPr>
                <a:t>Radiation effect Research</a:t>
              </a:r>
              <a:endParaRPr lang="zh-CN" altLang="en-US" sz="2400" dirty="0">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标题 1">
              <a:extLst>
                <a:ext uri="{FF2B5EF4-FFF2-40B4-BE49-F238E27FC236}">
                  <a16:creationId xmlns:a16="http://schemas.microsoft.com/office/drawing/2014/main" id="{73FD2DC0-8C8A-414D-DE6C-4DF6BF915B4E}"/>
                </a:ext>
              </a:extLst>
            </p:cNvPr>
            <p:cNvSpPr txBox="1">
              <a:spLocks noChangeArrowheads="1"/>
            </p:cNvSpPr>
            <p:nvPr>
              <p:custDataLst>
                <p:tags r:id="rId12"/>
              </p:custDataLst>
            </p:nvPr>
          </p:nvSpPr>
          <p:spPr bwMode="auto">
            <a:xfrm>
              <a:off x="1244390" y="1493480"/>
              <a:ext cx="1435199" cy="41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a:lnSpc>
                  <a:spcPct val="130000"/>
                </a:lnSpc>
              </a:pPr>
              <a:endParaRPr lang="en-US" altLang="zh-CN" sz="1800" dirty="0">
                <a:solidFill>
                  <a:srgbClr val="628EE3"/>
                </a:solidFill>
                <a:ea typeface="黑体" panose="02010609060101010101" pitchFamily="49" charset="-122"/>
                <a:cs typeface="Times New Roman" panose="02020603050405020304" pitchFamily="18" charset="0"/>
                <a:sym typeface="Arial" panose="020B0604020202020204" pitchFamily="34" charset="0"/>
              </a:endParaRPr>
            </a:p>
          </p:txBody>
        </p:sp>
      </p:grpSp>
      <p:grpSp>
        <p:nvGrpSpPr>
          <p:cNvPr id="27" name="组合 25">
            <a:extLst>
              <a:ext uri="{FF2B5EF4-FFF2-40B4-BE49-F238E27FC236}">
                <a16:creationId xmlns:a16="http://schemas.microsoft.com/office/drawing/2014/main" id="{06D5BEAC-B917-1E1F-2C6C-89BFBEF97384}"/>
              </a:ext>
            </a:extLst>
          </p:cNvPr>
          <p:cNvGrpSpPr>
            <a:grpSpLocks/>
          </p:cNvGrpSpPr>
          <p:nvPr/>
        </p:nvGrpSpPr>
        <p:grpSpPr bwMode="auto">
          <a:xfrm>
            <a:off x="2153459" y="4299911"/>
            <a:ext cx="6460030" cy="709612"/>
            <a:chOff x="1244390" y="1493480"/>
            <a:chExt cx="6460196" cy="709794"/>
          </a:xfrm>
        </p:grpSpPr>
        <p:sp>
          <p:nvSpPr>
            <p:cNvPr id="28" name="직사각형 78">
              <a:extLst>
                <a:ext uri="{FF2B5EF4-FFF2-40B4-BE49-F238E27FC236}">
                  <a16:creationId xmlns:a16="http://schemas.microsoft.com/office/drawing/2014/main" id="{28015C33-8246-3C3F-9EE3-2C139402C5C7}"/>
                </a:ext>
              </a:extLst>
            </p:cNvPr>
            <p:cNvSpPr>
              <a:spLocks noChangeArrowheads="1"/>
            </p:cNvSpPr>
            <p:nvPr>
              <p:custDataLst>
                <p:tags r:id="rId2"/>
              </p:custDataLst>
            </p:nvPr>
          </p:nvSpPr>
          <p:spPr bwMode="auto">
            <a:xfrm>
              <a:off x="2619693" y="1706878"/>
              <a:ext cx="5017724" cy="496396"/>
            </a:xfrm>
            <a:prstGeom prst="rect">
              <a:avLst/>
            </a:prstGeom>
            <a:solidFill>
              <a:srgbClr val="FFFFFF"/>
            </a:solidFill>
            <a:ln w="19050">
              <a:solidFill>
                <a:srgbClr val="2BC3B5"/>
              </a:solidFill>
              <a:miter lim="800000"/>
              <a:headEnd/>
              <a:tailEnd/>
            </a:ln>
          </p:spPr>
          <p:txBody>
            <a:bodyPr anchor="ct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a:endParaRPr lang="ko-KR" altLang="en-US" sz="2000">
                <a:cs typeface="Times New Roman" panose="02020603050405020304" pitchFamily="18" charset="0"/>
                <a:sym typeface="Arial" panose="020B0604020202020204" pitchFamily="34" charset="0"/>
              </a:endParaRPr>
            </a:p>
          </p:txBody>
        </p:sp>
        <p:sp>
          <p:nvSpPr>
            <p:cNvPr id="29" name="직각 삼각형 144">
              <a:extLst>
                <a:ext uri="{FF2B5EF4-FFF2-40B4-BE49-F238E27FC236}">
                  <a16:creationId xmlns:a16="http://schemas.microsoft.com/office/drawing/2014/main" id="{FD7BDF51-29DB-BA72-9035-87650810AA48}"/>
                </a:ext>
              </a:extLst>
            </p:cNvPr>
            <p:cNvSpPr/>
            <p:nvPr>
              <p:custDataLst>
                <p:tags r:id="rId3"/>
              </p:custDataLst>
            </p:nvPr>
          </p:nvSpPr>
          <p:spPr bwMode="auto">
            <a:xfrm rot="10800000">
              <a:off x="7454849" y="1755484"/>
              <a:ext cx="127003" cy="127033"/>
            </a:xfrm>
            <a:prstGeom prst="rtTriangle">
              <a:avLst/>
            </a:prstGeom>
            <a:solidFill>
              <a:srgbClr val="2BC3B5"/>
            </a:solidFill>
            <a:ln w="12700" cap="flat" cmpd="sng" algn="ctr">
              <a:no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30" name="그룹 97">
              <a:extLst>
                <a:ext uri="{FF2B5EF4-FFF2-40B4-BE49-F238E27FC236}">
                  <a16:creationId xmlns:a16="http://schemas.microsoft.com/office/drawing/2014/main" id="{6DDECC60-F343-CDE7-3109-7D5C1575055B}"/>
                </a:ext>
              </a:extLst>
            </p:cNvPr>
            <p:cNvGrpSpPr>
              <a:grpSpLocks/>
            </p:cNvGrpSpPr>
            <p:nvPr/>
          </p:nvGrpSpPr>
          <p:grpSpPr bwMode="auto">
            <a:xfrm>
              <a:off x="1251268" y="1882412"/>
              <a:ext cx="1431925" cy="128588"/>
              <a:chOff x="560794" y="2141701"/>
              <a:chExt cx="1431525" cy="129388"/>
            </a:xfrm>
          </p:grpSpPr>
          <p:cxnSp>
            <p:nvCxnSpPr>
              <p:cNvPr id="33" name="직선 연결선 95">
                <a:extLst>
                  <a:ext uri="{FF2B5EF4-FFF2-40B4-BE49-F238E27FC236}">
                    <a16:creationId xmlns:a16="http://schemas.microsoft.com/office/drawing/2014/main" id="{AE610800-FCC1-3645-3E19-31AFE5A3432E}"/>
                  </a:ext>
                </a:extLst>
              </p:cNvPr>
              <p:cNvCxnSpPr>
                <a:cxnSpLocks noChangeShapeType="1"/>
              </p:cNvCxnSpPr>
              <p:nvPr>
                <p:custDataLst>
                  <p:tags r:id="rId6"/>
                </p:custDataLst>
              </p:nvPr>
            </p:nvCxnSpPr>
            <p:spPr bwMode="auto">
              <a:xfrm flipH="1">
                <a:off x="560794" y="2205596"/>
                <a:ext cx="1368043" cy="1598"/>
              </a:xfrm>
              <a:prstGeom prst="line">
                <a:avLst/>
              </a:prstGeom>
              <a:noFill/>
              <a:ln w="19050">
                <a:solidFill>
                  <a:srgbClr val="2BC3B5"/>
                </a:solidFill>
                <a:miter lim="800000"/>
                <a:headEnd/>
                <a:tailEnd/>
              </a:ln>
              <a:extLst>
                <a:ext uri="{909E8E84-426E-40DD-AFC4-6F175D3DCCD1}">
                  <a14:hiddenFill xmlns:a14="http://schemas.microsoft.com/office/drawing/2010/main">
                    <a:noFill/>
                  </a14:hiddenFill>
                </a:ext>
              </a:extLst>
            </p:spPr>
          </p:cxnSp>
          <p:sp>
            <p:nvSpPr>
              <p:cNvPr id="34" name="타원 96">
                <a:extLst>
                  <a:ext uri="{FF2B5EF4-FFF2-40B4-BE49-F238E27FC236}">
                    <a16:creationId xmlns:a16="http://schemas.microsoft.com/office/drawing/2014/main" id="{71123F70-A9C6-3D21-E630-4EBF3715EF91}"/>
                  </a:ext>
                </a:extLst>
              </p:cNvPr>
              <p:cNvSpPr/>
              <p:nvPr>
                <p:custDataLst>
                  <p:tags r:id="rId7"/>
                </p:custDataLst>
              </p:nvPr>
            </p:nvSpPr>
            <p:spPr>
              <a:xfrm rot="5400000">
                <a:off x="560627" y="2141446"/>
                <a:ext cx="129421" cy="130142"/>
              </a:xfrm>
              <a:prstGeom prst="ellipse">
                <a:avLst/>
              </a:prstGeom>
              <a:solidFill>
                <a:srgbClr val="FFFFFF"/>
              </a:solidFill>
              <a:ln w="19050" cap="flat" cmpd="sng" algn="ctr">
                <a:solidFill>
                  <a:srgbClr val="2BC3B5"/>
                </a:solid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sp>
            <p:nvSpPr>
              <p:cNvPr id="35" name="타원 66">
                <a:extLst>
                  <a:ext uri="{FF2B5EF4-FFF2-40B4-BE49-F238E27FC236}">
                    <a16:creationId xmlns:a16="http://schemas.microsoft.com/office/drawing/2014/main" id="{5F11218F-DE5F-9414-2657-AB21B740CB5A}"/>
                  </a:ext>
                </a:extLst>
              </p:cNvPr>
              <p:cNvSpPr/>
              <p:nvPr>
                <p:custDataLst>
                  <p:tags r:id="rId8"/>
                </p:custDataLst>
              </p:nvPr>
            </p:nvSpPr>
            <p:spPr>
              <a:xfrm rot="5400000">
                <a:off x="1862047" y="2141446"/>
                <a:ext cx="129421" cy="130142"/>
              </a:xfrm>
              <a:prstGeom prst="ellipse">
                <a:avLst/>
              </a:prstGeom>
              <a:solidFill>
                <a:srgbClr val="FFFFFF"/>
              </a:solidFill>
              <a:ln w="19050" cap="flat" cmpd="sng" algn="ctr">
                <a:solidFill>
                  <a:srgbClr val="2BC3B5"/>
                </a:solidFill>
                <a:prstDash val="solid"/>
                <a:miter lim="800000"/>
              </a:ln>
              <a:effectLst/>
            </p:spPr>
            <p:txBody>
              <a:bodyPr anchor="ctr">
                <a:normAutofit fontScale="25000" lnSpcReduction="20000"/>
              </a:bodyPr>
              <a:lstStyle/>
              <a:p>
                <a:pPr algn="ctr">
                  <a:spcBef>
                    <a:spcPts val="0"/>
                  </a:spcBef>
                  <a:spcAft>
                    <a:spcPts val="0"/>
                  </a:spcAft>
                  <a:defRPr/>
                </a:pPr>
                <a:endParaRPr lang="ko-KR" altLang="en-US" sz="600" noProof="1">
                  <a:latin typeface="Times New Roman" panose="02020603050405020304" pitchFamily="18" charset="0"/>
                  <a:cs typeface="Times New Roman" panose="02020603050405020304" pitchFamily="18" charset="0"/>
                  <a:sym typeface="Arial" panose="020B0604020202020204" pitchFamily="34" charset="0"/>
                </a:endParaRPr>
              </a:p>
            </p:txBody>
          </p:sp>
        </p:grpSp>
        <p:sp>
          <p:nvSpPr>
            <p:cNvPr id="31" name="标题 1">
              <a:extLst>
                <a:ext uri="{FF2B5EF4-FFF2-40B4-BE49-F238E27FC236}">
                  <a16:creationId xmlns:a16="http://schemas.microsoft.com/office/drawing/2014/main" id="{2B81DFC6-E6C1-767D-2A32-7D96D88A8020}"/>
                </a:ext>
              </a:extLst>
            </p:cNvPr>
            <p:cNvSpPr txBox="1">
              <a:spLocks noChangeArrowheads="1"/>
            </p:cNvSpPr>
            <p:nvPr>
              <p:custDataLst>
                <p:tags r:id="rId4"/>
              </p:custDataLst>
            </p:nvPr>
          </p:nvSpPr>
          <p:spPr bwMode="auto">
            <a:xfrm>
              <a:off x="2739485" y="1670262"/>
              <a:ext cx="4965101" cy="49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nSpc>
                  <a:spcPct val="130000"/>
                </a:lnSpc>
              </a:pPr>
              <a:r>
                <a:rPr lang="en-US" altLang="zh-CN" sz="2400" dirty="0">
                  <a:ea typeface="微软雅黑" panose="020B0503020204020204" pitchFamily="34" charset="-122"/>
                  <a:cs typeface="Times New Roman" panose="02020603050405020304" pitchFamily="18" charset="0"/>
                  <a:sym typeface="Arial" panose="020B0604020202020204" pitchFamily="34" charset="0"/>
                </a:rPr>
                <a:t>Medical and other applications</a:t>
              </a:r>
              <a:endParaRPr lang="zh-CN" altLang="en-US" sz="2400" dirty="0">
                <a:ea typeface="微软雅黑" panose="020B0503020204020204" pitchFamily="34" charset="-122"/>
                <a:cs typeface="Times New Roman" panose="02020603050405020304" pitchFamily="18" charset="0"/>
                <a:sym typeface="Arial" panose="020B0604020202020204" pitchFamily="34" charset="0"/>
              </a:endParaRPr>
            </a:p>
          </p:txBody>
        </p:sp>
        <p:sp>
          <p:nvSpPr>
            <p:cNvPr id="32" name="标题 1">
              <a:extLst>
                <a:ext uri="{FF2B5EF4-FFF2-40B4-BE49-F238E27FC236}">
                  <a16:creationId xmlns:a16="http://schemas.microsoft.com/office/drawing/2014/main" id="{D2809AC8-675E-FD5F-79AE-5CA9EE41DEBC}"/>
                </a:ext>
              </a:extLst>
            </p:cNvPr>
            <p:cNvSpPr txBox="1">
              <a:spLocks noChangeArrowheads="1"/>
            </p:cNvSpPr>
            <p:nvPr>
              <p:custDataLst>
                <p:tags r:id="rId5"/>
              </p:custDataLst>
            </p:nvPr>
          </p:nvSpPr>
          <p:spPr bwMode="auto">
            <a:xfrm>
              <a:off x="1244390" y="1493480"/>
              <a:ext cx="1435199" cy="41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a:lnSpc>
                  <a:spcPct val="130000"/>
                </a:lnSpc>
              </a:pPr>
              <a:endParaRPr lang="en-US" altLang="zh-CN" sz="1800" dirty="0">
                <a:solidFill>
                  <a:srgbClr val="2BC3B5"/>
                </a:solidFill>
                <a:ea typeface="黑体" panose="02010609060101010101" pitchFamily="49" charset="-122"/>
                <a:cs typeface="Times New Roman" panose="02020603050405020304" pitchFamily="18" charset="0"/>
                <a:sym typeface="Arial" panose="020B0604020202020204" pitchFamily="34" charset="0"/>
              </a:endParaRPr>
            </a:p>
          </p:txBody>
        </p:sp>
      </p:grpSp>
      <p:sp>
        <p:nvSpPr>
          <p:cNvPr id="10" name="文本框 6">
            <a:extLst>
              <a:ext uri="{FF2B5EF4-FFF2-40B4-BE49-F238E27FC236}">
                <a16:creationId xmlns:a16="http://schemas.microsoft.com/office/drawing/2014/main" id="{7660F91E-6990-51A5-A9B1-F8BE01A5A56E}"/>
              </a:ext>
            </a:extLst>
          </p:cNvPr>
          <p:cNvSpPr txBox="1">
            <a:spLocks noChangeArrowheads="1"/>
          </p:cNvSpPr>
          <p:nvPr/>
        </p:nvSpPr>
        <p:spPr bwMode="auto">
          <a:xfrm>
            <a:off x="3526646" y="2418859"/>
            <a:ext cx="4964112" cy="453457"/>
          </a:xfrm>
          <a:prstGeom prst="rect">
            <a:avLst/>
          </a:prstGeom>
          <a:solidFill>
            <a:schemeClr val="tx2">
              <a:lumMod val="60000"/>
              <a:lumOff val="40000"/>
            </a:schemeClr>
          </a:solid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nSpc>
                <a:spcPct val="130000"/>
              </a:lnSpc>
            </a:pPr>
            <a:r>
              <a:rPr lang="en-US" altLang="zh-CN" sz="2000" dirty="0">
                <a:ea typeface="微软雅黑" panose="020B0503020204020204" pitchFamily="34" charset="-122"/>
                <a:cs typeface="Times New Roman" panose="02020603050405020304" pitchFamily="18" charset="0"/>
              </a:rPr>
              <a:t>Nuclear reaction, nuclear structure</a:t>
            </a:r>
            <a:endParaRPr lang="zh-CN" altLang="en-US" sz="2000" dirty="0">
              <a:ea typeface="微软雅黑" panose="020B0503020204020204" pitchFamily="34" charset="-122"/>
              <a:cs typeface="Times New Roman" panose="02020603050405020304" pitchFamily="18" charset="0"/>
            </a:endParaRPr>
          </a:p>
        </p:txBody>
      </p:sp>
      <p:sp>
        <p:nvSpPr>
          <p:cNvPr id="36" name="文本框 6">
            <a:extLst>
              <a:ext uri="{FF2B5EF4-FFF2-40B4-BE49-F238E27FC236}">
                <a16:creationId xmlns:a16="http://schemas.microsoft.com/office/drawing/2014/main" id="{00CEAE40-3C7A-AAB1-4679-FF742B1018F7}"/>
              </a:ext>
            </a:extLst>
          </p:cNvPr>
          <p:cNvSpPr txBox="1">
            <a:spLocks noChangeArrowheads="1"/>
          </p:cNvSpPr>
          <p:nvPr/>
        </p:nvSpPr>
        <p:spPr bwMode="auto">
          <a:xfrm>
            <a:off x="3526646" y="3731738"/>
            <a:ext cx="4964112" cy="453457"/>
          </a:xfrm>
          <a:prstGeom prst="rect">
            <a:avLst/>
          </a:prstGeom>
          <a:solidFill>
            <a:schemeClr val="accent2">
              <a:lumMod val="60000"/>
              <a:lumOff val="40000"/>
            </a:schemeClr>
          </a:solid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nSpc>
                <a:spcPct val="130000"/>
              </a:lnSpc>
            </a:pPr>
            <a:r>
              <a:rPr lang="en-US" altLang="zh-CN" sz="2000" dirty="0">
                <a:ea typeface="微软雅黑" panose="020B0503020204020204" pitchFamily="34" charset="-122"/>
                <a:cs typeface="Times New Roman" panose="02020603050405020304" pitchFamily="18" charset="0"/>
              </a:rPr>
              <a:t>Proton , neutron SEE, radiation resist</a:t>
            </a:r>
            <a:endParaRPr lang="zh-CN" altLang="en-US" sz="2000" dirty="0">
              <a:ea typeface="微软雅黑" panose="020B0503020204020204" pitchFamily="34" charset="-122"/>
              <a:cs typeface="Times New Roman" panose="02020603050405020304" pitchFamily="18" charset="0"/>
            </a:endParaRPr>
          </a:p>
        </p:txBody>
      </p:sp>
      <p:sp>
        <p:nvSpPr>
          <p:cNvPr id="4" name="TextBox 2">
            <a:extLst>
              <a:ext uri="{FF2B5EF4-FFF2-40B4-BE49-F238E27FC236}">
                <a16:creationId xmlns:a16="http://schemas.microsoft.com/office/drawing/2014/main" id="{BD7C5F63-8DB0-BCFB-BDC8-F15AE2FFB45A}"/>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10</a:t>
            </a:r>
          </a:p>
        </p:txBody>
      </p:sp>
    </p:spTree>
    <p:extLst>
      <p:ext uri="{BB962C8B-B14F-4D97-AF65-F5344CB8AC3E}">
        <p14:creationId xmlns:p14="http://schemas.microsoft.com/office/powerpoint/2010/main" val="2755133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44000" cy="531145"/>
          </a:xfrm>
          <a:prstGeom prst="rect">
            <a:avLst/>
          </a:prstGeom>
          <a:solidFill>
            <a:schemeClr val="accent4">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Innovative achievements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in radioactive nuclear beam physics</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发现奇异的衰变模式…">
            <a:extLst>
              <a:ext uri="{FF2B5EF4-FFF2-40B4-BE49-F238E27FC236}">
                <a16:creationId xmlns:a16="http://schemas.microsoft.com/office/drawing/2014/main" id="{D3CA17C9-3D94-0B08-67A7-63D50FC6D89D}"/>
              </a:ext>
            </a:extLst>
          </p:cNvPr>
          <p:cNvSpPr txBox="1">
            <a:spLocks/>
          </p:cNvSpPr>
          <p:nvPr/>
        </p:nvSpPr>
        <p:spPr>
          <a:xfrm>
            <a:off x="12360" y="1486899"/>
            <a:ext cx="4442429" cy="5371101"/>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黑体" panose="02010609060101010101" pitchFamily="49" charset="-122"/>
                <a:ea typeface="黑体" panose="02010609060101010101" pitchFamily="49" charset="-122"/>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黑体" panose="02010609060101010101" pitchFamily="49" charset="-122"/>
                <a:ea typeface="黑体" panose="02010609060101010101" pitchFamily="49" charset="-122"/>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黑体" panose="02010609060101010101" pitchFamily="49" charset="-122"/>
                <a:ea typeface="黑体" panose="02010609060101010101" pitchFamily="49" charset="-122"/>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79730">
              <a:lnSpc>
                <a:spcPct val="150000"/>
              </a:lnSpc>
              <a:spcBef>
                <a:spcPts val="2700"/>
              </a:spcBef>
              <a:buFont typeface="Wingdings" panose="05000000000000000000" pitchFamily="2" charset="2"/>
              <a:buChar char="p"/>
              <a:defRPr sz="2210"/>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highest quality Na-20 radioactive beam is produced by using high resolution ISOL device in </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2015</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and the strange decay mode of </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β-γ-α of </a:t>
            </a:r>
            <a:r>
              <a:rPr lang="en-US" altLang="zh-CN" sz="20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20</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Na (Sodium)</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is discovered for the first time in the world. </a:t>
            </a:r>
          </a:p>
          <a:p>
            <a:pPr defTabSz="379730">
              <a:lnSpc>
                <a:spcPct val="150000"/>
              </a:lnSpc>
              <a:spcBef>
                <a:spcPts val="2700"/>
              </a:spcBef>
              <a:buFont typeface="Wingdings" panose="05000000000000000000" pitchFamily="2" charset="2"/>
              <a:buChar char="p"/>
              <a:defRPr sz="2210"/>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brought China's nuclear astrophysics, radioactive nuclear beam physics and other scientific research into the international forefront. </a:t>
            </a: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pic>
        <p:nvPicPr>
          <p:cNvPr id="10" name="图片 9">
            <a:extLst>
              <a:ext uri="{FF2B5EF4-FFF2-40B4-BE49-F238E27FC236}">
                <a16:creationId xmlns:a16="http://schemas.microsoft.com/office/drawing/2014/main" id="{9F6B1DE9-5B1A-97C6-1A05-0CF3E8EA35B2}"/>
              </a:ext>
            </a:extLst>
          </p:cNvPr>
          <p:cNvPicPr>
            <a:picLocks noChangeAspect="1"/>
          </p:cNvPicPr>
          <p:nvPr/>
        </p:nvPicPr>
        <p:blipFill>
          <a:blip r:embed="rId3"/>
          <a:stretch>
            <a:fillRect/>
          </a:stretch>
        </p:blipFill>
        <p:spPr>
          <a:xfrm>
            <a:off x="4626404" y="4509120"/>
            <a:ext cx="4191000" cy="1866900"/>
          </a:xfrm>
          <a:prstGeom prst="rect">
            <a:avLst/>
          </a:prstGeom>
        </p:spPr>
      </p:pic>
      <p:sp>
        <p:nvSpPr>
          <p:cNvPr id="13" name="文本框 12">
            <a:extLst>
              <a:ext uri="{FF2B5EF4-FFF2-40B4-BE49-F238E27FC236}">
                <a16:creationId xmlns:a16="http://schemas.microsoft.com/office/drawing/2014/main" id="{5C621A36-EF35-BAD2-676B-3A93A4C0452A}"/>
              </a:ext>
            </a:extLst>
          </p:cNvPr>
          <p:cNvSpPr txBox="1"/>
          <p:nvPr/>
        </p:nvSpPr>
        <p:spPr>
          <a:xfrm>
            <a:off x="5004048" y="4006467"/>
            <a:ext cx="4706752" cy="369332"/>
          </a:xfrm>
          <a:prstGeom prst="rect">
            <a:avLst/>
          </a:prstGeom>
          <a:noFill/>
        </p:spPr>
        <p:txBody>
          <a:bodyPr wrap="square">
            <a:spAutoFit/>
          </a:bodyPr>
          <a:lstStyle/>
          <a:p>
            <a:r>
              <a:rPr lang="en-US" altLang="zh-CN" baseline="30000" dirty="0">
                <a:latin typeface="Times New Roman" panose="02020603050405020304" pitchFamily="18" charset="0"/>
                <a:cs typeface="Times New Roman" panose="02020603050405020304" pitchFamily="18" charset="0"/>
              </a:rPr>
              <a:t>20</a:t>
            </a:r>
            <a:r>
              <a:rPr lang="en-US" altLang="zh-CN" dirty="0">
                <a:latin typeface="Times New Roman" panose="02020603050405020304" pitchFamily="18" charset="0"/>
                <a:cs typeface="Times New Roman" panose="02020603050405020304" pitchFamily="18" charset="0"/>
              </a:rPr>
              <a:t>Na energy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spectrum</a:t>
            </a:r>
            <a:r>
              <a:rPr lang="zh-CN" altLang="en-US" dirty="0">
                <a:latin typeface="Times New Roman" panose="02020603050405020304" pitchFamily="18" charset="0"/>
                <a:cs typeface="Times New Roman" panose="02020603050405020304" pitchFamily="18" charset="0"/>
              </a:rPr>
              <a:t> diagram</a:t>
            </a:r>
          </a:p>
        </p:txBody>
      </p:sp>
      <p:sp>
        <p:nvSpPr>
          <p:cNvPr id="15" name="文本框 14">
            <a:extLst>
              <a:ext uri="{FF2B5EF4-FFF2-40B4-BE49-F238E27FC236}">
                <a16:creationId xmlns:a16="http://schemas.microsoft.com/office/drawing/2014/main" id="{5162BCE1-29DD-0004-91E1-2574142E7586}"/>
              </a:ext>
            </a:extLst>
          </p:cNvPr>
          <p:cNvSpPr txBox="1"/>
          <p:nvPr/>
        </p:nvSpPr>
        <p:spPr>
          <a:xfrm>
            <a:off x="5983150" y="6317906"/>
            <a:ext cx="2016224" cy="369332"/>
          </a:xfrm>
          <a:prstGeom prst="rect">
            <a:avLst/>
          </a:prstGeom>
          <a:noFill/>
        </p:spPr>
        <p:txBody>
          <a:bodyPr wrap="square">
            <a:spAutoFit/>
          </a:bodyPr>
          <a:lstStyle/>
          <a:p>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24</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Mg(</a:t>
            </a:r>
            <a:r>
              <a:rPr lang="en-US" altLang="zh-CN" sz="1800" dirty="0" err="1">
                <a:latin typeface="Times New Roman" panose="02020603050405020304" pitchFamily="18" charset="0"/>
                <a:ea typeface="微软雅黑" panose="020B0503020204020204" pitchFamily="34" charset="-122"/>
                <a:cs typeface="Times New Roman" panose="02020603050405020304" pitchFamily="18" charset="0"/>
              </a:rPr>
              <a:t>p,xpn</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20</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Na</a:t>
            </a:r>
            <a:endParaRPr lang="zh-CN" altLang="en-US"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1EB722D3-2E3D-293F-F68B-9B6E7657B3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38" t="35416" r="19947" b="12334"/>
          <a:stretch/>
        </p:blipFill>
        <p:spPr bwMode="auto">
          <a:xfrm>
            <a:off x="4572000" y="1844824"/>
            <a:ext cx="4329865" cy="1994493"/>
          </a:xfrm>
          <a:custGeom>
            <a:avLst/>
            <a:gdLst>
              <a:gd name="connsiteX0" fmla="*/ 0 w 2776496"/>
              <a:gd name="connsiteY0" fmla="*/ 0 h 1278955"/>
              <a:gd name="connsiteX1" fmla="*/ 87792 w 2776496"/>
              <a:gd name="connsiteY1" fmla="*/ 0 h 1278955"/>
              <a:gd name="connsiteX2" fmla="*/ 81556 w 2776496"/>
              <a:gd name="connsiteY2" fmla="*/ 133023 h 1278955"/>
              <a:gd name="connsiteX3" fmla="*/ 593995 w 2776496"/>
              <a:gd name="connsiteY3" fmla="*/ 138494 h 1278955"/>
              <a:gd name="connsiteX4" fmla="*/ 593995 w 2776496"/>
              <a:gd name="connsiteY4" fmla="*/ 165517 h 1278955"/>
              <a:gd name="connsiteX5" fmla="*/ 802916 w 2776496"/>
              <a:gd name="connsiteY5" fmla="*/ 165517 h 1278955"/>
              <a:gd name="connsiteX6" fmla="*/ 802916 w 2776496"/>
              <a:gd name="connsiteY6" fmla="*/ 0 h 1278955"/>
              <a:gd name="connsiteX7" fmla="*/ 820696 w 2776496"/>
              <a:gd name="connsiteY7" fmla="*/ 0 h 1278955"/>
              <a:gd name="connsiteX8" fmla="*/ 820696 w 2776496"/>
              <a:gd name="connsiteY8" fmla="*/ 195997 h 1278955"/>
              <a:gd name="connsiteX9" fmla="*/ 2776496 w 2776496"/>
              <a:gd name="connsiteY9" fmla="*/ 195997 h 1278955"/>
              <a:gd name="connsiteX10" fmla="*/ 2776496 w 2776496"/>
              <a:gd name="connsiteY10" fmla="*/ 1278955 h 1278955"/>
              <a:gd name="connsiteX11" fmla="*/ 0 w 2776496"/>
              <a:gd name="connsiteY11" fmla="*/ 1278955 h 127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496" h="1278955">
                <a:moveTo>
                  <a:pt x="0" y="0"/>
                </a:moveTo>
                <a:lnTo>
                  <a:pt x="87792" y="0"/>
                </a:lnTo>
                <a:lnTo>
                  <a:pt x="81556" y="133023"/>
                </a:lnTo>
                <a:lnTo>
                  <a:pt x="593995" y="138494"/>
                </a:lnTo>
                <a:lnTo>
                  <a:pt x="593995" y="165517"/>
                </a:lnTo>
                <a:lnTo>
                  <a:pt x="802916" y="165517"/>
                </a:lnTo>
                <a:lnTo>
                  <a:pt x="802916" y="0"/>
                </a:lnTo>
                <a:lnTo>
                  <a:pt x="820696" y="0"/>
                </a:lnTo>
                <a:lnTo>
                  <a:pt x="820696" y="195997"/>
                </a:lnTo>
                <a:lnTo>
                  <a:pt x="2776496" y="195997"/>
                </a:lnTo>
                <a:lnTo>
                  <a:pt x="2776496" y="1278955"/>
                </a:lnTo>
                <a:lnTo>
                  <a:pt x="0" y="1278955"/>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
            <a:extLst>
              <a:ext uri="{FF2B5EF4-FFF2-40B4-BE49-F238E27FC236}">
                <a16:creationId xmlns:a16="http://schemas.microsoft.com/office/drawing/2014/main" id="{B5B7D405-C4D5-2890-600A-EC67D90BF8D7}"/>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11</a:t>
            </a:r>
          </a:p>
        </p:txBody>
      </p:sp>
    </p:spTree>
    <p:extLst>
      <p:ext uri="{BB962C8B-B14F-4D97-AF65-F5344CB8AC3E}">
        <p14:creationId xmlns:p14="http://schemas.microsoft.com/office/powerpoint/2010/main" val="62980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780198"/>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100MeV cyclotron achieved the design goal of 200 </a:t>
            </a:r>
            <a:r>
              <a:rPr lang="en-US" altLang="zh-CN" sz="2000" dirty="0" err="1">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μA</a:t>
            </a: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in 2018,</a:t>
            </a:r>
          </a:p>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Then promote the beam current to 520uA  max at last.</a:t>
            </a:r>
          </a:p>
          <a:p>
            <a:pPr algn="l">
              <a:defRPr>
                <a:effectLst/>
              </a:defRPr>
            </a:pP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pic>
        <p:nvPicPr>
          <p:cNvPr id="9" name="Picture 2">
            <a:extLst>
              <a:ext uri="{FF2B5EF4-FFF2-40B4-BE49-F238E27FC236}">
                <a16:creationId xmlns:a16="http://schemas.microsoft.com/office/drawing/2014/main" id="{3371EF07-B6FB-F4D9-FCF1-BBFE3C1C60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97"/>
          <a:stretch/>
        </p:blipFill>
        <p:spPr bwMode="auto">
          <a:xfrm>
            <a:off x="35496" y="1844501"/>
            <a:ext cx="9124950" cy="468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CCEFFEB-8928-18EB-5F50-BC6732F52286}"/>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12</a:t>
            </a:r>
          </a:p>
        </p:txBody>
      </p:sp>
    </p:spTree>
    <p:extLst>
      <p:ext uri="{BB962C8B-B14F-4D97-AF65-F5344CB8AC3E}">
        <p14:creationId xmlns:p14="http://schemas.microsoft.com/office/powerpoint/2010/main" val="323216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Quasi-monoenergetic neutron experiment</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526019F4-9F83-6AE9-7B8B-6E3E6D295557}"/>
              </a:ext>
            </a:extLst>
          </p:cNvPr>
          <p:cNvSpPr txBox="1"/>
          <p:nvPr/>
        </p:nvSpPr>
        <p:spPr>
          <a:xfrm>
            <a:off x="1" y="1494936"/>
            <a:ext cx="5316112" cy="5115311"/>
          </a:xfrm>
          <a:prstGeom prst="rect">
            <a:avLst/>
          </a:prstGeom>
          <a:solidFill>
            <a:schemeClr val="accent2">
              <a:lumMod val="60000"/>
              <a:lumOff val="40000"/>
            </a:schemeClr>
          </a:solidFill>
        </p:spPr>
        <p:txBody>
          <a:bodyPr wrap="square">
            <a:spAutoFit/>
          </a:bodyPr>
          <a:lstStyle/>
          <a:p>
            <a:pPr marL="285750" indent="-285750">
              <a:lnSpc>
                <a:spcPct val="150000"/>
              </a:lnSpc>
              <a:buFont typeface="Wingdings" panose="05000000000000000000" pitchFamily="2" charset="2"/>
              <a:buChar char="p"/>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calibrat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ion of</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high energy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neutron,</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 bottleneck restricting space neutron detection . </a:t>
            </a:r>
          </a:p>
          <a:p>
            <a:pPr marL="285750" indent="-285750">
              <a:lnSpc>
                <a:spcPct val="150000"/>
              </a:lnSpc>
              <a:buFont typeface="Wingdings" panose="05000000000000000000" pitchFamily="2" charset="2"/>
              <a:buChar char="p"/>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the quasi-monoenergetic </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neutron reference radiation field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in the energy region </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above 20MeV</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is established, and the calibration technology of neutron spectrometer is studied</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lnSpc>
                <a:spcPct val="150000"/>
              </a:lnSpc>
              <a:buFont typeface="Wingdings" panose="05000000000000000000" pitchFamily="2" charset="2"/>
              <a:buChar char="p"/>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China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is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the second country in the world with neutron reference radiation field and calibration ability in the energy region above 20MeV.</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p"/>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295342ED-66B0-9766-FDED-074B9FDA6269}"/>
              </a:ext>
            </a:extLst>
          </p:cNvPr>
          <p:cNvPicPr>
            <a:picLocks noChangeAspect="1"/>
          </p:cNvPicPr>
          <p:nvPr/>
        </p:nvPicPr>
        <p:blipFill>
          <a:blip r:embed="rId3"/>
          <a:stretch>
            <a:fillRect/>
          </a:stretch>
        </p:blipFill>
        <p:spPr>
          <a:xfrm>
            <a:off x="5326290" y="1515553"/>
            <a:ext cx="3773705" cy="2451625"/>
          </a:xfrm>
          <a:prstGeom prst="rect">
            <a:avLst/>
          </a:prstGeom>
        </p:spPr>
      </p:pic>
      <p:pic>
        <p:nvPicPr>
          <p:cNvPr id="6" name="内容占位符 4">
            <a:extLst>
              <a:ext uri="{FF2B5EF4-FFF2-40B4-BE49-F238E27FC236}">
                <a16:creationId xmlns:a16="http://schemas.microsoft.com/office/drawing/2014/main" id="{B3ABFCC1-D02D-7152-FA32-FE3896BC0E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6291" y="3939297"/>
            <a:ext cx="3773705" cy="2818618"/>
          </a:xfrm>
          <a:prstGeom prst="rect">
            <a:avLst/>
          </a:prstGeom>
        </p:spPr>
      </p:pic>
      <p:sp>
        <p:nvSpPr>
          <p:cNvPr id="7" name="椭圆 6">
            <a:extLst>
              <a:ext uri="{FF2B5EF4-FFF2-40B4-BE49-F238E27FC236}">
                <a16:creationId xmlns:a16="http://schemas.microsoft.com/office/drawing/2014/main" id="{BD873F82-EE6C-0A49-C63D-0BA612D2B20F}"/>
              </a:ext>
            </a:extLst>
          </p:cNvPr>
          <p:cNvSpPr/>
          <p:nvPr/>
        </p:nvSpPr>
        <p:spPr>
          <a:xfrm>
            <a:off x="7236296" y="2397020"/>
            <a:ext cx="792088" cy="11039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ED709160-16B6-CCF2-0917-A8E99DFAD497}"/>
              </a:ext>
            </a:extLst>
          </p:cNvPr>
          <p:cNvSpPr txBox="1"/>
          <p:nvPr/>
        </p:nvSpPr>
        <p:spPr>
          <a:xfrm>
            <a:off x="7104894" y="1907037"/>
            <a:ext cx="1924566" cy="369332"/>
          </a:xfrm>
          <a:prstGeom prst="rect">
            <a:avLst/>
          </a:prstGeom>
          <a:solidFill>
            <a:schemeClr val="tx2">
              <a:lumMod val="40000"/>
              <a:lumOff val="60000"/>
            </a:schemeClr>
          </a:solidFill>
        </p:spPr>
        <p:txBody>
          <a:bodyPr wrap="non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Be neutron target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C5DEFCD5-3CE7-0C8A-16ED-540138BB12E9}"/>
              </a:ext>
            </a:extLst>
          </p:cNvPr>
          <p:cNvSpPr txBox="1"/>
          <p:nvPr/>
        </p:nvSpPr>
        <p:spPr>
          <a:xfrm>
            <a:off x="5386647" y="4297805"/>
            <a:ext cx="2146742" cy="369332"/>
          </a:xfrm>
          <a:prstGeom prst="rect">
            <a:avLst/>
          </a:prstGeom>
          <a:solidFill>
            <a:schemeClr val="tx2">
              <a:lumMod val="40000"/>
              <a:lumOff val="60000"/>
            </a:schemeClr>
          </a:solidFill>
        </p:spPr>
        <p:txBody>
          <a:bodyPr wrap="non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3D sample platform</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DD429076-1C38-89D3-71C8-51181E7FDA21}"/>
              </a:ext>
            </a:extLst>
          </p:cNvPr>
          <p:cNvSpPr txBox="1"/>
          <p:nvPr/>
        </p:nvSpPr>
        <p:spPr>
          <a:xfrm>
            <a:off x="6424367" y="3633980"/>
            <a:ext cx="1875193" cy="369332"/>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Beryllium</a:t>
            </a:r>
          </a:p>
        </p:txBody>
      </p:sp>
      <p:sp>
        <p:nvSpPr>
          <p:cNvPr id="3" name="TextBox 2">
            <a:extLst>
              <a:ext uri="{FF2B5EF4-FFF2-40B4-BE49-F238E27FC236}">
                <a16:creationId xmlns:a16="http://schemas.microsoft.com/office/drawing/2014/main" id="{0D27C263-CEE2-E46D-C437-3C94BD0CF2D1}"/>
              </a:ext>
            </a:extLst>
          </p:cNvPr>
          <p:cNvSpPr txBox="1"/>
          <p:nvPr/>
        </p:nvSpPr>
        <p:spPr>
          <a:xfrm>
            <a:off x="4139952" y="6440578"/>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13</a:t>
            </a:r>
          </a:p>
        </p:txBody>
      </p:sp>
    </p:spTree>
    <p:extLst>
      <p:ext uri="{BB962C8B-B14F-4D97-AF65-F5344CB8AC3E}">
        <p14:creationId xmlns:p14="http://schemas.microsoft.com/office/powerpoint/2010/main" val="64289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Quasi-monoenergetic neutron platform</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28BDBD1A-5AFA-1994-5FE0-A11FEE0366E8}"/>
              </a:ext>
            </a:extLst>
          </p:cNvPr>
          <p:cNvSpPr txBox="1"/>
          <p:nvPr/>
        </p:nvSpPr>
        <p:spPr>
          <a:xfrm>
            <a:off x="20758" y="1522943"/>
            <a:ext cx="9087746" cy="2650726"/>
          </a:xfrm>
          <a:prstGeom prst="rect">
            <a:avLst/>
          </a:prstGeom>
          <a:solidFill>
            <a:schemeClr val="tx2">
              <a:lumMod val="40000"/>
              <a:lumOff val="60000"/>
            </a:schemeClr>
          </a:solidFill>
        </p:spPr>
        <p:txBody>
          <a:bodyPr wrap="square">
            <a:spAutoFit/>
          </a:bodyPr>
          <a:lstStyle/>
          <a:p>
            <a:pPr marL="342900" indent="-342900" defTabSz="408305">
              <a:buFont typeface="Wingdings" panose="05000000000000000000" pitchFamily="2" charset="2"/>
              <a:buChar char="p"/>
              <a:defRPr sz="2375"/>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quasi-monoenergetic neutron target consists of three beryllium targets with thickness of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0.4mm, 0.5mm and 0.6mm and one fluorescent target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p>
          <a:p>
            <a:pPr marL="342900" indent="-342900" defTabSz="408305">
              <a:buFont typeface="Wingdings" panose="05000000000000000000" pitchFamily="2" charset="2"/>
              <a:buChar char="p"/>
              <a:defRPr sz="2375"/>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Beryllium and beryllium oxides have strong chemical toxicity, so the quasi-monoenergetic neutron target is completely sealed and maintains a certain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negative pressure</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 </a:t>
            </a:r>
          </a:p>
          <a:p>
            <a:pPr marL="342900" indent="-342900" defTabSz="408305">
              <a:buFont typeface="Wingdings" panose="05000000000000000000" pitchFamily="2" charset="2"/>
              <a:buChar char="p"/>
              <a:defRPr sz="2375"/>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Prof. Li will give details in Session FRB-1.</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A7FD0FB6-6700-62AD-1823-15E385687209}"/>
              </a:ext>
            </a:extLst>
          </p:cNvPr>
          <p:cNvPicPr>
            <a:picLocks noChangeAspect="1"/>
          </p:cNvPicPr>
          <p:nvPr/>
        </p:nvPicPr>
        <p:blipFill>
          <a:blip r:embed="rId3"/>
          <a:stretch>
            <a:fillRect/>
          </a:stretch>
        </p:blipFill>
        <p:spPr>
          <a:xfrm>
            <a:off x="0" y="4581128"/>
            <a:ext cx="9108504" cy="2412237"/>
          </a:xfrm>
          <a:prstGeom prst="rect">
            <a:avLst/>
          </a:prstGeom>
        </p:spPr>
      </p:pic>
      <p:sp>
        <p:nvSpPr>
          <p:cNvPr id="7" name="文本框 6">
            <a:extLst>
              <a:ext uri="{FF2B5EF4-FFF2-40B4-BE49-F238E27FC236}">
                <a16:creationId xmlns:a16="http://schemas.microsoft.com/office/drawing/2014/main" id="{6B0C669C-9239-DA7D-368B-89730A6F52B2}"/>
              </a:ext>
            </a:extLst>
          </p:cNvPr>
          <p:cNvSpPr txBox="1"/>
          <p:nvPr/>
        </p:nvSpPr>
        <p:spPr>
          <a:xfrm>
            <a:off x="2123728" y="4293096"/>
            <a:ext cx="5472608" cy="369332"/>
          </a:xfrm>
          <a:prstGeom prst="rect">
            <a:avLst/>
          </a:prstGeom>
          <a:noFill/>
        </p:spPr>
        <p:txBody>
          <a:bodyPr wrap="square">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Fission ionization chamber measurement signal</a:t>
            </a:r>
          </a:p>
        </p:txBody>
      </p:sp>
      <p:sp>
        <p:nvSpPr>
          <p:cNvPr id="5" name="TextBox 2">
            <a:extLst>
              <a:ext uri="{FF2B5EF4-FFF2-40B4-BE49-F238E27FC236}">
                <a16:creationId xmlns:a16="http://schemas.microsoft.com/office/drawing/2014/main" id="{F83C3C98-E301-4318-45AB-B72765F60892}"/>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14</a:t>
            </a:r>
          </a:p>
        </p:txBody>
      </p:sp>
    </p:spTree>
    <p:extLst>
      <p:ext uri="{BB962C8B-B14F-4D97-AF65-F5344CB8AC3E}">
        <p14:creationId xmlns:p14="http://schemas.microsoft.com/office/powerpoint/2010/main" val="4055095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High energy neutron platform of Nuclear data </a:t>
            </a: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28BDBD1A-5AFA-1994-5FE0-A11FEE0366E8}"/>
              </a:ext>
            </a:extLst>
          </p:cNvPr>
          <p:cNvSpPr txBox="1"/>
          <p:nvPr/>
        </p:nvSpPr>
        <p:spPr>
          <a:xfrm>
            <a:off x="107504" y="1619884"/>
            <a:ext cx="5688632" cy="2650726"/>
          </a:xfrm>
          <a:prstGeom prst="rect">
            <a:avLst/>
          </a:prstGeom>
          <a:solidFill>
            <a:schemeClr val="tx2">
              <a:lumMod val="40000"/>
              <a:lumOff val="60000"/>
            </a:schemeClr>
          </a:solidFill>
        </p:spPr>
        <p:txBody>
          <a:bodyPr wrap="square">
            <a:spAutoFit/>
          </a:bodyPr>
          <a:lstStyle/>
          <a:p>
            <a:pPr marL="342900" indent="-342900" defTabSz="408305">
              <a:buFont typeface="Wingdings" panose="05000000000000000000" pitchFamily="2" charset="2"/>
              <a:buChar char="p"/>
              <a:defRPr sz="2375"/>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Continuous spectrum neutron nuclear data Measurement platform.</a:t>
            </a:r>
          </a:p>
          <a:p>
            <a:pPr marL="342900" indent="-342900" defTabSz="408305">
              <a:buFont typeface="Wingdings" panose="05000000000000000000" pitchFamily="2" charset="2"/>
              <a:buChar char="p"/>
              <a:defRPr sz="2375"/>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construction of beam line and experimental terminal was completed in 2021.</a:t>
            </a:r>
          </a:p>
          <a:p>
            <a:pPr marL="342900" indent="-342900" defTabSz="408305">
              <a:buFont typeface="Wingdings" panose="05000000000000000000" pitchFamily="2" charset="2"/>
              <a:buChar char="p"/>
              <a:defRPr sz="2375"/>
            </a:pP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Proton bombardment of tungsten target to produce neutrons</a:t>
            </a:r>
            <a:endParaRPr lang="zh-CN" altLang="en-US"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57F4E1C4-1B1D-0C05-9B65-E15C7E93271A}"/>
              </a:ext>
            </a:extLst>
          </p:cNvPr>
          <p:cNvPicPr>
            <a:picLocks noChangeAspect="1" noChangeArrowheads="1"/>
          </p:cNvPicPr>
          <p:nvPr/>
        </p:nvPicPr>
        <p:blipFill>
          <a:blip r:embed="rId3"/>
          <a:srcRect l="15734" t="35417" r="47552" b="29166"/>
          <a:stretch>
            <a:fillRect/>
          </a:stretch>
        </p:blipFill>
        <p:spPr bwMode="auto">
          <a:xfrm rot="1800000">
            <a:off x="6592360" y="1945430"/>
            <a:ext cx="432950" cy="420580"/>
          </a:xfrm>
          <a:prstGeom prst="rect">
            <a:avLst/>
          </a:prstGeom>
          <a:noFill/>
          <a:ln w="9525">
            <a:noFill/>
            <a:miter lim="800000"/>
            <a:headEnd/>
            <a:tailEnd/>
          </a:ln>
        </p:spPr>
      </p:pic>
      <p:pic>
        <p:nvPicPr>
          <p:cNvPr id="6" name="图片 5">
            <a:extLst>
              <a:ext uri="{FF2B5EF4-FFF2-40B4-BE49-F238E27FC236}">
                <a16:creationId xmlns:a16="http://schemas.microsoft.com/office/drawing/2014/main" id="{B88C7FB0-C19F-9AB5-4323-20AEEC9C3B9A}"/>
              </a:ext>
            </a:extLst>
          </p:cNvPr>
          <p:cNvPicPr>
            <a:picLocks noChangeAspect="1"/>
          </p:cNvPicPr>
          <p:nvPr/>
        </p:nvPicPr>
        <p:blipFill>
          <a:blip r:embed="rId4"/>
          <a:srcRect/>
          <a:stretch>
            <a:fillRect/>
          </a:stretch>
        </p:blipFill>
        <p:spPr bwMode="auto">
          <a:xfrm>
            <a:off x="5724128" y="1619884"/>
            <a:ext cx="3096313" cy="5209118"/>
          </a:xfrm>
          <a:prstGeom prst="rect">
            <a:avLst/>
          </a:prstGeom>
          <a:noFill/>
          <a:ln w="9525" cmpd="sng">
            <a:noFill/>
            <a:miter lim="800000"/>
            <a:headEnd/>
            <a:tailEnd/>
          </a:ln>
        </p:spPr>
      </p:pic>
      <p:pic>
        <p:nvPicPr>
          <p:cNvPr id="7" name="图片 6" descr="3eb64b3726c08071f4b313710fe101b">
            <a:extLst>
              <a:ext uri="{FF2B5EF4-FFF2-40B4-BE49-F238E27FC236}">
                <a16:creationId xmlns:a16="http://schemas.microsoft.com/office/drawing/2014/main" id="{40889E50-D908-3D75-957D-19EBC10DE2DD}"/>
              </a:ext>
            </a:extLst>
          </p:cNvPr>
          <p:cNvPicPr>
            <a:picLocks noChangeAspect="1"/>
          </p:cNvPicPr>
          <p:nvPr/>
        </p:nvPicPr>
        <p:blipFill rotWithShape="1">
          <a:blip r:embed="rId5"/>
          <a:srcRect l="44419" t="28339" r="29853" b="34962"/>
          <a:stretch/>
        </p:blipFill>
        <p:spPr>
          <a:xfrm rot="5400000">
            <a:off x="145053" y="4236907"/>
            <a:ext cx="2641152" cy="2716251"/>
          </a:xfrm>
          <a:prstGeom prst="rect">
            <a:avLst/>
          </a:prstGeom>
        </p:spPr>
      </p:pic>
      <p:pic>
        <p:nvPicPr>
          <p:cNvPr id="9" name="图片 8" descr="b4275230609b45895f3de05ec1ca487">
            <a:extLst>
              <a:ext uri="{FF2B5EF4-FFF2-40B4-BE49-F238E27FC236}">
                <a16:creationId xmlns:a16="http://schemas.microsoft.com/office/drawing/2014/main" id="{A8F7145C-9F3E-A009-7951-A1C9421F2391}"/>
              </a:ext>
            </a:extLst>
          </p:cNvPr>
          <p:cNvPicPr>
            <a:picLocks noChangeAspect="1"/>
          </p:cNvPicPr>
          <p:nvPr/>
        </p:nvPicPr>
        <p:blipFill rotWithShape="1">
          <a:blip r:embed="rId6"/>
          <a:srcRect l="22478" t="7308" r="813" b="23572"/>
          <a:stretch/>
        </p:blipFill>
        <p:spPr>
          <a:xfrm>
            <a:off x="2823756" y="4266285"/>
            <a:ext cx="2900372" cy="2654573"/>
          </a:xfrm>
          <a:prstGeom prst="rect">
            <a:avLst/>
          </a:prstGeom>
        </p:spPr>
      </p:pic>
      <p:sp>
        <p:nvSpPr>
          <p:cNvPr id="3" name="TextBox 2">
            <a:extLst>
              <a:ext uri="{FF2B5EF4-FFF2-40B4-BE49-F238E27FC236}">
                <a16:creationId xmlns:a16="http://schemas.microsoft.com/office/drawing/2014/main" id="{D03AAAEB-0971-4A38-1905-CF3647B0224F}"/>
              </a:ext>
            </a:extLst>
          </p:cNvPr>
          <p:cNvSpPr txBox="1"/>
          <p:nvPr/>
        </p:nvSpPr>
        <p:spPr>
          <a:xfrm>
            <a:off x="7740321" y="6325388"/>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15</a:t>
            </a:r>
          </a:p>
        </p:txBody>
      </p:sp>
    </p:spTree>
    <p:extLst>
      <p:ext uri="{BB962C8B-B14F-4D97-AF65-F5344CB8AC3E}">
        <p14:creationId xmlns:p14="http://schemas.microsoft.com/office/powerpoint/2010/main" val="858663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High energy neutron platform of Nuclear data </a:t>
            </a: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28BDBD1A-5AFA-1994-5FE0-A11FEE0366E8}"/>
              </a:ext>
            </a:extLst>
          </p:cNvPr>
          <p:cNvSpPr txBox="1"/>
          <p:nvPr/>
        </p:nvSpPr>
        <p:spPr>
          <a:xfrm>
            <a:off x="0" y="1485635"/>
            <a:ext cx="5752964" cy="5406095"/>
          </a:xfrm>
          <a:prstGeom prst="rect">
            <a:avLst/>
          </a:prstGeom>
          <a:solidFill>
            <a:schemeClr val="accent5">
              <a:lumMod val="60000"/>
              <a:lumOff val="40000"/>
            </a:schemeClr>
          </a:solidFill>
        </p:spPr>
        <p:txBody>
          <a:bodyPr wrap="square">
            <a:spAutoFit/>
          </a:bodyPr>
          <a:lstStyle/>
          <a:p>
            <a:pPr marL="342900" indent="-342900" defTabSz="408305">
              <a:lnSpc>
                <a:spcPct val="200000"/>
              </a:lnSpc>
              <a:buFont typeface="Wingdings" panose="05000000000000000000" pitchFamily="2" charset="2"/>
              <a:buChar char="p"/>
              <a:defRPr sz="2375"/>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The co-axiality error between neutron collimation hole and neutron beam pipe is less than </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0.10mm</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p>
          <a:p>
            <a:pPr marL="342900" indent="-342900" defTabSz="408305">
              <a:lnSpc>
                <a:spcPct val="200000"/>
              </a:lnSpc>
              <a:buFont typeface="Wingdings" panose="05000000000000000000" pitchFamily="2" charset="2"/>
              <a:buChar char="p"/>
              <a:defRPr sz="2375"/>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The collimator is composed of 35cm copper at the front end and 65cm iron at the rear segment. </a:t>
            </a:r>
          </a:p>
          <a:p>
            <a:pPr marL="342900" indent="-342900" defTabSz="408305">
              <a:lnSpc>
                <a:spcPct val="200000"/>
              </a:lnSpc>
              <a:buFont typeface="Wingdings" panose="05000000000000000000" pitchFamily="2" charset="2"/>
              <a:buChar char="p"/>
              <a:defRPr sz="2375"/>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four kinds of collimating aperture choices of </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30mm, 60mm, 100mm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and complete shielding.</a:t>
            </a:r>
            <a:endParaRPr lang="zh-CN" altLang="en-US" sz="2200" dirty="0">
              <a:latin typeface="Times New Roman" panose="02020603050405020304" pitchFamily="18" charset="0"/>
              <a:cs typeface="Times New Roman" panose="02020603050405020304" pitchFamily="18" charset="0"/>
            </a:endParaRPr>
          </a:p>
        </p:txBody>
      </p:sp>
      <p:pic>
        <p:nvPicPr>
          <p:cNvPr id="3" name="图片 2" descr="46f35c46b164711fc12260f73e31629">
            <a:extLst>
              <a:ext uri="{FF2B5EF4-FFF2-40B4-BE49-F238E27FC236}">
                <a16:creationId xmlns:a16="http://schemas.microsoft.com/office/drawing/2014/main" id="{974F4FC1-2087-B146-B297-D8D9DA7442B2}"/>
              </a:ext>
            </a:extLst>
          </p:cNvPr>
          <p:cNvPicPr>
            <a:picLocks noChangeAspect="1"/>
          </p:cNvPicPr>
          <p:nvPr/>
        </p:nvPicPr>
        <p:blipFill>
          <a:blip r:embed="rId3"/>
          <a:srcRect/>
          <a:stretch>
            <a:fillRect/>
          </a:stretch>
        </p:blipFill>
        <p:spPr bwMode="auto">
          <a:xfrm>
            <a:off x="5940152" y="4212423"/>
            <a:ext cx="2729648" cy="2520280"/>
          </a:xfrm>
          <a:prstGeom prst="rect">
            <a:avLst/>
          </a:prstGeom>
          <a:noFill/>
          <a:ln w="9525" cmpd="sng">
            <a:noFill/>
            <a:miter lim="800000"/>
            <a:headEnd/>
            <a:tailEnd/>
          </a:ln>
        </p:spPr>
      </p:pic>
      <p:pic>
        <p:nvPicPr>
          <p:cNvPr id="6" name="图片 5">
            <a:extLst>
              <a:ext uri="{FF2B5EF4-FFF2-40B4-BE49-F238E27FC236}">
                <a16:creationId xmlns:a16="http://schemas.microsoft.com/office/drawing/2014/main" id="{93C4D315-A572-AF6C-03F0-70F0F903CD14}"/>
              </a:ext>
            </a:extLst>
          </p:cNvPr>
          <p:cNvPicPr>
            <a:picLocks noChangeAspect="1"/>
          </p:cNvPicPr>
          <p:nvPr/>
        </p:nvPicPr>
        <p:blipFill>
          <a:blip r:embed="rId4"/>
          <a:srcRect/>
          <a:stretch>
            <a:fillRect/>
          </a:stretch>
        </p:blipFill>
        <p:spPr bwMode="auto">
          <a:xfrm>
            <a:off x="5940152" y="1515554"/>
            <a:ext cx="3168352" cy="2696870"/>
          </a:xfrm>
          <a:prstGeom prst="rect">
            <a:avLst/>
          </a:prstGeom>
          <a:noFill/>
          <a:ln w="9525" cmpd="sng">
            <a:noFill/>
            <a:miter lim="800000"/>
            <a:headEnd/>
            <a:tailEnd/>
          </a:ln>
        </p:spPr>
      </p:pic>
      <p:sp>
        <p:nvSpPr>
          <p:cNvPr id="5" name="TextBox 2">
            <a:extLst>
              <a:ext uri="{FF2B5EF4-FFF2-40B4-BE49-F238E27FC236}">
                <a16:creationId xmlns:a16="http://schemas.microsoft.com/office/drawing/2014/main" id="{6B6AAEC1-D44D-6C1F-B29B-E9D3F0CAAB95}"/>
              </a:ext>
            </a:extLst>
          </p:cNvPr>
          <p:cNvSpPr txBox="1"/>
          <p:nvPr/>
        </p:nvSpPr>
        <p:spPr>
          <a:xfrm>
            <a:off x="7733696" y="6333516"/>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16</a:t>
            </a:r>
          </a:p>
        </p:txBody>
      </p:sp>
    </p:spTree>
    <p:extLst>
      <p:ext uri="{BB962C8B-B14F-4D97-AF65-F5344CB8AC3E}">
        <p14:creationId xmlns:p14="http://schemas.microsoft.com/office/powerpoint/2010/main" val="344770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High energy neutron platform of Nuclear data </a:t>
            </a: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28BDBD1A-5AFA-1994-5FE0-A11FEE0366E8}"/>
              </a:ext>
            </a:extLst>
          </p:cNvPr>
          <p:cNvSpPr txBox="1"/>
          <p:nvPr/>
        </p:nvSpPr>
        <p:spPr>
          <a:xfrm>
            <a:off x="107504" y="1619884"/>
            <a:ext cx="5040560" cy="2612254"/>
          </a:xfrm>
          <a:prstGeom prst="rect">
            <a:avLst/>
          </a:prstGeom>
          <a:solidFill>
            <a:schemeClr val="tx2">
              <a:lumMod val="40000"/>
              <a:lumOff val="60000"/>
            </a:schemeClr>
          </a:solidFill>
        </p:spPr>
        <p:txBody>
          <a:bodyPr wrap="square">
            <a:spAutoFit/>
          </a:bodyPr>
          <a:lstStyle/>
          <a:p>
            <a:pPr marL="342900" indent="-342900" defTabSz="408305">
              <a:buFont typeface="Wingdings" panose="05000000000000000000" pitchFamily="2" charset="2"/>
              <a:buChar char="p"/>
              <a:defRPr sz="2375"/>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Measurement of spectrum by </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double liquid scintillation</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neutron time-of-flight method</a:t>
            </a:r>
          </a:p>
          <a:p>
            <a:pPr marL="342900" indent="-342900" defTabSz="408305">
              <a:buFont typeface="Wingdings" panose="05000000000000000000" pitchFamily="2" charset="2"/>
              <a:buChar char="p"/>
              <a:defRPr sz="2375"/>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Neutron energy range is 3-100MeV</a:t>
            </a:r>
          </a:p>
          <a:p>
            <a:pPr marL="342900" indent="-342900" defTabSz="408305">
              <a:buFont typeface="Wingdings" panose="05000000000000000000" pitchFamily="2" charset="2"/>
              <a:buChar char="p"/>
              <a:defRPr sz="2375"/>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When the proton current is 1 μ A, the measured neutron Fluence in the energy region of 3 -100 MeV is about 3.28 × 10 E4 cm</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a:t>
            </a:r>
          </a:p>
          <a:p>
            <a:pPr marL="342900" indent="-342900" defTabSz="408305">
              <a:buFont typeface="Wingdings" panose="05000000000000000000" pitchFamily="2" charset="2"/>
              <a:buChar char="p"/>
              <a:defRPr sz="2375"/>
            </a:pPr>
            <a:endParaRPr lang="zh-CN" altLang="en-US"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D60FFB1E-87C9-D1B4-CCB8-CBDCAA28655B}"/>
              </a:ext>
            </a:extLst>
          </p:cNvPr>
          <p:cNvPicPr>
            <a:picLocks noChangeAspect="1"/>
          </p:cNvPicPr>
          <p:nvPr/>
        </p:nvPicPr>
        <p:blipFill>
          <a:blip r:embed="rId3"/>
          <a:stretch>
            <a:fillRect/>
          </a:stretch>
        </p:blipFill>
        <p:spPr>
          <a:xfrm>
            <a:off x="5370063" y="1700808"/>
            <a:ext cx="3493135" cy="2635250"/>
          </a:xfrm>
          <a:prstGeom prst="rect">
            <a:avLst/>
          </a:prstGeom>
        </p:spPr>
      </p:pic>
      <p:graphicFrame>
        <p:nvGraphicFramePr>
          <p:cNvPr id="7" name="表格 6">
            <a:extLst>
              <a:ext uri="{FF2B5EF4-FFF2-40B4-BE49-F238E27FC236}">
                <a16:creationId xmlns:a16="http://schemas.microsoft.com/office/drawing/2014/main" id="{E8BE73BE-0E06-E1C9-651D-3CE58DA8FF13}"/>
              </a:ext>
            </a:extLst>
          </p:cNvPr>
          <p:cNvGraphicFramePr>
            <a:graphicFrameLocks noGrp="1"/>
          </p:cNvGraphicFramePr>
          <p:nvPr>
            <p:extLst>
              <p:ext uri="{D42A27DB-BD31-4B8C-83A1-F6EECF244321}">
                <p14:modId xmlns:p14="http://schemas.microsoft.com/office/powerpoint/2010/main" val="334746888"/>
              </p:ext>
            </p:extLst>
          </p:nvPr>
        </p:nvGraphicFramePr>
        <p:xfrm>
          <a:off x="107504" y="4900185"/>
          <a:ext cx="8947247" cy="1613535"/>
        </p:xfrm>
        <a:graphic>
          <a:graphicData uri="http://schemas.openxmlformats.org/drawingml/2006/table">
            <a:tbl>
              <a:tblPr firstRow="1" firstCol="1" bandRow="1">
                <a:tableStyleId>{5C22544A-7EE6-4342-B048-85BDC9FD1C3A}</a:tableStyleId>
              </a:tblPr>
              <a:tblGrid>
                <a:gridCol w="1804487">
                  <a:extLst>
                    <a:ext uri="{9D8B030D-6E8A-4147-A177-3AD203B41FA5}">
                      <a16:colId xmlns:a16="http://schemas.microsoft.com/office/drawing/2014/main" val="2681389232"/>
                    </a:ext>
                  </a:extLst>
                </a:gridCol>
                <a:gridCol w="1278178">
                  <a:extLst>
                    <a:ext uri="{9D8B030D-6E8A-4147-A177-3AD203B41FA5}">
                      <a16:colId xmlns:a16="http://schemas.microsoft.com/office/drawing/2014/main" val="3790533376"/>
                    </a:ext>
                  </a:extLst>
                </a:gridCol>
                <a:gridCol w="1278178">
                  <a:extLst>
                    <a:ext uri="{9D8B030D-6E8A-4147-A177-3AD203B41FA5}">
                      <a16:colId xmlns:a16="http://schemas.microsoft.com/office/drawing/2014/main" val="1778292371"/>
                    </a:ext>
                  </a:extLst>
                </a:gridCol>
                <a:gridCol w="1654113">
                  <a:extLst>
                    <a:ext uri="{9D8B030D-6E8A-4147-A177-3AD203B41FA5}">
                      <a16:colId xmlns:a16="http://schemas.microsoft.com/office/drawing/2014/main" val="3418116881"/>
                    </a:ext>
                  </a:extLst>
                </a:gridCol>
                <a:gridCol w="1578926">
                  <a:extLst>
                    <a:ext uri="{9D8B030D-6E8A-4147-A177-3AD203B41FA5}">
                      <a16:colId xmlns:a16="http://schemas.microsoft.com/office/drawing/2014/main" val="2242491151"/>
                    </a:ext>
                  </a:extLst>
                </a:gridCol>
                <a:gridCol w="1353365">
                  <a:extLst>
                    <a:ext uri="{9D8B030D-6E8A-4147-A177-3AD203B41FA5}">
                      <a16:colId xmlns:a16="http://schemas.microsoft.com/office/drawing/2014/main" val="3251458826"/>
                    </a:ext>
                  </a:extLst>
                </a:gridCol>
              </a:tblGrid>
              <a:tr h="0">
                <a:tc>
                  <a:txBody>
                    <a:bodyPr/>
                    <a:lstStyle/>
                    <a:p>
                      <a:pPr algn="l">
                        <a:lnSpc>
                          <a:spcPct val="150000"/>
                        </a:lnSpc>
                      </a:pPr>
                      <a:r>
                        <a:rPr lang="en-US" sz="16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0-1MeV</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1-3MeV</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3-10MeV</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10-100MeV</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rPr>
                        <a:t>Total</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834068762"/>
                  </a:ext>
                </a:extLst>
              </a:tr>
              <a:tr h="0">
                <a:tc rowSpan="2">
                  <a:txBody>
                    <a:bodyPr/>
                    <a:lstStyle/>
                    <a:p>
                      <a:pPr algn="l">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Theoretical </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ct val="150000"/>
                        </a:lnSpc>
                      </a:pPr>
                      <a:r>
                        <a:rPr lang="en-US" sz="1600" kern="100" dirty="0">
                          <a:effectLst/>
                          <a:latin typeface="微软雅黑" panose="020B0503020204020204" pitchFamily="34" charset="-122"/>
                          <a:ea typeface="微软雅黑" panose="020B0503020204020204" pitchFamily="34" charset="-122"/>
                        </a:rPr>
                        <a:t>3.53E4</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2.59E4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1.90E4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0.74E4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7.95E4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917317724"/>
                  </a:ext>
                </a:extLst>
              </a:tr>
              <a:tr h="0">
                <a:tc vMerge="1">
                  <a:txBody>
                    <a:bodyPr/>
                    <a:lstStyle/>
                    <a:p>
                      <a:endParaRPr lang="zh-CN" altLang="en-US"/>
                    </a:p>
                  </a:txBody>
                  <a:tcPr/>
                </a:tc>
                <a:tc>
                  <a:txBody>
                    <a:bodyPr/>
                    <a:lstStyle/>
                    <a:p>
                      <a:pPr algn="l">
                        <a:lnSpc>
                          <a:spcPct val="150000"/>
                        </a:lnSpc>
                      </a:pPr>
                      <a:r>
                        <a:rPr lang="en-US" sz="1600" kern="100" dirty="0">
                          <a:effectLst/>
                          <a:latin typeface="微软雅黑" panose="020B0503020204020204" pitchFamily="34" charset="-122"/>
                          <a:ea typeface="微软雅黑" panose="020B0503020204020204" pitchFamily="34" charset="-122"/>
                        </a:rPr>
                        <a:t>44.4%</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32.6%</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23.9%</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9.3%</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100%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172455559"/>
                  </a:ext>
                </a:extLst>
              </a:tr>
              <a:tr h="0">
                <a:tc rowSpan="2">
                  <a:txBody>
                    <a:bodyPr/>
                    <a:lstStyle/>
                    <a:p>
                      <a:pPr algn="l">
                        <a:lnSpc>
                          <a:spcPct val="150000"/>
                        </a:lnSpc>
                      </a:pPr>
                      <a:r>
                        <a:rPr lang="en-US" altLang="zh-CN" sz="1600" kern="100" dirty="0">
                          <a:effectLst/>
                          <a:latin typeface="微软雅黑" panose="020B0503020204020204" pitchFamily="34" charset="-122"/>
                          <a:ea typeface="微软雅黑" panose="020B0503020204020204" pitchFamily="34" charset="-122"/>
                        </a:rPr>
                        <a:t>Experimental </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dirty="0">
                          <a:effectLst/>
                          <a:latin typeface="微软雅黑" panose="020B0503020204020204" pitchFamily="34" charset="-122"/>
                          <a:ea typeface="微软雅黑" panose="020B0503020204020204" pitchFamily="34" charset="-122"/>
                        </a:rPr>
                        <a:t>/</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2.87E4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0.41E4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3.28E4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460724593"/>
                  </a:ext>
                </a:extLst>
              </a:tr>
              <a:tr h="0">
                <a:tc vMerge="1">
                  <a:txBody>
                    <a:bodyPr/>
                    <a:lstStyle/>
                    <a:p>
                      <a:endParaRPr lang="zh-CN" altLang="en-US"/>
                    </a:p>
                  </a:txBody>
                  <a:tcPr/>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a:effectLst/>
                          <a:latin typeface="微软雅黑" panose="020B0503020204020204" pitchFamily="34" charset="-122"/>
                          <a:ea typeface="微软雅黑" panose="020B0503020204020204" pitchFamily="34" charset="-122"/>
                        </a:rPr>
                        <a:t>/</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dirty="0">
                          <a:effectLst/>
                          <a:latin typeface="微软雅黑" panose="020B0503020204020204" pitchFamily="34" charset="-122"/>
                          <a:ea typeface="微软雅黑" panose="020B0503020204020204" pitchFamily="34" charset="-122"/>
                        </a:rPr>
                        <a:t>87.6%</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dirty="0">
                          <a:effectLst/>
                          <a:latin typeface="微软雅黑" panose="020B0503020204020204" pitchFamily="34" charset="-122"/>
                          <a:ea typeface="微软雅黑" panose="020B0503020204020204" pitchFamily="34" charset="-122"/>
                        </a:rPr>
                        <a:t>12.4%</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l">
                        <a:lnSpc>
                          <a:spcPct val="150000"/>
                        </a:lnSpc>
                      </a:pPr>
                      <a:r>
                        <a:rPr lang="en-US" sz="1600" kern="100" dirty="0">
                          <a:effectLst/>
                          <a:latin typeface="微软雅黑" panose="020B0503020204020204" pitchFamily="34" charset="-122"/>
                          <a:ea typeface="微软雅黑" panose="020B0503020204020204" pitchFamily="34" charset="-122"/>
                        </a:rPr>
                        <a:t>100%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553892477"/>
                  </a:ext>
                </a:extLst>
              </a:tr>
            </a:tbl>
          </a:graphicData>
        </a:graphic>
      </p:graphicFrame>
      <p:sp>
        <p:nvSpPr>
          <p:cNvPr id="10" name="文本框 9">
            <a:extLst>
              <a:ext uri="{FF2B5EF4-FFF2-40B4-BE49-F238E27FC236}">
                <a16:creationId xmlns:a16="http://schemas.microsoft.com/office/drawing/2014/main" id="{FF2EABF8-85B6-5A09-E1F8-96AE1E73A0FB}"/>
              </a:ext>
            </a:extLst>
          </p:cNvPr>
          <p:cNvSpPr txBox="1"/>
          <p:nvPr/>
        </p:nvSpPr>
        <p:spPr>
          <a:xfrm>
            <a:off x="53752" y="4430792"/>
            <a:ext cx="9001000" cy="369332"/>
          </a:xfrm>
          <a:prstGeom prst="rect">
            <a:avLst/>
          </a:prstGeom>
          <a:solidFill>
            <a:schemeClr val="accent2">
              <a:lumMod val="60000"/>
              <a:lumOff val="40000"/>
            </a:schemeClr>
          </a:solidFill>
        </p:spPr>
        <p:txBody>
          <a:bodyPr wrap="square">
            <a:spAutoFit/>
          </a:bodyPr>
          <a:lstStyle/>
          <a:p>
            <a:r>
              <a:rPr lang="zh-CN" altLang="en-US" dirty="0">
                <a:latin typeface="Times New Roman" panose="02020603050405020304" pitchFamily="18" charset="0"/>
                <a:cs typeface="Times New Roman" panose="02020603050405020304" pitchFamily="18" charset="0"/>
              </a:rPr>
              <a:t>Comparison between theoretical and experimental values of neutron spectrum (1 μ A proton)</a:t>
            </a:r>
          </a:p>
        </p:txBody>
      </p:sp>
      <p:sp>
        <p:nvSpPr>
          <p:cNvPr id="5" name="TextBox 2">
            <a:extLst>
              <a:ext uri="{FF2B5EF4-FFF2-40B4-BE49-F238E27FC236}">
                <a16:creationId xmlns:a16="http://schemas.microsoft.com/office/drawing/2014/main" id="{ACD39DF3-2957-541F-3A03-0D8EE86E454E}"/>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17</a:t>
            </a:r>
          </a:p>
        </p:txBody>
      </p:sp>
    </p:spTree>
    <p:extLst>
      <p:ext uri="{BB962C8B-B14F-4D97-AF65-F5344CB8AC3E}">
        <p14:creationId xmlns:p14="http://schemas.microsoft.com/office/powerpoint/2010/main" val="4110757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High energy neutron platform of Nuclear data </a:t>
            </a: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28BDBD1A-5AFA-1994-5FE0-A11FEE0366E8}"/>
              </a:ext>
            </a:extLst>
          </p:cNvPr>
          <p:cNvSpPr txBox="1"/>
          <p:nvPr/>
        </p:nvSpPr>
        <p:spPr>
          <a:xfrm>
            <a:off x="20758" y="1522943"/>
            <a:ext cx="9087746" cy="2612254"/>
          </a:xfrm>
          <a:prstGeom prst="rect">
            <a:avLst/>
          </a:prstGeom>
          <a:solidFill>
            <a:schemeClr val="tx2">
              <a:lumMod val="40000"/>
              <a:lumOff val="60000"/>
            </a:schemeClr>
          </a:solidFill>
        </p:spPr>
        <p:txBody>
          <a:bodyPr wrap="square">
            <a:spAutoFit/>
          </a:bodyPr>
          <a:lstStyle/>
          <a:p>
            <a:pPr marL="342900" indent="-342900" defTabSz="408305">
              <a:buFont typeface="Wingdings" panose="05000000000000000000" pitchFamily="2" charset="2"/>
              <a:buChar char="p"/>
              <a:defRPr sz="2375"/>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first </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neutron single event effect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(SEE) experiment was carried out using neutron beam line. </a:t>
            </a:r>
          </a:p>
          <a:p>
            <a:pPr marL="342900" indent="-342900" defTabSz="408305">
              <a:buFont typeface="Wingdings" panose="05000000000000000000" pitchFamily="2" charset="2"/>
              <a:buChar char="p"/>
              <a:defRPr sz="2375"/>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Three kinds of SRAM devices with different characteristic sizes were tested by single event reversal (SEU).</a:t>
            </a:r>
          </a:p>
          <a:p>
            <a:pPr marL="342900" indent="-342900" defTabSz="408305">
              <a:buFont typeface="Wingdings" panose="05000000000000000000" pitchFamily="2" charset="2"/>
              <a:buChar char="p"/>
              <a:defRPr sz="2375"/>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beam from ion source was pulsed as </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5MHz</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Experiments related to pulsed neutron beam can be carried out, which greatly improves the research conditions of continuous spectrum in China.</a:t>
            </a:r>
          </a:p>
          <a:p>
            <a:pPr marL="342900" indent="-342900" defTabSz="408305">
              <a:buFont typeface="Wingdings" panose="05000000000000000000" pitchFamily="2" charset="2"/>
              <a:buChar char="p"/>
              <a:defRPr sz="2375"/>
            </a:pPr>
            <a:endParaRPr lang="zh-CN" altLang="en-US" sz="2000" dirty="0">
              <a:latin typeface="Times New Roman" panose="02020603050405020304" pitchFamily="18" charset="0"/>
              <a:cs typeface="Times New Roman" panose="02020603050405020304" pitchFamily="18" charset="0"/>
            </a:endParaRPr>
          </a:p>
        </p:txBody>
      </p:sp>
      <p:pic>
        <p:nvPicPr>
          <p:cNvPr id="9" name="图片 8" descr="微信图片_20201119204655">
            <a:extLst>
              <a:ext uri="{FF2B5EF4-FFF2-40B4-BE49-F238E27FC236}">
                <a16:creationId xmlns:a16="http://schemas.microsoft.com/office/drawing/2014/main" id="{AFFB6CFF-E2C2-C987-F3D7-E444FE567127}"/>
              </a:ext>
            </a:extLst>
          </p:cNvPr>
          <p:cNvPicPr>
            <a:picLocks noChangeAspect="1"/>
          </p:cNvPicPr>
          <p:nvPr/>
        </p:nvPicPr>
        <p:blipFill>
          <a:blip r:embed="rId3"/>
          <a:srcRect b="17475"/>
          <a:stretch>
            <a:fillRect/>
          </a:stretch>
        </p:blipFill>
        <p:spPr>
          <a:xfrm>
            <a:off x="179512" y="4208940"/>
            <a:ext cx="8553680" cy="2595493"/>
          </a:xfrm>
          <a:prstGeom prst="rect">
            <a:avLst/>
          </a:prstGeom>
        </p:spPr>
      </p:pic>
      <p:sp>
        <p:nvSpPr>
          <p:cNvPr id="3" name="TextBox 2">
            <a:extLst>
              <a:ext uri="{FF2B5EF4-FFF2-40B4-BE49-F238E27FC236}">
                <a16:creationId xmlns:a16="http://schemas.microsoft.com/office/drawing/2014/main" id="{2544590F-9BBD-3FAF-5A0A-B1A66A612D83}"/>
              </a:ext>
            </a:extLst>
          </p:cNvPr>
          <p:cNvSpPr txBox="1"/>
          <p:nvPr/>
        </p:nvSpPr>
        <p:spPr>
          <a:xfrm>
            <a:off x="7740352" y="6405246"/>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18</a:t>
            </a:r>
          </a:p>
        </p:txBody>
      </p:sp>
    </p:spTree>
    <p:extLst>
      <p:ext uri="{BB962C8B-B14F-4D97-AF65-F5344CB8AC3E}">
        <p14:creationId xmlns:p14="http://schemas.microsoft.com/office/powerpoint/2010/main" val="157025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9033" y="116632"/>
            <a:ext cx="2088232" cy="58356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Outline</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p:cNvSpPr txBox="1"/>
          <p:nvPr/>
        </p:nvSpPr>
        <p:spPr>
          <a:xfrm>
            <a:off x="1706296" y="1772816"/>
            <a:ext cx="6754135" cy="3246530"/>
          </a:xfrm>
          <a:prstGeom prst="rect">
            <a:avLst/>
          </a:prstGeom>
          <a:noFill/>
        </p:spPr>
        <p:txBody>
          <a:bodyPr wrap="square" rtlCol="0">
            <a:spAutoFit/>
          </a:bodyPr>
          <a:lstStyle/>
          <a:p>
            <a:pPr marL="457200" indent="-457200">
              <a:lnSpc>
                <a:spcPct val="200000"/>
              </a:lnSpc>
              <a:buFont typeface="Wingdings" panose="05000000000000000000" pitchFamily="2" charset="2"/>
              <a:buChar char="n"/>
            </a:pP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Overview of BRIF and CYCIAE-100</a:t>
            </a:r>
          </a:p>
          <a:p>
            <a:pPr marL="457200" indent="-457200">
              <a:lnSpc>
                <a:spcPct val="200000"/>
              </a:lnSpc>
              <a:buFont typeface="Wingdings" panose="05000000000000000000" pitchFamily="2" charset="2"/>
              <a:buChar char="n"/>
            </a:pP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Application and research</a:t>
            </a:r>
          </a:p>
          <a:p>
            <a:pPr marL="457200" indent="-457200">
              <a:lnSpc>
                <a:spcPct val="200000"/>
              </a:lnSpc>
              <a:buFont typeface="Wingdings" panose="05000000000000000000" pitchFamily="2" charset="2"/>
              <a:buChar char="n"/>
            </a:pP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Conclusion</a:t>
            </a:r>
          </a:p>
          <a:p>
            <a:pPr>
              <a:lnSpc>
                <a:spcPct val="150000"/>
              </a:lnSpc>
            </a:pP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FD11118A-CAF6-8B71-E254-3AA22878F8B6}"/>
              </a:ext>
            </a:extLst>
          </p:cNvPr>
          <p:cNvSpPr txBox="1"/>
          <p:nvPr/>
        </p:nvSpPr>
        <p:spPr>
          <a:xfrm>
            <a:off x="6732240" y="6103607"/>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Radiation dose measurement </a:t>
            </a: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7" name="文本框 6">
            <a:extLst>
              <a:ext uri="{FF2B5EF4-FFF2-40B4-BE49-F238E27FC236}">
                <a16:creationId xmlns:a16="http://schemas.microsoft.com/office/drawing/2014/main" id="{0A976CE0-BF70-4301-27E4-86E8B28BF382}"/>
              </a:ext>
            </a:extLst>
          </p:cNvPr>
          <p:cNvSpPr txBox="1"/>
          <p:nvPr/>
        </p:nvSpPr>
        <p:spPr>
          <a:xfrm>
            <a:off x="-8097" y="1487672"/>
            <a:ext cx="5299742" cy="5576976"/>
          </a:xfrm>
          <a:prstGeom prst="rect">
            <a:avLst/>
          </a:prstGeom>
          <a:solidFill>
            <a:schemeClr val="accent3">
              <a:lumMod val="40000"/>
              <a:lumOff val="60000"/>
            </a:schemeClr>
          </a:solidFill>
        </p:spPr>
        <p:txBody>
          <a:bodyPr wrap="square">
            <a:spAutoFit/>
          </a:bodyPr>
          <a:lstStyle/>
          <a:p>
            <a:pPr marL="342900" indent="-342900">
              <a:lnSpc>
                <a:spcPct val="150000"/>
              </a:lnSpc>
              <a:buFont typeface="Wingdings" panose="05000000000000000000" pitchFamily="2" charset="2"/>
              <a:buChar char="p"/>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purpose: </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proton beam water absorbed dose determination technology</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measure the proton beam water absorbed dose absolutely and relatively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in two  ways</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establishing the proton beam water absorbed dose transfer system, and provide measurement technical support for </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astronaut proton dose monitoring</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p>
          <a:p>
            <a:pPr marL="342900" indent="-342900">
              <a:lnSpc>
                <a:spcPct val="150000"/>
              </a:lnSpc>
              <a:buFont typeface="Wingdings" panose="05000000000000000000" pitchFamily="2" charset="2"/>
              <a:buChar char="p"/>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results: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measurements of water absorbed dose of proton beam were completed</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(0.8Gy/min, 1nA)</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38E5A61B-FB38-245E-0315-529C33F51201}"/>
              </a:ext>
            </a:extLst>
          </p:cNvPr>
          <p:cNvPicPr>
            <a:picLocks/>
          </p:cNvPicPr>
          <p:nvPr/>
        </p:nvPicPr>
        <p:blipFill>
          <a:blip r:embed="rId3" cstate="print"/>
          <a:srcRect/>
          <a:stretch>
            <a:fillRect/>
          </a:stretch>
        </p:blipFill>
        <p:spPr bwMode="auto">
          <a:xfrm rot="5400000">
            <a:off x="4529337" y="2278834"/>
            <a:ext cx="5370326" cy="3788005"/>
          </a:xfrm>
          <a:prstGeom prst="rect">
            <a:avLst/>
          </a:prstGeom>
          <a:noFill/>
          <a:ln w="9525">
            <a:noFill/>
            <a:miter lim="800000"/>
            <a:headEnd/>
            <a:tailEnd/>
          </a:ln>
        </p:spPr>
      </p:pic>
      <p:sp>
        <p:nvSpPr>
          <p:cNvPr id="3" name="TextBox 2">
            <a:extLst>
              <a:ext uri="{FF2B5EF4-FFF2-40B4-BE49-F238E27FC236}">
                <a16:creationId xmlns:a16="http://schemas.microsoft.com/office/drawing/2014/main" id="{11AFB617-771F-CFAB-7AC0-C8215A1DD4A4}"/>
              </a:ext>
            </a:extLst>
          </p:cNvPr>
          <p:cNvSpPr txBox="1"/>
          <p:nvPr/>
        </p:nvSpPr>
        <p:spPr>
          <a:xfrm>
            <a:off x="4067944" y="6506437"/>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19</a:t>
            </a:r>
          </a:p>
        </p:txBody>
      </p:sp>
    </p:spTree>
    <p:extLst>
      <p:ext uri="{BB962C8B-B14F-4D97-AF65-F5344CB8AC3E}">
        <p14:creationId xmlns:p14="http://schemas.microsoft.com/office/powerpoint/2010/main" val="225965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Biological and medical experiments irradiated by protons</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9" name="文本框 8">
            <a:extLst>
              <a:ext uri="{FF2B5EF4-FFF2-40B4-BE49-F238E27FC236}">
                <a16:creationId xmlns:a16="http://schemas.microsoft.com/office/drawing/2014/main" id="{1E6B492B-1A74-7AC4-0796-D8FE8C33BCD1}"/>
              </a:ext>
            </a:extLst>
          </p:cNvPr>
          <p:cNvSpPr txBox="1"/>
          <p:nvPr/>
        </p:nvSpPr>
        <p:spPr>
          <a:xfrm>
            <a:off x="0" y="1521594"/>
            <a:ext cx="4860032" cy="4939814"/>
          </a:xfrm>
          <a:prstGeom prst="rect">
            <a:avLst/>
          </a:prstGeom>
          <a:solidFill>
            <a:schemeClr val="tx2">
              <a:lumMod val="20000"/>
              <a:lumOff val="80000"/>
            </a:schemeClr>
          </a:solidFill>
        </p:spPr>
        <p:txBody>
          <a:bodyPr wrap="square">
            <a:spAutoFit/>
          </a:bodyPr>
          <a:lstStyle/>
          <a:p>
            <a:pPr marL="285750" indent="-285750">
              <a:buFont typeface="Wingdings" panose="05000000000000000000" pitchFamily="2" charset="2"/>
              <a:buChar char="p"/>
            </a:pPr>
            <a:r>
              <a:rPr lang="zh-CN" altLang="en-US" sz="2100" dirty="0">
                <a:latin typeface="Times New Roman" panose="02020603050405020304" pitchFamily="18" charset="0"/>
                <a:cs typeface="Times New Roman" panose="02020603050405020304" pitchFamily="18" charset="0"/>
              </a:rPr>
              <a:t>In the face of complex space radiation environment, </a:t>
            </a:r>
            <a:r>
              <a:rPr lang="en-US" altLang="zh-CN" sz="2100" dirty="0">
                <a:latin typeface="Times New Roman" panose="02020603050405020304" pitchFamily="18" charset="0"/>
                <a:cs typeface="Times New Roman" panose="02020603050405020304" pitchFamily="18" charset="0"/>
              </a:rPr>
              <a:t>Proton radiation has an important effect on </a:t>
            </a:r>
            <a:r>
              <a:rPr lang="zh-CN" altLang="en-US" sz="2100" dirty="0">
                <a:latin typeface="Times New Roman" panose="02020603050405020304" pitchFamily="18" charset="0"/>
                <a:cs typeface="Times New Roman" panose="02020603050405020304" pitchFamily="18" charset="0"/>
              </a:rPr>
              <a:t>the life and health of astronauts of space mission</a:t>
            </a:r>
            <a:r>
              <a:rPr lang="en-US" altLang="zh-CN" sz="21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p"/>
            </a:pPr>
            <a:r>
              <a:rPr lang="en-US" altLang="zh-CN" sz="2100" dirty="0">
                <a:latin typeface="Times New Roman" panose="02020603050405020304" pitchFamily="18" charset="0"/>
                <a:cs typeface="Times New Roman" panose="02020603050405020304" pitchFamily="18" charset="0"/>
              </a:rPr>
              <a:t>The batch of important data of </a:t>
            </a:r>
            <a:r>
              <a:rPr lang="en-US" altLang="zh-CN" sz="2100" dirty="0">
                <a:solidFill>
                  <a:srgbClr val="FF0000"/>
                </a:solidFill>
                <a:latin typeface="Times New Roman" panose="02020603050405020304" pitchFamily="18" charset="0"/>
                <a:cs typeface="Times New Roman" panose="02020603050405020304" pitchFamily="18" charset="0"/>
              </a:rPr>
              <a:t>intestinal microflora of mice irradiated </a:t>
            </a:r>
            <a:r>
              <a:rPr lang="en-US" altLang="zh-CN" sz="2100" dirty="0">
                <a:latin typeface="Times New Roman" panose="02020603050405020304" pitchFamily="18" charset="0"/>
                <a:cs typeface="Times New Roman" panose="02020603050405020304" pitchFamily="18" charset="0"/>
              </a:rPr>
              <a:t>by intermediate energy proton were successfully obtained and </a:t>
            </a:r>
            <a:r>
              <a:rPr lang="en-US" altLang="zh-CN" sz="2100" dirty="0">
                <a:solidFill>
                  <a:srgbClr val="FF0000"/>
                </a:solidFill>
                <a:latin typeface="Times New Roman" panose="02020603050405020304" pitchFamily="18" charset="0"/>
                <a:cs typeface="Times New Roman" panose="02020603050405020304" pitchFamily="18" charset="0"/>
              </a:rPr>
              <a:t>confirmed for the first time </a:t>
            </a:r>
            <a:r>
              <a:rPr lang="en-US" altLang="zh-CN" sz="2100" dirty="0">
                <a:latin typeface="Times New Roman" panose="02020603050405020304" pitchFamily="18" charset="0"/>
                <a:cs typeface="Times New Roman" panose="02020603050405020304" pitchFamily="18" charset="0"/>
              </a:rPr>
              <a:t>that proton irradiation had an effect on intestinal microflora in mice.</a:t>
            </a:r>
          </a:p>
          <a:p>
            <a:pPr marL="285750" indent="-285750">
              <a:buFont typeface="Wingdings" panose="05000000000000000000" pitchFamily="2" charset="2"/>
              <a:buChar char="p"/>
            </a:pPr>
            <a:r>
              <a:rPr lang="en-US" altLang="zh-CN" sz="2100" dirty="0">
                <a:solidFill>
                  <a:srgbClr val="FF0000"/>
                </a:solidFill>
                <a:latin typeface="Times New Roman" panose="02020603050405020304" pitchFamily="18" charset="0"/>
                <a:cs typeface="Times New Roman" panose="02020603050405020304" pitchFamily="18" charset="0"/>
              </a:rPr>
              <a:t>enhance the health protection ability of astronauts</a:t>
            </a:r>
            <a:r>
              <a:rPr lang="en-US" altLang="zh-CN" sz="2100" dirty="0">
                <a:latin typeface="Times New Roman" panose="02020603050405020304" pitchFamily="18" charset="0"/>
                <a:cs typeface="Times New Roman" panose="02020603050405020304" pitchFamily="18" charset="0"/>
              </a:rPr>
              <a:t>, which will provide a solid scientific and theoretical support for the smooth promotion of China's deep space exploration.</a:t>
            </a:r>
            <a:endParaRPr lang="zh-CN" altLang="en-US" sz="21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C2409D5A-8A69-1219-3AAF-D521FEFE5CC1}"/>
              </a:ext>
            </a:extLst>
          </p:cNvPr>
          <p:cNvPicPr>
            <a:picLocks noChangeAspect="1"/>
          </p:cNvPicPr>
          <p:nvPr/>
        </p:nvPicPr>
        <p:blipFill>
          <a:blip r:embed="rId3"/>
          <a:stretch>
            <a:fillRect/>
          </a:stretch>
        </p:blipFill>
        <p:spPr>
          <a:xfrm>
            <a:off x="4860032" y="5092204"/>
            <a:ext cx="3865390" cy="1793180"/>
          </a:xfrm>
          <a:prstGeom prst="rect">
            <a:avLst/>
          </a:prstGeom>
        </p:spPr>
      </p:pic>
      <p:pic>
        <p:nvPicPr>
          <p:cNvPr id="14" name="图片 13">
            <a:extLst>
              <a:ext uri="{FF2B5EF4-FFF2-40B4-BE49-F238E27FC236}">
                <a16:creationId xmlns:a16="http://schemas.microsoft.com/office/drawing/2014/main" id="{80DA77F3-DB97-4926-48E5-5BAB10CB3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282966"/>
            <a:ext cx="3865390" cy="1802218"/>
          </a:xfrm>
          <a:prstGeom prst="rect">
            <a:avLst/>
          </a:prstGeom>
        </p:spPr>
      </p:pic>
      <p:pic>
        <p:nvPicPr>
          <p:cNvPr id="16" name="图片 15">
            <a:extLst>
              <a:ext uri="{FF2B5EF4-FFF2-40B4-BE49-F238E27FC236}">
                <a16:creationId xmlns:a16="http://schemas.microsoft.com/office/drawing/2014/main" id="{9C5A4CE8-1D71-8E8D-C7ED-9FCA438167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1515553"/>
            <a:ext cx="3865390" cy="1801387"/>
          </a:xfrm>
          <a:prstGeom prst="rect">
            <a:avLst/>
          </a:prstGeom>
        </p:spPr>
      </p:pic>
      <p:sp>
        <p:nvSpPr>
          <p:cNvPr id="3" name="TextBox 2">
            <a:extLst>
              <a:ext uri="{FF2B5EF4-FFF2-40B4-BE49-F238E27FC236}">
                <a16:creationId xmlns:a16="http://schemas.microsoft.com/office/drawing/2014/main" id="{BDBA7576-8BDA-8A60-B27F-A1C74FCFF83D}"/>
              </a:ext>
            </a:extLst>
          </p:cNvPr>
          <p:cNvSpPr txBox="1"/>
          <p:nvPr/>
        </p:nvSpPr>
        <p:spPr>
          <a:xfrm>
            <a:off x="7812360" y="6440063"/>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20</a:t>
            </a:r>
          </a:p>
        </p:txBody>
      </p:sp>
    </p:spTree>
    <p:extLst>
      <p:ext uri="{BB962C8B-B14F-4D97-AF65-F5344CB8AC3E}">
        <p14:creationId xmlns:p14="http://schemas.microsoft.com/office/powerpoint/2010/main" val="2207320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Biological and medical experiments irradiated by protons</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9" name="文本框 8">
            <a:extLst>
              <a:ext uri="{FF2B5EF4-FFF2-40B4-BE49-F238E27FC236}">
                <a16:creationId xmlns:a16="http://schemas.microsoft.com/office/drawing/2014/main" id="{2CE33366-44E1-8E6C-EE14-B2D6C46C2699}"/>
              </a:ext>
            </a:extLst>
          </p:cNvPr>
          <p:cNvSpPr txBox="1"/>
          <p:nvPr/>
        </p:nvSpPr>
        <p:spPr>
          <a:xfrm>
            <a:off x="0" y="1487672"/>
            <a:ext cx="5148064" cy="5444054"/>
          </a:xfrm>
          <a:prstGeom prst="rect">
            <a:avLst/>
          </a:prstGeom>
          <a:solidFill>
            <a:schemeClr val="accent3">
              <a:lumMod val="75000"/>
            </a:schemeClr>
          </a:solidFill>
        </p:spPr>
        <p:txBody>
          <a:bodyPr wrap="square">
            <a:spAutoFit/>
          </a:bodyPr>
          <a:lstStyle/>
          <a:p>
            <a:pPr marL="285750" indent="-285750">
              <a:lnSpc>
                <a:spcPct val="150000"/>
              </a:lnSpc>
              <a:buFont typeface="Wingdings" panose="05000000000000000000" pitchFamily="2" charset="2"/>
              <a:buChar char="p"/>
            </a:pPr>
            <a:r>
              <a:rPr lang="en-US" altLang="zh-CN" dirty="0">
                <a:latin typeface="Times New Roman" panose="02020603050405020304" pitchFamily="18" charset="0"/>
                <a:cs typeface="Times New Roman" panose="02020603050405020304" pitchFamily="18" charset="0"/>
              </a:rPr>
              <a:t>Radiotherapy , a common method for the treatment of cancer. </a:t>
            </a:r>
            <a:r>
              <a:rPr lang="zh-CN" altLang="en-US" dirty="0">
                <a:solidFill>
                  <a:srgbClr val="FF0000"/>
                </a:solidFill>
                <a:latin typeface="Times New Roman" panose="02020603050405020304" pitchFamily="18" charset="0"/>
                <a:cs typeface="Times New Roman" panose="02020603050405020304" pitchFamily="18" charset="0"/>
              </a:rPr>
              <a:t>FLASH </a:t>
            </a:r>
            <a:r>
              <a:rPr lang="en-US" altLang="zh-CN" dirty="0">
                <a:solidFill>
                  <a:srgbClr val="FF0000"/>
                </a:solidFill>
                <a:latin typeface="Times New Roman" panose="02020603050405020304" pitchFamily="18" charset="0"/>
                <a:cs typeface="Times New Roman" panose="02020603050405020304" pitchFamily="18" charset="0"/>
              </a:rPr>
              <a:t>imaging</a:t>
            </a:r>
            <a:r>
              <a:rPr lang="zh-CN" altLang="en-US" dirty="0">
                <a:solidFill>
                  <a:srgbClr val="FF0000"/>
                </a:solidFill>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is delivered at an ultra-high dose rate </a:t>
            </a:r>
            <a:r>
              <a:rPr lang="zh-CN" altLang="en-US" dirty="0">
                <a:solidFill>
                  <a:srgbClr val="FF0000"/>
                </a:solidFill>
                <a:latin typeface="Times New Roman" panose="02020603050405020304" pitchFamily="18" charset="0"/>
                <a:cs typeface="Times New Roman" panose="02020603050405020304" pitchFamily="18" charset="0"/>
              </a:rPr>
              <a:t>(&gt; 40Gy/s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Reducing the normal tissue toxicity .</a:t>
            </a:r>
          </a:p>
          <a:p>
            <a:pPr marL="285750" indent="-285750">
              <a:lnSpc>
                <a:spcPct val="150000"/>
              </a:lnSpc>
              <a:buFont typeface="Wingdings" panose="05000000000000000000" pitchFamily="2" charset="2"/>
              <a:buChar char="p"/>
            </a:pPr>
            <a:r>
              <a:rPr lang="en-US" altLang="zh-CN" dirty="0">
                <a:latin typeface="Times New Roman" panose="02020603050405020304" pitchFamily="18" charset="0"/>
                <a:cs typeface="Times New Roman" panose="02020603050405020304" pitchFamily="18" charset="0"/>
              </a:rPr>
              <a:t>on the N3 line of 100MeV cyclotron, three-dimensional water phantom PTW, Bragg peak ionization chamber , reference ionization chamber and finger ionization chamber were used for dose measurement.</a:t>
            </a:r>
          </a:p>
          <a:p>
            <a:pPr marL="285750" indent="-285750">
              <a:lnSpc>
                <a:spcPct val="150000"/>
              </a:lnSpc>
              <a:buFont typeface="Wingdings" panose="05000000000000000000" pitchFamily="2" charset="2"/>
              <a:buChar char="p"/>
            </a:pPr>
            <a:r>
              <a:rPr lang="en-US" altLang="zh-CN" dirty="0">
                <a:latin typeface="Times New Roman" panose="02020603050405020304" pitchFamily="18" charset="0"/>
                <a:cs typeface="Times New Roman" panose="02020603050405020304" pitchFamily="18" charset="0"/>
              </a:rPr>
              <a:t>The ultra-high dose rate of </a:t>
            </a:r>
            <a:r>
              <a:rPr lang="en-US" altLang="zh-CN" dirty="0">
                <a:solidFill>
                  <a:srgbClr val="FF0000"/>
                </a:solidFill>
                <a:latin typeface="Times New Roman" panose="02020603050405020304" pitchFamily="18" charset="0"/>
                <a:cs typeface="Times New Roman" panose="02020603050405020304" pitchFamily="18" charset="0"/>
              </a:rPr>
              <a:t>40.76Gy/s </a:t>
            </a:r>
            <a:r>
              <a:rPr lang="en-US" altLang="zh-CN" dirty="0">
                <a:latin typeface="Times New Roman" panose="02020603050405020304" pitchFamily="18" charset="0"/>
                <a:cs typeface="Times New Roman" panose="02020603050405020304" pitchFamily="18" charset="0"/>
              </a:rPr>
              <a:t>(204.9 for 5 second) is obtained in this test, which can be used in the study of proton FLASH.</a:t>
            </a:r>
          </a:p>
          <a:p>
            <a:pPr marL="285750" indent="-285750">
              <a:lnSpc>
                <a:spcPct val="150000"/>
              </a:lnSpc>
              <a:buFont typeface="Wingdings" panose="05000000000000000000" pitchFamily="2" charset="2"/>
              <a:buChar char="p"/>
            </a:pPr>
            <a:endParaRPr lang="zh-CN" altLang="en-US"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36A93D26-B352-33C1-6D51-F8D240091D02}"/>
              </a:ext>
            </a:extLst>
          </p:cNvPr>
          <p:cNvPicPr>
            <a:picLocks noChangeAspect="1"/>
          </p:cNvPicPr>
          <p:nvPr/>
        </p:nvPicPr>
        <p:blipFill>
          <a:blip r:embed="rId3" cstate="print"/>
          <a:srcRect/>
          <a:stretch>
            <a:fillRect/>
          </a:stretch>
        </p:blipFill>
        <p:spPr bwMode="auto">
          <a:xfrm>
            <a:off x="5148064" y="4175331"/>
            <a:ext cx="3960440" cy="2682669"/>
          </a:xfrm>
          <a:prstGeom prst="rect">
            <a:avLst/>
          </a:prstGeom>
          <a:noFill/>
          <a:ln w="9525">
            <a:noFill/>
            <a:miter lim="800000"/>
            <a:headEnd/>
            <a:tailEnd/>
          </a:ln>
        </p:spPr>
      </p:pic>
      <p:pic>
        <p:nvPicPr>
          <p:cNvPr id="14" name="图片 13">
            <a:extLst>
              <a:ext uri="{FF2B5EF4-FFF2-40B4-BE49-F238E27FC236}">
                <a16:creationId xmlns:a16="http://schemas.microsoft.com/office/drawing/2014/main" id="{C185DA0D-4F19-A1EC-540C-3EE1DC96A4D2}"/>
              </a:ext>
            </a:extLst>
          </p:cNvPr>
          <p:cNvPicPr>
            <a:picLocks noChangeAspect="1"/>
          </p:cNvPicPr>
          <p:nvPr/>
        </p:nvPicPr>
        <p:blipFill>
          <a:blip r:embed="rId4" cstate="print"/>
          <a:srcRect/>
          <a:stretch>
            <a:fillRect/>
          </a:stretch>
        </p:blipFill>
        <p:spPr bwMode="auto">
          <a:xfrm>
            <a:off x="5148064" y="1487673"/>
            <a:ext cx="3960440" cy="2704990"/>
          </a:xfrm>
          <a:prstGeom prst="rect">
            <a:avLst/>
          </a:prstGeom>
          <a:noFill/>
          <a:ln w="9525">
            <a:noFill/>
            <a:miter lim="800000"/>
            <a:headEnd/>
            <a:tailEnd/>
          </a:ln>
        </p:spPr>
      </p:pic>
      <p:sp>
        <p:nvSpPr>
          <p:cNvPr id="3" name="TextBox 2">
            <a:extLst>
              <a:ext uri="{FF2B5EF4-FFF2-40B4-BE49-F238E27FC236}">
                <a16:creationId xmlns:a16="http://schemas.microsoft.com/office/drawing/2014/main" id="{1990BB34-36C3-B772-6463-917EF59CA6CB}"/>
              </a:ext>
            </a:extLst>
          </p:cNvPr>
          <p:cNvSpPr txBox="1"/>
          <p:nvPr/>
        </p:nvSpPr>
        <p:spPr>
          <a:xfrm>
            <a:off x="7740352" y="6369385"/>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21</a:t>
            </a:r>
          </a:p>
        </p:txBody>
      </p:sp>
    </p:spTree>
    <p:extLst>
      <p:ext uri="{BB962C8B-B14F-4D97-AF65-F5344CB8AC3E}">
        <p14:creationId xmlns:p14="http://schemas.microsoft.com/office/powerpoint/2010/main" val="61864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b="1"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Isotope production </a:t>
            </a: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experiments irradiated by protons</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grpSp>
        <p:nvGrpSpPr>
          <p:cNvPr id="3" name="组合 2">
            <a:extLst>
              <a:ext uri="{FF2B5EF4-FFF2-40B4-BE49-F238E27FC236}">
                <a16:creationId xmlns:a16="http://schemas.microsoft.com/office/drawing/2014/main" id="{9784247D-B156-B639-F117-CBB500C3B521}"/>
              </a:ext>
            </a:extLst>
          </p:cNvPr>
          <p:cNvGrpSpPr/>
          <p:nvPr/>
        </p:nvGrpSpPr>
        <p:grpSpPr>
          <a:xfrm>
            <a:off x="111528" y="2057671"/>
            <a:ext cx="9032472" cy="1590701"/>
            <a:chOff x="3332201" y="4716684"/>
            <a:chExt cx="8164077" cy="1369765"/>
          </a:xfrm>
        </p:grpSpPr>
        <p:pic>
          <p:nvPicPr>
            <p:cNvPr id="4" name="Picture 2">
              <a:extLst>
                <a:ext uri="{FF2B5EF4-FFF2-40B4-BE49-F238E27FC236}">
                  <a16:creationId xmlns:a16="http://schemas.microsoft.com/office/drawing/2014/main" id="{9631A9B0-555B-1F77-AF4F-18D17E7ADE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06" t="51838" r="43301" b="28219"/>
            <a:stretch/>
          </p:blipFill>
          <p:spPr bwMode="auto">
            <a:xfrm>
              <a:off x="7536278" y="4716684"/>
              <a:ext cx="3960000" cy="13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ADF023CC-EAF1-FF31-9C69-7B40A3C0D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06" t="30843" r="43301" b="49212"/>
            <a:stretch/>
          </p:blipFill>
          <p:spPr bwMode="auto">
            <a:xfrm>
              <a:off x="3332201" y="4718449"/>
              <a:ext cx="3960000" cy="13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文本框 8">
            <a:extLst>
              <a:ext uri="{FF2B5EF4-FFF2-40B4-BE49-F238E27FC236}">
                <a16:creationId xmlns:a16="http://schemas.microsoft.com/office/drawing/2014/main" id="{7BB0F69B-B99B-5492-FC48-4121F5894A7C}"/>
              </a:ext>
            </a:extLst>
          </p:cNvPr>
          <p:cNvSpPr txBox="1"/>
          <p:nvPr/>
        </p:nvSpPr>
        <p:spPr>
          <a:xfrm>
            <a:off x="92118" y="1629156"/>
            <a:ext cx="8728354" cy="369332"/>
          </a:xfrm>
          <a:prstGeom prst="rect">
            <a:avLst/>
          </a:prstGeom>
          <a:noFill/>
        </p:spPr>
        <p:txBody>
          <a:bodyPr wrap="square">
            <a:spAutoFit/>
          </a:bodyPr>
          <a:lstStyle/>
          <a:p>
            <a:r>
              <a:rPr lang="zh-CN" altLang="en-US" b="1" dirty="0">
                <a:latin typeface="Times New Roman" panose="02020603050405020304" pitchFamily="18" charset="0"/>
                <a:cs typeface="Times New Roman" panose="02020603050405020304" pitchFamily="18" charset="0"/>
              </a:rPr>
              <a:t>The first production of Ac-225 </a:t>
            </a:r>
            <a:r>
              <a:rPr lang="en-US" altLang="zh-CN" b="1" dirty="0">
                <a:latin typeface="Times New Roman" panose="02020603050405020304" pitchFamily="18" charset="0"/>
                <a:cs typeface="Times New Roman" panose="02020603050405020304" pitchFamily="18" charset="0"/>
              </a:rPr>
              <a:t>with 100MeV cyclotron in China</a:t>
            </a:r>
            <a:endParaRPr lang="zh-CN" altLang="en-US" b="1"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A56B987B-294A-6609-1026-5BF8621A781D}"/>
              </a:ext>
            </a:extLst>
          </p:cNvPr>
          <p:cNvPicPr>
            <a:picLocks noChangeAspect="1"/>
          </p:cNvPicPr>
          <p:nvPr/>
        </p:nvPicPr>
        <p:blipFill>
          <a:blip r:embed="rId4"/>
          <a:stretch>
            <a:fillRect/>
          </a:stretch>
        </p:blipFill>
        <p:spPr>
          <a:xfrm>
            <a:off x="4815502" y="3646322"/>
            <a:ext cx="4293002" cy="3211678"/>
          </a:xfrm>
          <a:prstGeom prst="rect">
            <a:avLst/>
          </a:prstGeom>
        </p:spPr>
      </p:pic>
      <p:sp>
        <p:nvSpPr>
          <p:cNvPr id="14" name="文本框 13">
            <a:extLst>
              <a:ext uri="{FF2B5EF4-FFF2-40B4-BE49-F238E27FC236}">
                <a16:creationId xmlns:a16="http://schemas.microsoft.com/office/drawing/2014/main" id="{6F6326EF-5C97-A8B1-1956-5091365E1D99}"/>
              </a:ext>
            </a:extLst>
          </p:cNvPr>
          <p:cNvSpPr txBox="1"/>
          <p:nvPr/>
        </p:nvSpPr>
        <p:spPr>
          <a:xfrm>
            <a:off x="0" y="3687901"/>
            <a:ext cx="4841725" cy="2554545"/>
          </a:xfrm>
          <a:prstGeom prst="rect">
            <a:avLst/>
          </a:prstGeom>
          <a:solidFill>
            <a:schemeClr val="tx2">
              <a:lumMod val="20000"/>
              <a:lumOff val="80000"/>
            </a:schemeClr>
          </a:solidFill>
        </p:spPr>
        <p:txBody>
          <a:bodyPr wrap="square">
            <a:spAutoFit/>
          </a:bodyPr>
          <a:lstStyle/>
          <a:p>
            <a:pPr marL="285750" indent="-285750">
              <a:buFont typeface="Wingdings" panose="05000000000000000000" pitchFamily="2" charset="2"/>
              <a:buChar char="p"/>
            </a:pPr>
            <a:r>
              <a:rPr lang="zh-CN" altLang="en-US" sz="2000" dirty="0">
                <a:latin typeface="Times New Roman" panose="02020603050405020304" pitchFamily="18" charset="0"/>
                <a:cs typeface="Times New Roman" panose="02020603050405020304" pitchFamily="18" charset="0"/>
              </a:rPr>
              <a:t>Through the design and research of isotope solid target system, a high power solid target radionuclide experimental device has been successfully developed, and core technologies have been mastered.</a:t>
            </a:r>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It has laid a solid foundation for the research of other nuclides related to the production of accelerators.</a:t>
            </a:r>
            <a:endParaRPr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B37D2F90-C252-8E11-BAF2-33EED042F692}"/>
              </a:ext>
            </a:extLst>
          </p:cNvPr>
          <p:cNvSpPr txBox="1"/>
          <p:nvPr/>
        </p:nvSpPr>
        <p:spPr>
          <a:xfrm>
            <a:off x="5508104" y="5661248"/>
            <a:ext cx="3168352" cy="646331"/>
          </a:xfrm>
          <a:prstGeom prst="rect">
            <a:avLst/>
          </a:prstGeom>
          <a:noFill/>
        </p:spPr>
        <p:txBody>
          <a:bodyPr wrap="square">
            <a:spAutoFit/>
          </a:bodyPr>
          <a:lstStyle/>
          <a:p>
            <a:r>
              <a:rPr lang="zh-CN" altLang="en-US" baseline="30000" dirty="0">
                <a:latin typeface="Times New Roman" panose="02020603050405020304" pitchFamily="18" charset="0"/>
                <a:cs typeface="Times New Roman" panose="02020603050405020304" pitchFamily="18" charset="0"/>
              </a:rPr>
              <a:t>225</a:t>
            </a:r>
            <a:r>
              <a:rPr lang="zh-CN" altLang="en-US" dirty="0">
                <a:latin typeface="Times New Roman" panose="02020603050405020304" pitchFamily="18" charset="0"/>
                <a:cs typeface="Times New Roman" panose="02020603050405020304" pitchFamily="18" charset="0"/>
              </a:rPr>
              <a:t>Ac-</a:t>
            </a:r>
            <a:r>
              <a:rPr lang="zh-CN" altLang="en-US" baseline="30000" dirty="0">
                <a:latin typeface="Times New Roman" panose="02020603050405020304" pitchFamily="18" charset="0"/>
                <a:cs typeface="Times New Roman" panose="02020603050405020304" pitchFamily="18" charset="0"/>
              </a:rPr>
              <a:t>221</a:t>
            </a:r>
            <a:r>
              <a:rPr lang="zh-CN" altLang="en-US" dirty="0">
                <a:latin typeface="Times New Roman" panose="02020603050405020304" pitchFamily="18" charset="0"/>
                <a:cs typeface="Times New Roman" panose="02020603050405020304" pitchFamily="18" charset="0"/>
              </a:rPr>
              <a:t>Fr: </a:t>
            </a:r>
          </a:p>
          <a:p>
            <a:r>
              <a:rPr lang="zh-CN" altLang="en-US" dirty="0">
                <a:latin typeface="Times New Roman" panose="02020603050405020304" pitchFamily="18" charset="0"/>
                <a:cs typeface="Times New Roman" panose="02020603050405020304" pitchFamily="18" charset="0"/>
              </a:rPr>
              <a:t>218.2keV characteristic ray</a:t>
            </a:r>
          </a:p>
        </p:txBody>
      </p:sp>
      <p:sp>
        <p:nvSpPr>
          <p:cNvPr id="5" name="TextBox 2">
            <a:extLst>
              <a:ext uri="{FF2B5EF4-FFF2-40B4-BE49-F238E27FC236}">
                <a16:creationId xmlns:a16="http://schemas.microsoft.com/office/drawing/2014/main" id="{3EC45165-E485-92B8-1CB2-BB8BA0486882}"/>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22</a:t>
            </a:r>
          </a:p>
        </p:txBody>
      </p:sp>
    </p:spTree>
    <p:extLst>
      <p:ext uri="{BB962C8B-B14F-4D97-AF65-F5344CB8AC3E}">
        <p14:creationId xmlns:p14="http://schemas.microsoft.com/office/powerpoint/2010/main" val="622727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53" name="TextBox 1"/>
          <p:cNvSpPr txBox="1">
            <a:spLocks noChangeArrowheads="1"/>
          </p:cNvSpPr>
          <p:nvPr/>
        </p:nvSpPr>
        <p:spPr bwMode="auto">
          <a:xfrm>
            <a:off x="-48960" y="3706231"/>
            <a:ext cx="5490225" cy="3170099"/>
          </a:xfrm>
          <a:prstGeom prst="rect">
            <a:avLst/>
          </a:prstGeom>
          <a:noFill/>
          <a:ln w="9525">
            <a:noFill/>
            <a:miter lim="800000"/>
          </a:ln>
        </p:spPr>
        <p:txBody>
          <a:bodyPr wrap="square">
            <a:spAutoFit/>
          </a:bodyPr>
          <a:lstStyle/>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Beam</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profile</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1~10cm</a:t>
            </a: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distribution</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75%</a:t>
            </a: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Injection rate</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1E8 max</a:t>
            </a: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Proton</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energy</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range</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90</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80</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70</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60</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50</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40</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30</a:t>
            </a: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Sample</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platform</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51cm</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51cm</a:t>
            </a: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Rotation angle</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&lt;65</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deg </a:t>
            </a: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Collimator opening</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0~10cm</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60mm thickness</a:t>
            </a:r>
          </a:p>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Experimental samples: SRAM, FPGA, SoC and other electronic components</a:t>
            </a:r>
            <a:endPar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TextBox 42"/>
          <p:cNvSpPr txBox="1"/>
          <p:nvPr/>
        </p:nvSpPr>
        <p:spPr>
          <a:xfrm>
            <a:off x="-59373" y="3212130"/>
            <a:ext cx="3743908" cy="400110"/>
          </a:xfrm>
          <a:prstGeom prst="rect">
            <a:avLst/>
          </a:prstGeom>
          <a:noFill/>
        </p:spPr>
        <p:txBody>
          <a:bodyPr wrap="square" rtlCol="0">
            <a:spAutoFit/>
          </a:bodyPr>
          <a:lstStyle/>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Proton</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initial</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energy</a:t>
            </a:r>
            <a:r>
              <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100 </a:t>
            </a:r>
            <a:r>
              <a:rPr lang="en-US" altLang="zh-CN" sz="20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MeV</a:t>
            </a:r>
            <a:endPar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TextBox 43"/>
          <p:cNvSpPr txBox="1"/>
          <p:nvPr/>
        </p:nvSpPr>
        <p:spPr>
          <a:xfrm>
            <a:off x="3222389" y="163830"/>
            <a:ext cx="5834616" cy="58477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Phase I</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1331640" y="866945"/>
            <a:ext cx="8790294" cy="5830878"/>
            <a:chOff x="214282" y="-544513"/>
            <a:chExt cx="8790294" cy="5830878"/>
          </a:xfrm>
        </p:grpSpPr>
        <p:grpSp>
          <p:nvGrpSpPr>
            <p:cNvPr id="14" name="组合 52"/>
            <p:cNvGrpSpPr/>
            <p:nvPr/>
          </p:nvGrpSpPr>
          <p:grpSpPr>
            <a:xfrm>
              <a:off x="8572528" y="2786058"/>
              <a:ext cx="432048" cy="45719"/>
              <a:chOff x="5154052" y="3463137"/>
              <a:chExt cx="432048" cy="45719"/>
            </a:xfrm>
            <a:scene3d>
              <a:camera prst="orthographicFront">
                <a:rot lat="0" lon="0" rev="2700000"/>
              </a:camera>
              <a:lightRig rig="threePt" dir="t"/>
            </a:scene3d>
          </p:grpSpPr>
          <p:cxnSp>
            <p:nvCxnSpPr>
              <p:cNvPr id="60" name="直接连接符 59"/>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14282" y="-544513"/>
              <a:ext cx="6242050" cy="5830878"/>
              <a:chOff x="201613" y="-544513"/>
              <a:chExt cx="6242050" cy="5830878"/>
            </a:xfrm>
          </p:grpSpPr>
          <p:sp>
            <p:nvSpPr>
              <p:cNvPr id="4" name="椭圆 3"/>
              <p:cNvSpPr/>
              <p:nvPr/>
            </p:nvSpPr>
            <p:spPr>
              <a:xfrm>
                <a:off x="1331913" y="-544513"/>
                <a:ext cx="1123950" cy="112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201613" y="-24"/>
                <a:ext cx="6242050" cy="5286389"/>
                <a:chOff x="201613" y="0"/>
                <a:chExt cx="6242050" cy="5286389"/>
              </a:xfrm>
            </p:grpSpPr>
            <p:sp>
              <p:nvSpPr>
                <p:cNvPr id="12" name="矩形 11"/>
                <p:cNvSpPr/>
                <p:nvPr/>
              </p:nvSpPr>
              <p:spPr>
                <a:xfrm>
                  <a:off x="201613" y="93663"/>
                  <a:ext cx="3384550"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矩形 12"/>
                <p:cNvSpPr/>
                <p:nvPr/>
              </p:nvSpPr>
              <p:spPr>
                <a:xfrm>
                  <a:off x="395288" y="93663"/>
                  <a:ext cx="3024187"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1893888" y="0"/>
                  <a:ext cx="4243387" cy="4243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37275" y="71415"/>
                  <a:ext cx="306388" cy="5214974"/>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10"/>
                <p:cNvGrpSpPr/>
                <p:nvPr/>
              </p:nvGrpSpPr>
              <p:grpSpPr>
                <a:xfrm>
                  <a:off x="2396261" y="404664"/>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7" name="组合 34"/>
                <p:cNvGrpSpPr/>
                <p:nvPr/>
              </p:nvGrpSpPr>
              <p:grpSpPr>
                <a:xfrm>
                  <a:off x="3598549" y="1427466"/>
                  <a:ext cx="108012" cy="648072"/>
                  <a:chOff x="1475656" y="2708920"/>
                  <a:chExt cx="216024" cy="648072"/>
                </a:xfrm>
                <a:scene3d>
                  <a:camera prst="orthographicFront">
                    <a:rot lat="0" lon="0" rev="18900000"/>
                  </a:camera>
                  <a:lightRig rig="threePt" dir="t"/>
                </a:scene3d>
              </p:grpSpPr>
              <p:sp>
                <p:nvSpPr>
                  <p:cNvPr id="25" name="矩形 2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p:nvPr/>
              </p:nvCxnSpPr>
              <p:spPr>
                <a:xfrm>
                  <a:off x="3626540" y="1984569"/>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58588" y="2516025"/>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36" name="TextBox 40"/>
                <p:cNvSpPr txBox="1">
                  <a:spLocks noChangeArrowheads="1"/>
                </p:cNvSpPr>
                <p:nvPr/>
              </p:nvSpPr>
              <p:spPr bwMode="auto">
                <a:xfrm>
                  <a:off x="1102947" y="749300"/>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Quadrupole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7" name="TextBox 41"/>
                <p:cNvSpPr txBox="1">
                  <a:spLocks noChangeArrowheads="1"/>
                </p:cNvSpPr>
                <p:nvPr/>
              </p:nvSpPr>
              <p:spPr bwMode="auto">
                <a:xfrm>
                  <a:off x="2643141" y="1497013"/>
                  <a:ext cx="938213" cy="307975"/>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slit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8" name="TextBox 42"/>
                <p:cNvSpPr txBox="1">
                  <a:spLocks noChangeArrowheads="1"/>
                </p:cNvSpPr>
                <p:nvPr/>
              </p:nvSpPr>
              <p:spPr bwMode="auto">
                <a:xfrm>
                  <a:off x="3759200" y="1128713"/>
                  <a:ext cx="1255713"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Vacuum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valve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9" name="TextBox 43"/>
                <p:cNvSpPr txBox="1">
                  <a:spLocks noChangeArrowheads="1"/>
                </p:cNvSpPr>
                <p:nvPr/>
              </p:nvSpPr>
              <p:spPr bwMode="auto">
                <a:xfrm>
                  <a:off x="2717800" y="2112963"/>
                  <a:ext cx="1149350" cy="523220"/>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Scattering target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0" name="TextBox 44"/>
                <p:cNvSpPr txBox="1">
                  <a:spLocks noChangeArrowheads="1"/>
                </p:cNvSpPr>
                <p:nvPr/>
              </p:nvSpPr>
              <p:spPr bwMode="auto">
                <a:xfrm>
                  <a:off x="4565650" y="1912938"/>
                  <a:ext cx="1349375"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monitor</a:t>
                  </a:r>
                  <a:r>
                    <a:rPr lang="zh-CN" altLang="en-US" sz="1400" b="1" dirty="0">
                      <a:solidFill>
                        <a:prstClr val="black"/>
                      </a:solidFill>
                      <a:latin typeface="Times New Roman" panose="02020603050405020304" pitchFamily="18" charset="0"/>
                      <a:cs typeface="Times New Roman" panose="02020603050405020304" pitchFamily="18" charset="0"/>
                    </a:rPr>
                    <a:t>、</a:t>
                  </a:r>
                  <a:r>
                    <a:rPr lang="en-US" altLang="zh-CN" sz="1400" b="1" dirty="0">
                      <a:solidFill>
                        <a:prstClr val="black"/>
                      </a:solidFill>
                      <a:latin typeface="Times New Roman" panose="02020603050405020304" pitchFamily="18" charset="0"/>
                      <a:cs typeface="Times New Roman" panose="02020603050405020304" pitchFamily="18" charset="0"/>
                    </a:rPr>
                    <a:t>FC</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1" name="TextBox 45"/>
                <p:cNvSpPr txBox="1">
                  <a:spLocks noChangeArrowheads="1"/>
                </p:cNvSpPr>
                <p:nvPr/>
              </p:nvSpPr>
              <p:spPr bwMode="auto">
                <a:xfrm>
                  <a:off x="3047163" y="2947988"/>
                  <a:ext cx="1367675" cy="307777"/>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Titanium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film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7" name="矩形 46"/>
                <p:cNvSpPr/>
                <p:nvPr/>
              </p:nvSpPr>
              <p:spPr>
                <a:xfrm>
                  <a:off x="4837753" y="2586735"/>
                  <a:ext cx="142876" cy="770257"/>
                </a:xfrm>
                <a:prstGeom prst="rect">
                  <a:avLst/>
                </a:prstGeom>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8" name="矩形 47"/>
                <p:cNvSpPr/>
                <p:nvPr/>
              </p:nvSpPr>
              <p:spPr>
                <a:xfrm>
                  <a:off x="4990153" y="2739135"/>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4" name="TextBox 49"/>
                <p:cNvSpPr txBox="1">
                  <a:spLocks noChangeArrowheads="1"/>
                </p:cNvSpPr>
                <p:nvPr/>
              </p:nvSpPr>
              <p:spPr bwMode="auto">
                <a:xfrm>
                  <a:off x="5257201" y="2352439"/>
                  <a:ext cx="1015443" cy="523220"/>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Ion</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chamber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5" name="TextBox 50"/>
                <p:cNvSpPr txBox="1">
                  <a:spLocks noChangeArrowheads="1"/>
                </p:cNvSpPr>
                <p:nvPr/>
              </p:nvSpPr>
              <p:spPr bwMode="auto">
                <a:xfrm>
                  <a:off x="3714631" y="3502025"/>
                  <a:ext cx="119391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Degrader</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set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6" name="TextBox 51"/>
                <p:cNvSpPr txBox="1">
                  <a:spLocks noChangeArrowheads="1"/>
                </p:cNvSpPr>
                <p:nvPr/>
              </p:nvSpPr>
              <p:spPr bwMode="auto">
                <a:xfrm>
                  <a:off x="5205770" y="3031627"/>
                  <a:ext cx="1002644"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collimator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55" name="直接连接符 54"/>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5429256" y="3357562"/>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9" name="TextBox 56"/>
                <p:cNvSpPr txBox="1">
                  <a:spLocks noChangeArrowheads="1"/>
                </p:cNvSpPr>
                <p:nvPr/>
              </p:nvSpPr>
              <p:spPr bwMode="auto">
                <a:xfrm>
                  <a:off x="4130596" y="3929063"/>
                  <a:ext cx="150502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Sample</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platform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50" name="TextBox 58"/>
                <p:cNvSpPr txBox="1">
                  <a:spLocks noChangeArrowheads="1"/>
                </p:cNvSpPr>
                <p:nvPr/>
              </p:nvSpPr>
              <p:spPr bwMode="auto">
                <a:xfrm>
                  <a:off x="4854575" y="4252072"/>
                  <a:ext cx="1282700" cy="522288"/>
                </a:xfrm>
                <a:prstGeom prst="rect">
                  <a:avLst/>
                </a:prstGeom>
                <a:noFill/>
                <a:ln w="9525">
                  <a:noFill/>
                  <a:miter lim="800000"/>
                </a:ln>
              </p:spPr>
              <p:txBody>
                <a:bodyPr>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beam dump</a:t>
                  </a:r>
                </a:p>
                <a:p>
                  <a:pPr algn="ctr"/>
                  <a:r>
                    <a:rPr lang="en-US" altLang="zh-CN" sz="1400" b="1" dirty="0">
                      <a:solidFill>
                        <a:prstClr val="black"/>
                      </a:solidFill>
                      <a:latin typeface="Times New Roman" panose="02020603050405020304" pitchFamily="18" charset="0"/>
                      <a:cs typeface="Times New Roman" panose="02020603050405020304" pitchFamily="18" charset="0"/>
                    </a:rPr>
                    <a:t>Moving</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laser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70" name="直接连接符 69"/>
                <p:cNvCxnSpPr/>
                <p:nvPr/>
              </p:nvCxnSpPr>
              <p:spPr>
                <a:xfrm>
                  <a:off x="2705664" y="1078302"/>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52" name="TextBox 70"/>
                <p:cNvSpPr txBox="1">
                  <a:spLocks noChangeArrowheads="1"/>
                </p:cNvSpPr>
                <p:nvPr/>
              </p:nvSpPr>
              <p:spPr bwMode="auto">
                <a:xfrm>
                  <a:off x="1706391" y="1077913"/>
                  <a:ext cx="1170160"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Faraday cup</a:t>
                  </a:r>
                </a:p>
              </p:txBody>
            </p:sp>
            <p:cxnSp>
              <p:nvCxnSpPr>
                <p:cNvPr id="5" name="直接连接符 4"/>
                <p:cNvCxnSpPr/>
                <p:nvPr/>
              </p:nvCxnSpPr>
              <p:spPr>
                <a:xfrm>
                  <a:off x="6137275" y="3995738"/>
                  <a:ext cx="0" cy="411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886" name="直接连接符 43"/>
                <p:cNvCxnSpPr>
                  <a:cxnSpLocks noChangeShapeType="1"/>
                </p:cNvCxnSpPr>
                <p:nvPr/>
              </p:nvCxnSpPr>
              <p:spPr bwMode="auto">
                <a:xfrm rot="5400000" flipH="1" flipV="1">
                  <a:off x="4403725" y="2555875"/>
                  <a:ext cx="495300" cy="495300"/>
                </a:xfrm>
                <a:prstGeom prst="line">
                  <a:avLst/>
                </a:prstGeom>
                <a:noFill/>
                <a:ln w="25400" algn="ctr">
                  <a:solidFill>
                    <a:schemeClr val="tx1"/>
                  </a:solidFill>
                  <a:round/>
                </a:ln>
              </p:spPr>
            </p:cxnSp>
          </p:grpSp>
        </p:grpSp>
      </p:grpSp>
      <p:sp>
        <p:nvSpPr>
          <p:cNvPr id="17" name="矩形 16"/>
          <p:cNvSpPr/>
          <p:nvPr/>
        </p:nvSpPr>
        <p:spPr>
          <a:xfrm>
            <a:off x="8205584" y="3778506"/>
            <a:ext cx="571504" cy="1285884"/>
          </a:xfrm>
          <a:prstGeom prst="rect">
            <a:avLst/>
          </a:prstGeom>
          <a:pattFill prst="dk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493046" y="5648274"/>
            <a:ext cx="1650954" cy="1200329"/>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Test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system</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area</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58" name="TextBox 57"/>
          <p:cNvSpPr txBox="1"/>
          <p:nvPr/>
        </p:nvSpPr>
        <p:spPr>
          <a:xfrm>
            <a:off x="4819106" y="1650637"/>
            <a:ext cx="2276505" cy="830997"/>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Experiment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hall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F15FBC7E-E047-DC42-A42F-BE2C9E2CAD1C}"/>
              </a:ext>
            </a:extLst>
          </p:cNvPr>
          <p:cNvCxnSpPr/>
          <p:nvPr/>
        </p:nvCxnSpPr>
        <p:spPr>
          <a:xfrm>
            <a:off x="3094240" y="1669055"/>
            <a:ext cx="432048" cy="0"/>
          </a:xfrm>
          <a:prstGeom prst="line">
            <a:avLst/>
          </a:prstGeom>
          <a:ln w="7620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TextBox 40">
            <a:extLst>
              <a:ext uri="{FF2B5EF4-FFF2-40B4-BE49-F238E27FC236}">
                <a16:creationId xmlns:a16="http://schemas.microsoft.com/office/drawing/2014/main" id="{A0C99B25-20D3-0383-6735-5DA06AD629D1}"/>
              </a:ext>
            </a:extLst>
          </p:cNvPr>
          <p:cNvSpPr txBox="1">
            <a:spLocks noChangeArrowheads="1"/>
          </p:cNvSpPr>
          <p:nvPr/>
        </p:nvSpPr>
        <p:spPr bwMode="auto">
          <a:xfrm>
            <a:off x="2083214" y="1591758"/>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XY steering</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15" name="TextBox 2">
            <a:extLst>
              <a:ext uri="{FF2B5EF4-FFF2-40B4-BE49-F238E27FC236}">
                <a16:creationId xmlns:a16="http://schemas.microsoft.com/office/drawing/2014/main" id="{3F804177-C145-F4CF-BA66-F0567C858528}"/>
              </a:ext>
            </a:extLst>
          </p:cNvPr>
          <p:cNvSpPr txBox="1"/>
          <p:nvPr/>
        </p:nvSpPr>
        <p:spPr>
          <a:xfrm>
            <a:off x="7745381" y="6430009"/>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23</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222389" y="163830"/>
            <a:ext cx="5834616" cy="58477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Main parts</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214282" y="888261"/>
            <a:ext cx="8790294" cy="5830878"/>
            <a:chOff x="214282" y="-544513"/>
            <a:chExt cx="8790294" cy="5830878"/>
          </a:xfrm>
        </p:grpSpPr>
        <p:grpSp>
          <p:nvGrpSpPr>
            <p:cNvPr id="14" name="组合 52"/>
            <p:cNvGrpSpPr/>
            <p:nvPr/>
          </p:nvGrpSpPr>
          <p:grpSpPr>
            <a:xfrm>
              <a:off x="8572528" y="2786058"/>
              <a:ext cx="432048" cy="45719"/>
              <a:chOff x="5154052" y="3463137"/>
              <a:chExt cx="432048" cy="45719"/>
            </a:xfrm>
            <a:scene3d>
              <a:camera prst="orthographicFront">
                <a:rot lat="0" lon="0" rev="2700000"/>
              </a:camera>
              <a:lightRig rig="threePt" dir="t"/>
            </a:scene3d>
          </p:grpSpPr>
          <p:cxnSp>
            <p:nvCxnSpPr>
              <p:cNvPr id="60" name="直接连接符 59"/>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14282" y="-544513"/>
              <a:ext cx="6242050" cy="5830878"/>
              <a:chOff x="201613" y="-544513"/>
              <a:chExt cx="6242050" cy="5830878"/>
            </a:xfrm>
          </p:grpSpPr>
          <p:sp>
            <p:nvSpPr>
              <p:cNvPr id="4" name="椭圆 3"/>
              <p:cNvSpPr/>
              <p:nvPr/>
            </p:nvSpPr>
            <p:spPr>
              <a:xfrm>
                <a:off x="1331913" y="-544513"/>
                <a:ext cx="1123950" cy="112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201613" y="-24"/>
                <a:ext cx="6242050" cy="5286389"/>
                <a:chOff x="201613" y="0"/>
                <a:chExt cx="6242050" cy="5286389"/>
              </a:xfrm>
            </p:grpSpPr>
            <p:sp>
              <p:nvSpPr>
                <p:cNvPr id="12" name="矩形 11"/>
                <p:cNvSpPr/>
                <p:nvPr/>
              </p:nvSpPr>
              <p:spPr>
                <a:xfrm>
                  <a:off x="201613" y="93663"/>
                  <a:ext cx="3384550"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矩形 12"/>
                <p:cNvSpPr/>
                <p:nvPr/>
              </p:nvSpPr>
              <p:spPr>
                <a:xfrm>
                  <a:off x="395288" y="93663"/>
                  <a:ext cx="3024187"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1893888" y="0"/>
                  <a:ext cx="4243387" cy="4243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37275" y="71415"/>
                  <a:ext cx="306388" cy="5214974"/>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10"/>
                <p:cNvGrpSpPr/>
                <p:nvPr/>
              </p:nvGrpSpPr>
              <p:grpSpPr>
                <a:xfrm>
                  <a:off x="2396261" y="404664"/>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7" name="组合 34"/>
                <p:cNvGrpSpPr/>
                <p:nvPr/>
              </p:nvGrpSpPr>
              <p:grpSpPr>
                <a:xfrm>
                  <a:off x="3598549" y="1427466"/>
                  <a:ext cx="108012" cy="648072"/>
                  <a:chOff x="1475656" y="2708920"/>
                  <a:chExt cx="216024" cy="648072"/>
                </a:xfrm>
                <a:scene3d>
                  <a:camera prst="orthographicFront">
                    <a:rot lat="0" lon="0" rev="18900000"/>
                  </a:camera>
                  <a:lightRig rig="threePt" dir="t"/>
                </a:scene3d>
              </p:grpSpPr>
              <p:sp>
                <p:nvSpPr>
                  <p:cNvPr id="25" name="矩形 2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p:nvPr/>
              </p:nvCxnSpPr>
              <p:spPr>
                <a:xfrm>
                  <a:off x="3626540" y="1984569"/>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58588" y="2516025"/>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36" name="TextBox 40"/>
                <p:cNvSpPr txBox="1">
                  <a:spLocks noChangeArrowheads="1"/>
                </p:cNvSpPr>
                <p:nvPr/>
              </p:nvSpPr>
              <p:spPr bwMode="auto">
                <a:xfrm>
                  <a:off x="1102947" y="749300"/>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Quadrupole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7" name="TextBox 41"/>
                <p:cNvSpPr txBox="1">
                  <a:spLocks noChangeArrowheads="1"/>
                </p:cNvSpPr>
                <p:nvPr/>
              </p:nvSpPr>
              <p:spPr bwMode="auto">
                <a:xfrm>
                  <a:off x="2643141" y="1497013"/>
                  <a:ext cx="938213" cy="307975"/>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slit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8" name="TextBox 42"/>
                <p:cNvSpPr txBox="1">
                  <a:spLocks noChangeArrowheads="1"/>
                </p:cNvSpPr>
                <p:nvPr/>
              </p:nvSpPr>
              <p:spPr bwMode="auto">
                <a:xfrm>
                  <a:off x="3759200" y="1128713"/>
                  <a:ext cx="1255713"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Vacuum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valve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9" name="TextBox 43"/>
                <p:cNvSpPr txBox="1">
                  <a:spLocks noChangeArrowheads="1"/>
                </p:cNvSpPr>
                <p:nvPr/>
              </p:nvSpPr>
              <p:spPr bwMode="auto">
                <a:xfrm>
                  <a:off x="2870658" y="2244052"/>
                  <a:ext cx="1149350" cy="523220"/>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Scattering target 1 &amp; 2</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0" name="TextBox 44"/>
                <p:cNvSpPr txBox="1">
                  <a:spLocks noChangeArrowheads="1"/>
                </p:cNvSpPr>
                <p:nvPr/>
              </p:nvSpPr>
              <p:spPr bwMode="auto">
                <a:xfrm>
                  <a:off x="4565650" y="1912938"/>
                  <a:ext cx="1349375"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monitor</a:t>
                  </a:r>
                  <a:r>
                    <a:rPr lang="zh-CN" altLang="en-US" sz="1400" b="1" dirty="0">
                      <a:solidFill>
                        <a:prstClr val="black"/>
                      </a:solidFill>
                      <a:latin typeface="Times New Roman" panose="02020603050405020304" pitchFamily="18" charset="0"/>
                      <a:cs typeface="Times New Roman" panose="02020603050405020304" pitchFamily="18" charset="0"/>
                    </a:rPr>
                    <a:t>、</a:t>
                  </a:r>
                  <a:r>
                    <a:rPr lang="en-US" altLang="zh-CN" sz="1400" b="1" dirty="0">
                      <a:solidFill>
                        <a:prstClr val="black"/>
                      </a:solidFill>
                      <a:latin typeface="Times New Roman" panose="02020603050405020304" pitchFamily="18" charset="0"/>
                      <a:cs typeface="Times New Roman" panose="02020603050405020304" pitchFamily="18" charset="0"/>
                    </a:rPr>
                    <a:t>FC</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1" name="TextBox 45"/>
                <p:cNvSpPr txBox="1">
                  <a:spLocks noChangeArrowheads="1"/>
                </p:cNvSpPr>
                <p:nvPr/>
              </p:nvSpPr>
              <p:spPr bwMode="auto">
                <a:xfrm>
                  <a:off x="3047163" y="2947988"/>
                  <a:ext cx="1367675" cy="307777"/>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Titanium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film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7" name="矩形 46"/>
                <p:cNvSpPr/>
                <p:nvPr/>
              </p:nvSpPr>
              <p:spPr>
                <a:xfrm>
                  <a:off x="4837753" y="2586735"/>
                  <a:ext cx="142876" cy="770257"/>
                </a:xfrm>
                <a:prstGeom prst="rect">
                  <a:avLst/>
                </a:prstGeom>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8" name="矩形 47"/>
                <p:cNvSpPr/>
                <p:nvPr/>
              </p:nvSpPr>
              <p:spPr>
                <a:xfrm>
                  <a:off x="4990153" y="2739135"/>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4" name="TextBox 49"/>
                <p:cNvSpPr txBox="1">
                  <a:spLocks noChangeArrowheads="1"/>
                </p:cNvSpPr>
                <p:nvPr/>
              </p:nvSpPr>
              <p:spPr bwMode="auto">
                <a:xfrm>
                  <a:off x="5037137" y="2420938"/>
                  <a:ext cx="1015443" cy="523220"/>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Ion</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chamber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5" name="TextBox 50"/>
                <p:cNvSpPr txBox="1">
                  <a:spLocks noChangeArrowheads="1"/>
                </p:cNvSpPr>
                <p:nvPr/>
              </p:nvSpPr>
              <p:spPr bwMode="auto">
                <a:xfrm>
                  <a:off x="3714631" y="3502025"/>
                  <a:ext cx="119391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Degrader</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set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6" name="TextBox 51"/>
                <p:cNvSpPr txBox="1">
                  <a:spLocks noChangeArrowheads="1"/>
                </p:cNvSpPr>
                <p:nvPr/>
              </p:nvSpPr>
              <p:spPr bwMode="auto">
                <a:xfrm>
                  <a:off x="5205770" y="3031627"/>
                  <a:ext cx="1002644"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collimator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55" name="直接连接符 54"/>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5429256" y="3357562"/>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9" name="TextBox 56"/>
                <p:cNvSpPr txBox="1">
                  <a:spLocks noChangeArrowheads="1"/>
                </p:cNvSpPr>
                <p:nvPr/>
              </p:nvSpPr>
              <p:spPr bwMode="auto">
                <a:xfrm>
                  <a:off x="4130596" y="3929063"/>
                  <a:ext cx="150502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Sample</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platform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50" name="TextBox 58"/>
                <p:cNvSpPr txBox="1">
                  <a:spLocks noChangeArrowheads="1"/>
                </p:cNvSpPr>
                <p:nvPr/>
              </p:nvSpPr>
              <p:spPr bwMode="auto">
                <a:xfrm>
                  <a:off x="4854575" y="4252072"/>
                  <a:ext cx="1282700" cy="522288"/>
                </a:xfrm>
                <a:prstGeom prst="rect">
                  <a:avLst/>
                </a:prstGeom>
                <a:noFill/>
                <a:ln w="9525">
                  <a:noFill/>
                  <a:miter lim="800000"/>
                </a:ln>
              </p:spPr>
              <p:txBody>
                <a:bodyPr>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beam dump</a:t>
                  </a:r>
                </a:p>
                <a:p>
                  <a:pPr algn="ctr"/>
                  <a:r>
                    <a:rPr lang="en-US" altLang="zh-CN" sz="1400" b="1" dirty="0">
                      <a:solidFill>
                        <a:prstClr val="black"/>
                      </a:solidFill>
                      <a:latin typeface="Times New Roman" panose="02020603050405020304" pitchFamily="18" charset="0"/>
                      <a:cs typeface="Times New Roman" panose="02020603050405020304" pitchFamily="18" charset="0"/>
                    </a:rPr>
                    <a:t>Moving</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laser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70" name="直接连接符 69"/>
                <p:cNvCxnSpPr/>
                <p:nvPr/>
              </p:nvCxnSpPr>
              <p:spPr>
                <a:xfrm>
                  <a:off x="2705664" y="1078302"/>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52" name="TextBox 70"/>
                <p:cNvSpPr txBox="1">
                  <a:spLocks noChangeArrowheads="1"/>
                </p:cNvSpPr>
                <p:nvPr/>
              </p:nvSpPr>
              <p:spPr bwMode="auto">
                <a:xfrm>
                  <a:off x="1706391" y="1077913"/>
                  <a:ext cx="1170160"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Faraday cup</a:t>
                  </a:r>
                </a:p>
              </p:txBody>
            </p:sp>
            <p:cxnSp>
              <p:nvCxnSpPr>
                <p:cNvPr id="5" name="直接连接符 4"/>
                <p:cNvCxnSpPr/>
                <p:nvPr/>
              </p:nvCxnSpPr>
              <p:spPr>
                <a:xfrm>
                  <a:off x="6137275" y="3995738"/>
                  <a:ext cx="0" cy="411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886" name="直接连接符 43"/>
                <p:cNvCxnSpPr>
                  <a:cxnSpLocks noChangeShapeType="1"/>
                </p:cNvCxnSpPr>
                <p:nvPr/>
              </p:nvCxnSpPr>
              <p:spPr bwMode="auto">
                <a:xfrm rot="5400000" flipH="1" flipV="1">
                  <a:off x="4403725" y="2555875"/>
                  <a:ext cx="495300" cy="495300"/>
                </a:xfrm>
                <a:prstGeom prst="line">
                  <a:avLst/>
                </a:prstGeom>
                <a:noFill/>
                <a:ln w="25400" algn="ctr">
                  <a:solidFill>
                    <a:schemeClr val="tx1"/>
                  </a:solidFill>
                  <a:round/>
                </a:ln>
              </p:spPr>
            </p:cxnSp>
          </p:grpSp>
        </p:grpSp>
      </p:grpSp>
      <p:sp>
        <p:nvSpPr>
          <p:cNvPr id="58" name="TextBox 57"/>
          <p:cNvSpPr txBox="1"/>
          <p:nvPr/>
        </p:nvSpPr>
        <p:spPr>
          <a:xfrm>
            <a:off x="3701748" y="1715623"/>
            <a:ext cx="2276505" cy="830997"/>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Experiment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hall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F15FBC7E-E047-DC42-A42F-BE2C9E2CAD1C}"/>
              </a:ext>
            </a:extLst>
          </p:cNvPr>
          <p:cNvCxnSpPr/>
          <p:nvPr/>
        </p:nvCxnSpPr>
        <p:spPr>
          <a:xfrm>
            <a:off x="1976882" y="1734041"/>
            <a:ext cx="432048" cy="0"/>
          </a:xfrm>
          <a:prstGeom prst="line">
            <a:avLst/>
          </a:prstGeom>
          <a:ln w="7620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TextBox 40">
            <a:extLst>
              <a:ext uri="{FF2B5EF4-FFF2-40B4-BE49-F238E27FC236}">
                <a16:creationId xmlns:a16="http://schemas.microsoft.com/office/drawing/2014/main" id="{A0C99B25-20D3-0383-6735-5DA06AD629D1}"/>
              </a:ext>
            </a:extLst>
          </p:cNvPr>
          <p:cNvSpPr txBox="1">
            <a:spLocks noChangeArrowheads="1"/>
          </p:cNvSpPr>
          <p:nvPr/>
        </p:nvSpPr>
        <p:spPr bwMode="auto">
          <a:xfrm>
            <a:off x="965856" y="1656744"/>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XY steering</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pic>
        <p:nvPicPr>
          <p:cNvPr id="19" name="Picture 4" descr="F:\IMG_20160728_153129.jpg">
            <a:extLst>
              <a:ext uri="{FF2B5EF4-FFF2-40B4-BE49-F238E27FC236}">
                <a16:creationId xmlns:a16="http://schemas.microsoft.com/office/drawing/2014/main" id="{73D3A6A8-CF8B-BF33-27E6-192D848A0B37}"/>
              </a:ext>
            </a:extLst>
          </p:cNvPr>
          <p:cNvPicPr>
            <a:picLocks noChangeAspect="1" noChangeArrowheads="1"/>
          </p:cNvPicPr>
          <p:nvPr/>
        </p:nvPicPr>
        <p:blipFill>
          <a:blip r:embed="rId3" cstate="print"/>
          <a:srcRect r="15761"/>
          <a:stretch>
            <a:fillRect/>
          </a:stretch>
        </p:blipFill>
        <p:spPr bwMode="auto">
          <a:xfrm>
            <a:off x="38500" y="4221088"/>
            <a:ext cx="3183889" cy="2206327"/>
          </a:xfrm>
          <a:prstGeom prst="rect">
            <a:avLst/>
          </a:prstGeom>
          <a:noFill/>
        </p:spPr>
      </p:pic>
      <p:grpSp>
        <p:nvGrpSpPr>
          <p:cNvPr id="20" name="组合 41">
            <a:extLst>
              <a:ext uri="{FF2B5EF4-FFF2-40B4-BE49-F238E27FC236}">
                <a16:creationId xmlns:a16="http://schemas.microsoft.com/office/drawing/2014/main" id="{A2A8A9D2-2E1A-325A-577D-4F4350345EDF}"/>
              </a:ext>
            </a:extLst>
          </p:cNvPr>
          <p:cNvGrpSpPr/>
          <p:nvPr/>
        </p:nvGrpSpPr>
        <p:grpSpPr>
          <a:xfrm>
            <a:off x="16986" y="5214859"/>
            <a:ext cx="3924944" cy="1657894"/>
            <a:chOff x="4891952" y="1772816"/>
            <a:chExt cx="3924944" cy="1657894"/>
          </a:xfrm>
        </p:grpSpPr>
        <p:sp>
          <p:nvSpPr>
            <p:cNvPr id="21" name="矩形 20">
              <a:extLst>
                <a:ext uri="{FF2B5EF4-FFF2-40B4-BE49-F238E27FC236}">
                  <a16:creationId xmlns:a16="http://schemas.microsoft.com/office/drawing/2014/main" id="{D2C54222-7958-158E-F864-857845743C29}"/>
                </a:ext>
              </a:extLst>
            </p:cNvPr>
            <p:cNvSpPr/>
            <p:nvPr/>
          </p:nvSpPr>
          <p:spPr>
            <a:xfrm>
              <a:off x="4891952" y="3069530"/>
              <a:ext cx="3924944" cy="3611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prstClr val="black"/>
                  </a:solidFill>
                  <a:latin typeface="Times New Roman" panose="02020603050405020304" pitchFamily="18" charset="0"/>
                  <a:cs typeface="Times New Roman" panose="02020603050405020304" pitchFamily="18" charset="0"/>
                </a:rPr>
                <a:t>XY steering\Quadrupole\</a:t>
              </a:r>
              <a:r>
                <a:rPr lang="en-US" altLang="zh-CN" sz="2000" b="1" dirty="0" err="1">
                  <a:solidFill>
                    <a:prstClr val="black"/>
                  </a:solidFill>
                  <a:latin typeface="Times New Roman" panose="02020603050405020304" pitchFamily="18" charset="0"/>
                  <a:cs typeface="Times New Roman" panose="02020603050405020304" pitchFamily="18" charset="0"/>
                </a:rPr>
                <a:t>slit+FC</a:t>
              </a:r>
              <a:endParaRPr lang="en-US" altLang="zh-CN" sz="2000" b="1" dirty="0">
                <a:solidFill>
                  <a:srgbClr val="0070C0"/>
                </a:solidFill>
                <a:latin typeface="Times New Roman" panose="02020603050405020304" pitchFamily="18" charset="0"/>
                <a:cs typeface="Times New Roman" panose="02020603050405020304" pitchFamily="18" charset="0"/>
              </a:endParaRPr>
            </a:p>
          </p:txBody>
        </p:sp>
        <p:cxnSp>
          <p:nvCxnSpPr>
            <p:cNvPr id="22" name="直接箭头连接符 21">
              <a:extLst>
                <a:ext uri="{FF2B5EF4-FFF2-40B4-BE49-F238E27FC236}">
                  <a16:creationId xmlns:a16="http://schemas.microsoft.com/office/drawing/2014/main" id="{2F0F1410-C5BD-CE50-0304-80213D9DFDC6}"/>
                </a:ext>
              </a:extLst>
            </p:cNvPr>
            <p:cNvCxnSpPr/>
            <p:nvPr/>
          </p:nvCxnSpPr>
          <p:spPr>
            <a:xfrm flipV="1">
              <a:off x="5580112" y="1844824"/>
              <a:ext cx="0" cy="12241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376CA0D4-93E4-D070-3488-3EC886328C2A}"/>
                </a:ext>
              </a:extLst>
            </p:cNvPr>
            <p:cNvCxnSpPr/>
            <p:nvPr/>
          </p:nvCxnSpPr>
          <p:spPr>
            <a:xfrm flipV="1">
              <a:off x="6876256" y="1844824"/>
              <a:ext cx="0" cy="12241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63B3FE6F-0531-FE4A-132B-31BE43CB4744}"/>
                </a:ext>
              </a:extLst>
            </p:cNvPr>
            <p:cNvCxnSpPr/>
            <p:nvPr/>
          </p:nvCxnSpPr>
          <p:spPr>
            <a:xfrm flipV="1">
              <a:off x="7812360" y="1772816"/>
              <a:ext cx="0" cy="129614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6" name="Picture 2" descr="F:\质子加速器调研\401PIF介绍\PIF照片\2016-10-26 160330.jpg">
            <a:extLst>
              <a:ext uri="{FF2B5EF4-FFF2-40B4-BE49-F238E27FC236}">
                <a16:creationId xmlns:a16="http://schemas.microsoft.com/office/drawing/2014/main" id="{AAB31B62-40CB-1FFE-7FDA-1ADF56B59B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8081" r="60606" b="27273"/>
          <a:stretch>
            <a:fillRect/>
          </a:stretch>
        </p:blipFill>
        <p:spPr bwMode="auto">
          <a:xfrm>
            <a:off x="6716125" y="1536447"/>
            <a:ext cx="2000264" cy="246186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接箭头连接符 26">
            <a:extLst>
              <a:ext uri="{FF2B5EF4-FFF2-40B4-BE49-F238E27FC236}">
                <a16:creationId xmlns:a16="http://schemas.microsoft.com/office/drawing/2014/main" id="{F955B5C7-9AAA-4BCA-F7C9-26F0D86924E0}"/>
              </a:ext>
            </a:extLst>
          </p:cNvPr>
          <p:cNvCxnSpPr>
            <a:cxnSpLocks/>
          </p:cNvCxnSpPr>
          <p:nvPr/>
        </p:nvCxnSpPr>
        <p:spPr>
          <a:xfrm flipV="1">
            <a:off x="4675313" y="2536255"/>
            <a:ext cx="2840880" cy="111582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5197A312-058C-DFB8-A64A-E708C6CCE974}"/>
              </a:ext>
            </a:extLst>
          </p:cNvPr>
          <p:cNvCxnSpPr>
            <a:cxnSpLocks/>
          </p:cNvCxnSpPr>
          <p:nvPr/>
        </p:nvCxnSpPr>
        <p:spPr>
          <a:xfrm flipV="1">
            <a:off x="4171257" y="2443159"/>
            <a:ext cx="2902058" cy="90252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descr="F:\质子加速器调研\401PIF介绍\PIF照片\2016-10-26 160330.jpg">
            <a:extLst>
              <a:ext uri="{FF2B5EF4-FFF2-40B4-BE49-F238E27FC236}">
                <a16:creationId xmlns:a16="http://schemas.microsoft.com/office/drawing/2014/main" id="{265B2CB7-9995-1416-CB23-6858A10D05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42711" t="8999" b="22075"/>
          <a:stretch>
            <a:fillRect/>
          </a:stretch>
        </p:blipFill>
        <p:spPr bwMode="auto">
          <a:xfrm>
            <a:off x="6548949" y="4618265"/>
            <a:ext cx="2239944" cy="202119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接箭头连接符 33">
            <a:extLst>
              <a:ext uri="{FF2B5EF4-FFF2-40B4-BE49-F238E27FC236}">
                <a16:creationId xmlns:a16="http://schemas.microsoft.com/office/drawing/2014/main" id="{79135D34-0D94-DECA-69D6-034218DC3245}"/>
              </a:ext>
            </a:extLst>
          </p:cNvPr>
          <p:cNvCxnSpPr>
            <a:cxnSpLocks/>
          </p:cNvCxnSpPr>
          <p:nvPr/>
        </p:nvCxnSpPr>
        <p:spPr>
          <a:xfrm>
            <a:off x="5746633" y="5176175"/>
            <a:ext cx="2120212" cy="45268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2">
            <a:extLst>
              <a:ext uri="{FF2B5EF4-FFF2-40B4-BE49-F238E27FC236}">
                <a16:creationId xmlns:a16="http://schemas.microsoft.com/office/drawing/2014/main" id="{83263EDF-424E-846A-1173-C03662D603EB}"/>
              </a:ext>
            </a:extLst>
          </p:cNvPr>
          <p:cNvSpPr txBox="1"/>
          <p:nvPr/>
        </p:nvSpPr>
        <p:spPr>
          <a:xfrm>
            <a:off x="7845767" y="6427415"/>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24</a:t>
            </a:r>
          </a:p>
        </p:txBody>
      </p:sp>
    </p:spTree>
    <p:extLst>
      <p:ext uri="{BB962C8B-B14F-4D97-AF65-F5344CB8AC3E}">
        <p14:creationId xmlns:p14="http://schemas.microsoft.com/office/powerpoint/2010/main" val="37737699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222389" y="163830"/>
            <a:ext cx="5834616" cy="58477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Main parts</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214282" y="888261"/>
            <a:ext cx="8790294" cy="5830877"/>
            <a:chOff x="214282" y="-544513"/>
            <a:chExt cx="8790294" cy="5830877"/>
          </a:xfrm>
        </p:grpSpPr>
        <p:grpSp>
          <p:nvGrpSpPr>
            <p:cNvPr id="14" name="组合 52"/>
            <p:cNvGrpSpPr/>
            <p:nvPr/>
          </p:nvGrpSpPr>
          <p:grpSpPr>
            <a:xfrm>
              <a:off x="8572528" y="2786058"/>
              <a:ext cx="432048" cy="45719"/>
              <a:chOff x="5154052" y="3463137"/>
              <a:chExt cx="432048" cy="45719"/>
            </a:xfrm>
            <a:scene3d>
              <a:camera prst="orthographicFront">
                <a:rot lat="0" lon="0" rev="2700000"/>
              </a:camera>
              <a:lightRig rig="threePt" dir="t"/>
            </a:scene3d>
          </p:grpSpPr>
          <p:cxnSp>
            <p:nvCxnSpPr>
              <p:cNvPr id="60" name="直接连接符 59"/>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14282" y="-544513"/>
              <a:ext cx="6230061" cy="5830877"/>
              <a:chOff x="201613" y="-544513"/>
              <a:chExt cx="6230061" cy="5830877"/>
            </a:xfrm>
          </p:grpSpPr>
          <p:sp>
            <p:nvSpPr>
              <p:cNvPr id="4" name="椭圆 3"/>
              <p:cNvSpPr/>
              <p:nvPr/>
            </p:nvSpPr>
            <p:spPr>
              <a:xfrm>
                <a:off x="1331913" y="-544513"/>
                <a:ext cx="1123950" cy="112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201613" y="-24"/>
                <a:ext cx="6230061" cy="5286388"/>
                <a:chOff x="201613" y="0"/>
                <a:chExt cx="6230061" cy="5286388"/>
              </a:xfrm>
            </p:grpSpPr>
            <p:sp>
              <p:nvSpPr>
                <p:cNvPr id="12" name="矩形 11"/>
                <p:cNvSpPr/>
                <p:nvPr/>
              </p:nvSpPr>
              <p:spPr>
                <a:xfrm>
                  <a:off x="201613" y="93663"/>
                  <a:ext cx="3384550"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矩形 12"/>
                <p:cNvSpPr/>
                <p:nvPr/>
              </p:nvSpPr>
              <p:spPr>
                <a:xfrm>
                  <a:off x="395288" y="93663"/>
                  <a:ext cx="3024187"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1893888" y="0"/>
                  <a:ext cx="4243387" cy="4243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81725" y="2788337"/>
                  <a:ext cx="249949" cy="2498051"/>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10"/>
                <p:cNvGrpSpPr/>
                <p:nvPr/>
              </p:nvGrpSpPr>
              <p:grpSpPr>
                <a:xfrm>
                  <a:off x="2396261" y="404664"/>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7" name="组合 34"/>
                <p:cNvGrpSpPr/>
                <p:nvPr/>
              </p:nvGrpSpPr>
              <p:grpSpPr>
                <a:xfrm>
                  <a:off x="3598549" y="1427466"/>
                  <a:ext cx="108012" cy="648072"/>
                  <a:chOff x="1475656" y="2708920"/>
                  <a:chExt cx="216024" cy="648072"/>
                </a:xfrm>
                <a:scene3d>
                  <a:camera prst="orthographicFront">
                    <a:rot lat="0" lon="0" rev="18900000"/>
                  </a:camera>
                  <a:lightRig rig="threePt" dir="t"/>
                </a:scene3d>
              </p:grpSpPr>
              <p:sp>
                <p:nvSpPr>
                  <p:cNvPr id="25" name="矩形 2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p:nvPr/>
              </p:nvCxnSpPr>
              <p:spPr>
                <a:xfrm>
                  <a:off x="3626540" y="1984569"/>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58588" y="2516025"/>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36" name="TextBox 40"/>
                <p:cNvSpPr txBox="1">
                  <a:spLocks noChangeArrowheads="1"/>
                </p:cNvSpPr>
                <p:nvPr/>
              </p:nvSpPr>
              <p:spPr bwMode="auto">
                <a:xfrm>
                  <a:off x="1102947" y="749300"/>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Quadrupole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7" name="TextBox 41"/>
                <p:cNvSpPr txBox="1">
                  <a:spLocks noChangeArrowheads="1"/>
                </p:cNvSpPr>
                <p:nvPr/>
              </p:nvSpPr>
              <p:spPr bwMode="auto">
                <a:xfrm>
                  <a:off x="2643141" y="1497013"/>
                  <a:ext cx="938213" cy="307975"/>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slit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8" name="TextBox 42"/>
                <p:cNvSpPr txBox="1">
                  <a:spLocks noChangeArrowheads="1"/>
                </p:cNvSpPr>
                <p:nvPr/>
              </p:nvSpPr>
              <p:spPr bwMode="auto">
                <a:xfrm>
                  <a:off x="3759200" y="1128713"/>
                  <a:ext cx="1255713"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Vacuum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valve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9" name="TextBox 43"/>
                <p:cNvSpPr txBox="1">
                  <a:spLocks noChangeArrowheads="1"/>
                </p:cNvSpPr>
                <p:nvPr/>
              </p:nvSpPr>
              <p:spPr bwMode="auto">
                <a:xfrm>
                  <a:off x="2870658" y="2244052"/>
                  <a:ext cx="1149350" cy="523220"/>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Scattering target 1 &amp; 2</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0" name="TextBox 44"/>
                <p:cNvSpPr txBox="1">
                  <a:spLocks noChangeArrowheads="1"/>
                </p:cNvSpPr>
                <p:nvPr/>
              </p:nvSpPr>
              <p:spPr bwMode="auto">
                <a:xfrm>
                  <a:off x="4565650" y="1912938"/>
                  <a:ext cx="1349375"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monitor</a:t>
                  </a:r>
                  <a:r>
                    <a:rPr lang="zh-CN" altLang="en-US" sz="1400" b="1" dirty="0">
                      <a:solidFill>
                        <a:prstClr val="black"/>
                      </a:solidFill>
                      <a:latin typeface="Times New Roman" panose="02020603050405020304" pitchFamily="18" charset="0"/>
                      <a:cs typeface="Times New Roman" panose="02020603050405020304" pitchFamily="18" charset="0"/>
                    </a:rPr>
                    <a:t>、</a:t>
                  </a:r>
                  <a:r>
                    <a:rPr lang="en-US" altLang="zh-CN" sz="1400" b="1" dirty="0">
                      <a:solidFill>
                        <a:prstClr val="black"/>
                      </a:solidFill>
                      <a:latin typeface="Times New Roman" panose="02020603050405020304" pitchFamily="18" charset="0"/>
                      <a:cs typeface="Times New Roman" panose="02020603050405020304" pitchFamily="18" charset="0"/>
                    </a:rPr>
                    <a:t>FC</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1" name="TextBox 45"/>
                <p:cNvSpPr txBox="1">
                  <a:spLocks noChangeArrowheads="1"/>
                </p:cNvSpPr>
                <p:nvPr/>
              </p:nvSpPr>
              <p:spPr bwMode="auto">
                <a:xfrm>
                  <a:off x="3047163" y="2947988"/>
                  <a:ext cx="1367675" cy="307777"/>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Titanium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film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7" name="矩形 46"/>
                <p:cNvSpPr/>
                <p:nvPr/>
              </p:nvSpPr>
              <p:spPr>
                <a:xfrm>
                  <a:off x="4837753" y="2586735"/>
                  <a:ext cx="142876" cy="770257"/>
                </a:xfrm>
                <a:prstGeom prst="rect">
                  <a:avLst/>
                </a:prstGeom>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8" name="矩形 47"/>
                <p:cNvSpPr/>
                <p:nvPr/>
              </p:nvSpPr>
              <p:spPr>
                <a:xfrm>
                  <a:off x="4990153" y="2739135"/>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4" name="TextBox 49"/>
                <p:cNvSpPr txBox="1">
                  <a:spLocks noChangeArrowheads="1"/>
                </p:cNvSpPr>
                <p:nvPr/>
              </p:nvSpPr>
              <p:spPr bwMode="auto">
                <a:xfrm>
                  <a:off x="5037137" y="2420938"/>
                  <a:ext cx="1015443" cy="523220"/>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Ion</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chamber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5" name="TextBox 50"/>
                <p:cNvSpPr txBox="1">
                  <a:spLocks noChangeArrowheads="1"/>
                </p:cNvSpPr>
                <p:nvPr/>
              </p:nvSpPr>
              <p:spPr bwMode="auto">
                <a:xfrm>
                  <a:off x="3714631" y="3502025"/>
                  <a:ext cx="119391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Degrader</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set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6" name="TextBox 51"/>
                <p:cNvSpPr txBox="1">
                  <a:spLocks noChangeArrowheads="1"/>
                </p:cNvSpPr>
                <p:nvPr/>
              </p:nvSpPr>
              <p:spPr bwMode="auto">
                <a:xfrm>
                  <a:off x="5205770" y="3031627"/>
                  <a:ext cx="1002644"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collimator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55" name="直接连接符 54"/>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5429256" y="3357562"/>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9" name="TextBox 56"/>
                <p:cNvSpPr txBox="1">
                  <a:spLocks noChangeArrowheads="1"/>
                </p:cNvSpPr>
                <p:nvPr/>
              </p:nvSpPr>
              <p:spPr bwMode="auto">
                <a:xfrm>
                  <a:off x="4130596" y="3929063"/>
                  <a:ext cx="150502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Sample</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platform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50" name="TextBox 58"/>
                <p:cNvSpPr txBox="1">
                  <a:spLocks noChangeArrowheads="1"/>
                </p:cNvSpPr>
                <p:nvPr/>
              </p:nvSpPr>
              <p:spPr bwMode="auto">
                <a:xfrm>
                  <a:off x="4854575" y="4252072"/>
                  <a:ext cx="1282700" cy="522288"/>
                </a:xfrm>
                <a:prstGeom prst="rect">
                  <a:avLst/>
                </a:prstGeom>
                <a:noFill/>
                <a:ln w="9525">
                  <a:noFill/>
                  <a:miter lim="800000"/>
                </a:ln>
              </p:spPr>
              <p:txBody>
                <a:bodyPr>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beam dump</a:t>
                  </a:r>
                </a:p>
                <a:p>
                  <a:pPr algn="ctr"/>
                  <a:r>
                    <a:rPr lang="en-US" altLang="zh-CN" sz="1400" b="1" dirty="0">
                      <a:solidFill>
                        <a:prstClr val="black"/>
                      </a:solidFill>
                      <a:latin typeface="Times New Roman" panose="02020603050405020304" pitchFamily="18" charset="0"/>
                      <a:cs typeface="Times New Roman" panose="02020603050405020304" pitchFamily="18" charset="0"/>
                    </a:rPr>
                    <a:t>Moving</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laser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70" name="直接连接符 69"/>
                <p:cNvCxnSpPr/>
                <p:nvPr/>
              </p:nvCxnSpPr>
              <p:spPr>
                <a:xfrm>
                  <a:off x="2705664" y="1078302"/>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52" name="TextBox 70"/>
                <p:cNvSpPr txBox="1">
                  <a:spLocks noChangeArrowheads="1"/>
                </p:cNvSpPr>
                <p:nvPr/>
              </p:nvSpPr>
              <p:spPr bwMode="auto">
                <a:xfrm>
                  <a:off x="1706391" y="1077913"/>
                  <a:ext cx="1170160"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Faraday cup</a:t>
                  </a:r>
                </a:p>
              </p:txBody>
            </p:sp>
            <p:cxnSp>
              <p:nvCxnSpPr>
                <p:cNvPr id="5" name="直接连接符 4"/>
                <p:cNvCxnSpPr/>
                <p:nvPr/>
              </p:nvCxnSpPr>
              <p:spPr>
                <a:xfrm>
                  <a:off x="6137275" y="3995738"/>
                  <a:ext cx="0" cy="411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886" name="直接连接符 43"/>
                <p:cNvCxnSpPr>
                  <a:cxnSpLocks noChangeShapeType="1"/>
                </p:cNvCxnSpPr>
                <p:nvPr/>
              </p:nvCxnSpPr>
              <p:spPr bwMode="auto">
                <a:xfrm rot="5400000" flipH="1" flipV="1">
                  <a:off x="4403725" y="2555875"/>
                  <a:ext cx="495300" cy="495300"/>
                </a:xfrm>
                <a:prstGeom prst="line">
                  <a:avLst/>
                </a:prstGeom>
                <a:noFill/>
                <a:ln w="25400" algn="ctr">
                  <a:solidFill>
                    <a:schemeClr val="tx1"/>
                  </a:solidFill>
                  <a:round/>
                </a:ln>
              </p:spPr>
            </p:cxnSp>
          </p:grpSp>
        </p:grpSp>
      </p:grpSp>
      <p:sp>
        <p:nvSpPr>
          <p:cNvPr id="58" name="TextBox 57"/>
          <p:cNvSpPr txBox="1"/>
          <p:nvPr/>
        </p:nvSpPr>
        <p:spPr>
          <a:xfrm>
            <a:off x="2644950" y="974390"/>
            <a:ext cx="2276505" cy="830997"/>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Experiment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hall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F15FBC7E-E047-DC42-A42F-BE2C9E2CAD1C}"/>
              </a:ext>
            </a:extLst>
          </p:cNvPr>
          <p:cNvCxnSpPr/>
          <p:nvPr/>
        </p:nvCxnSpPr>
        <p:spPr>
          <a:xfrm>
            <a:off x="1976882" y="1734041"/>
            <a:ext cx="432048" cy="0"/>
          </a:xfrm>
          <a:prstGeom prst="line">
            <a:avLst/>
          </a:prstGeom>
          <a:ln w="7620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TextBox 40">
            <a:extLst>
              <a:ext uri="{FF2B5EF4-FFF2-40B4-BE49-F238E27FC236}">
                <a16:creationId xmlns:a16="http://schemas.microsoft.com/office/drawing/2014/main" id="{A0C99B25-20D3-0383-6735-5DA06AD629D1}"/>
              </a:ext>
            </a:extLst>
          </p:cNvPr>
          <p:cNvSpPr txBox="1">
            <a:spLocks noChangeArrowheads="1"/>
          </p:cNvSpPr>
          <p:nvPr/>
        </p:nvSpPr>
        <p:spPr bwMode="auto">
          <a:xfrm>
            <a:off x="965856" y="1656744"/>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XY steering</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pic>
        <p:nvPicPr>
          <p:cNvPr id="19" name="Picture 4" descr="F:\IMG_20160728_153129.jpg">
            <a:extLst>
              <a:ext uri="{FF2B5EF4-FFF2-40B4-BE49-F238E27FC236}">
                <a16:creationId xmlns:a16="http://schemas.microsoft.com/office/drawing/2014/main" id="{73D3A6A8-CF8B-BF33-27E6-192D848A0B37}"/>
              </a:ext>
            </a:extLst>
          </p:cNvPr>
          <p:cNvPicPr>
            <a:picLocks noChangeAspect="1" noChangeArrowheads="1"/>
          </p:cNvPicPr>
          <p:nvPr/>
        </p:nvPicPr>
        <p:blipFill>
          <a:blip r:embed="rId3" cstate="print"/>
          <a:srcRect r="15761"/>
          <a:stretch>
            <a:fillRect/>
          </a:stretch>
        </p:blipFill>
        <p:spPr bwMode="auto">
          <a:xfrm>
            <a:off x="38500" y="4221088"/>
            <a:ext cx="3183889" cy="2206327"/>
          </a:xfrm>
          <a:prstGeom prst="rect">
            <a:avLst/>
          </a:prstGeom>
          <a:noFill/>
        </p:spPr>
      </p:pic>
      <p:grpSp>
        <p:nvGrpSpPr>
          <p:cNvPr id="20" name="组合 41">
            <a:extLst>
              <a:ext uri="{FF2B5EF4-FFF2-40B4-BE49-F238E27FC236}">
                <a16:creationId xmlns:a16="http://schemas.microsoft.com/office/drawing/2014/main" id="{A2A8A9D2-2E1A-325A-577D-4F4350345EDF}"/>
              </a:ext>
            </a:extLst>
          </p:cNvPr>
          <p:cNvGrpSpPr/>
          <p:nvPr/>
        </p:nvGrpSpPr>
        <p:grpSpPr>
          <a:xfrm>
            <a:off x="16986" y="5214859"/>
            <a:ext cx="3924944" cy="1657894"/>
            <a:chOff x="4891952" y="1772816"/>
            <a:chExt cx="3924944" cy="1657894"/>
          </a:xfrm>
        </p:grpSpPr>
        <p:sp>
          <p:nvSpPr>
            <p:cNvPr id="21" name="矩形 20">
              <a:extLst>
                <a:ext uri="{FF2B5EF4-FFF2-40B4-BE49-F238E27FC236}">
                  <a16:creationId xmlns:a16="http://schemas.microsoft.com/office/drawing/2014/main" id="{D2C54222-7958-158E-F864-857845743C29}"/>
                </a:ext>
              </a:extLst>
            </p:cNvPr>
            <p:cNvSpPr/>
            <p:nvPr/>
          </p:nvSpPr>
          <p:spPr>
            <a:xfrm>
              <a:off x="4891952" y="3069530"/>
              <a:ext cx="3924944" cy="3611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prstClr val="black"/>
                  </a:solidFill>
                  <a:latin typeface="Times New Roman" panose="02020603050405020304" pitchFamily="18" charset="0"/>
                  <a:cs typeface="Times New Roman" panose="02020603050405020304" pitchFamily="18" charset="0"/>
                </a:rPr>
                <a:t>XY steering\Quadrupole\</a:t>
              </a:r>
              <a:r>
                <a:rPr lang="en-US" altLang="zh-CN" sz="2000" b="1" dirty="0" err="1">
                  <a:solidFill>
                    <a:prstClr val="black"/>
                  </a:solidFill>
                  <a:latin typeface="Times New Roman" panose="02020603050405020304" pitchFamily="18" charset="0"/>
                  <a:cs typeface="Times New Roman" panose="02020603050405020304" pitchFamily="18" charset="0"/>
                </a:rPr>
                <a:t>slit+FC</a:t>
              </a:r>
              <a:endParaRPr lang="en-US" altLang="zh-CN" sz="2000" b="1" dirty="0">
                <a:solidFill>
                  <a:srgbClr val="0070C0"/>
                </a:solidFill>
                <a:latin typeface="Times New Roman" panose="02020603050405020304" pitchFamily="18" charset="0"/>
                <a:cs typeface="Times New Roman" panose="02020603050405020304" pitchFamily="18" charset="0"/>
              </a:endParaRPr>
            </a:p>
          </p:txBody>
        </p:sp>
        <p:cxnSp>
          <p:nvCxnSpPr>
            <p:cNvPr id="22" name="直接箭头连接符 21">
              <a:extLst>
                <a:ext uri="{FF2B5EF4-FFF2-40B4-BE49-F238E27FC236}">
                  <a16:creationId xmlns:a16="http://schemas.microsoft.com/office/drawing/2014/main" id="{2F0F1410-C5BD-CE50-0304-80213D9DFDC6}"/>
                </a:ext>
              </a:extLst>
            </p:cNvPr>
            <p:cNvCxnSpPr/>
            <p:nvPr/>
          </p:nvCxnSpPr>
          <p:spPr>
            <a:xfrm flipV="1">
              <a:off x="5580112" y="1844824"/>
              <a:ext cx="0" cy="12241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376CA0D4-93E4-D070-3488-3EC886328C2A}"/>
                </a:ext>
              </a:extLst>
            </p:cNvPr>
            <p:cNvCxnSpPr/>
            <p:nvPr/>
          </p:nvCxnSpPr>
          <p:spPr>
            <a:xfrm flipV="1">
              <a:off x="6876256" y="1844824"/>
              <a:ext cx="0" cy="12241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63B3FE6F-0531-FE4A-132B-31BE43CB4744}"/>
                </a:ext>
              </a:extLst>
            </p:cNvPr>
            <p:cNvCxnSpPr/>
            <p:nvPr/>
          </p:nvCxnSpPr>
          <p:spPr>
            <a:xfrm flipV="1">
              <a:off x="7812360" y="1772816"/>
              <a:ext cx="0" cy="129614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26DF6B00-65B1-4C55-67A1-C449492438D3}"/>
              </a:ext>
            </a:extLst>
          </p:cNvPr>
          <p:cNvGrpSpPr/>
          <p:nvPr/>
        </p:nvGrpSpPr>
        <p:grpSpPr>
          <a:xfrm>
            <a:off x="5287154" y="1255953"/>
            <a:ext cx="3789850" cy="1968090"/>
            <a:chOff x="62070" y="4805244"/>
            <a:chExt cx="3789850" cy="1968090"/>
          </a:xfrm>
        </p:grpSpPr>
        <p:pic>
          <p:nvPicPr>
            <p:cNvPr id="17" name="Picture 2">
              <a:extLst>
                <a:ext uri="{FF2B5EF4-FFF2-40B4-BE49-F238E27FC236}">
                  <a16:creationId xmlns:a16="http://schemas.microsoft.com/office/drawing/2014/main" id="{6F7C30D0-BC52-7AC2-8257-1FD105D8B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0" y="4817042"/>
              <a:ext cx="3789850" cy="195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51">
              <a:extLst>
                <a:ext uri="{FF2B5EF4-FFF2-40B4-BE49-F238E27FC236}">
                  <a16:creationId xmlns:a16="http://schemas.microsoft.com/office/drawing/2014/main" id="{34091B41-1768-1000-516E-E1ACA233E7A3}"/>
                </a:ext>
              </a:extLst>
            </p:cNvPr>
            <p:cNvSpPr txBox="1">
              <a:spLocks noChangeArrowheads="1"/>
            </p:cNvSpPr>
            <p:nvPr/>
          </p:nvSpPr>
          <p:spPr bwMode="auto">
            <a:xfrm>
              <a:off x="251514" y="5024435"/>
              <a:ext cx="796290" cy="298450"/>
            </a:xfrm>
            <a:prstGeom prst="rect">
              <a:avLst/>
            </a:prstGeom>
            <a:noFill/>
            <a:ln>
              <a:noFill/>
            </a:ln>
            <a:extLst>
              <a:ext uri="{909E8E84-426E-40DD-AFC4-6F175D3DCCD1}">
                <a14:hiddenFill xmlns:a14="http://schemas.microsoft.com/office/drawing/2010/main">
                  <a:solidFill>
                    <a:srgbClr val="92D050"/>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dirty="0">
                  <a:effectLst/>
                  <a:latin typeface="Times New Roman" panose="02020603050405020304" pitchFamily="18" charset="0"/>
                  <a:ea typeface="宋体" panose="02010600030101010101" pitchFamily="2" charset="-122"/>
                  <a:cs typeface="Times New Roman" panose="02020603050405020304" pitchFamily="18" charset="0"/>
                </a:rPr>
                <a:t>Quadrupole</a:t>
              </a:r>
              <a:endParaRPr lang="zh-CN" sz="105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Text Box 151">
              <a:extLst>
                <a:ext uri="{FF2B5EF4-FFF2-40B4-BE49-F238E27FC236}">
                  <a16:creationId xmlns:a16="http://schemas.microsoft.com/office/drawing/2014/main" id="{1FC3C869-B89A-15C9-F0FF-11B7F2603944}"/>
                </a:ext>
              </a:extLst>
            </p:cNvPr>
            <p:cNvSpPr txBox="1">
              <a:spLocks noChangeArrowheads="1"/>
            </p:cNvSpPr>
            <p:nvPr/>
          </p:nvSpPr>
          <p:spPr bwMode="auto">
            <a:xfrm>
              <a:off x="1979712" y="5007794"/>
              <a:ext cx="796290" cy="298450"/>
            </a:xfrm>
            <a:prstGeom prst="rect">
              <a:avLst/>
            </a:prstGeom>
            <a:noFill/>
            <a:ln>
              <a:noFill/>
            </a:ln>
            <a:extLst>
              <a:ext uri="{909E8E84-426E-40DD-AFC4-6F175D3DCCD1}">
                <a14:hiddenFill xmlns:a14="http://schemas.microsoft.com/office/drawing/2010/main">
                  <a:solidFill>
                    <a:srgbClr val="92D050"/>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dirty="0">
                  <a:effectLst/>
                  <a:latin typeface="Times New Roman" panose="02020603050405020304" pitchFamily="18" charset="0"/>
                  <a:ea typeface="宋体" panose="02010600030101010101" pitchFamily="2" charset="-122"/>
                  <a:cs typeface="Times New Roman" panose="02020603050405020304" pitchFamily="18" charset="0"/>
                </a:rPr>
                <a:t>Quadrupole</a:t>
              </a:r>
              <a:endParaRPr lang="zh-CN" sz="105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TextBox 29">
              <a:extLst>
                <a:ext uri="{FF2B5EF4-FFF2-40B4-BE49-F238E27FC236}">
                  <a16:creationId xmlns:a16="http://schemas.microsoft.com/office/drawing/2014/main" id="{10430AAD-8055-BC41-C99D-241DE243D607}"/>
                </a:ext>
              </a:extLst>
            </p:cNvPr>
            <p:cNvSpPr txBox="1"/>
            <p:nvPr/>
          </p:nvSpPr>
          <p:spPr>
            <a:xfrm>
              <a:off x="3131840" y="4805244"/>
              <a:ext cx="28803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X</a:t>
              </a:r>
              <a:endParaRPr lang="zh-CN" altLang="en-US" dirty="0">
                <a:latin typeface="Times New Roman" panose="02020603050405020304" pitchFamily="18" charset="0"/>
                <a:cs typeface="Times New Roman" panose="02020603050405020304" pitchFamily="18" charset="0"/>
              </a:endParaRPr>
            </a:p>
          </p:txBody>
        </p:sp>
        <p:sp>
          <p:nvSpPr>
            <p:cNvPr id="35" name="TextBox 49">
              <a:extLst>
                <a:ext uri="{FF2B5EF4-FFF2-40B4-BE49-F238E27FC236}">
                  <a16:creationId xmlns:a16="http://schemas.microsoft.com/office/drawing/2014/main" id="{5EBDF831-F673-86C9-BA7B-AD2FE0FEF04C}"/>
                </a:ext>
              </a:extLst>
            </p:cNvPr>
            <p:cNvSpPr txBox="1"/>
            <p:nvPr/>
          </p:nvSpPr>
          <p:spPr>
            <a:xfrm>
              <a:off x="3140224" y="6165304"/>
              <a:ext cx="28803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Y</a:t>
              </a:r>
              <a:endParaRPr lang="zh-CN" altLang="en-US" dirty="0">
                <a:latin typeface="Times New Roman" panose="02020603050405020304" pitchFamily="18" charset="0"/>
                <a:cs typeface="Times New Roman" panose="02020603050405020304" pitchFamily="18" charset="0"/>
              </a:endParaRPr>
            </a:p>
          </p:txBody>
        </p:sp>
        <p:sp>
          <p:nvSpPr>
            <p:cNvPr id="36" name="矩形 35">
              <a:extLst>
                <a:ext uri="{FF2B5EF4-FFF2-40B4-BE49-F238E27FC236}">
                  <a16:creationId xmlns:a16="http://schemas.microsoft.com/office/drawing/2014/main" id="{40FE562E-0AB1-9FDC-762D-5364C9D4AA7D}"/>
                </a:ext>
              </a:extLst>
            </p:cNvPr>
            <p:cNvSpPr/>
            <p:nvPr/>
          </p:nvSpPr>
          <p:spPr>
            <a:xfrm>
              <a:off x="3520759" y="4840660"/>
              <a:ext cx="45719" cy="581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3B0F8D38-3357-10AA-0E40-B4B845700D2E}"/>
                </a:ext>
              </a:extLst>
            </p:cNvPr>
            <p:cNvSpPr/>
            <p:nvPr/>
          </p:nvSpPr>
          <p:spPr>
            <a:xfrm>
              <a:off x="3533575" y="6124413"/>
              <a:ext cx="45719" cy="581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40" name="矩形 39">
            <a:extLst>
              <a:ext uri="{FF2B5EF4-FFF2-40B4-BE49-F238E27FC236}">
                <a16:creationId xmlns:a16="http://schemas.microsoft.com/office/drawing/2014/main" id="{1ABD5642-38E4-6517-6ABB-A3A3242BC588}"/>
              </a:ext>
            </a:extLst>
          </p:cNvPr>
          <p:cNvSpPr/>
          <p:nvPr/>
        </p:nvSpPr>
        <p:spPr>
          <a:xfrm>
            <a:off x="6859615" y="3676802"/>
            <a:ext cx="1861843" cy="21287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Beam</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lowering</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system</a:t>
            </a:r>
            <a:endPar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TextBox 2">
            <a:extLst>
              <a:ext uri="{FF2B5EF4-FFF2-40B4-BE49-F238E27FC236}">
                <a16:creationId xmlns:a16="http://schemas.microsoft.com/office/drawing/2014/main" id="{E1A51E91-0666-5F27-63F1-C4C879839FCF}"/>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25</a:t>
            </a:r>
          </a:p>
        </p:txBody>
      </p:sp>
    </p:spTree>
    <p:extLst>
      <p:ext uri="{BB962C8B-B14F-4D97-AF65-F5344CB8AC3E}">
        <p14:creationId xmlns:p14="http://schemas.microsoft.com/office/powerpoint/2010/main" val="15983882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222389" y="163830"/>
            <a:ext cx="5834616" cy="58477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Main parts</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214282" y="888261"/>
            <a:ext cx="8790294" cy="5830877"/>
            <a:chOff x="214282" y="-544513"/>
            <a:chExt cx="8790294" cy="5830877"/>
          </a:xfrm>
        </p:grpSpPr>
        <p:grpSp>
          <p:nvGrpSpPr>
            <p:cNvPr id="14" name="组合 52"/>
            <p:cNvGrpSpPr/>
            <p:nvPr/>
          </p:nvGrpSpPr>
          <p:grpSpPr>
            <a:xfrm>
              <a:off x="8572528" y="2786058"/>
              <a:ext cx="432048" cy="45719"/>
              <a:chOff x="5154052" y="3463137"/>
              <a:chExt cx="432048" cy="45719"/>
            </a:xfrm>
            <a:scene3d>
              <a:camera prst="orthographicFront">
                <a:rot lat="0" lon="0" rev="2700000"/>
              </a:camera>
              <a:lightRig rig="threePt" dir="t"/>
            </a:scene3d>
          </p:grpSpPr>
          <p:cxnSp>
            <p:nvCxnSpPr>
              <p:cNvPr id="60" name="直接连接符 59"/>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14282" y="-544513"/>
              <a:ext cx="6230061" cy="5830877"/>
              <a:chOff x="201613" y="-544513"/>
              <a:chExt cx="6230061" cy="5830877"/>
            </a:xfrm>
          </p:grpSpPr>
          <p:sp>
            <p:nvSpPr>
              <p:cNvPr id="4" name="椭圆 3"/>
              <p:cNvSpPr/>
              <p:nvPr/>
            </p:nvSpPr>
            <p:spPr>
              <a:xfrm>
                <a:off x="1331913" y="-544513"/>
                <a:ext cx="1123950" cy="112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201613" y="-24"/>
                <a:ext cx="6230061" cy="5286388"/>
                <a:chOff x="201613" y="0"/>
                <a:chExt cx="6230061" cy="5286388"/>
              </a:xfrm>
            </p:grpSpPr>
            <p:sp>
              <p:nvSpPr>
                <p:cNvPr id="12" name="矩形 11"/>
                <p:cNvSpPr/>
                <p:nvPr/>
              </p:nvSpPr>
              <p:spPr>
                <a:xfrm>
                  <a:off x="201613" y="93663"/>
                  <a:ext cx="3384550"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矩形 12"/>
                <p:cNvSpPr/>
                <p:nvPr/>
              </p:nvSpPr>
              <p:spPr>
                <a:xfrm>
                  <a:off x="395288" y="93663"/>
                  <a:ext cx="3024187"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1893888" y="0"/>
                  <a:ext cx="4243387" cy="4243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81725" y="2788337"/>
                  <a:ext cx="249949" cy="2498051"/>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10"/>
                <p:cNvGrpSpPr/>
                <p:nvPr/>
              </p:nvGrpSpPr>
              <p:grpSpPr>
                <a:xfrm>
                  <a:off x="2396261" y="404664"/>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7" name="组合 34"/>
                <p:cNvGrpSpPr/>
                <p:nvPr/>
              </p:nvGrpSpPr>
              <p:grpSpPr>
                <a:xfrm>
                  <a:off x="3598549" y="1427466"/>
                  <a:ext cx="108012" cy="648072"/>
                  <a:chOff x="1475656" y="2708920"/>
                  <a:chExt cx="216024" cy="648072"/>
                </a:xfrm>
                <a:scene3d>
                  <a:camera prst="orthographicFront">
                    <a:rot lat="0" lon="0" rev="18900000"/>
                  </a:camera>
                  <a:lightRig rig="threePt" dir="t"/>
                </a:scene3d>
              </p:grpSpPr>
              <p:sp>
                <p:nvSpPr>
                  <p:cNvPr id="25" name="矩形 2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p:nvPr/>
              </p:nvCxnSpPr>
              <p:spPr>
                <a:xfrm>
                  <a:off x="3626540" y="1984569"/>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58588" y="2516025"/>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36" name="TextBox 40"/>
                <p:cNvSpPr txBox="1">
                  <a:spLocks noChangeArrowheads="1"/>
                </p:cNvSpPr>
                <p:nvPr/>
              </p:nvSpPr>
              <p:spPr bwMode="auto">
                <a:xfrm>
                  <a:off x="1102947" y="749300"/>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Quadrupole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7" name="TextBox 41"/>
                <p:cNvSpPr txBox="1">
                  <a:spLocks noChangeArrowheads="1"/>
                </p:cNvSpPr>
                <p:nvPr/>
              </p:nvSpPr>
              <p:spPr bwMode="auto">
                <a:xfrm>
                  <a:off x="2643141" y="1497013"/>
                  <a:ext cx="938213" cy="307975"/>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slit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8" name="TextBox 42"/>
                <p:cNvSpPr txBox="1">
                  <a:spLocks noChangeArrowheads="1"/>
                </p:cNvSpPr>
                <p:nvPr/>
              </p:nvSpPr>
              <p:spPr bwMode="auto">
                <a:xfrm>
                  <a:off x="3759200" y="1128713"/>
                  <a:ext cx="1255713"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Vacuum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valve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9" name="TextBox 43"/>
                <p:cNvSpPr txBox="1">
                  <a:spLocks noChangeArrowheads="1"/>
                </p:cNvSpPr>
                <p:nvPr/>
              </p:nvSpPr>
              <p:spPr bwMode="auto">
                <a:xfrm>
                  <a:off x="2870658" y="2244052"/>
                  <a:ext cx="1149350" cy="523220"/>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Scattering target 1 &amp; 2</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0" name="TextBox 44"/>
                <p:cNvSpPr txBox="1">
                  <a:spLocks noChangeArrowheads="1"/>
                </p:cNvSpPr>
                <p:nvPr/>
              </p:nvSpPr>
              <p:spPr bwMode="auto">
                <a:xfrm>
                  <a:off x="4565650" y="1912938"/>
                  <a:ext cx="1349375"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monitor</a:t>
                  </a:r>
                  <a:r>
                    <a:rPr lang="zh-CN" altLang="en-US" sz="1400" b="1" dirty="0">
                      <a:solidFill>
                        <a:prstClr val="black"/>
                      </a:solidFill>
                      <a:latin typeface="Times New Roman" panose="02020603050405020304" pitchFamily="18" charset="0"/>
                      <a:cs typeface="Times New Roman" panose="02020603050405020304" pitchFamily="18" charset="0"/>
                    </a:rPr>
                    <a:t>、</a:t>
                  </a:r>
                  <a:r>
                    <a:rPr lang="en-US" altLang="zh-CN" sz="1400" b="1" dirty="0">
                      <a:solidFill>
                        <a:prstClr val="black"/>
                      </a:solidFill>
                      <a:latin typeface="Times New Roman" panose="02020603050405020304" pitchFamily="18" charset="0"/>
                      <a:cs typeface="Times New Roman" panose="02020603050405020304" pitchFamily="18" charset="0"/>
                    </a:rPr>
                    <a:t>FC</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1" name="TextBox 45"/>
                <p:cNvSpPr txBox="1">
                  <a:spLocks noChangeArrowheads="1"/>
                </p:cNvSpPr>
                <p:nvPr/>
              </p:nvSpPr>
              <p:spPr bwMode="auto">
                <a:xfrm>
                  <a:off x="3047163" y="2947988"/>
                  <a:ext cx="1367675" cy="307777"/>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Titanium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film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7" name="矩形 46"/>
                <p:cNvSpPr/>
                <p:nvPr/>
              </p:nvSpPr>
              <p:spPr>
                <a:xfrm>
                  <a:off x="4837753" y="2586735"/>
                  <a:ext cx="142876" cy="770257"/>
                </a:xfrm>
                <a:prstGeom prst="rect">
                  <a:avLst/>
                </a:prstGeom>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8" name="矩形 47"/>
                <p:cNvSpPr/>
                <p:nvPr/>
              </p:nvSpPr>
              <p:spPr>
                <a:xfrm>
                  <a:off x="4990153" y="2739135"/>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4" name="TextBox 49"/>
                <p:cNvSpPr txBox="1">
                  <a:spLocks noChangeArrowheads="1"/>
                </p:cNvSpPr>
                <p:nvPr/>
              </p:nvSpPr>
              <p:spPr bwMode="auto">
                <a:xfrm>
                  <a:off x="5037137" y="2420938"/>
                  <a:ext cx="1015443" cy="523220"/>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Ion</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chamber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5" name="TextBox 50"/>
                <p:cNvSpPr txBox="1">
                  <a:spLocks noChangeArrowheads="1"/>
                </p:cNvSpPr>
                <p:nvPr/>
              </p:nvSpPr>
              <p:spPr bwMode="auto">
                <a:xfrm>
                  <a:off x="3714631" y="3502025"/>
                  <a:ext cx="119391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Degrader</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set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6" name="TextBox 51"/>
                <p:cNvSpPr txBox="1">
                  <a:spLocks noChangeArrowheads="1"/>
                </p:cNvSpPr>
                <p:nvPr/>
              </p:nvSpPr>
              <p:spPr bwMode="auto">
                <a:xfrm>
                  <a:off x="5205770" y="3031627"/>
                  <a:ext cx="1002644"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collimator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55" name="直接连接符 54"/>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5429256" y="3357562"/>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9" name="TextBox 56"/>
                <p:cNvSpPr txBox="1">
                  <a:spLocks noChangeArrowheads="1"/>
                </p:cNvSpPr>
                <p:nvPr/>
              </p:nvSpPr>
              <p:spPr bwMode="auto">
                <a:xfrm>
                  <a:off x="4130596" y="3929063"/>
                  <a:ext cx="150502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Sample</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platform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50" name="TextBox 58"/>
                <p:cNvSpPr txBox="1">
                  <a:spLocks noChangeArrowheads="1"/>
                </p:cNvSpPr>
                <p:nvPr/>
              </p:nvSpPr>
              <p:spPr bwMode="auto">
                <a:xfrm>
                  <a:off x="4854575" y="4252072"/>
                  <a:ext cx="1282700" cy="522288"/>
                </a:xfrm>
                <a:prstGeom prst="rect">
                  <a:avLst/>
                </a:prstGeom>
                <a:noFill/>
                <a:ln w="9525">
                  <a:noFill/>
                  <a:miter lim="800000"/>
                </a:ln>
              </p:spPr>
              <p:txBody>
                <a:bodyPr>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beam dump</a:t>
                  </a:r>
                </a:p>
                <a:p>
                  <a:pPr algn="ctr"/>
                  <a:r>
                    <a:rPr lang="en-US" altLang="zh-CN" sz="1400" b="1" dirty="0">
                      <a:solidFill>
                        <a:prstClr val="black"/>
                      </a:solidFill>
                      <a:latin typeface="Times New Roman" panose="02020603050405020304" pitchFamily="18" charset="0"/>
                      <a:cs typeface="Times New Roman" panose="02020603050405020304" pitchFamily="18" charset="0"/>
                    </a:rPr>
                    <a:t>Moving</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laser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70" name="直接连接符 69"/>
                <p:cNvCxnSpPr/>
                <p:nvPr/>
              </p:nvCxnSpPr>
              <p:spPr>
                <a:xfrm>
                  <a:off x="2705664" y="1078302"/>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52" name="TextBox 70"/>
                <p:cNvSpPr txBox="1">
                  <a:spLocks noChangeArrowheads="1"/>
                </p:cNvSpPr>
                <p:nvPr/>
              </p:nvSpPr>
              <p:spPr bwMode="auto">
                <a:xfrm>
                  <a:off x="1706391" y="1077913"/>
                  <a:ext cx="1170160"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Faraday cup</a:t>
                  </a:r>
                </a:p>
              </p:txBody>
            </p:sp>
            <p:cxnSp>
              <p:nvCxnSpPr>
                <p:cNvPr id="5" name="直接连接符 4"/>
                <p:cNvCxnSpPr/>
                <p:nvPr/>
              </p:nvCxnSpPr>
              <p:spPr>
                <a:xfrm>
                  <a:off x="6137275" y="3995738"/>
                  <a:ext cx="0" cy="411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886" name="直接连接符 43"/>
                <p:cNvCxnSpPr>
                  <a:cxnSpLocks noChangeShapeType="1"/>
                </p:cNvCxnSpPr>
                <p:nvPr/>
              </p:nvCxnSpPr>
              <p:spPr bwMode="auto">
                <a:xfrm rot="5400000" flipH="1" flipV="1">
                  <a:off x="4403725" y="2555875"/>
                  <a:ext cx="495300" cy="495300"/>
                </a:xfrm>
                <a:prstGeom prst="line">
                  <a:avLst/>
                </a:prstGeom>
                <a:noFill/>
                <a:ln w="25400" algn="ctr">
                  <a:solidFill>
                    <a:schemeClr val="tx1"/>
                  </a:solidFill>
                  <a:round/>
                </a:ln>
              </p:spPr>
            </p:cxnSp>
          </p:grpSp>
        </p:grpSp>
      </p:grpSp>
      <p:sp>
        <p:nvSpPr>
          <p:cNvPr id="58" name="TextBox 57"/>
          <p:cNvSpPr txBox="1"/>
          <p:nvPr/>
        </p:nvSpPr>
        <p:spPr>
          <a:xfrm>
            <a:off x="2507119" y="985362"/>
            <a:ext cx="2276505" cy="830997"/>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Experiment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hall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F15FBC7E-E047-DC42-A42F-BE2C9E2CAD1C}"/>
              </a:ext>
            </a:extLst>
          </p:cNvPr>
          <p:cNvCxnSpPr/>
          <p:nvPr/>
        </p:nvCxnSpPr>
        <p:spPr>
          <a:xfrm>
            <a:off x="1976882" y="1734041"/>
            <a:ext cx="432048" cy="0"/>
          </a:xfrm>
          <a:prstGeom prst="line">
            <a:avLst/>
          </a:prstGeom>
          <a:ln w="7620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TextBox 40">
            <a:extLst>
              <a:ext uri="{FF2B5EF4-FFF2-40B4-BE49-F238E27FC236}">
                <a16:creationId xmlns:a16="http://schemas.microsoft.com/office/drawing/2014/main" id="{A0C99B25-20D3-0383-6735-5DA06AD629D1}"/>
              </a:ext>
            </a:extLst>
          </p:cNvPr>
          <p:cNvSpPr txBox="1">
            <a:spLocks noChangeArrowheads="1"/>
          </p:cNvSpPr>
          <p:nvPr/>
        </p:nvSpPr>
        <p:spPr bwMode="auto">
          <a:xfrm>
            <a:off x="965856" y="1656744"/>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XY steering</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ABD5642-38E4-6517-6ABB-A3A3242BC588}"/>
              </a:ext>
            </a:extLst>
          </p:cNvPr>
          <p:cNvSpPr/>
          <p:nvPr/>
        </p:nvSpPr>
        <p:spPr>
          <a:xfrm>
            <a:off x="6859615" y="3676802"/>
            <a:ext cx="1861843" cy="21287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Beam</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scattering</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system</a:t>
            </a:r>
            <a:endPar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 descr="F:\质子加速器调研\401PIF介绍\PIF照片\2016-10-26 160330.jpg">
            <a:extLst>
              <a:ext uri="{FF2B5EF4-FFF2-40B4-BE49-F238E27FC236}">
                <a16:creationId xmlns:a16="http://schemas.microsoft.com/office/drawing/2014/main" id="{E773467A-C73B-967C-22B2-FB37C229F8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8081" r="60606" b="27273"/>
          <a:stretch>
            <a:fillRect/>
          </a:stretch>
        </p:blipFill>
        <p:spPr bwMode="auto">
          <a:xfrm>
            <a:off x="217266" y="3280548"/>
            <a:ext cx="2793854" cy="34385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1641CB91-783C-0596-A378-09C37BC3A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124" y="1009074"/>
            <a:ext cx="210343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a:extLst>
              <a:ext uri="{FF2B5EF4-FFF2-40B4-BE49-F238E27FC236}">
                <a16:creationId xmlns:a16="http://schemas.microsoft.com/office/drawing/2014/main" id="{2C99C1A7-41DB-136E-95FF-EB6D74324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400" y="1205222"/>
            <a:ext cx="2328905" cy="211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2">
            <a:extLst>
              <a:ext uri="{FF2B5EF4-FFF2-40B4-BE49-F238E27FC236}">
                <a16:creationId xmlns:a16="http://schemas.microsoft.com/office/drawing/2014/main" id="{5A0ACD4D-16DE-0BA6-D455-7294C5C069FA}"/>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26</a:t>
            </a:r>
          </a:p>
        </p:txBody>
      </p:sp>
    </p:spTree>
    <p:extLst>
      <p:ext uri="{BB962C8B-B14F-4D97-AF65-F5344CB8AC3E}">
        <p14:creationId xmlns:p14="http://schemas.microsoft.com/office/powerpoint/2010/main" val="160675709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222389" y="163830"/>
            <a:ext cx="5834616" cy="58477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Main parts</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214282" y="888261"/>
            <a:ext cx="8790294" cy="5830877"/>
            <a:chOff x="214282" y="-544513"/>
            <a:chExt cx="8790294" cy="5830877"/>
          </a:xfrm>
        </p:grpSpPr>
        <p:grpSp>
          <p:nvGrpSpPr>
            <p:cNvPr id="14" name="组合 52"/>
            <p:cNvGrpSpPr/>
            <p:nvPr/>
          </p:nvGrpSpPr>
          <p:grpSpPr>
            <a:xfrm>
              <a:off x="8572528" y="2786058"/>
              <a:ext cx="432048" cy="45719"/>
              <a:chOff x="5154052" y="3463137"/>
              <a:chExt cx="432048" cy="45719"/>
            </a:xfrm>
            <a:scene3d>
              <a:camera prst="orthographicFront">
                <a:rot lat="0" lon="0" rev="2700000"/>
              </a:camera>
              <a:lightRig rig="threePt" dir="t"/>
            </a:scene3d>
          </p:grpSpPr>
          <p:cxnSp>
            <p:nvCxnSpPr>
              <p:cNvPr id="60" name="直接连接符 59"/>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14282" y="-544513"/>
              <a:ext cx="6230061" cy="5830877"/>
              <a:chOff x="201613" y="-544513"/>
              <a:chExt cx="6230061" cy="5830877"/>
            </a:xfrm>
          </p:grpSpPr>
          <p:sp>
            <p:nvSpPr>
              <p:cNvPr id="4" name="椭圆 3"/>
              <p:cNvSpPr/>
              <p:nvPr/>
            </p:nvSpPr>
            <p:spPr>
              <a:xfrm>
                <a:off x="1331913" y="-544513"/>
                <a:ext cx="1123950" cy="112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201613" y="-24"/>
                <a:ext cx="6230061" cy="5286388"/>
                <a:chOff x="201613" y="0"/>
                <a:chExt cx="6230061" cy="5286388"/>
              </a:xfrm>
            </p:grpSpPr>
            <p:sp>
              <p:nvSpPr>
                <p:cNvPr id="12" name="矩形 11"/>
                <p:cNvSpPr/>
                <p:nvPr/>
              </p:nvSpPr>
              <p:spPr>
                <a:xfrm>
                  <a:off x="201613" y="93663"/>
                  <a:ext cx="3384550"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矩形 12"/>
                <p:cNvSpPr/>
                <p:nvPr/>
              </p:nvSpPr>
              <p:spPr>
                <a:xfrm>
                  <a:off x="395288" y="93663"/>
                  <a:ext cx="3024187"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1893888" y="0"/>
                  <a:ext cx="4243387" cy="4243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81725" y="2788337"/>
                  <a:ext cx="249949" cy="2498051"/>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10"/>
                <p:cNvGrpSpPr/>
                <p:nvPr/>
              </p:nvGrpSpPr>
              <p:grpSpPr>
                <a:xfrm>
                  <a:off x="2396261" y="404664"/>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7" name="组合 34"/>
                <p:cNvGrpSpPr/>
                <p:nvPr/>
              </p:nvGrpSpPr>
              <p:grpSpPr>
                <a:xfrm>
                  <a:off x="3598549" y="1427466"/>
                  <a:ext cx="108012" cy="648072"/>
                  <a:chOff x="1475656" y="2708920"/>
                  <a:chExt cx="216024" cy="648072"/>
                </a:xfrm>
                <a:scene3d>
                  <a:camera prst="orthographicFront">
                    <a:rot lat="0" lon="0" rev="18900000"/>
                  </a:camera>
                  <a:lightRig rig="threePt" dir="t"/>
                </a:scene3d>
              </p:grpSpPr>
              <p:sp>
                <p:nvSpPr>
                  <p:cNvPr id="25" name="矩形 2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p:nvPr/>
              </p:nvCxnSpPr>
              <p:spPr>
                <a:xfrm>
                  <a:off x="3626540" y="1984569"/>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58588" y="2516025"/>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36" name="TextBox 40"/>
                <p:cNvSpPr txBox="1">
                  <a:spLocks noChangeArrowheads="1"/>
                </p:cNvSpPr>
                <p:nvPr/>
              </p:nvSpPr>
              <p:spPr bwMode="auto">
                <a:xfrm>
                  <a:off x="1102947" y="749300"/>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Quadrupole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7" name="TextBox 41"/>
                <p:cNvSpPr txBox="1">
                  <a:spLocks noChangeArrowheads="1"/>
                </p:cNvSpPr>
                <p:nvPr/>
              </p:nvSpPr>
              <p:spPr bwMode="auto">
                <a:xfrm>
                  <a:off x="2643141" y="1497013"/>
                  <a:ext cx="938213" cy="307975"/>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slit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8" name="TextBox 42"/>
                <p:cNvSpPr txBox="1">
                  <a:spLocks noChangeArrowheads="1"/>
                </p:cNvSpPr>
                <p:nvPr/>
              </p:nvSpPr>
              <p:spPr bwMode="auto">
                <a:xfrm>
                  <a:off x="3759200" y="1128713"/>
                  <a:ext cx="1255713"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Vacuum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valve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9" name="TextBox 43"/>
                <p:cNvSpPr txBox="1">
                  <a:spLocks noChangeArrowheads="1"/>
                </p:cNvSpPr>
                <p:nvPr/>
              </p:nvSpPr>
              <p:spPr bwMode="auto">
                <a:xfrm>
                  <a:off x="2870658" y="2244052"/>
                  <a:ext cx="1149350" cy="523220"/>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Scattering target 1 &amp; 2</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0" name="TextBox 44"/>
                <p:cNvSpPr txBox="1">
                  <a:spLocks noChangeArrowheads="1"/>
                </p:cNvSpPr>
                <p:nvPr/>
              </p:nvSpPr>
              <p:spPr bwMode="auto">
                <a:xfrm>
                  <a:off x="4565650" y="1912938"/>
                  <a:ext cx="1349375"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monitor</a:t>
                  </a:r>
                  <a:r>
                    <a:rPr lang="zh-CN" altLang="en-US" sz="1400" b="1" dirty="0">
                      <a:solidFill>
                        <a:prstClr val="black"/>
                      </a:solidFill>
                      <a:latin typeface="Times New Roman" panose="02020603050405020304" pitchFamily="18" charset="0"/>
                      <a:cs typeface="Times New Roman" panose="02020603050405020304" pitchFamily="18" charset="0"/>
                    </a:rPr>
                    <a:t>、</a:t>
                  </a:r>
                  <a:r>
                    <a:rPr lang="en-US" altLang="zh-CN" sz="1400" b="1" dirty="0">
                      <a:solidFill>
                        <a:prstClr val="black"/>
                      </a:solidFill>
                      <a:latin typeface="Times New Roman" panose="02020603050405020304" pitchFamily="18" charset="0"/>
                      <a:cs typeface="Times New Roman" panose="02020603050405020304" pitchFamily="18" charset="0"/>
                    </a:rPr>
                    <a:t>FC</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1" name="TextBox 45"/>
                <p:cNvSpPr txBox="1">
                  <a:spLocks noChangeArrowheads="1"/>
                </p:cNvSpPr>
                <p:nvPr/>
              </p:nvSpPr>
              <p:spPr bwMode="auto">
                <a:xfrm>
                  <a:off x="3047163" y="2947988"/>
                  <a:ext cx="1367675" cy="307777"/>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Titanium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film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7" name="矩形 46"/>
                <p:cNvSpPr/>
                <p:nvPr/>
              </p:nvSpPr>
              <p:spPr>
                <a:xfrm>
                  <a:off x="4837753" y="2586735"/>
                  <a:ext cx="142876" cy="770257"/>
                </a:xfrm>
                <a:prstGeom prst="rect">
                  <a:avLst/>
                </a:prstGeom>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8" name="矩形 47"/>
                <p:cNvSpPr/>
                <p:nvPr/>
              </p:nvSpPr>
              <p:spPr>
                <a:xfrm>
                  <a:off x="4990153" y="2739135"/>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4" name="TextBox 49"/>
                <p:cNvSpPr txBox="1">
                  <a:spLocks noChangeArrowheads="1"/>
                </p:cNvSpPr>
                <p:nvPr/>
              </p:nvSpPr>
              <p:spPr bwMode="auto">
                <a:xfrm>
                  <a:off x="5037137" y="2420938"/>
                  <a:ext cx="1015443" cy="523220"/>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Ion</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chamber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5" name="TextBox 50"/>
                <p:cNvSpPr txBox="1">
                  <a:spLocks noChangeArrowheads="1"/>
                </p:cNvSpPr>
                <p:nvPr/>
              </p:nvSpPr>
              <p:spPr bwMode="auto">
                <a:xfrm>
                  <a:off x="3714631" y="3502025"/>
                  <a:ext cx="119391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Degrader</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set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6" name="TextBox 51"/>
                <p:cNvSpPr txBox="1">
                  <a:spLocks noChangeArrowheads="1"/>
                </p:cNvSpPr>
                <p:nvPr/>
              </p:nvSpPr>
              <p:spPr bwMode="auto">
                <a:xfrm>
                  <a:off x="5205770" y="3031627"/>
                  <a:ext cx="1002644"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collimator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55" name="直接连接符 54"/>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5429256" y="3357562"/>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9" name="TextBox 56"/>
                <p:cNvSpPr txBox="1">
                  <a:spLocks noChangeArrowheads="1"/>
                </p:cNvSpPr>
                <p:nvPr/>
              </p:nvSpPr>
              <p:spPr bwMode="auto">
                <a:xfrm>
                  <a:off x="4130596" y="3929063"/>
                  <a:ext cx="150502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Sample</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platform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50" name="TextBox 58"/>
                <p:cNvSpPr txBox="1">
                  <a:spLocks noChangeArrowheads="1"/>
                </p:cNvSpPr>
                <p:nvPr/>
              </p:nvSpPr>
              <p:spPr bwMode="auto">
                <a:xfrm>
                  <a:off x="4854575" y="4252072"/>
                  <a:ext cx="1282700" cy="522288"/>
                </a:xfrm>
                <a:prstGeom prst="rect">
                  <a:avLst/>
                </a:prstGeom>
                <a:noFill/>
                <a:ln w="9525">
                  <a:noFill/>
                  <a:miter lim="800000"/>
                </a:ln>
              </p:spPr>
              <p:txBody>
                <a:bodyPr>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beam dump</a:t>
                  </a:r>
                </a:p>
                <a:p>
                  <a:pPr algn="ctr"/>
                  <a:r>
                    <a:rPr lang="en-US" altLang="zh-CN" sz="1400" b="1" dirty="0">
                      <a:solidFill>
                        <a:prstClr val="black"/>
                      </a:solidFill>
                      <a:latin typeface="Times New Roman" panose="02020603050405020304" pitchFamily="18" charset="0"/>
                      <a:cs typeface="Times New Roman" panose="02020603050405020304" pitchFamily="18" charset="0"/>
                    </a:rPr>
                    <a:t>Moving</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laser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70" name="直接连接符 69"/>
                <p:cNvCxnSpPr/>
                <p:nvPr/>
              </p:nvCxnSpPr>
              <p:spPr>
                <a:xfrm>
                  <a:off x="2705664" y="1078302"/>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52" name="TextBox 70"/>
                <p:cNvSpPr txBox="1">
                  <a:spLocks noChangeArrowheads="1"/>
                </p:cNvSpPr>
                <p:nvPr/>
              </p:nvSpPr>
              <p:spPr bwMode="auto">
                <a:xfrm>
                  <a:off x="1706391" y="1077913"/>
                  <a:ext cx="1170160"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Faraday cup</a:t>
                  </a:r>
                </a:p>
              </p:txBody>
            </p:sp>
            <p:cxnSp>
              <p:nvCxnSpPr>
                <p:cNvPr id="5" name="直接连接符 4"/>
                <p:cNvCxnSpPr/>
                <p:nvPr/>
              </p:nvCxnSpPr>
              <p:spPr>
                <a:xfrm>
                  <a:off x="6137275" y="3995738"/>
                  <a:ext cx="0" cy="411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886" name="直接连接符 43"/>
                <p:cNvCxnSpPr>
                  <a:cxnSpLocks noChangeShapeType="1"/>
                </p:cNvCxnSpPr>
                <p:nvPr/>
              </p:nvCxnSpPr>
              <p:spPr bwMode="auto">
                <a:xfrm rot="5400000" flipH="1" flipV="1">
                  <a:off x="4403725" y="2555875"/>
                  <a:ext cx="495300" cy="495300"/>
                </a:xfrm>
                <a:prstGeom prst="line">
                  <a:avLst/>
                </a:prstGeom>
                <a:noFill/>
                <a:ln w="25400" algn="ctr">
                  <a:solidFill>
                    <a:schemeClr val="tx1"/>
                  </a:solidFill>
                  <a:round/>
                </a:ln>
              </p:spPr>
            </p:cxnSp>
          </p:grpSp>
        </p:grpSp>
      </p:grpSp>
      <p:sp>
        <p:nvSpPr>
          <p:cNvPr id="58" name="TextBox 57"/>
          <p:cNvSpPr txBox="1"/>
          <p:nvPr/>
        </p:nvSpPr>
        <p:spPr>
          <a:xfrm>
            <a:off x="2644950" y="974390"/>
            <a:ext cx="2276505" cy="830997"/>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Experiment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hall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F15FBC7E-E047-DC42-A42F-BE2C9E2CAD1C}"/>
              </a:ext>
            </a:extLst>
          </p:cNvPr>
          <p:cNvCxnSpPr/>
          <p:nvPr/>
        </p:nvCxnSpPr>
        <p:spPr>
          <a:xfrm>
            <a:off x="1976882" y="1734041"/>
            <a:ext cx="432048" cy="0"/>
          </a:xfrm>
          <a:prstGeom prst="line">
            <a:avLst/>
          </a:prstGeom>
          <a:ln w="7620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TextBox 40">
            <a:extLst>
              <a:ext uri="{FF2B5EF4-FFF2-40B4-BE49-F238E27FC236}">
                <a16:creationId xmlns:a16="http://schemas.microsoft.com/office/drawing/2014/main" id="{A0C99B25-20D3-0383-6735-5DA06AD629D1}"/>
              </a:ext>
            </a:extLst>
          </p:cNvPr>
          <p:cNvSpPr txBox="1">
            <a:spLocks noChangeArrowheads="1"/>
          </p:cNvSpPr>
          <p:nvPr/>
        </p:nvSpPr>
        <p:spPr bwMode="auto">
          <a:xfrm>
            <a:off x="965856" y="1656744"/>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XY steering</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ABD5642-38E4-6517-6ABB-A3A3242BC588}"/>
              </a:ext>
            </a:extLst>
          </p:cNvPr>
          <p:cNvSpPr/>
          <p:nvPr/>
        </p:nvSpPr>
        <p:spPr>
          <a:xfrm>
            <a:off x="6711920" y="5242552"/>
            <a:ext cx="1984778" cy="14289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Beam</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degrading</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system</a:t>
            </a:r>
            <a:endPar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 descr="F:\质子加速器调研\401PIF介绍\PIF照片\2016-10-26 160330.jpg">
            <a:extLst>
              <a:ext uri="{FF2B5EF4-FFF2-40B4-BE49-F238E27FC236}">
                <a16:creationId xmlns:a16="http://schemas.microsoft.com/office/drawing/2014/main" id="{BBDE8F05-3C39-2649-E4F9-FB30B81406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711" t="8999" b="22075"/>
          <a:stretch>
            <a:fillRect/>
          </a:stretch>
        </p:blipFill>
        <p:spPr bwMode="auto">
          <a:xfrm>
            <a:off x="456" y="4095050"/>
            <a:ext cx="3087958" cy="2786392"/>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接箭头连接符 26">
            <a:extLst>
              <a:ext uri="{FF2B5EF4-FFF2-40B4-BE49-F238E27FC236}">
                <a16:creationId xmlns:a16="http://schemas.microsoft.com/office/drawing/2014/main" id="{0BE44694-6FC7-D8F8-B83C-65E76DB666EE}"/>
              </a:ext>
            </a:extLst>
          </p:cNvPr>
          <p:cNvCxnSpPr>
            <a:cxnSpLocks/>
          </p:cNvCxnSpPr>
          <p:nvPr/>
        </p:nvCxnSpPr>
        <p:spPr>
          <a:xfrm flipH="1">
            <a:off x="1457175" y="4789742"/>
            <a:ext cx="3393247" cy="80050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1" name="Picture 2">
            <a:extLst>
              <a:ext uri="{FF2B5EF4-FFF2-40B4-BE49-F238E27FC236}">
                <a16:creationId xmlns:a16="http://schemas.microsoft.com/office/drawing/2014/main" id="{DD45A86B-E11F-E9DA-90CB-6916B57CB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140" y="1109030"/>
            <a:ext cx="3149160" cy="196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descr="F:\回旋PIF\水箱实验\PDD\90MeV24nA.tif">
            <a:extLst>
              <a:ext uri="{FF2B5EF4-FFF2-40B4-BE49-F238E27FC236}">
                <a16:creationId xmlns:a16="http://schemas.microsoft.com/office/drawing/2014/main" id="{1281DAB9-8789-E2C1-3273-B9E213D510B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7370" y="3417319"/>
            <a:ext cx="1808812" cy="1803051"/>
          </a:xfrm>
          <a:prstGeom prst="rect">
            <a:avLst/>
          </a:prstGeom>
          <a:noFill/>
        </p:spPr>
      </p:pic>
      <p:sp>
        <p:nvSpPr>
          <p:cNvPr id="15" name="TextBox 2">
            <a:extLst>
              <a:ext uri="{FF2B5EF4-FFF2-40B4-BE49-F238E27FC236}">
                <a16:creationId xmlns:a16="http://schemas.microsoft.com/office/drawing/2014/main" id="{BBC2215F-B7B9-5290-8B88-61FC8B14FC4A}"/>
              </a:ext>
            </a:extLst>
          </p:cNvPr>
          <p:cNvSpPr txBox="1"/>
          <p:nvPr/>
        </p:nvSpPr>
        <p:spPr>
          <a:xfrm>
            <a:off x="7761776" y="6329378"/>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27</a:t>
            </a:r>
          </a:p>
        </p:txBody>
      </p:sp>
    </p:spTree>
    <p:extLst>
      <p:ext uri="{BB962C8B-B14F-4D97-AF65-F5344CB8AC3E}">
        <p14:creationId xmlns:p14="http://schemas.microsoft.com/office/powerpoint/2010/main" val="33360229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222389" y="163830"/>
            <a:ext cx="5834616" cy="58477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Main parts</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214282" y="888261"/>
            <a:ext cx="8790294" cy="5830877"/>
            <a:chOff x="214282" y="-544513"/>
            <a:chExt cx="8790294" cy="5830877"/>
          </a:xfrm>
        </p:grpSpPr>
        <p:grpSp>
          <p:nvGrpSpPr>
            <p:cNvPr id="14" name="组合 52"/>
            <p:cNvGrpSpPr/>
            <p:nvPr/>
          </p:nvGrpSpPr>
          <p:grpSpPr>
            <a:xfrm>
              <a:off x="8572528" y="2786058"/>
              <a:ext cx="432048" cy="45719"/>
              <a:chOff x="5154052" y="3463137"/>
              <a:chExt cx="432048" cy="45719"/>
            </a:xfrm>
            <a:scene3d>
              <a:camera prst="orthographicFront">
                <a:rot lat="0" lon="0" rev="2700000"/>
              </a:camera>
              <a:lightRig rig="threePt" dir="t"/>
            </a:scene3d>
          </p:grpSpPr>
          <p:cxnSp>
            <p:nvCxnSpPr>
              <p:cNvPr id="60" name="直接连接符 59"/>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14282" y="-544513"/>
              <a:ext cx="6230061" cy="5830877"/>
              <a:chOff x="201613" y="-544513"/>
              <a:chExt cx="6230061" cy="5830877"/>
            </a:xfrm>
          </p:grpSpPr>
          <p:sp>
            <p:nvSpPr>
              <p:cNvPr id="4" name="椭圆 3"/>
              <p:cNvSpPr/>
              <p:nvPr/>
            </p:nvSpPr>
            <p:spPr>
              <a:xfrm>
                <a:off x="1331913" y="-544513"/>
                <a:ext cx="1123950" cy="112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201613" y="-24"/>
                <a:ext cx="6230061" cy="5286388"/>
                <a:chOff x="201613" y="0"/>
                <a:chExt cx="6230061" cy="5286388"/>
              </a:xfrm>
            </p:grpSpPr>
            <p:sp>
              <p:nvSpPr>
                <p:cNvPr id="12" name="矩形 11"/>
                <p:cNvSpPr/>
                <p:nvPr/>
              </p:nvSpPr>
              <p:spPr>
                <a:xfrm>
                  <a:off x="201613" y="93663"/>
                  <a:ext cx="3384550"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矩形 12"/>
                <p:cNvSpPr/>
                <p:nvPr/>
              </p:nvSpPr>
              <p:spPr>
                <a:xfrm>
                  <a:off x="395288" y="93663"/>
                  <a:ext cx="3024187"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1893888" y="0"/>
                  <a:ext cx="4243387" cy="4243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81725" y="2788337"/>
                  <a:ext cx="249949" cy="2498051"/>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10"/>
                <p:cNvGrpSpPr/>
                <p:nvPr/>
              </p:nvGrpSpPr>
              <p:grpSpPr>
                <a:xfrm>
                  <a:off x="2396261" y="404664"/>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7" name="组合 34"/>
                <p:cNvGrpSpPr/>
                <p:nvPr/>
              </p:nvGrpSpPr>
              <p:grpSpPr>
                <a:xfrm>
                  <a:off x="3598549" y="1427466"/>
                  <a:ext cx="108012" cy="648072"/>
                  <a:chOff x="1475656" y="2708920"/>
                  <a:chExt cx="216024" cy="648072"/>
                </a:xfrm>
                <a:scene3d>
                  <a:camera prst="orthographicFront">
                    <a:rot lat="0" lon="0" rev="18900000"/>
                  </a:camera>
                  <a:lightRig rig="threePt" dir="t"/>
                </a:scene3d>
              </p:grpSpPr>
              <p:sp>
                <p:nvSpPr>
                  <p:cNvPr id="25" name="矩形 2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p:nvPr/>
              </p:nvCxnSpPr>
              <p:spPr>
                <a:xfrm>
                  <a:off x="3626540" y="1984569"/>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58588" y="2516025"/>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36" name="TextBox 40"/>
                <p:cNvSpPr txBox="1">
                  <a:spLocks noChangeArrowheads="1"/>
                </p:cNvSpPr>
                <p:nvPr/>
              </p:nvSpPr>
              <p:spPr bwMode="auto">
                <a:xfrm>
                  <a:off x="1102947" y="749300"/>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Quadrupole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7" name="TextBox 41"/>
                <p:cNvSpPr txBox="1">
                  <a:spLocks noChangeArrowheads="1"/>
                </p:cNvSpPr>
                <p:nvPr/>
              </p:nvSpPr>
              <p:spPr bwMode="auto">
                <a:xfrm>
                  <a:off x="2643141" y="1497013"/>
                  <a:ext cx="938213" cy="307975"/>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slit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8" name="TextBox 42"/>
                <p:cNvSpPr txBox="1">
                  <a:spLocks noChangeArrowheads="1"/>
                </p:cNvSpPr>
                <p:nvPr/>
              </p:nvSpPr>
              <p:spPr bwMode="auto">
                <a:xfrm>
                  <a:off x="3759200" y="1128713"/>
                  <a:ext cx="1255713"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Vacuum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valve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9" name="TextBox 43"/>
                <p:cNvSpPr txBox="1">
                  <a:spLocks noChangeArrowheads="1"/>
                </p:cNvSpPr>
                <p:nvPr/>
              </p:nvSpPr>
              <p:spPr bwMode="auto">
                <a:xfrm>
                  <a:off x="2870658" y="2244052"/>
                  <a:ext cx="1149350" cy="523220"/>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Scattering target 1 &amp; 2</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0" name="TextBox 44"/>
                <p:cNvSpPr txBox="1">
                  <a:spLocks noChangeArrowheads="1"/>
                </p:cNvSpPr>
                <p:nvPr/>
              </p:nvSpPr>
              <p:spPr bwMode="auto">
                <a:xfrm>
                  <a:off x="4565650" y="1912938"/>
                  <a:ext cx="1349375"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monitor</a:t>
                  </a:r>
                  <a:r>
                    <a:rPr lang="zh-CN" altLang="en-US" sz="1400" b="1" dirty="0">
                      <a:solidFill>
                        <a:prstClr val="black"/>
                      </a:solidFill>
                      <a:latin typeface="Times New Roman" panose="02020603050405020304" pitchFamily="18" charset="0"/>
                      <a:cs typeface="Times New Roman" panose="02020603050405020304" pitchFamily="18" charset="0"/>
                    </a:rPr>
                    <a:t>、</a:t>
                  </a:r>
                  <a:r>
                    <a:rPr lang="en-US" altLang="zh-CN" sz="1400" b="1" dirty="0">
                      <a:solidFill>
                        <a:prstClr val="black"/>
                      </a:solidFill>
                      <a:latin typeface="Times New Roman" panose="02020603050405020304" pitchFamily="18" charset="0"/>
                      <a:cs typeface="Times New Roman" panose="02020603050405020304" pitchFamily="18" charset="0"/>
                    </a:rPr>
                    <a:t>FC</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1" name="TextBox 45"/>
                <p:cNvSpPr txBox="1">
                  <a:spLocks noChangeArrowheads="1"/>
                </p:cNvSpPr>
                <p:nvPr/>
              </p:nvSpPr>
              <p:spPr bwMode="auto">
                <a:xfrm>
                  <a:off x="3047163" y="2947988"/>
                  <a:ext cx="1367675" cy="307777"/>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Titanium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film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7" name="矩形 46"/>
                <p:cNvSpPr/>
                <p:nvPr/>
              </p:nvSpPr>
              <p:spPr>
                <a:xfrm>
                  <a:off x="4837753" y="2586735"/>
                  <a:ext cx="142876" cy="770257"/>
                </a:xfrm>
                <a:prstGeom prst="rect">
                  <a:avLst/>
                </a:prstGeom>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8" name="矩形 47"/>
                <p:cNvSpPr/>
                <p:nvPr/>
              </p:nvSpPr>
              <p:spPr>
                <a:xfrm>
                  <a:off x="4990153" y="2739135"/>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4" name="TextBox 49"/>
                <p:cNvSpPr txBox="1">
                  <a:spLocks noChangeArrowheads="1"/>
                </p:cNvSpPr>
                <p:nvPr/>
              </p:nvSpPr>
              <p:spPr bwMode="auto">
                <a:xfrm>
                  <a:off x="5037137" y="2420938"/>
                  <a:ext cx="1015443" cy="523220"/>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Ion</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chamber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5" name="TextBox 50"/>
                <p:cNvSpPr txBox="1">
                  <a:spLocks noChangeArrowheads="1"/>
                </p:cNvSpPr>
                <p:nvPr/>
              </p:nvSpPr>
              <p:spPr bwMode="auto">
                <a:xfrm>
                  <a:off x="3714631" y="3502025"/>
                  <a:ext cx="119391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Degrader</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set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6" name="TextBox 51"/>
                <p:cNvSpPr txBox="1">
                  <a:spLocks noChangeArrowheads="1"/>
                </p:cNvSpPr>
                <p:nvPr/>
              </p:nvSpPr>
              <p:spPr bwMode="auto">
                <a:xfrm>
                  <a:off x="5205770" y="3031627"/>
                  <a:ext cx="1002644"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collimator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55" name="直接连接符 54"/>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5429256" y="3357562"/>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9" name="TextBox 56"/>
                <p:cNvSpPr txBox="1">
                  <a:spLocks noChangeArrowheads="1"/>
                </p:cNvSpPr>
                <p:nvPr/>
              </p:nvSpPr>
              <p:spPr bwMode="auto">
                <a:xfrm>
                  <a:off x="4130596" y="3929063"/>
                  <a:ext cx="150502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Sample</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platform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50" name="TextBox 58"/>
                <p:cNvSpPr txBox="1">
                  <a:spLocks noChangeArrowheads="1"/>
                </p:cNvSpPr>
                <p:nvPr/>
              </p:nvSpPr>
              <p:spPr bwMode="auto">
                <a:xfrm>
                  <a:off x="4854575" y="4252072"/>
                  <a:ext cx="1282700" cy="522288"/>
                </a:xfrm>
                <a:prstGeom prst="rect">
                  <a:avLst/>
                </a:prstGeom>
                <a:noFill/>
                <a:ln w="9525">
                  <a:noFill/>
                  <a:miter lim="800000"/>
                </a:ln>
              </p:spPr>
              <p:txBody>
                <a:bodyPr>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beam dump</a:t>
                  </a:r>
                </a:p>
                <a:p>
                  <a:pPr algn="ctr"/>
                  <a:r>
                    <a:rPr lang="en-US" altLang="zh-CN" sz="1400" b="1" dirty="0">
                      <a:solidFill>
                        <a:prstClr val="black"/>
                      </a:solidFill>
                      <a:latin typeface="Times New Roman" panose="02020603050405020304" pitchFamily="18" charset="0"/>
                      <a:cs typeface="Times New Roman" panose="02020603050405020304" pitchFamily="18" charset="0"/>
                    </a:rPr>
                    <a:t>Moving</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laser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70" name="直接连接符 69"/>
                <p:cNvCxnSpPr/>
                <p:nvPr/>
              </p:nvCxnSpPr>
              <p:spPr>
                <a:xfrm>
                  <a:off x="2705664" y="1078302"/>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52" name="TextBox 70"/>
                <p:cNvSpPr txBox="1">
                  <a:spLocks noChangeArrowheads="1"/>
                </p:cNvSpPr>
                <p:nvPr/>
              </p:nvSpPr>
              <p:spPr bwMode="auto">
                <a:xfrm>
                  <a:off x="1706391" y="1077913"/>
                  <a:ext cx="1170160"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Faraday cup</a:t>
                  </a:r>
                </a:p>
              </p:txBody>
            </p:sp>
            <p:cxnSp>
              <p:nvCxnSpPr>
                <p:cNvPr id="5" name="直接连接符 4"/>
                <p:cNvCxnSpPr/>
                <p:nvPr/>
              </p:nvCxnSpPr>
              <p:spPr>
                <a:xfrm>
                  <a:off x="6137275" y="3995738"/>
                  <a:ext cx="0" cy="411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886" name="直接连接符 43"/>
                <p:cNvCxnSpPr>
                  <a:cxnSpLocks noChangeShapeType="1"/>
                </p:cNvCxnSpPr>
                <p:nvPr/>
              </p:nvCxnSpPr>
              <p:spPr bwMode="auto">
                <a:xfrm rot="5400000" flipH="1" flipV="1">
                  <a:off x="4403725" y="2555875"/>
                  <a:ext cx="495300" cy="495300"/>
                </a:xfrm>
                <a:prstGeom prst="line">
                  <a:avLst/>
                </a:prstGeom>
                <a:noFill/>
                <a:ln w="25400" algn="ctr">
                  <a:solidFill>
                    <a:schemeClr val="tx1"/>
                  </a:solidFill>
                  <a:round/>
                </a:ln>
              </p:spPr>
            </p:cxnSp>
          </p:grpSp>
        </p:grpSp>
      </p:grpSp>
      <p:sp>
        <p:nvSpPr>
          <p:cNvPr id="58" name="TextBox 57"/>
          <p:cNvSpPr txBox="1"/>
          <p:nvPr/>
        </p:nvSpPr>
        <p:spPr>
          <a:xfrm>
            <a:off x="2644950" y="974390"/>
            <a:ext cx="2276505" cy="830997"/>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Experiment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hall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F15FBC7E-E047-DC42-A42F-BE2C9E2CAD1C}"/>
              </a:ext>
            </a:extLst>
          </p:cNvPr>
          <p:cNvCxnSpPr/>
          <p:nvPr/>
        </p:nvCxnSpPr>
        <p:spPr>
          <a:xfrm>
            <a:off x="1976882" y="1734041"/>
            <a:ext cx="432048" cy="0"/>
          </a:xfrm>
          <a:prstGeom prst="line">
            <a:avLst/>
          </a:prstGeom>
          <a:ln w="7620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TextBox 40">
            <a:extLst>
              <a:ext uri="{FF2B5EF4-FFF2-40B4-BE49-F238E27FC236}">
                <a16:creationId xmlns:a16="http://schemas.microsoft.com/office/drawing/2014/main" id="{A0C99B25-20D3-0383-6735-5DA06AD629D1}"/>
              </a:ext>
            </a:extLst>
          </p:cNvPr>
          <p:cNvSpPr txBox="1">
            <a:spLocks noChangeArrowheads="1"/>
          </p:cNvSpPr>
          <p:nvPr/>
        </p:nvSpPr>
        <p:spPr bwMode="auto">
          <a:xfrm>
            <a:off x="965856" y="1656744"/>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XY steering</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ABD5642-38E4-6517-6ABB-A3A3242BC588}"/>
              </a:ext>
            </a:extLst>
          </p:cNvPr>
          <p:cNvSpPr/>
          <p:nvPr/>
        </p:nvSpPr>
        <p:spPr>
          <a:xfrm>
            <a:off x="6711920" y="5242552"/>
            <a:ext cx="1984778" cy="14289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Beam</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diagnosis</a:t>
            </a:r>
            <a:r>
              <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system</a:t>
            </a:r>
            <a:endPar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 descr="F:\质子加速器调研\401PIF介绍\PIF照片\2016-10-26 160330.jpg">
            <a:extLst>
              <a:ext uri="{FF2B5EF4-FFF2-40B4-BE49-F238E27FC236}">
                <a16:creationId xmlns:a16="http://schemas.microsoft.com/office/drawing/2014/main" id="{BBDE8F05-3C39-2649-E4F9-FB30B81406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711" t="8999" b="22075"/>
          <a:stretch>
            <a:fillRect/>
          </a:stretch>
        </p:blipFill>
        <p:spPr bwMode="auto">
          <a:xfrm>
            <a:off x="456" y="4095050"/>
            <a:ext cx="3087958" cy="2786392"/>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接箭头连接符 26">
            <a:extLst>
              <a:ext uri="{FF2B5EF4-FFF2-40B4-BE49-F238E27FC236}">
                <a16:creationId xmlns:a16="http://schemas.microsoft.com/office/drawing/2014/main" id="{0BE44694-6FC7-D8F8-B83C-65E76DB666EE}"/>
              </a:ext>
            </a:extLst>
          </p:cNvPr>
          <p:cNvCxnSpPr>
            <a:cxnSpLocks/>
          </p:cNvCxnSpPr>
          <p:nvPr/>
        </p:nvCxnSpPr>
        <p:spPr>
          <a:xfrm flipH="1">
            <a:off x="1457175" y="4646210"/>
            <a:ext cx="3209809" cy="86859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7" name="图片 24" descr="F:\电离室\20131124_170838.jpg">
            <a:extLst>
              <a:ext uri="{FF2B5EF4-FFF2-40B4-BE49-F238E27FC236}">
                <a16:creationId xmlns:a16="http://schemas.microsoft.com/office/drawing/2014/main" id="{C407BFDD-0113-53F9-8DE4-00B9E867F2CD}"/>
              </a:ext>
            </a:extLst>
          </p:cNvPr>
          <p:cNvPicPr>
            <a:picLocks noChangeAspect="1" noChangeArrowheads="1"/>
          </p:cNvPicPr>
          <p:nvPr/>
        </p:nvPicPr>
        <p:blipFill>
          <a:blip r:embed="rId4" cstate="print"/>
          <a:srcRect t="17415" b="6592"/>
          <a:stretch>
            <a:fillRect/>
          </a:stretch>
        </p:blipFill>
        <p:spPr bwMode="auto">
          <a:xfrm>
            <a:off x="5268644" y="856724"/>
            <a:ext cx="1923488" cy="2567319"/>
          </a:xfrm>
          <a:prstGeom prst="rect">
            <a:avLst/>
          </a:prstGeom>
          <a:noFill/>
          <a:ln w="9525">
            <a:noFill/>
            <a:miter lim="800000"/>
            <a:headEnd/>
            <a:tailEnd/>
          </a:ln>
        </p:spPr>
      </p:pic>
      <p:pic>
        <p:nvPicPr>
          <p:cNvPr id="18" name="图片 17" descr="SEM.jpg">
            <a:extLst>
              <a:ext uri="{FF2B5EF4-FFF2-40B4-BE49-F238E27FC236}">
                <a16:creationId xmlns:a16="http://schemas.microsoft.com/office/drawing/2014/main" id="{B23AF0D6-1C32-4512-489F-450C8EFA7474}"/>
              </a:ext>
            </a:extLst>
          </p:cNvPr>
          <p:cNvPicPr/>
          <p:nvPr/>
        </p:nvPicPr>
        <p:blipFill>
          <a:blip r:embed="rId5"/>
          <a:srcRect l="6777" t="18245" r="25451"/>
          <a:stretch>
            <a:fillRect/>
          </a:stretch>
        </p:blipFill>
        <p:spPr>
          <a:xfrm>
            <a:off x="7255949" y="997248"/>
            <a:ext cx="1880396" cy="1696378"/>
          </a:xfrm>
          <a:prstGeom prst="rect">
            <a:avLst/>
          </a:prstGeom>
        </p:spPr>
      </p:pic>
      <p:pic>
        <p:nvPicPr>
          <p:cNvPr id="19" name="Picture 3">
            <a:extLst>
              <a:ext uri="{FF2B5EF4-FFF2-40B4-BE49-F238E27FC236}">
                <a16:creationId xmlns:a16="http://schemas.microsoft.com/office/drawing/2014/main" id="{BA36C05F-D9E5-B6E2-8D47-95812A140627}"/>
              </a:ext>
            </a:extLst>
          </p:cNvPr>
          <p:cNvPicPr>
            <a:picLocks noChangeAspect="1" noChangeArrowheads="1"/>
          </p:cNvPicPr>
          <p:nvPr/>
        </p:nvPicPr>
        <p:blipFill>
          <a:blip r:embed="rId6" cstate="print"/>
          <a:srcRect/>
          <a:stretch>
            <a:fillRect/>
          </a:stretch>
        </p:blipFill>
        <p:spPr bwMode="auto">
          <a:xfrm>
            <a:off x="7323122" y="3369290"/>
            <a:ext cx="1697472" cy="1500198"/>
          </a:xfrm>
          <a:prstGeom prst="rect">
            <a:avLst/>
          </a:prstGeom>
          <a:noFill/>
          <a:ln w="9525">
            <a:noFill/>
            <a:miter lim="800000"/>
            <a:headEnd/>
            <a:tailEnd/>
          </a:ln>
          <a:effectLst/>
        </p:spPr>
      </p:pic>
      <p:sp>
        <p:nvSpPr>
          <p:cNvPr id="15" name="TextBox 2">
            <a:extLst>
              <a:ext uri="{FF2B5EF4-FFF2-40B4-BE49-F238E27FC236}">
                <a16:creationId xmlns:a16="http://schemas.microsoft.com/office/drawing/2014/main" id="{4ED34544-23E2-90B1-4BC5-6D49A6178942}"/>
              </a:ext>
            </a:extLst>
          </p:cNvPr>
          <p:cNvSpPr txBox="1"/>
          <p:nvPr/>
        </p:nvSpPr>
        <p:spPr>
          <a:xfrm>
            <a:off x="7812360" y="6319951"/>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28</a:t>
            </a:r>
          </a:p>
        </p:txBody>
      </p:sp>
    </p:spTree>
    <p:extLst>
      <p:ext uri="{BB962C8B-B14F-4D97-AF65-F5344CB8AC3E}">
        <p14:creationId xmlns:p14="http://schemas.microsoft.com/office/powerpoint/2010/main" val="29920274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3" name="Text Box 14"/>
          <p:cNvSpPr txBox="1">
            <a:spLocks noChangeArrowheads="1"/>
          </p:cNvSpPr>
          <p:nvPr/>
        </p:nvSpPr>
        <p:spPr bwMode="auto">
          <a:xfrm>
            <a:off x="5209134" y="204638"/>
            <a:ext cx="3569454" cy="523220"/>
          </a:xfrm>
          <a:prstGeom prst="rect">
            <a:avLst/>
          </a:prstGeom>
          <a:solidFill>
            <a:schemeClr val="bg1"/>
          </a:solidFill>
          <a:ln w="19050">
            <a:noFill/>
            <a:miter lim="800000"/>
          </a:ln>
        </p:spPr>
        <p:txBody>
          <a:bodyPr wrap="square">
            <a:spAutoFit/>
          </a:bodyPr>
          <a:lstStyle/>
          <a:p>
            <a:pPr>
              <a:spcBef>
                <a:spcPct val="50000"/>
              </a:spcBef>
            </a:pP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Introduction to BRIF  </a:t>
            </a:r>
            <a:endPar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 Box 14">
            <a:extLst>
              <a:ext uri="{FF2B5EF4-FFF2-40B4-BE49-F238E27FC236}">
                <a16:creationId xmlns:a16="http://schemas.microsoft.com/office/drawing/2014/main" id="{45C2D48E-2540-D903-7346-ADB4F66C0068}"/>
              </a:ext>
            </a:extLst>
          </p:cNvPr>
          <p:cNvSpPr txBox="1">
            <a:spLocks noChangeArrowheads="1"/>
          </p:cNvSpPr>
          <p:nvPr/>
        </p:nvSpPr>
        <p:spPr bwMode="auto">
          <a:xfrm>
            <a:off x="1" y="912847"/>
            <a:ext cx="9144000" cy="646331"/>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kumimoji="1"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(Beijing Radioactive Ion-beam Facility)</a:t>
            </a:r>
            <a:endParaRPr kumimoji="1" lang="zh-CN" altLang="en-US"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5" name="Group 10">
            <a:extLst>
              <a:ext uri="{FF2B5EF4-FFF2-40B4-BE49-F238E27FC236}">
                <a16:creationId xmlns:a16="http://schemas.microsoft.com/office/drawing/2014/main" id="{9A1A4E69-B10E-244D-B81D-AEBD150A1C14}"/>
              </a:ext>
            </a:extLst>
          </p:cNvPr>
          <p:cNvGrpSpPr>
            <a:grpSpLocks/>
          </p:cNvGrpSpPr>
          <p:nvPr/>
        </p:nvGrpSpPr>
        <p:grpSpPr bwMode="auto">
          <a:xfrm>
            <a:off x="0" y="2693492"/>
            <a:ext cx="9143999" cy="4067852"/>
            <a:chOff x="0" y="845"/>
            <a:chExt cx="5760" cy="2756"/>
          </a:xfrm>
        </p:grpSpPr>
        <p:pic>
          <p:nvPicPr>
            <p:cNvPr id="6" name="Picture 11" descr="tandem upgrade">
              <a:extLst>
                <a:ext uri="{FF2B5EF4-FFF2-40B4-BE49-F238E27FC236}">
                  <a16:creationId xmlns:a16="http://schemas.microsoft.com/office/drawing/2014/main" id="{5C346B47-B3C4-E0E6-DB35-7D54F9629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5"/>
              <a:ext cx="5760" cy="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a:extLst>
                <a:ext uri="{FF2B5EF4-FFF2-40B4-BE49-F238E27FC236}">
                  <a16:creationId xmlns:a16="http://schemas.microsoft.com/office/drawing/2014/main" id="{C66D2559-BC2C-EB91-7CC8-4092FA22D136}"/>
                </a:ext>
              </a:extLst>
            </p:cNvPr>
            <p:cNvSpPr txBox="1">
              <a:spLocks noChangeArrowheads="1"/>
            </p:cNvSpPr>
            <p:nvPr/>
          </p:nvSpPr>
          <p:spPr bwMode="auto">
            <a:xfrm>
              <a:off x="3254" y="909"/>
              <a:ext cx="1371"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b="1" dirty="0">
                  <a:solidFill>
                    <a:schemeClr val="accent2"/>
                  </a:solidFill>
                  <a:latin typeface="Times New Roman" panose="02020603050405020304" pitchFamily="18" charset="0"/>
                  <a:cs typeface="Times New Roman" panose="02020603050405020304" pitchFamily="18" charset="0"/>
                </a:rPr>
                <a:t>HI-13 Tandem</a:t>
              </a:r>
              <a:endParaRPr lang="en-US" altLang="zh-CN" sz="2400" dirty="0">
                <a:latin typeface="Times New Roman" panose="02020603050405020304" pitchFamily="18" charset="0"/>
                <a:cs typeface="Times New Roman" panose="02020603050405020304" pitchFamily="18" charset="0"/>
              </a:endParaRPr>
            </a:p>
          </p:txBody>
        </p:sp>
      </p:grpSp>
      <p:sp>
        <p:nvSpPr>
          <p:cNvPr id="8" name="Text Box 16">
            <a:extLst>
              <a:ext uri="{FF2B5EF4-FFF2-40B4-BE49-F238E27FC236}">
                <a16:creationId xmlns:a16="http://schemas.microsoft.com/office/drawing/2014/main" id="{8FD617CD-9FBA-32B0-478A-2FF178EFB403}"/>
              </a:ext>
            </a:extLst>
          </p:cNvPr>
          <p:cNvSpPr txBox="1">
            <a:spLocks noChangeArrowheads="1"/>
          </p:cNvSpPr>
          <p:nvPr/>
        </p:nvSpPr>
        <p:spPr bwMode="auto">
          <a:xfrm>
            <a:off x="5390355" y="6439290"/>
            <a:ext cx="2736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schemeClr val="accent2"/>
                </a:solidFill>
                <a:latin typeface="Times New Roman" panose="02020603050405020304" pitchFamily="18" charset="0"/>
                <a:cs typeface="Times New Roman" panose="02020603050405020304" pitchFamily="18" charset="0"/>
              </a:rPr>
              <a:t>Super</a:t>
            </a:r>
            <a:r>
              <a:rPr lang="zh-CN" altLang="en-US" sz="1600" b="1" dirty="0">
                <a:solidFill>
                  <a:schemeClr val="accent2"/>
                </a:solidFill>
                <a:latin typeface="Times New Roman" panose="02020603050405020304" pitchFamily="18" charset="0"/>
                <a:cs typeface="Times New Roman" panose="02020603050405020304" pitchFamily="18" charset="0"/>
              </a:rPr>
              <a:t> </a:t>
            </a:r>
            <a:r>
              <a:rPr lang="en-US" altLang="zh-CN" sz="1600" b="1" dirty="0">
                <a:solidFill>
                  <a:schemeClr val="accent2"/>
                </a:solidFill>
                <a:latin typeface="Times New Roman" panose="02020603050405020304" pitchFamily="18" charset="0"/>
                <a:cs typeface="Times New Roman" panose="02020603050405020304" pitchFamily="18" charset="0"/>
              </a:rPr>
              <a:t>booster</a:t>
            </a:r>
            <a:r>
              <a:rPr lang="zh-CN" altLang="en-US" sz="1600" b="1" dirty="0">
                <a:solidFill>
                  <a:schemeClr val="accent2"/>
                </a:solidFill>
                <a:latin typeface="Times New Roman" panose="02020603050405020304" pitchFamily="18" charset="0"/>
                <a:cs typeface="Times New Roman" panose="02020603050405020304" pitchFamily="18" charset="0"/>
              </a:rPr>
              <a:t> </a:t>
            </a:r>
            <a:r>
              <a:rPr lang="en-US" altLang="zh-CN" sz="1600" b="1" dirty="0">
                <a:solidFill>
                  <a:schemeClr val="accent2"/>
                </a:solidFill>
                <a:latin typeface="Times New Roman" panose="02020603050405020304" pitchFamily="18" charset="0"/>
                <a:cs typeface="Times New Roman" panose="02020603050405020304" pitchFamily="18" charset="0"/>
              </a:rPr>
              <a:t>2 MeV/q </a:t>
            </a:r>
          </a:p>
        </p:txBody>
      </p:sp>
      <p:sp>
        <p:nvSpPr>
          <p:cNvPr id="9" name="Rectangle 17">
            <a:extLst>
              <a:ext uri="{FF2B5EF4-FFF2-40B4-BE49-F238E27FC236}">
                <a16:creationId xmlns:a16="http://schemas.microsoft.com/office/drawing/2014/main" id="{2B4B1C5F-5450-2A75-F74A-1B9D4476A6C2}"/>
              </a:ext>
            </a:extLst>
          </p:cNvPr>
          <p:cNvSpPr>
            <a:spLocks noChangeArrowheads="1"/>
          </p:cNvSpPr>
          <p:nvPr/>
        </p:nvSpPr>
        <p:spPr bwMode="auto">
          <a:xfrm>
            <a:off x="2706681" y="2606268"/>
            <a:ext cx="2833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2"/>
                </a:solidFill>
                <a:latin typeface="Times New Roman" panose="02020603050405020304" pitchFamily="18" charset="0"/>
                <a:cs typeface="Times New Roman" panose="02020603050405020304" pitchFamily="18" charset="0"/>
              </a:rPr>
              <a:t>ISOL</a:t>
            </a:r>
          </a:p>
          <a:p>
            <a:pPr eaLnBrk="1" hangingPunct="1"/>
            <a:r>
              <a:rPr lang="en-US" altLang="zh-CN" sz="1600" b="1" dirty="0">
                <a:solidFill>
                  <a:schemeClr val="accent2"/>
                </a:solidFill>
                <a:latin typeface="Times New Roman" panose="02020603050405020304" pitchFamily="18" charset="0"/>
                <a:cs typeface="Times New Roman" panose="02020603050405020304" pitchFamily="18" charset="0"/>
              </a:rPr>
              <a:t>Quality resolution 20000</a:t>
            </a:r>
          </a:p>
        </p:txBody>
      </p:sp>
      <p:sp>
        <p:nvSpPr>
          <p:cNvPr id="10" name="Rectangle 18">
            <a:extLst>
              <a:ext uri="{FF2B5EF4-FFF2-40B4-BE49-F238E27FC236}">
                <a16:creationId xmlns:a16="http://schemas.microsoft.com/office/drawing/2014/main" id="{11C6DBF8-1343-B992-6344-DE8BEDF49E37}"/>
              </a:ext>
            </a:extLst>
          </p:cNvPr>
          <p:cNvSpPr>
            <a:spLocks noChangeArrowheads="1"/>
          </p:cNvSpPr>
          <p:nvPr/>
        </p:nvSpPr>
        <p:spPr bwMode="auto">
          <a:xfrm>
            <a:off x="1056775" y="6184610"/>
            <a:ext cx="33462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r>
              <a:rPr lang="en-US" altLang="zh-CN" sz="1600" b="1" dirty="0">
                <a:solidFill>
                  <a:schemeClr val="accent2"/>
                </a:solidFill>
                <a:latin typeface="Times New Roman" panose="02020603050405020304" pitchFamily="18" charset="0"/>
                <a:cs typeface="Times New Roman" panose="02020603050405020304" pitchFamily="18" charset="0"/>
              </a:rPr>
            </a:br>
            <a:r>
              <a:rPr lang="en-US" altLang="zh-CN" sz="1600" b="1" dirty="0">
                <a:solidFill>
                  <a:schemeClr val="accent2"/>
                </a:solidFill>
                <a:latin typeface="Times New Roman" panose="02020603050405020304" pitchFamily="18" charset="0"/>
                <a:cs typeface="Times New Roman" panose="02020603050405020304" pitchFamily="18" charset="0"/>
              </a:rPr>
              <a:t>100 MeV Cyclotron   520uA </a:t>
            </a:r>
          </a:p>
        </p:txBody>
      </p:sp>
      <p:pic>
        <p:nvPicPr>
          <p:cNvPr id="11" name="Picture 8" descr="100MeV回旋加速器201312 xmas">
            <a:extLst>
              <a:ext uri="{FF2B5EF4-FFF2-40B4-BE49-F238E27FC236}">
                <a16:creationId xmlns:a16="http://schemas.microsoft.com/office/drawing/2014/main" id="{9396FCD5-3156-3E98-11E7-1A4BD688C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382" y="4617330"/>
            <a:ext cx="2074531" cy="177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27591909-03B7-DEDD-00C2-0A447D8E3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627" t="41710" r="17747" b="38701"/>
          <a:stretch>
            <a:fillRect/>
          </a:stretch>
        </p:blipFill>
        <p:spPr bwMode="auto">
          <a:xfrm>
            <a:off x="5745088" y="5404609"/>
            <a:ext cx="192246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4">
            <a:extLst>
              <a:ext uri="{FF2B5EF4-FFF2-40B4-BE49-F238E27FC236}">
                <a16:creationId xmlns:a16="http://schemas.microsoft.com/office/drawing/2014/main" id="{7D884A8E-A854-CE32-CC56-F35A49589E57}"/>
              </a:ext>
            </a:extLst>
          </p:cNvPr>
          <p:cNvSpPr>
            <a:spLocks noChangeShapeType="1"/>
          </p:cNvSpPr>
          <p:nvPr/>
        </p:nvSpPr>
        <p:spPr bwMode="auto">
          <a:xfrm flipV="1">
            <a:off x="6758780" y="3646220"/>
            <a:ext cx="442149" cy="59544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14" name="Line 14">
            <a:extLst>
              <a:ext uri="{FF2B5EF4-FFF2-40B4-BE49-F238E27FC236}">
                <a16:creationId xmlns:a16="http://schemas.microsoft.com/office/drawing/2014/main" id="{2E25CBE2-B601-6865-315F-09B3C3DE3BE0}"/>
              </a:ext>
            </a:extLst>
          </p:cNvPr>
          <p:cNvSpPr>
            <a:spLocks noChangeShapeType="1"/>
          </p:cNvSpPr>
          <p:nvPr/>
        </p:nvSpPr>
        <p:spPr bwMode="auto">
          <a:xfrm>
            <a:off x="6993861" y="4374862"/>
            <a:ext cx="73025" cy="10080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15" name="Line 14">
            <a:extLst>
              <a:ext uri="{FF2B5EF4-FFF2-40B4-BE49-F238E27FC236}">
                <a16:creationId xmlns:a16="http://schemas.microsoft.com/office/drawing/2014/main" id="{23297DA7-42B8-6DB4-AED0-5BB405133A8D}"/>
              </a:ext>
            </a:extLst>
          </p:cNvPr>
          <p:cNvSpPr>
            <a:spLocks noChangeShapeType="1"/>
          </p:cNvSpPr>
          <p:nvPr/>
        </p:nvSpPr>
        <p:spPr bwMode="auto">
          <a:xfrm>
            <a:off x="3059833" y="3503404"/>
            <a:ext cx="70992" cy="11139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3600">
              <a:latin typeface="Times New Roman" panose="02020603050405020304" pitchFamily="18" charset="0"/>
              <a:cs typeface="Times New Roman" panose="02020603050405020304" pitchFamily="18" charset="0"/>
            </a:endParaRPr>
          </a:p>
        </p:txBody>
      </p:sp>
      <p:pic>
        <p:nvPicPr>
          <p:cNvPr id="16" name="Picture 1" descr="DSC04152">
            <a:extLst>
              <a:ext uri="{FF2B5EF4-FFF2-40B4-BE49-F238E27FC236}">
                <a16:creationId xmlns:a16="http://schemas.microsoft.com/office/drawing/2014/main" id="{45FBCF41-43EC-F241-153A-4D738CF1A6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26" y="2700942"/>
            <a:ext cx="2729307" cy="115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4">
            <a:extLst>
              <a:ext uri="{FF2B5EF4-FFF2-40B4-BE49-F238E27FC236}">
                <a16:creationId xmlns:a16="http://schemas.microsoft.com/office/drawing/2014/main" id="{916E0F69-FC89-4742-6008-F013D6863408}"/>
              </a:ext>
            </a:extLst>
          </p:cNvPr>
          <p:cNvSpPr>
            <a:spLocks noChangeShapeType="1"/>
          </p:cNvSpPr>
          <p:nvPr/>
        </p:nvSpPr>
        <p:spPr bwMode="auto">
          <a:xfrm flipH="1" flipV="1">
            <a:off x="2878281" y="3092203"/>
            <a:ext cx="1619974" cy="28839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cs typeface="Times New Roman" panose="02020603050405020304" pitchFamily="18" charset="0"/>
            </a:endParaRPr>
          </a:p>
        </p:txBody>
      </p:sp>
      <p:pic>
        <p:nvPicPr>
          <p:cNvPr id="19" name="Picture 4">
            <a:extLst>
              <a:ext uri="{FF2B5EF4-FFF2-40B4-BE49-F238E27FC236}">
                <a16:creationId xmlns:a16="http://schemas.microsoft.com/office/drawing/2014/main" id="{B3DE25EB-4429-62E7-9D3D-C7670B5E9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3996" t="13995" r="8472" b="64165"/>
          <a:stretch>
            <a:fillRect/>
          </a:stretch>
        </p:blipFill>
        <p:spPr bwMode="auto">
          <a:xfrm>
            <a:off x="7239388" y="2756191"/>
            <a:ext cx="1869644" cy="154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id="{70AD94B2-81F7-E6B8-BED6-4B25A4EF2F03}"/>
              </a:ext>
            </a:extLst>
          </p:cNvPr>
          <p:cNvSpPr txBox="1"/>
          <p:nvPr/>
        </p:nvSpPr>
        <p:spPr>
          <a:xfrm>
            <a:off x="7276584" y="6348224"/>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a:t>
            </a:r>
          </a:p>
        </p:txBody>
      </p:sp>
      <p:sp>
        <p:nvSpPr>
          <p:cNvPr id="3" name="文本框 4">
            <a:extLst>
              <a:ext uri="{FF2B5EF4-FFF2-40B4-BE49-F238E27FC236}">
                <a16:creationId xmlns:a16="http://schemas.microsoft.com/office/drawing/2014/main" id="{0E9D4C88-03BB-D32D-6FC0-92AC9EEEF390}"/>
              </a:ext>
            </a:extLst>
          </p:cNvPr>
          <p:cNvSpPr txBox="1"/>
          <p:nvPr/>
        </p:nvSpPr>
        <p:spPr>
          <a:xfrm>
            <a:off x="75405" y="1441700"/>
            <a:ext cx="8993187" cy="1704569"/>
          </a:xfrm>
          <a:prstGeom prst="rect">
            <a:avLst/>
          </a:prstGeom>
          <a:noFill/>
          <a:ln w="9525">
            <a:noFill/>
          </a:ln>
        </p:spPr>
        <p:txBody>
          <a:bodyPr>
            <a:spAutoFit/>
          </a:bodyPr>
          <a:lstStyle/>
          <a:p>
            <a:pPr marL="342900" indent="-342900">
              <a:lnSpc>
                <a:spcPct val="150000"/>
              </a:lnSpc>
              <a:buFont typeface="Wingdings" panose="05000000000000000000" pitchFamily="2" charset="2"/>
              <a:buChar char="p"/>
              <a:defRPr/>
            </a:pP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building 3775 m2 , total investments 365 M RMB, construction started in April 2011, completed in 2014, opening for user  experiments in 2016.</a:t>
            </a:r>
          </a:p>
          <a:p>
            <a:pPr marL="342900" indent="-342900">
              <a:lnSpc>
                <a:spcPct val="150000"/>
              </a:lnSpc>
              <a:buFont typeface="Wingdings" panose="05000000000000000000" pitchFamily="2" charset="2"/>
              <a:buChar char="p"/>
              <a:defRPr/>
            </a:pP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The main performance indexes have reached the international leading level.</a:t>
            </a:r>
            <a:endParaRPr lang="zh-CN" altLang="en-US"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defRPr/>
            </a:pPr>
            <a:endParaRPr lang="zh-CN" altLang="en-US"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1427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222389" y="163830"/>
            <a:ext cx="5834616" cy="58477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Main parts</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214282" y="888261"/>
            <a:ext cx="8790294" cy="5830877"/>
            <a:chOff x="214282" y="-544513"/>
            <a:chExt cx="8790294" cy="5830877"/>
          </a:xfrm>
        </p:grpSpPr>
        <p:grpSp>
          <p:nvGrpSpPr>
            <p:cNvPr id="14" name="组合 52"/>
            <p:cNvGrpSpPr/>
            <p:nvPr/>
          </p:nvGrpSpPr>
          <p:grpSpPr>
            <a:xfrm>
              <a:off x="8572528" y="2786058"/>
              <a:ext cx="432048" cy="45719"/>
              <a:chOff x="5154052" y="3463137"/>
              <a:chExt cx="432048" cy="45719"/>
            </a:xfrm>
            <a:scene3d>
              <a:camera prst="orthographicFront">
                <a:rot lat="0" lon="0" rev="2700000"/>
              </a:camera>
              <a:lightRig rig="threePt" dir="t"/>
            </a:scene3d>
          </p:grpSpPr>
          <p:cxnSp>
            <p:nvCxnSpPr>
              <p:cNvPr id="60" name="直接连接符 59"/>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14282" y="-544513"/>
              <a:ext cx="6230061" cy="5830877"/>
              <a:chOff x="201613" y="-544513"/>
              <a:chExt cx="6230061" cy="5830877"/>
            </a:xfrm>
          </p:grpSpPr>
          <p:sp>
            <p:nvSpPr>
              <p:cNvPr id="4" name="椭圆 3"/>
              <p:cNvSpPr/>
              <p:nvPr/>
            </p:nvSpPr>
            <p:spPr>
              <a:xfrm>
                <a:off x="1331913" y="-544513"/>
                <a:ext cx="1123950" cy="112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201613" y="-24"/>
                <a:ext cx="6230061" cy="5286388"/>
                <a:chOff x="201613" y="0"/>
                <a:chExt cx="6230061" cy="5286388"/>
              </a:xfrm>
            </p:grpSpPr>
            <p:sp>
              <p:nvSpPr>
                <p:cNvPr id="12" name="矩形 11"/>
                <p:cNvSpPr/>
                <p:nvPr/>
              </p:nvSpPr>
              <p:spPr>
                <a:xfrm>
                  <a:off x="201613" y="93663"/>
                  <a:ext cx="3384550"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矩形 12"/>
                <p:cNvSpPr/>
                <p:nvPr/>
              </p:nvSpPr>
              <p:spPr>
                <a:xfrm>
                  <a:off x="395288" y="93663"/>
                  <a:ext cx="3024187"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1893888" y="0"/>
                  <a:ext cx="4243387" cy="4243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81725" y="2788337"/>
                  <a:ext cx="249949" cy="2498051"/>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10"/>
                <p:cNvGrpSpPr/>
                <p:nvPr/>
              </p:nvGrpSpPr>
              <p:grpSpPr>
                <a:xfrm>
                  <a:off x="2396261" y="404664"/>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7" name="组合 34"/>
                <p:cNvGrpSpPr/>
                <p:nvPr/>
              </p:nvGrpSpPr>
              <p:grpSpPr>
                <a:xfrm>
                  <a:off x="3598549" y="1427466"/>
                  <a:ext cx="108012" cy="648072"/>
                  <a:chOff x="1475656" y="2708920"/>
                  <a:chExt cx="216024" cy="648072"/>
                </a:xfrm>
                <a:scene3d>
                  <a:camera prst="orthographicFront">
                    <a:rot lat="0" lon="0" rev="18900000"/>
                  </a:camera>
                  <a:lightRig rig="threePt" dir="t"/>
                </a:scene3d>
              </p:grpSpPr>
              <p:sp>
                <p:nvSpPr>
                  <p:cNvPr id="25" name="矩形 2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p:nvPr/>
              </p:nvCxnSpPr>
              <p:spPr>
                <a:xfrm>
                  <a:off x="3626540" y="1984569"/>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58588" y="2516025"/>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36" name="TextBox 40"/>
                <p:cNvSpPr txBox="1">
                  <a:spLocks noChangeArrowheads="1"/>
                </p:cNvSpPr>
                <p:nvPr/>
              </p:nvSpPr>
              <p:spPr bwMode="auto">
                <a:xfrm>
                  <a:off x="1102947" y="749300"/>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Quadrupole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7" name="TextBox 41"/>
                <p:cNvSpPr txBox="1">
                  <a:spLocks noChangeArrowheads="1"/>
                </p:cNvSpPr>
                <p:nvPr/>
              </p:nvSpPr>
              <p:spPr bwMode="auto">
                <a:xfrm>
                  <a:off x="2643141" y="1497013"/>
                  <a:ext cx="938213" cy="307975"/>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slit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8" name="TextBox 42"/>
                <p:cNvSpPr txBox="1">
                  <a:spLocks noChangeArrowheads="1"/>
                </p:cNvSpPr>
                <p:nvPr/>
              </p:nvSpPr>
              <p:spPr bwMode="auto">
                <a:xfrm>
                  <a:off x="3759200" y="1128713"/>
                  <a:ext cx="1255713"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Vacuum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valve</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39" name="TextBox 43"/>
                <p:cNvSpPr txBox="1">
                  <a:spLocks noChangeArrowheads="1"/>
                </p:cNvSpPr>
                <p:nvPr/>
              </p:nvSpPr>
              <p:spPr bwMode="auto">
                <a:xfrm>
                  <a:off x="2870658" y="2244052"/>
                  <a:ext cx="1149350" cy="523220"/>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Scattering target 1 &amp; 2</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0" name="TextBox 44"/>
                <p:cNvSpPr txBox="1">
                  <a:spLocks noChangeArrowheads="1"/>
                </p:cNvSpPr>
                <p:nvPr/>
              </p:nvSpPr>
              <p:spPr bwMode="auto">
                <a:xfrm>
                  <a:off x="4565650" y="1912938"/>
                  <a:ext cx="1349375" cy="306387"/>
                </a:xfrm>
                <a:prstGeom prst="rect">
                  <a:avLst/>
                </a:prstGeom>
                <a:noFill/>
                <a:ln w="9525">
                  <a:noFill/>
                  <a:miter lim="800000"/>
                </a:ln>
              </p:spPr>
              <p:txBody>
                <a:bodyPr>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monitor</a:t>
                  </a:r>
                  <a:r>
                    <a:rPr lang="zh-CN" altLang="en-US" sz="1400" b="1" dirty="0">
                      <a:solidFill>
                        <a:prstClr val="black"/>
                      </a:solidFill>
                      <a:latin typeface="Times New Roman" panose="02020603050405020304" pitchFamily="18" charset="0"/>
                      <a:cs typeface="Times New Roman" panose="02020603050405020304" pitchFamily="18" charset="0"/>
                    </a:rPr>
                    <a:t>、</a:t>
                  </a:r>
                  <a:r>
                    <a:rPr lang="en-US" altLang="zh-CN" sz="1400" b="1" dirty="0">
                      <a:solidFill>
                        <a:prstClr val="black"/>
                      </a:solidFill>
                      <a:latin typeface="Times New Roman" panose="02020603050405020304" pitchFamily="18" charset="0"/>
                      <a:cs typeface="Times New Roman" panose="02020603050405020304" pitchFamily="18" charset="0"/>
                    </a:rPr>
                    <a:t>FC</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1" name="TextBox 45"/>
                <p:cNvSpPr txBox="1">
                  <a:spLocks noChangeArrowheads="1"/>
                </p:cNvSpPr>
                <p:nvPr/>
              </p:nvSpPr>
              <p:spPr bwMode="auto">
                <a:xfrm>
                  <a:off x="3047163" y="2947988"/>
                  <a:ext cx="1367675" cy="307777"/>
                </a:xfrm>
                <a:prstGeom prst="rect">
                  <a:avLst/>
                </a:prstGeom>
                <a:noFill/>
                <a:ln w="9525">
                  <a:noFill/>
                  <a:miter lim="800000"/>
                </a:ln>
              </p:spPr>
              <p:txBody>
                <a:bodyPr wrap="square">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Titanium</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film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7" name="矩形 46"/>
                <p:cNvSpPr/>
                <p:nvPr/>
              </p:nvSpPr>
              <p:spPr>
                <a:xfrm>
                  <a:off x="4837753" y="2586735"/>
                  <a:ext cx="142876" cy="770257"/>
                </a:xfrm>
                <a:prstGeom prst="rect">
                  <a:avLst/>
                </a:prstGeom>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8" name="矩形 47"/>
                <p:cNvSpPr/>
                <p:nvPr/>
              </p:nvSpPr>
              <p:spPr>
                <a:xfrm>
                  <a:off x="4990153" y="2739135"/>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4" name="TextBox 49"/>
                <p:cNvSpPr txBox="1">
                  <a:spLocks noChangeArrowheads="1"/>
                </p:cNvSpPr>
                <p:nvPr/>
              </p:nvSpPr>
              <p:spPr bwMode="auto">
                <a:xfrm>
                  <a:off x="5037137" y="2420938"/>
                  <a:ext cx="1015443" cy="523220"/>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Ion</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chamber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5" name="TextBox 50"/>
                <p:cNvSpPr txBox="1">
                  <a:spLocks noChangeArrowheads="1"/>
                </p:cNvSpPr>
                <p:nvPr/>
              </p:nvSpPr>
              <p:spPr bwMode="auto">
                <a:xfrm>
                  <a:off x="3714631" y="3502025"/>
                  <a:ext cx="119391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Degrader</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set</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46" name="TextBox 51"/>
                <p:cNvSpPr txBox="1">
                  <a:spLocks noChangeArrowheads="1"/>
                </p:cNvSpPr>
                <p:nvPr/>
              </p:nvSpPr>
              <p:spPr bwMode="auto">
                <a:xfrm>
                  <a:off x="5205770" y="3031627"/>
                  <a:ext cx="1002644"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collimator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55" name="直接连接符 54"/>
                <p:cNvCxnSpPr/>
                <p:nvPr/>
              </p:nvCxnSpPr>
              <p:spPr>
                <a:xfrm>
                  <a:off x="1264486" y="3573016"/>
                  <a:ext cx="180020" cy="0"/>
                </a:xfrm>
                <a:prstGeom prst="line">
                  <a:avLst/>
                </a:prstGeom>
                <a:ln w="76200">
                  <a:solidFill>
                    <a:schemeClr val="bg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5429256" y="3357562"/>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7849" name="TextBox 56"/>
                <p:cNvSpPr txBox="1">
                  <a:spLocks noChangeArrowheads="1"/>
                </p:cNvSpPr>
                <p:nvPr/>
              </p:nvSpPr>
              <p:spPr bwMode="auto">
                <a:xfrm>
                  <a:off x="4130596" y="3929063"/>
                  <a:ext cx="1505029"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Sample</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platform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77850" name="TextBox 58"/>
                <p:cNvSpPr txBox="1">
                  <a:spLocks noChangeArrowheads="1"/>
                </p:cNvSpPr>
                <p:nvPr/>
              </p:nvSpPr>
              <p:spPr bwMode="auto">
                <a:xfrm>
                  <a:off x="4854575" y="4252072"/>
                  <a:ext cx="1282700" cy="522288"/>
                </a:xfrm>
                <a:prstGeom prst="rect">
                  <a:avLst/>
                </a:prstGeom>
                <a:noFill/>
                <a:ln w="9525">
                  <a:noFill/>
                  <a:miter lim="800000"/>
                </a:ln>
              </p:spPr>
              <p:txBody>
                <a:bodyPr>
                  <a:spAutoFit/>
                </a:bodyPr>
                <a:lstStyle/>
                <a:p>
                  <a:pPr algn="ctr"/>
                  <a:r>
                    <a:rPr lang="en-US" altLang="zh-CN" sz="1400" b="1" dirty="0">
                      <a:solidFill>
                        <a:prstClr val="black"/>
                      </a:solidFill>
                      <a:latin typeface="Times New Roman" panose="02020603050405020304" pitchFamily="18" charset="0"/>
                      <a:cs typeface="Times New Roman" panose="02020603050405020304" pitchFamily="18" charset="0"/>
                    </a:rPr>
                    <a:t>beam dump</a:t>
                  </a:r>
                </a:p>
                <a:p>
                  <a:pPr algn="ctr"/>
                  <a:r>
                    <a:rPr lang="en-US" altLang="zh-CN" sz="1400" b="1" dirty="0">
                      <a:solidFill>
                        <a:prstClr val="black"/>
                      </a:solidFill>
                      <a:latin typeface="Times New Roman" panose="02020603050405020304" pitchFamily="18" charset="0"/>
                      <a:cs typeface="Times New Roman" panose="02020603050405020304" pitchFamily="18" charset="0"/>
                    </a:rPr>
                    <a:t>Moving</a:t>
                  </a:r>
                  <a:r>
                    <a:rPr lang="zh-CN" altLang="en-US" sz="1400" b="1" dirty="0">
                      <a:solidFill>
                        <a:prstClr val="black"/>
                      </a:solidFill>
                      <a:latin typeface="Times New Roman" panose="02020603050405020304" pitchFamily="18" charset="0"/>
                      <a:cs typeface="Times New Roman" panose="02020603050405020304" pitchFamily="18" charset="0"/>
                    </a:rPr>
                    <a:t> </a:t>
                  </a:r>
                  <a:r>
                    <a:rPr lang="en-US" altLang="zh-CN" sz="1400" b="1" dirty="0">
                      <a:solidFill>
                        <a:prstClr val="black"/>
                      </a:solidFill>
                      <a:latin typeface="Times New Roman" panose="02020603050405020304" pitchFamily="18" charset="0"/>
                      <a:cs typeface="Times New Roman" panose="02020603050405020304" pitchFamily="18" charset="0"/>
                    </a:rPr>
                    <a:t>laser</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cxnSp>
              <p:nvCxnSpPr>
                <p:cNvPr id="70" name="直接连接符 69"/>
                <p:cNvCxnSpPr/>
                <p:nvPr/>
              </p:nvCxnSpPr>
              <p:spPr>
                <a:xfrm>
                  <a:off x="2705664" y="1078302"/>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77852" name="TextBox 70"/>
                <p:cNvSpPr txBox="1">
                  <a:spLocks noChangeArrowheads="1"/>
                </p:cNvSpPr>
                <p:nvPr/>
              </p:nvSpPr>
              <p:spPr bwMode="auto">
                <a:xfrm>
                  <a:off x="1706391" y="1077913"/>
                  <a:ext cx="1170160"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Faraday cup</a:t>
                  </a:r>
                </a:p>
              </p:txBody>
            </p:sp>
            <p:cxnSp>
              <p:nvCxnSpPr>
                <p:cNvPr id="5" name="直接连接符 4"/>
                <p:cNvCxnSpPr/>
                <p:nvPr/>
              </p:nvCxnSpPr>
              <p:spPr>
                <a:xfrm>
                  <a:off x="6137275" y="3995738"/>
                  <a:ext cx="0" cy="411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886" name="直接连接符 43"/>
                <p:cNvCxnSpPr>
                  <a:cxnSpLocks noChangeShapeType="1"/>
                </p:cNvCxnSpPr>
                <p:nvPr/>
              </p:nvCxnSpPr>
              <p:spPr bwMode="auto">
                <a:xfrm rot="5400000" flipH="1" flipV="1">
                  <a:off x="4403725" y="2555875"/>
                  <a:ext cx="495300" cy="495300"/>
                </a:xfrm>
                <a:prstGeom prst="line">
                  <a:avLst/>
                </a:prstGeom>
                <a:noFill/>
                <a:ln w="25400" algn="ctr">
                  <a:solidFill>
                    <a:schemeClr val="tx1"/>
                  </a:solidFill>
                  <a:round/>
                </a:ln>
              </p:spPr>
            </p:cxnSp>
          </p:grpSp>
        </p:grpSp>
      </p:grpSp>
      <p:sp>
        <p:nvSpPr>
          <p:cNvPr id="58" name="TextBox 57"/>
          <p:cNvSpPr txBox="1"/>
          <p:nvPr/>
        </p:nvSpPr>
        <p:spPr>
          <a:xfrm>
            <a:off x="2644950" y="974390"/>
            <a:ext cx="2276505" cy="830997"/>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Experiment</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hall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 name="直接连接符 2">
            <a:extLst>
              <a:ext uri="{FF2B5EF4-FFF2-40B4-BE49-F238E27FC236}">
                <a16:creationId xmlns:a16="http://schemas.microsoft.com/office/drawing/2014/main" id="{F15FBC7E-E047-DC42-A42F-BE2C9E2CAD1C}"/>
              </a:ext>
            </a:extLst>
          </p:cNvPr>
          <p:cNvCxnSpPr/>
          <p:nvPr/>
        </p:nvCxnSpPr>
        <p:spPr>
          <a:xfrm>
            <a:off x="1976882" y="1734041"/>
            <a:ext cx="432048" cy="0"/>
          </a:xfrm>
          <a:prstGeom prst="line">
            <a:avLst/>
          </a:prstGeom>
          <a:ln w="7620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TextBox 40">
            <a:extLst>
              <a:ext uri="{FF2B5EF4-FFF2-40B4-BE49-F238E27FC236}">
                <a16:creationId xmlns:a16="http://schemas.microsoft.com/office/drawing/2014/main" id="{A0C99B25-20D3-0383-6735-5DA06AD629D1}"/>
              </a:ext>
            </a:extLst>
          </p:cNvPr>
          <p:cNvSpPr txBox="1">
            <a:spLocks noChangeArrowheads="1"/>
          </p:cNvSpPr>
          <p:nvPr/>
        </p:nvSpPr>
        <p:spPr bwMode="auto">
          <a:xfrm>
            <a:off x="965856" y="1656744"/>
            <a:ext cx="1338628" cy="307777"/>
          </a:xfrm>
          <a:prstGeom prst="rect">
            <a:avLst/>
          </a:prstGeom>
          <a:noFill/>
          <a:ln w="9525">
            <a:noFill/>
            <a:miter lim="800000"/>
          </a:ln>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XY steering</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ABD5642-38E4-6517-6ABB-A3A3242BC588}"/>
              </a:ext>
            </a:extLst>
          </p:cNvPr>
          <p:cNvSpPr/>
          <p:nvPr/>
        </p:nvSpPr>
        <p:spPr>
          <a:xfrm>
            <a:off x="6711920" y="5242552"/>
            <a:ext cx="1984778" cy="14289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Sample platform</a:t>
            </a:r>
            <a:endParaRPr lang="zh-CN"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 descr="F:\质子加速器调研\401PIF介绍\PIF照片\2016-10-26 160330.jpg">
            <a:extLst>
              <a:ext uri="{FF2B5EF4-FFF2-40B4-BE49-F238E27FC236}">
                <a16:creationId xmlns:a16="http://schemas.microsoft.com/office/drawing/2014/main" id="{BBDE8F05-3C39-2649-E4F9-FB30B81406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711" t="8999" b="22075"/>
          <a:stretch>
            <a:fillRect/>
          </a:stretch>
        </p:blipFill>
        <p:spPr bwMode="auto">
          <a:xfrm>
            <a:off x="456" y="4095050"/>
            <a:ext cx="3087958" cy="2786392"/>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接箭头连接符 26">
            <a:extLst>
              <a:ext uri="{FF2B5EF4-FFF2-40B4-BE49-F238E27FC236}">
                <a16:creationId xmlns:a16="http://schemas.microsoft.com/office/drawing/2014/main" id="{0BE44694-6FC7-D8F8-B83C-65E76DB666EE}"/>
              </a:ext>
            </a:extLst>
          </p:cNvPr>
          <p:cNvCxnSpPr>
            <a:cxnSpLocks/>
          </p:cNvCxnSpPr>
          <p:nvPr/>
        </p:nvCxnSpPr>
        <p:spPr>
          <a:xfrm flipH="1">
            <a:off x="2883327" y="5201256"/>
            <a:ext cx="255859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54" name="组合 53">
            <a:extLst>
              <a:ext uri="{FF2B5EF4-FFF2-40B4-BE49-F238E27FC236}">
                <a16:creationId xmlns:a16="http://schemas.microsoft.com/office/drawing/2014/main" id="{73C862FE-AF81-69BA-A8FE-33417802E6B1}"/>
              </a:ext>
            </a:extLst>
          </p:cNvPr>
          <p:cNvGrpSpPr/>
          <p:nvPr/>
        </p:nvGrpSpPr>
        <p:grpSpPr>
          <a:xfrm>
            <a:off x="5919779" y="888261"/>
            <a:ext cx="4143375" cy="3644900"/>
            <a:chOff x="0" y="428625"/>
            <a:chExt cx="4143375" cy="3644900"/>
          </a:xfrm>
        </p:grpSpPr>
        <p:sp>
          <p:nvSpPr>
            <p:cNvPr id="57" name="矩形 56">
              <a:extLst>
                <a:ext uri="{FF2B5EF4-FFF2-40B4-BE49-F238E27FC236}">
                  <a16:creationId xmlns:a16="http://schemas.microsoft.com/office/drawing/2014/main" id="{95951DB9-D066-EF1B-EC55-916CD8018B39}"/>
                </a:ext>
              </a:extLst>
            </p:cNvPr>
            <p:cNvSpPr/>
            <p:nvPr/>
          </p:nvSpPr>
          <p:spPr>
            <a:xfrm>
              <a:off x="1428750" y="3786188"/>
              <a:ext cx="1079500" cy="2873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59" name="矩形 58">
              <a:extLst>
                <a:ext uri="{FF2B5EF4-FFF2-40B4-BE49-F238E27FC236}">
                  <a16:creationId xmlns:a16="http://schemas.microsoft.com/office/drawing/2014/main" id="{DE2EA41A-CD50-51A9-542A-736D9EF00552}"/>
                </a:ext>
              </a:extLst>
            </p:cNvPr>
            <p:cNvSpPr/>
            <p:nvPr/>
          </p:nvSpPr>
          <p:spPr>
            <a:xfrm>
              <a:off x="857250" y="3643313"/>
              <a:ext cx="2160588" cy="179387"/>
            </a:xfrm>
            <a:prstGeom prst="rect">
              <a:avLst/>
            </a:prstGeom>
            <a:solidFill>
              <a:srgbClr val="1525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62" name="矩形 61">
              <a:extLst>
                <a:ext uri="{FF2B5EF4-FFF2-40B4-BE49-F238E27FC236}">
                  <a16:creationId xmlns:a16="http://schemas.microsoft.com/office/drawing/2014/main" id="{75810E3F-5C49-61AF-FDFC-AAC58CCC1132}"/>
                </a:ext>
              </a:extLst>
            </p:cNvPr>
            <p:cNvSpPr/>
            <p:nvPr/>
          </p:nvSpPr>
          <p:spPr>
            <a:xfrm>
              <a:off x="142875" y="428625"/>
              <a:ext cx="142875" cy="3214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63" name="直角三角形 62">
              <a:extLst>
                <a:ext uri="{FF2B5EF4-FFF2-40B4-BE49-F238E27FC236}">
                  <a16:creationId xmlns:a16="http://schemas.microsoft.com/office/drawing/2014/main" id="{9A816A66-D68F-AED6-4EF6-172994741A63}"/>
                </a:ext>
              </a:extLst>
            </p:cNvPr>
            <p:cNvSpPr/>
            <p:nvPr/>
          </p:nvSpPr>
          <p:spPr>
            <a:xfrm>
              <a:off x="285750" y="3000375"/>
              <a:ext cx="500063" cy="64293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4" name="直接连接符 63">
              <a:extLst>
                <a:ext uri="{FF2B5EF4-FFF2-40B4-BE49-F238E27FC236}">
                  <a16:creationId xmlns:a16="http://schemas.microsoft.com/office/drawing/2014/main" id="{86967706-DDAC-4292-C6E0-006555CBE1F4}"/>
                </a:ext>
              </a:extLst>
            </p:cNvPr>
            <p:cNvCxnSpPr/>
            <p:nvPr/>
          </p:nvCxnSpPr>
          <p:spPr>
            <a:xfrm>
              <a:off x="0" y="1643063"/>
              <a:ext cx="4143375"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C209C3B8-C248-80A1-ED66-E1273C81344F}"/>
                </a:ext>
              </a:extLst>
            </p:cNvPr>
            <p:cNvSpPr/>
            <p:nvPr/>
          </p:nvSpPr>
          <p:spPr>
            <a:xfrm>
              <a:off x="142875" y="3643313"/>
              <a:ext cx="785813" cy="214312"/>
            </a:xfrm>
            <a:prstGeom prst="rect">
              <a:avLst/>
            </a:prstGeom>
            <a:solidFill>
              <a:srgbClr val="1525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66" name="组合 65">
              <a:extLst>
                <a:ext uri="{FF2B5EF4-FFF2-40B4-BE49-F238E27FC236}">
                  <a16:creationId xmlns:a16="http://schemas.microsoft.com/office/drawing/2014/main" id="{B0E69A77-4751-80E7-0F3E-43A237F065A6}"/>
                </a:ext>
              </a:extLst>
            </p:cNvPr>
            <p:cNvGrpSpPr/>
            <p:nvPr/>
          </p:nvGrpSpPr>
          <p:grpSpPr>
            <a:xfrm>
              <a:off x="285750" y="571500"/>
              <a:ext cx="2586038" cy="2160588"/>
              <a:chOff x="285750" y="571500"/>
              <a:chExt cx="2586038" cy="2160588"/>
            </a:xfrm>
          </p:grpSpPr>
          <p:sp>
            <p:nvSpPr>
              <p:cNvPr id="67" name="矩形 66">
                <a:extLst>
                  <a:ext uri="{FF2B5EF4-FFF2-40B4-BE49-F238E27FC236}">
                    <a16:creationId xmlns:a16="http://schemas.microsoft.com/office/drawing/2014/main" id="{E01CE3AA-6F35-E614-D1A0-C21A4FF80D2C}"/>
                  </a:ext>
                </a:extLst>
              </p:cNvPr>
              <p:cNvSpPr/>
              <p:nvPr/>
            </p:nvSpPr>
            <p:spPr>
              <a:xfrm>
                <a:off x="285750" y="1143000"/>
                <a:ext cx="287338" cy="10795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68" name="矩形 67">
                <a:extLst>
                  <a:ext uri="{FF2B5EF4-FFF2-40B4-BE49-F238E27FC236}">
                    <a16:creationId xmlns:a16="http://schemas.microsoft.com/office/drawing/2014/main" id="{F022EC4C-3AE2-5F61-FCF0-658BF46C1DEC}"/>
                  </a:ext>
                </a:extLst>
              </p:cNvPr>
              <p:cNvSpPr/>
              <p:nvPr/>
            </p:nvSpPr>
            <p:spPr>
              <a:xfrm>
                <a:off x="571500" y="571500"/>
                <a:ext cx="179388" cy="2160588"/>
              </a:xfrm>
              <a:prstGeom prst="rect">
                <a:avLst/>
              </a:prstGeom>
              <a:solidFill>
                <a:srgbClr val="F913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69" name="矩形 68">
                <a:extLst>
                  <a:ext uri="{FF2B5EF4-FFF2-40B4-BE49-F238E27FC236}">
                    <a16:creationId xmlns:a16="http://schemas.microsoft.com/office/drawing/2014/main" id="{962075BF-22B0-62DD-2F6F-359ADED34612}"/>
                  </a:ext>
                </a:extLst>
              </p:cNvPr>
              <p:cNvSpPr/>
              <p:nvPr/>
            </p:nvSpPr>
            <p:spPr>
              <a:xfrm>
                <a:off x="1071563" y="785813"/>
                <a:ext cx="1800225" cy="18002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6000" b="1" dirty="0">
                  <a:solidFill>
                    <a:srgbClr val="FF0000"/>
                  </a:solidFill>
                  <a:latin typeface="Times New Roman" panose="02020603050405020304" pitchFamily="18" charset="0"/>
                  <a:cs typeface="Times New Roman" panose="02020603050405020304" pitchFamily="18" charset="0"/>
                </a:endParaRPr>
              </a:p>
            </p:txBody>
          </p:sp>
          <p:sp>
            <p:nvSpPr>
              <p:cNvPr id="71" name="矩形 70">
                <a:extLst>
                  <a:ext uri="{FF2B5EF4-FFF2-40B4-BE49-F238E27FC236}">
                    <a16:creationId xmlns:a16="http://schemas.microsoft.com/office/drawing/2014/main" id="{0BF3B3EA-9E67-B93E-607B-603FF28E8875}"/>
                  </a:ext>
                </a:extLst>
              </p:cNvPr>
              <p:cNvSpPr/>
              <p:nvPr/>
            </p:nvSpPr>
            <p:spPr>
              <a:xfrm>
                <a:off x="785813" y="1071563"/>
                <a:ext cx="285750"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72" name="矩形 71">
                <a:extLst>
                  <a:ext uri="{FF2B5EF4-FFF2-40B4-BE49-F238E27FC236}">
                    <a16:creationId xmlns:a16="http://schemas.microsoft.com/office/drawing/2014/main" id="{303CCFD5-F613-D817-D168-963734B0B17D}"/>
                  </a:ext>
                </a:extLst>
              </p:cNvPr>
              <p:cNvSpPr/>
              <p:nvPr/>
            </p:nvSpPr>
            <p:spPr>
              <a:xfrm>
                <a:off x="785813" y="2000250"/>
                <a:ext cx="285750"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grpSp>
      <p:cxnSp>
        <p:nvCxnSpPr>
          <p:cNvPr id="73" name="直接连接符 72">
            <a:extLst>
              <a:ext uri="{FF2B5EF4-FFF2-40B4-BE49-F238E27FC236}">
                <a16:creationId xmlns:a16="http://schemas.microsoft.com/office/drawing/2014/main" id="{9A68C3C2-0510-E434-16D5-F59689D0882C}"/>
              </a:ext>
            </a:extLst>
          </p:cNvPr>
          <p:cNvCxnSpPr>
            <a:stCxn id="69" idx="1"/>
            <a:endCxn id="69" idx="3"/>
          </p:cNvCxnSpPr>
          <p:nvPr/>
        </p:nvCxnSpPr>
        <p:spPr>
          <a:xfrm rot="10800000" flipH="1">
            <a:off x="6991341" y="2145562"/>
            <a:ext cx="1800225"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8B82124D-49A2-C316-C1C5-413C167298D1}"/>
              </a:ext>
            </a:extLst>
          </p:cNvPr>
          <p:cNvCxnSpPr>
            <a:stCxn id="69" idx="0"/>
            <a:endCxn id="69" idx="2"/>
          </p:cNvCxnSpPr>
          <p:nvPr/>
        </p:nvCxnSpPr>
        <p:spPr>
          <a:xfrm rot="16200000" flipH="1">
            <a:off x="6991342" y="2145561"/>
            <a:ext cx="1800225"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矩形 74">
            <a:extLst>
              <a:ext uri="{FF2B5EF4-FFF2-40B4-BE49-F238E27FC236}">
                <a16:creationId xmlns:a16="http://schemas.microsoft.com/office/drawing/2014/main" id="{B03CD180-B233-3EFB-8774-F450BA50E828}"/>
              </a:ext>
            </a:extLst>
          </p:cNvPr>
          <p:cNvSpPr/>
          <p:nvPr/>
        </p:nvSpPr>
        <p:spPr>
          <a:xfrm>
            <a:off x="6795697" y="2346576"/>
            <a:ext cx="1285884"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black"/>
                </a:solidFill>
                <a:latin typeface="Times New Roman" panose="02020603050405020304" pitchFamily="18" charset="0"/>
                <a:cs typeface="Times New Roman" panose="02020603050405020304" pitchFamily="18" charset="0"/>
              </a:rPr>
              <a:t>25</a:t>
            </a:r>
            <a:r>
              <a:rPr lang="en-US" altLang="zh-CN" sz="1600" b="1" dirty="0">
                <a:solidFill>
                  <a:prstClr val="black"/>
                </a:solidFill>
                <a:latin typeface="Times New Roman" panose="02020603050405020304" pitchFamily="18" charset="0"/>
                <a:cs typeface="Times New Roman" panose="02020603050405020304" pitchFamily="18" charset="0"/>
                <a:sym typeface="Symbol" panose="05050102010706020507"/>
              </a:rPr>
              <a:t></a:t>
            </a:r>
            <a:r>
              <a:rPr lang="en-US" altLang="zh-CN" sz="1600" b="1" dirty="0">
                <a:solidFill>
                  <a:prstClr val="black"/>
                </a:solidFill>
                <a:latin typeface="Times New Roman" panose="02020603050405020304" pitchFamily="18" charset="0"/>
                <a:cs typeface="Times New Roman" panose="02020603050405020304" pitchFamily="18" charset="0"/>
              </a:rPr>
              <a:t>25cm</a:t>
            </a:r>
            <a:r>
              <a:rPr lang="en-US" altLang="zh-CN" sz="1600" b="1" baseline="30000" dirty="0">
                <a:solidFill>
                  <a:prstClr val="black"/>
                </a:solidFill>
                <a:latin typeface="Times New Roman" panose="02020603050405020304" pitchFamily="18" charset="0"/>
                <a:cs typeface="Times New Roman" panose="02020603050405020304" pitchFamily="18" charset="0"/>
              </a:rPr>
              <a:t>2</a:t>
            </a:r>
            <a:endParaRPr lang="zh-CN" altLang="en-US" sz="1600" b="1" baseline="30000" dirty="0">
              <a:solidFill>
                <a:prstClr val="black"/>
              </a:solidFill>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C2509CDC-04FA-4423-45FF-395481F315FE}"/>
              </a:ext>
            </a:extLst>
          </p:cNvPr>
          <p:cNvSpPr/>
          <p:nvPr/>
        </p:nvSpPr>
        <p:spPr>
          <a:xfrm>
            <a:off x="6795697" y="1461327"/>
            <a:ext cx="1285884"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black"/>
                </a:solidFill>
                <a:latin typeface="Times New Roman" panose="02020603050405020304" pitchFamily="18" charset="0"/>
                <a:cs typeface="Times New Roman" panose="02020603050405020304" pitchFamily="18" charset="0"/>
              </a:rPr>
              <a:t>25</a:t>
            </a:r>
            <a:r>
              <a:rPr lang="en-US" altLang="zh-CN" sz="1600" b="1" dirty="0">
                <a:solidFill>
                  <a:prstClr val="black"/>
                </a:solidFill>
                <a:latin typeface="Times New Roman" panose="02020603050405020304" pitchFamily="18" charset="0"/>
                <a:cs typeface="Times New Roman" panose="02020603050405020304" pitchFamily="18" charset="0"/>
                <a:sym typeface="Symbol" panose="05050102010706020507"/>
              </a:rPr>
              <a:t></a:t>
            </a:r>
            <a:r>
              <a:rPr lang="en-US" altLang="zh-CN" sz="1600" b="1" dirty="0">
                <a:solidFill>
                  <a:prstClr val="black"/>
                </a:solidFill>
                <a:latin typeface="Times New Roman" panose="02020603050405020304" pitchFamily="18" charset="0"/>
                <a:cs typeface="Times New Roman" panose="02020603050405020304" pitchFamily="18" charset="0"/>
              </a:rPr>
              <a:t>25cm</a:t>
            </a:r>
            <a:r>
              <a:rPr lang="en-US" altLang="zh-CN" sz="1600" b="1" baseline="30000" dirty="0">
                <a:solidFill>
                  <a:prstClr val="black"/>
                </a:solidFill>
                <a:latin typeface="Times New Roman" panose="02020603050405020304" pitchFamily="18" charset="0"/>
                <a:cs typeface="Times New Roman" panose="02020603050405020304" pitchFamily="18" charset="0"/>
              </a:rPr>
              <a:t>2</a:t>
            </a:r>
            <a:endParaRPr lang="zh-CN" altLang="en-US" sz="1600" b="1" baseline="30000" dirty="0">
              <a:solidFill>
                <a:prstClr val="black"/>
              </a:solidFill>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A12A446-BCE2-C247-78EF-6EFE80063513}"/>
              </a:ext>
            </a:extLst>
          </p:cNvPr>
          <p:cNvSpPr/>
          <p:nvPr/>
        </p:nvSpPr>
        <p:spPr>
          <a:xfrm>
            <a:off x="7705729" y="1461327"/>
            <a:ext cx="1285884"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black"/>
                </a:solidFill>
                <a:latin typeface="Times New Roman" panose="02020603050405020304" pitchFamily="18" charset="0"/>
                <a:cs typeface="Times New Roman" panose="02020603050405020304" pitchFamily="18" charset="0"/>
              </a:rPr>
              <a:t>25</a:t>
            </a:r>
            <a:r>
              <a:rPr lang="en-US" altLang="zh-CN" sz="1600" b="1" dirty="0">
                <a:solidFill>
                  <a:prstClr val="black"/>
                </a:solidFill>
                <a:latin typeface="Times New Roman" panose="02020603050405020304" pitchFamily="18" charset="0"/>
                <a:cs typeface="Times New Roman" panose="02020603050405020304" pitchFamily="18" charset="0"/>
                <a:sym typeface="Symbol" panose="05050102010706020507"/>
              </a:rPr>
              <a:t></a:t>
            </a:r>
            <a:r>
              <a:rPr lang="en-US" altLang="zh-CN" sz="1600" b="1" dirty="0">
                <a:solidFill>
                  <a:prstClr val="black"/>
                </a:solidFill>
                <a:latin typeface="Times New Roman" panose="02020603050405020304" pitchFamily="18" charset="0"/>
                <a:cs typeface="Times New Roman" panose="02020603050405020304" pitchFamily="18" charset="0"/>
              </a:rPr>
              <a:t>25cm</a:t>
            </a:r>
            <a:r>
              <a:rPr lang="en-US" altLang="zh-CN" sz="1600" b="1" baseline="30000" dirty="0">
                <a:solidFill>
                  <a:prstClr val="black"/>
                </a:solidFill>
                <a:latin typeface="Times New Roman" panose="02020603050405020304" pitchFamily="18" charset="0"/>
                <a:cs typeface="Times New Roman" panose="02020603050405020304" pitchFamily="18" charset="0"/>
              </a:rPr>
              <a:t>2</a:t>
            </a:r>
            <a:endParaRPr lang="zh-CN" altLang="en-US" sz="1600" b="1" baseline="30000" dirty="0">
              <a:solidFill>
                <a:prstClr val="black"/>
              </a:solidFill>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24E4035F-E806-5538-EBBD-261EF0A30D36}"/>
              </a:ext>
            </a:extLst>
          </p:cNvPr>
          <p:cNvSpPr/>
          <p:nvPr/>
        </p:nvSpPr>
        <p:spPr>
          <a:xfrm>
            <a:off x="7705729" y="2390021"/>
            <a:ext cx="1357322"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black"/>
                </a:solidFill>
                <a:latin typeface="Times New Roman" panose="02020603050405020304" pitchFamily="18" charset="0"/>
                <a:cs typeface="Times New Roman" panose="02020603050405020304" pitchFamily="18" charset="0"/>
              </a:rPr>
              <a:t>Beam</a:t>
            </a:r>
            <a:r>
              <a:rPr lang="zh-CN" altLang="en-US" sz="1600" b="1" dirty="0">
                <a:solidFill>
                  <a:prstClr val="black"/>
                </a:solidFill>
                <a:latin typeface="Times New Roman" panose="02020603050405020304" pitchFamily="18" charset="0"/>
                <a:cs typeface="Times New Roman" panose="02020603050405020304" pitchFamily="18" charset="0"/>
              </a:rPr>
              <a:t> </a:t>
            </a:r>
            <a:r>
              <a:rPr lang="en-US" altLang="zh-CN" sz="1600" b="1" dirty="0">
                <a:solidFill>
                  <a:prstClr val="black"/>
                </a:solidFill>
                <a:latin typeface="Times New Roman" panose="02020603050405020304" pitchFamily="18" charset="0"/>
                <a:cs typeface="Times New Roman" panose="02020603050405020304" pitchFamily="18" charset="0"/>
              </a:rPr>
              <a:t>diagnosis</a:t>
            </a:r>
          </a:p>
        </p:txBody>
      </p:sp>
      <p:sp>
        <p:nvSpPr>
          <p:cNvPr id="80" name="文本框 79">
            <a:extLst>
              <a:ext uri="{FF2B5EF4-FFF2-40B4-BE49-F238E27FC236}">
                <a16:creationId xmlns:a16="http://schemas.microsoft.com/office/drawing/2014/main" id="{324909A4-07CD-B96E-71AA-4D4183049ECD}"/>
              </a:ext>
            </a:extLst>
          </p:cNvPr>
          <p:cNvSpPr txBox="1"/>
          <p:nvPr/>
        </p:nvSpPr>
        <p:spPr>
          <a:xfrm>
            <a:off x="6508469" y="3322455"/>
            <a:ext cx="5110842" cy="369332"/>
          </a:xfrm>
          <a:prstGeom prst="rect">
            <a:avLst/>
          </a:prstGeom>
          <a:noFill/>
        </p:spPr>
        <p:txBody>
          <a:bodyPr wrap="square">
            <a:spAutoFit/>
          </a:bodyPr>
          <a:lstStyle/>
          <a:p>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range</a:t>
            </a:r>
            <a:r>
              <a:rPr lang="zh-CN" altLang="en-US" sz="18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500mm</a:t>
            </a:r>
            <a:r>
              <a:rPr lang="zh-CN" altLang="en-US" sz="18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500mm</a:t>
            </a:r>
          </a:p>
        </p:txBody>
      </p:sp>
      <p:sp>
        <p:nvSpPr>
          <p:cNvPr id="15" name="TextBox 2">
            <a:extLst>
              <a:ext uri="{FF2B5EF4-FFF2-40B4-BE49-F238E27FC236}">
                <a16:creationId xmlns:a16="http://schemas.microsoft.com/office/drawing/2014/main" id="{093B9ADF-9B24-1743-6FDD-C288F5786C7A}"/>
              </a:ext>
            </a:extLst>
          </p:cNvPr>
          <p:cNvSpPr txBox="1"/>
          <p:nvPr/>
        </p:nvSpPr>
        <p:spPr>
          <a:xfrm>
            <a:off x="7857323" y="6421106"/>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29</a:t>
            </a:r>
          </a:p>
        </p:txBody>
      </p:sp>
    </p:spTree>
    <p:extLst>
      <p:ext uri="{BB962C8B-B14F-4D97-AF65-F5344CB8AC3E}">
        <p14:creationId xmlns:p14="http://schemas.microsoft.com/office/powerpoint/2010/main" val="11466524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椭圆 46"/>
          <p:cNvSpPr/>
          <p:nvPr/>
        </p:nvSpPr>
        <p:spPr>
          <a:xfrm>
            <a:off x="6523014" y="367316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3" name="矩形 2"/>
          <p:cNvSpPr/>
          <p:nvPr/>
        </p:nvSpPr>
        <p:spPr>
          <a:xfrm>
            <a:off x="3203848" y="1435901"/>
            <a:ext cx="2592462" cy="1463675"/>
          </a:xfrm>
          <a:prstGeom prst="rec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4" name="矩形 3"/>
          <p:cNvSpPr/>
          <p:nvPr/>
        </p:nvSpPr>
        <p:spPr>
          <a:xfrm>
            <a:off x="3333524" y="1508356"/>
            <a:ext cx="2333135" cy="1319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5" name="椭圆 4"/>
          <p:cNvSpPr/>
          <p:nvPr/>
        </p:nvSpPr>
        <p:spPr>
          <a:xfrm>
            <a:off x="3981596" y="109937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6" name="直接连接符 5"/>
          <p:cNvCxnSpPr>
            <a:cxnSpLocks/>
          </p:cNvCxnSpPr>
          <p:nvPr/>
        </p:nvCxnSpPr>
        <p:spPr>
          <a:xfrm>
            <a:off x="4143716" y="1234352"/>
            <a:ext cx="2462339" cy="24955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308084" y="1047318"/>
            <a:ext cx="288032" cy="5704228"/>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8" name="组合 10"/>
          <p:cNvGrpSpPr/>
          <p:nvPr/>
        </p:nvGrpSpPr>
        <p:grpSpPr>
          <a:xfrm>
            <a:off x="4646089" y="1639016"/>
            <a:ext cx="209454" cy="420892"/>
            <a:chOff x="1187624" y="2420888"/>
            <a:chExt cx="338136" cy="576064"/>
          </a:xfrm>
          <a:scene3d>
            <a:camera prst="orthographicFront">
              <a:rot lat="0" lon="0" rev="18900000"/>
            </a:camera>
            <a:lightRig rig="threePt" dir="t"/>
          </a:scene3d>
        </p:grpSpPr>
        <p:sp>
          <p:nvSpPr>
            <p:cNvPr id="9" name="矩形 8"/>
            <p:cNvSpPr/>
            <p:nvPr/>
          </p:nvSpPr>
          <p:spPr>
            <a:xfrm>
              <a:off x="118762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矩形 9"/>
            <p:cNvSpPr/>
            <p:nvPr/>
          </p:nvSpPr>
          <p:spPr>
            <a:xfrm>
              <a:off x="1381744" y="2420888"/>
              <a:ext cx="144016" cy="576064"/>
            </a:xfrm>
            <a:prstGeom prst="rect">
              <a:avLst/>
            </a:prstGeom>
            <a:solidFill>
              <a:srgbClr val="FA12CE"/>
            </a:solidFill>
            <a:ln>
              <a:solidFill>
                <a:srgbClr val="FA12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grpSp>
        <p:nvGrpSpPr>
          <p:cNvPr id="11" name="组合 21"/>
          <p:cNvGrpSpPr/>
          <p:nvPr/>
        </p:nvGrpSpPr>
        <p:grpSpPr>
          <a:xfrm>
            <a:off x="5170145" y="2465601"/>
            <a:ext cx="432048" cy="45719"/>
            <a:chOff x="1066464" y="3573016"/>
            <a:chExt cx="576064" cy="0"/>
          </a:xfrm>
          <a:scene3d>
            <a:camera prst="orthographicFront">
              <a:rot lat="0" lon="0" rev="2700000"/>
            </a:camera>
            <a:lightRig rig="threePt" dir="t"/>
          </a:scene3d>
        </p:grpSpPr>
        <p:cxnSp>
          <p:nvCxnSpPr>
            <p:cNvPr id="12" name="直接连接符 11"/>
            <p:cNvCxnSpPr/>
            <p:nvPr/>
          </p:nvCxnSpPr>
          <p:spPr>
            <a:xfrm>
              <a:off x="1066464" y="3573016"/>
              <a:ext cx="5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264486" y="3573016"/>
              <a:ext cx="1800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组合 34"/>
          <p:cNvGrpSpPr/>
          <p:nvPr/>
        </p:nvGrpSpPr>
        <p:grpSpPr>
          <a:xfrm>
            <a:off x="5848377" y="2661818"/>
            <a:ext cx="108012" cy="648072"/>
            <a:chOff x="1475656" y="2708920"/>
            <a:chExt cx="216024" cy="648072"/>
          </a:xfrm>
          <a:scene3d>
            <a:camera prst="orthographicFront">
              <a:rot lat="0" lon="0" rev="18900000"/>
            </a:camera>
            <a:lightRig rig="threePt" dir="t"/>
          </a:scene3d>
        </p:grpSpPr>
        <p:sp>
          <p:nvSpPr>
            <p:cNvPr id="15" name="矩形 14"/>
            <p:cNvSpPr/>
            <p:nvPr/>
          </p:nvSpPr>
          <p:spPr>
            <a:xfrm>
              <a:off x="1475656" y="2708920"/>
              <a:ext cx="2160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cxnSp>
          <p:nvCxnSpPr>
            <p:cNvPr id="16" name="直接连接符 15"/>
            <p:cNvCxnSpPr/>
            <p:nvPr/>
          </p:nvCxnSpPr>
          <p:spPr>
            <a:xfrm>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1475656" y="2708920"/>
              <a:ext cx="216024" cy="6480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40"/>
          <p:cNvSpPr txBox="1">
            <a:spLocks noChangeArrowheads="1"/>
          </p:cNvSpPr>
          <p:nvPr/>
        </p:nvSpPr>
        <p:spPr bwMode="auto">
          <a:xfrm>
            <a:off x="3315466" y="1963266"/>
            <a:ext cx="1810912" cy="400110"/>
          </a:xfrm>
          <a:prstGeom prst="rect">
            <a:avLst/>
          </a:prstGeom>
          <a:noFill/>
          <a:ln w="9525">
            <a:noFill/>
            <a:miter lim="800000"/>
          </a:ln>
        </p:spPr>
        <p:txBody>
          <a:bodyPr wrap="square">
            <a:spAutoFit/>
          </a:bodyPr>
          <a:lstStyle/>
          <a:p>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quadrupole</a:t>
            </a:r>
            <a:endPar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TextBox 45"/>
          <p:cNvSpPr txBox="1">
            <a:spLocks noChangeArrowheads="1"/>
          </p:cNvSpPr>
          <p:nvPr/>
        </p:nvSpPr>
        <p:spPr bwMode="auto">
          <a:xfrm>
            <a:off x="4334769" y="5427281"/>
            <a:ext cx="2466172" cy="307777"/>
          </a:xfrm>
          <a:prstGeom prst="rect">
            <a:avLst/>
          </a:prstGeom>
          <a:noFill/>
          <a:ln w="9525">
            <a:noFill/>
            <a:miter lim="800000"/>
          </a:ln>
        </p:spPr>
        <p:txBody>
          <a:bodyPr wrap="square">
            <a:spAutoFit/>
          </a:bodyPr>
          <a:lstStyle/>
          <a:p>
            <a:pPr algn="ctr"/>
            <a:r>
              <a:rPr lang="en-US" altLang="zh-CN" sz="1400" b="1" dirty="0">
                <a:solidFill>
                  <a:srgbClr val="3B3BFF"/>
                </a:solidFill>
                <a:latin typeface="Times New Roman" panose="02020603050405020304" pitchFamily="18" charset="0"/>
                <a:ea typeface="微软雅黑" panose="020B0503020204020204" pitchFamily="34" charset="-122"/>
                <a:cs typeface="Times New Roman" panose="02020603050405020304" pitchFamily="18" charset="0"/>
              </a:rPr>
              <a:t>Vacuum</a:t>
            </a:r>
            <a:r>
              <a:rPr lang="zh-CN" altLang="en-US" sz="1400" b="1" dirty="0">
                <a:solidFill>
                  <a:srgbClr val="3B3B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a:solidFill>
                  <a:srgbClr val="3B3BFF"/>
                </a:solidFill>
                <a:latin typeface="Times New Roman" panose="02020603050405020304" pitchFamily="18" charset="0"/>
                <a:ea typeface="微软雅黑" panose="020B0503020204020204" pitchFamily="34" charset="-122"/>
                <a:cs typeface="Times New Roman" panose="02020603050405020304" pitchFamily="18" charset="0"/>
              </a:rPr>
              <a:t>isolation film</a:t>
            </a:r>
            <a:endParaRPr lang="zh-CN" altLang="en-US" sz="1400" b="1" dirty="0">
              <a:solidFill>
                <a:srgbClr val="3B3B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矩形 26"/>
          <p:cNvSpPr/>
          <p:nvPr/>
        </p:nvSpPr>
        <p:spPr>
          <a:xfrm rot="2744676">
            <a:off x="6650197" y="3910218"/>
            <a:ext cx="142876" cy="770257"/>
          </a:xfrm>
          <a:prstGeom prst="rect">
            <a:avLst/>
          </a:prstGeom>
          <a:pattFill prst="ltVert">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9" name="TextBox 50"/>
          <p:cNvSpPr txBox="1">
            <a:spLocks noChangeArrowheads="1"/>
          </p:cNvSpPr>
          <p:nvPr/>
        </p:nvSpPr>
        <p:spPr bwMode="auto">
          <a:xfrm>
            <a:off x="4355763" y="3866348"/>
            <a:ext cx="2195828" cy="400110"/>
          </a:xfrm>
          <a:prstGeom prst="rect">
            <a:avLst/>
          </a:prstGeom>
          <a:noFill/>
          <a:ln w="9525">
            <a:noFill/>
            <a:miter lim="800000"/>
          </a:ln>
        </p:spPr>
        <p:txBody>
          <a:bodyPr wrap="square">
            <a:spAutoFit/>
          </a:bodyPr>
          <a:lstStyle/>
          <a:p>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Al</a:t>
            </a:r>
            <a:r>
              <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degrader</a:t>
            </a:r>
            <a:r>
              <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set</a:t>
            </a:r>
            <a:endPar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矩形 33"/>
          <p:cNvSpPr/>
          <p:nvPr/>
        </p:nvSpPr>
        <p:spPr>
          <a:xfrm rot="2700000">
            <a:off x="6636325" y="6022874"/>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35" name="TextBox 56"/>
          <p:cNvSpPr txBox="1">
            <a:spLocks noChangeArrowheads="1"/>
          </p:cNvSpPr>
          <p:nvPr/>
        </p:nvSpPr>
        <p:spPr bwMode="auto">
          <a:xfrm>
            <a:off x="4425982" y="5870424"/>
            <a:ext cx="1962834" cy="584775"/>
          </a:xfrm>
          <a:prstGeom prst="rect">
            <a:avLst/>
          </a:prstGeom>
          <a:noFill/>
          <a:ln w="9525">
            <a:noFill/>
            <a:miter lim="800000"/>
          </a:ln>
        </p:spPr>
        <p:txBody>
          <a:bodyPr wrap="square">
            <a:spAutoFit/>
          </a:bodyPr>
          <a:lstStyle/>
          <a:p>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Sample</a:t>
            </a: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platform</a:t>
            </a: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1&amp;2</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TextBox 58"/>
          <p:cNvSpPr txBox="1">
            <a:spLocks noChangeArrowheads="1"/>
          </p:cNvSpPr>
          <p:nvPr/>
        </p:nvSpPr>
        <p:spPr bwMode="auto">
          <a:xfrm>
            <a:off x="5090547" y="6474941"/>
            <a:ext cx="1282700" cy="307777"/>
          </a:xfrm>
          <a:prstGeom prst="rect">
            <a:avLst/>
          </a:prstGeom>
          <a:noFill/>
          <a:ln w="9525">
            <a:noFill/>
            <a:miter lim="800000"/>
          </a:ln>
        </p:spPr>
        <p:txBody>
          <a:bodyPr>
            <a:spAutoFit/>
          </a:bodyPr>
          <a:lstStyle/>
          <a:p>
            <a:pPr algn="ctr"/>
            <a:r>
              <a:rPr lang="en-US" altLang="zh-CN" sz="1400" b="1" dirty="0">
                <a:solidFill>
                  <a:srgbClr val="3B3BFF"/>
                </a:solidFill>
                <a:latin typeface="Times New Roman" panose="02020603050405020304" pitchFamily="18" charset="0"/>
                <a:ea typeface="微软雅黑" panose="020B0503020204020204" pitchFamily="34" charset="-122"/>
                <a:cs typeface="Times New Roman" panose="02020603050405020304" pitchFamily="18" charset="0"/>
              </a:rPr>
              <a:t>Beam</a:t>
            </a:r>
            <a:r>
              <a:rPr lang="zh-CN" altLang="en-US" sz="1400" b="1" dirty="0">
                <a:solidFill>
                  <a:srgbClr val="3B3B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a:solidFill>
                  <a:srgbClr val="3B3BFF"/>
                </a:solidFill>
                <a:latin typeface="Times New Roman" panose="02020603050405020304" pitchFamily="18" charset="0"/>
                <a:ea typeface="微软雅黑" panose="020B0503020204020204" pitchFamily="34" charset="-122"/>
                <a:cs typeface="Times New Roman" panose="02020603050405020304" pitchFamily="18" charset="0"/>
              </a:rPr>
              <a:t>dump</a:t>
            </a:r>
          </a:p>
        </p:txBody>
      </p:sp>
      <p:cxnSp>
        <p:nvCxnSpPr>
          <p:cNvPr id="37" name="直接连接符 36"/>
          <p:cNvCxnSpPr/>
          <p:nvPr/>
        </p:nvCxnSpPr>
        <p:spPr>
          <a:xfrm>
            <a:off x="4955492" y="2312654"/>
            <a:ext cx="504056" cy="0"/>
          </a:xfrm>
          <a:prstGeom prst="line">
            <a:avLst/>
          </a:prstGeom>
          <a:ln w="76200">
            <a:solidFill>
              <a:srgbClr val="7030A0"/>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10800000">
            <a:off x="6572869" y="6661554"/>
            <a:ext cx="35719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3"/>
          <p:cNvCxnSpPr>
            <a:cxnSpLocks noChangeShapeType="1"/>
          </p:cNvCxnSpPr>
          <p:nvPr/>
        </p:nvCxnSpPr>
        <p:spPr bwMode="auto">
          <a:xfrm>
            <a:off x="6411810" y="5818125"/>
            <a:ext cx="635522" cy="0"/>
          </a:xfrm>
          <a:prstGeom prst="line">
            <a:avLst/>
          </a:prstGeom>
          <a:noFill/>
          <a:ln w="25400" algn="ctr">
            <a:solidFill>
              <a:schemeClr val="tx1"/>
            </a:solidFill>
            <a:round/>
          </a:ln>
        </p:spPr>
      </p:cxnSp>
      <p:cxnSp>
        <p:nvCxnSpPr>
          <p:cNvPr id="88" name="直接连接符 87"/>
          <p:cNvCxnSpPr>
            <a:cxnSpLocks/>
          </p:cNvCxnSpPr>
          <p:nvPr/>
        </p:nvCxnSpPr>
        <p:spPr>
          <a:xfrm>
            <a:off x="6719001" y="3852700"/>
            <a:ext cx="8055" cy="19521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矩形 111"/>
          <p:cNvSpPr/>
          <p:nvPr/>
        </p:nvSpPr>
        <p:spPr>
          <a:xfrm flipH="1">
            <a:off x="6430278" y="4580728"/>
            <a:ext cx="642372"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13" name="TextBox 50"/>
          <p:cNvSpPr txBox="1">
            <a:spLocks noChangeArrowheads="1"/>
          </p:cNvSpPr>
          <p:nvPr/>
        </p:nvSpPr>
        <p:spPr bwMode="auto">
          <a:xfrm>
            <a:off x="4247334" y="4452123"/>
            <a:ext cx="2232816" cy="400110"/>
          </a:xfrm>
          <a:prstGeom prst="rect">
            <a:avLst/>
          </a:prstGeom>
          <a:noFill/>
          <a:ln w="9525">
            <a:noFill/>
            <a:miter lim="800000"/>
          </a:ln>
        </p:spPr>
        <p:txBody>
          <a:bodyPr wrap="square">
            <a:spAutoFit/>
          </a:bodyPr>
          <a:lstStyle/>
          <a:p>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Scattering target</a:t>
            </a:r>
            <a:endPar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14" name="直接连接符 113"/>
          <p:cNvCxnSpPr/>
          <p:nvPr/>
        </p:nvCxnSpPr>
        <p:spPr>
          <a:xfrm rot="16200000" flipH="1">
            <a:off x="3931217" y="1047317"/>
            <a:ext cx="428629" cy="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flipH="1">
            <a:off x="3871856" y="1013080"/>
            <a:ext cx="570364" cy="72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50" name="TextBox 40"/>
          <p:cNvSpPr txBox="1">
            <a:spLocks noChangeArrowheads="1"/>
          </p:cNvSpPr>
          <p:nvPr/>
        </p:nvSpPr>
        <p:spPr bwMode="auto">
          <a:xfrm>
            <a:off x="4322005" y="1078281"/>
            <a:ext cx="2128958" cy="400110"/>
          </a:xfrm>
          <a:prstGeom prst="rect">
            <a:avLst/>
          </a:prstGeom>
          <a:noFill/>
          <a:ln w="9525">
            <a:noFill/>
            <a:miter lim="800000"/>
          </a:ln>
        </p:spPr>
        <p:txBody>
          <a:bodyPr wrap="square">
            <a:spAutoFit/>
          </a:bodyPr>
          <a:lstStyle/>
          <a:p>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Switch</a:t>
            </a:r>
            <a:r>
              <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magnet</a:t>
            </a:r>
            <a:endPar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TextBox 40"/>
          <p:cNvSpPr txBox="1">
            <a:spLocks noChangeArrowheads="1"/>
          </p:cNvSpPr>
          <p:nvPr/>
        </p:nvSpPr>
        <p:spPr bwMode="auto">
          <a:xfrm>
            <a:off x="6839622" y="3514858"/>
            <a:ext cx="1279965" cy="707886"/>
          </a:xfrm>
          <a:prstGeom prst="rect">
            <a:avLst/>
          </a:prstGeom>
          <a:noFill/>
          <a:ln w="9525">
            <a:noFill/>
            <a:miter lim="800000"/>
          </a:ln>
        </p:spPr>
        <p:txBody>
          <a:bodyPr wrap="square">
            <a:spAutoFit/>
          </a:bodyPr>
          <a:lstStyle/>
          <a:p>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Bending</a:t>
            </a:r>
            <a:r>
              <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magnet</a:t>
            </a:r>
            <a:endParaRPr lang="zh-CN" altLang="en-US"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标题 1"/>
          <p:cNvSpPr txBox="1"/>
          <p:nvPr/>
        </p:nvSpPr>
        <p:spPr bwMode="auto">
          <a:xfrm>
            <a:off x="3860165" y="223520"/>
            <a:ext cx="5450205" cy="627380"/>
          </a:xfrm>
          <a:prstGeom prst="rect">
            <a:avLst/>
          </a:prstGeom>
          <a:noFill/>
          <a:ln>
            <a:miter lim="800000"/>
          </a:ln>
        </p:spPr>
        <p:txBody>
          <a:bodyPr vert="horz" wrap="square" lIns="91440" tIns="45720" rIns="91440" bIns="45720" numCol="1" rtlCol="0" anchor="t" anchorCtr="0" compatLnSpc="1">
            <a:noAutofit/>
          </a:bodyPr>
          <a:lstStyle/>
          <a:p>
            <a:pPr algn="ctr">
              <a:spcBef>
                <a:spcPct val="0"/>
              </a:spcBef>
              <a:defRPr/>
            </a:pP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SEE Proton line Phase II</a:t>
            </a:r>
            <a:endParaRPr lang="zh-CN" altLang="en-US" sz="4000" b="1" dirty="0">
              <a:solidFill>
                <a:srgbClr val="FF0000"/>
              </a:solidFill>
              <a:latin typeface="Times New Roman" panose="02020603050405020304" pitchFamily="18" charset="0"/>
              <a:cs typeface="Times New Roman" panose="02020603050405020304" pitchFamily="18" charset="0"/>
            </a:endParaRPr>
          </a:p>
          <a:p>
            <a:pPr algn="ctr">
              <a:spcBef>
                <a:spcPct val="0"/>
              </a:spcBef>
              <a:defRPr/>
            </a:pP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TextBox 58"/>
          <p:cNvSpPr txBox="1"/>
          <p:nvPr/>
        </p:nvSpPr>
        <p:spPr>
          <a:xfrm>
            <a:off x="99123" y="2875902"/>
            <a:ext cx="4343742" cy="3785652"/>
          </a:xfrm>
          <a:prstGeom prst="rect">
            <a:avLst/>
          </a:prstGeom>
          <a:noFill/>
        </p:spPr>
        <p:txBody>
          <a:bodyPr wrap="square" rtlCol="0">
            <a:spAutoFit/>
          </a:bodyPr>
          <a:lstStyle/>
          <a:p>
            <a:pPr marL="342900" indent="-342900">
              <a:buFont typeface="Wingdings" panose="05000000000000000000" charset="0"/>
              <a:buChar char="ü"/>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Beam energy</a:t>
            </a:r>
            <a:r>
              <a:rPr lang="zh-CN" altLang="en-US"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10-100 </a:t>
            </a:r>
            <a:r>
              <a:rPr lang="en-US" altLang="zh-CN" sz="20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MeV</a:t>
            </a:r>
            <a:endPar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Wingdings" panose="05000000000000000000" charset="0"/>
              <a:buChar char="ü"/>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Injection rate</a:t>
            </a:r>
            <a:r>
              <a:rPr lang="zh-CN" altLang="en-US"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1E6-1E10 /cm</a:t>
            </a:r>
            <a:r>
              <a:rPr lang="en-US" altLang="zh-CN" sz="2000" b="1" baseline="300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a:t>
            </a:r>
          </a:p>
          <a:p>
            <a:pPr marL="342900" indent="-342900">
              <a:buFont typeface="Wingdings" panose="05000000000000000000" charset="0"/>
              <a:buChar char="ü"/>
            </a:pPr>
            <a:endPar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Wingdings" panose="05000000000000000000" charset="0"/>
              <a:buChar char="ü"/>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Beam drop: defocus + slit. </a:t>
            </a:r>
          </a:p>
          <a:p>
            <a:pPr marL="342900" indent="-342900">
              <a:buFont typeface="Wingdings" panose="05000000000000000000" charset="0"/>
              <a:buChar char="ü"/>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Energy reduction: energy reduction tablet. </a:t>
            </a:r>
          </a:p>
          <a:p>
            <a:pPr marL="342900" indent="-342900">
              <a:buFont typeface="Wingdings" panose="05000000000000000000" charset="0"/>
              <a:buChar char="ü"/>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Beam expansion: multi-stage field</a:t>
            </a:r>
            <a:endPar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Wingdings" panose="05000000000000000000" charset="0"/>
              <a:buChar char="ü"/>
            </a:pPr>
            <a:endParaRPr lang="zh-CN" altLang="en-US"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Wingdings" panose="05000000000000000000" charset="0"/>
              <a:buChar char="ü"/>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Beam diagnosis</a:t>
            </a:r>
            <a:r>
              <a:rPr lang="zh-CN" altLang="en-US"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SC+FC</a:t>
            </a:r>
          </a:p>
          <a:p>
            <a:pPr marL="342900" indent="-342900">
              <a:buFont typeface="Wingdings" panose="05000000000000000000" charset="0"/>
              <a:buChar char="ü"/>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DUAL platform to improve efficiency</a:t>
            </a:r>
            <a:endPar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Wingdings" panose="05000000000000000000" charset="0"/>
              <a:buChar char="ü"/>
            </a:pPr>
            <a:endParaRPr lang="zh-CN" altLang="en-US"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矩形 1">
            <a:extLst>
              <a:ext uri="{FF2B5EF4-FFF2-40B4-BE49-F238E27FC236}">
                <a16:creationId xmlns:a16="http://schemas.microsoft.com/office/drawing/2014/main" id="{2D480AB6-E3A7-2A96-A450-F0F4411247F5}"/>
              </a:ext>
            </a:extLst>
          </p:cNvPr>
          <p:cNvSpPr/>
          <p:nvPr/>
        </p:nvSpPr>
        <p:spPr>
          <a:xfrm rot="2700000">
            <a:off x="6636325" y="5711320"/>
            <a:ext cx="175519" cy="504056"/>
          </a:xfrm>
          <a:prstGeom prst="rect">
            <a:avLst/>
          </a:prstGeom>
          <a:solidFill>
            <a:srgbClr val="0070C0"/>
          </a:solid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8" name="TextBox 2">
            <a:extLst>
              <a:ext uri="{FF2B5EF4-FFF2-40B4-BE49-F238E27FC236}">
                <a16:creationId xmlns:a16="http://schemas.microsoft.com/office/drawing/2014/main" id="{97BA0511-34A5-DB86-51B6-AEF408E21A4F}"/>
              </a:ext>
            </a:extLst>
          </p:cNvPr>
          <p:cNvSpPr txBox="1"/>
          <p:nvPr/>
        </p:nvSpPr>
        <p:spPr>
          <a:xfrm>
            <a:off x="7689604" y="6379096"/>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30</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951" y="1514950"/>
            <a:ext cx="9000490" cy="1323439"/>
          </a:xfrm>
          <a:prstGeom prst="rect">
            <a:avLst/>
          </a:prstGeom>
        </p:spPr>
        <p:txBody>
          <a:bodyPr wrap="square">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Background: </a:t>
            </a:r>
            <a:r>
              <a:rPr lang="en-US" altLang="zh-CN" sz="2000" dirty="0">
                <a:latin typeface="Times New Roman" panose="02020603050405020304" pitchFamily="18" charset="0"/>
                <a:cs typeface="Times New Roman" panose="02020603050405020304" pitchFamily="18" charset="0"/>
              </a:rPr>
              <a:t>cell density of devices in the circuit continue to increase, the range of radiation of a single particle can cover multiple devices. Furthermore, the charge collection effect is caused by multiple nodes in the circuit, and the displacement effect is produced in the circuit.</a:t>
            </a:r>
          </a:p>
        </p:txBody>
      </p:sp>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3" descr="IMG_20161115_134947">
            <a:extLst>
              <a:ext uri="{FF2B5EF4-FFF2-40B4-BE49-F238E27FC236}">
                <a16:creationId xmlns:a16="http://schemas.microsoft.com/office/drawing/2014/main" id="{AE47AFB7-3516-475F-DA06-E275FDBB9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21" y="3208907"/>
            <a:ext cx="3820790" cy="34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EB7A4F2-A19B-8F68-61C4-51D827ED9A16}"/>
              </a:ext>
            </a:extLst>
          </p:cNvPr>
          <p:cNvSpPr txBox="1">
            <a:spLocks noChangeArrowheads="1"/>
          </p:cNvSpPr>
          <p:nvPr/>
        </p:nvSpPr>
        <p:spPr bwMode="auto">
          <a:xfrm>
            <a:off x="73690" y="2864807"/>
            <a:ext cx="8897352" cy="400110"/>
          </a:xfrm>
          <a:prstGeom prst="rect">
            <a:avLst/>
          </a:prstGeom>
          <a:solidFill>
            <a:srgbClr val="800000"/>
          </a:solidFill>
          <a:ln w="9525" algn="ctr">
            <a:solidFill>
              <a:schemeClr val="bg1"/>
            </a:solidFill>
            <a:miter lim="800000"/>
          </a:ln>
          <a:effectLst/>
        </p:spPr>
        <p:txBody>
          <a:bodyPr wrap="square">
            <a:spAutoFit/>
          </a:bodyPr>
          <a:lstStyle/>
          <a:p>
            <a:pPr marR="0" defTabSz="914400" eaLnBrk="0" hangingPunct="0">
              <a:buClrTx/>
              <a:buSzTx/>
              <a:buFontTx/>
              <a:defRPr/>
            </a:pPr>
            <a:r>
              <a:rPr kumimoji="0" lang="el-GR" altLang="zh-CN" sz="20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0.25μ</a:t>
            </a:r>
            <a:r>
              <a:rPr kumimoji="0" lang="en-US" altLang="zh-CN" sz="20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m 8×512k×8bits CMOS </a:t>
            </a:r>
            <a:r>
              <a:rPr kumimoji="0" lang="en-US" altLang="zh-CN" sz="2000" b="1" kern="1200" cap="none" spc="0" normalizeH="0" baseline="0" noProof="0" dirty="0">
                <a:solidFill>
                  <a:srgbClr val="FFFFCC"/>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SRAM</a:t>
            </a:r>
          </a:p>
        </p:txBody>
      </p:sp>
      <p:pic>
        <p:nvPicPr>
          <p:cNvPr id="3" name="图片 20">
            <a:extLst>
              <a:ext uri="{FF2B5EF4-FFF2-40B4-BE49-F238E27FC236}">
                <a16:creationId xmlns:a16="http://schemas.microsoft.com/office/drawing/2014/main" id="{74051FA2-4DE3-C5FE-9F41-1C7C396F156B}"/>
              </a:ext>
            </a:extLst>
          </p:cNvPr>
          <p:cNvPicPr>
            <a:picLocks noChangeAspect="1"/>
          </p:cNvPicPr>
          <p:nvPr/>
        </p:nvPicPr>
        <p:blipFill>
          <a:blip r:embed="rId3"/>
          <a:stretch>
            <a:fillRect/>
          </a:stretch>
        </p:blipFill>
        <p:spPr>
          <a:xfrm>
            <a:off x="73690" y="3262682"/>
            <a:ext cx="5101502" cy="3358024"/>
          </a:xfrm>
          <a:prstGeom prst="rect">
            <a:avLst/>
          </a:prstGeom>
          <a:noFill/>
          <a:ln w="9525">
            <a:noFill/>
          </a:ln>
        </p:spPr>
      </p:pic>
      <p:sp>
        <p:nvSpPr>
          <p:cNvPr id="7" name="放射性核束物理创新成果">
            <a:extLst>
              <a:ext uri="{FF2B5EF4-FFF2-40B4-BE49-F238E27FC236}">
                <a16:creationId xmlns:a16="http://schemas.microsoft.com/office/drawing/2014/main" id="{525C4F0E-D0F5-BF63-EB44-0DD128F5CA9D}"/>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CIAE first SEE experiment   </a:t>
            </a:r>
          </a:p>
        </p:txBody>
      </p:sp>
      <p:sp>
        <p:nvSpPr>
          <p:cNvPr id="4" name="TextBox 2">
            <a:extLst>
              <a:ext uri="{FF2B5EF4-FFF2-40B4-BE49-F238E27FC236}">
                <a16:creationId xmlns:a16="http://schemas.microsoft.com/office/drawing/2014/main" id="{054088A0-D066-43AD-9D63-E8E4807716FC}"/>
              </a:ext>
            </a:extLst>
          </p:cNvPr>
          <p:cNvSpPr txBox="1"/>
          <p:nvPr/>
        </p:nvSpPr>
        <p:spPr>
          <a:xfrm>
            <a:off x="7380312" y="646824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31</a:t>
            </a:r>
          </a:p>
        </p:txBody>
      </p:sp>
    </p:spTree>
    <p:extLst>
      <p:ext uri="{BB962C8B-B14F-4D97-AF65-F5344CB8AC3E}">
        <p14:creationId xmlns:p14="http://schemas.microsoft.com/office/powerpoint/2010/main" val="2619643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Space environment radiation effect  </a:t>
            </a: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28BDBD1A-5AFA-1994-5FE0-A11FEE0366E8}"/>
              </a:ext>
            </a:extLst>
          </p:cNvPr>
          <p:cNvSpPr txBox="1"/>
          <p:nvPr/>
        </p:nvSpPr>
        <p:spPr>
          <a:xfrm>
            <a:off x="20758" y="1485306"/>
            <a:ext cx="4188764" cy="5536131"/>
          </a:xfrm>
          <a:prstGeom prst="rect">
            <a:avLst/>
          </a:prstGeom>
          <a:solidFill>
            <a:schemeClr val="tx2">
              <a:lumMod val="40000"/>
              <a:lumOff val="60000"/>
            </a:schemeClr>
          </a:solidFill>
        </p:spPr>
        <p:txBody>
          <a:bodyPr wrap="square">
            <a:spAutoFit/>
          </a:bodyPr>
          <a:lstStyle/>
          <a:p>
            <a:pPr marL="342900" indent="-342900" defTabSz="408305">
              <a:lnSpc>
                <a:spcPct val="150000"/>
              </a:lnSpc>
              <a:buFont typeface="Wingdings" panose="05000000000000000000" pitchFamily="2" charset="2"/>
              <a:buChar char="p"/>
              <a:defRPr sz="2375"/>
            </a:pPr>
            <a:r>
              <a:rPr lang="en-US" altLang="zh-CN" sz="2000" dirty="0">
                <a:solidFill>
                  <a:srgbClr val="FF0000"/>
                </a:solidFill>
                <a:latin typeface="Times New Roman" panose="02020603050405020304" pitchFamily="18" charset="0"/>
                <a:cs typeface="Times New Roman" panose="02020603050405020304" pitchFamily="18" charset="0"/>
              </a:rPr>
              <a:t>Result: </a:t>
            </a:r>
            <a:r>
              <a:rPr lang="en-US" altLang="zh-CN" sz="2000" dirty="0">
                <a:latin typeface="Times New Roman" panose="02020603050405020304" pitchFamily="18" charset="0"/>
                <a:cs typeface="Times New Roman" panose="02020603050405020304" pitchFamily="18" charset="0"/>
              </a:rPr>
              <a:t>the CMOS device has a shift effect when the proton </a:t>
            </a:r>
            <a:r>
              <a:rPr lang="en-US" altLang="zh-CN" sz="2000" dirty="0">
                <a:solidFill>
                  <a:srgbClr val="FF0000"/>
                </a:solidFill>
                <a:latin typeface="Times New Roman" panose="02020603050405020304" pitchFamily="18" charset="0"/>
                <a:cs typeface="Times New Roman" panose="02020603050405020304" pitchFamily="18" charset="0"/>
              </a:rPr>
              <a:t>irradiation flux is 2E11 </a:t>
            </a:r>
            <a:r>
              <a:rPr lang="en-US" altLang="zh-CN" sz="2000" dirty="0">
                <a:latin typeface="Times New Roman" panose="02020603050405020304" pitchFamily="18" charset="0"/>
                <a:cs typeface="Times New Roman" panose="02020603050405020304" pitchFamily="18" charset="0"/>
              </a:rPr>
              <a:t>, and the overall performance of the device decreases with the emergence of the displacement effect. </a:t>
            </a:r>
          </a:p>
          <a:p>
            <a:pPr marL="342900" indent="-342900" defTabSz="408305">
              <a:lnSpc>
                <a:spcPct val="150000"/>
              </a:lnSpc>
              <a:buFont typeface="Wingdings" panose="05000000000000000000" pitchFamily="2" charset="2"/>
              <a:buChar char="p"/>
              <a:defRPr sz="2375"/>
            </a:pPr>
            <a:r>
              <a:rPr lang="en-US" altLang="zh-CN" sz="2000" dirty="0">
                <a:latin typeface="Times New Roman" panose="02020603050405020304" pitchFamily="18" charset="0"/>
                <a:cs typeface="Times New Roman" panose="02020603050405020304" pitchFamily="18" charset="0"/>
              </a:rPr>
              <a:t>the space proton has a displacement effect on aerospace CMOS devices, which should be considered and strengthened in the practical application environment.</a:t>
            </a:r>
          </a:p>
          <a:p>
            <a:pPr marL="342900" indent="-342900" defTabSz="408305">
              <a:buFont typeface="Wingdings" panose="05000000000000000000" pitchFamily="2" charset="2"/>
              <a:buChar char="p"/>
              <a:defRPr sz="2375"/>
            </a:pPr>
            <a:endParaRPr lang="zh-CN" altLang="en-US" dirty="0">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id="{87707156-83A9-0DCC-B444-9EE8998A52F8}"/>
              </a:ext>
            </a:extLst>
          </p:cNvPr>
          <p:cNvSpPr txBox="1">
            <a:spLocks noChangeArrowheads="1"/>
          </p:cNvSpPr>
          <p:nvPr/>
        </p:nvSpPr>
        <p:spPr bwMode="auto">
          <a:xfrm>
            <a:off x="4209522" y="1485306"/>
            <a:ext cx="4843203" cy="708025"/>
          </a:xfrm>
          <a:prstGeom prst="rect">
            <a:avLst/>
          </a:prstGeom>
          <a:solidFill>
            <a:srgbClr val="800000"/>
          </a:solidFill>
          <a:ln w="9525" algn="ctr">
            <a:solidFill>
              <a:schemeClr val="bg1"/>
            </a:solidFill>
            <a:miter lim="800000"/>
          </a:ln>
          <a:effectLst/>
        </p:spPr>
        <p:txBody>
          <a:bodyPr wrap="square">
            <a:spAutoFit/>
          </a:bodyPr>
          <a:lstStyle/>
          <a:p>
            <a:pPr marR="0" defTabSz="914400" eaLnBrk="0" hangingPunct="0">
              <a:buClrTx/>
              <a:buSzTx/>
              <a:buFontTx/>
              <a:defRPr/>
            </a:pPr>
            <a:r>
              <a:rPr kumimoji="0" lang="el-GR" altLang="zh-CN" sz="20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0.25μ</a:t>
            </a:r>
            <a:r>
              <a:rPr kumimoji="0" lang="en-US" altLang="zh-CN" sz="20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m 8×512k×8bits</a:t>
            </a:r>
            <a:br>
              <a:rPr kumimoji="0" lang="en-US" altLang="zh-CN" sz="20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br>
            <a:r>
              <a:rPr kumimoji="0" lang="en-US" altLang="zh-CN" sz="20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CMOS </a:t>
            </a:r>
            <a:r>
              <a:rPr kumimoji="0" lang="en-US" altLang="zh-CN" sz="2000" b="1" kern="1200" cap="none" spc="0" normalizeH="0" baseline="0" noProof="0" dirty="0">
                <a:solidFill>
                  <a:srgbClr val="FFFFCC"/>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SRAM</a:t>
            </a:r>
          </a:p>
        </p:txBody>
      </p:sp>
      <p:pic>
        <p:nvPicPr>
          <p:cNvPr id="5" name="图片 16">
            <a:extLst>
              <a:ext uri="{FF2B5EF4-FFF2-40B4-BE49-F238E27FC236}">
                <a16:creationId xmlns:a16="http://schemas.microsoft.com/office/drawing/2014/main" id="{4E519AB3-C0CD-7893-1554-5375FA75B9FE}"/>
              </a:ext>
            </a:extLst>
          </p:cNvPr>
          <p:cNvPicPr>
            <a:picLocks noChangeAspect="1"/>
          </p:cNvPicPr>
          <p:nvPr/>
        </p:nvPicPr>
        <p:blipFill>
          <a:blip r:embed="rId3"/>
          <a:stretch>
            <a:fillRect/>
          </a:stretch>
        </p:blipFill>
        <p:spPr>
          <a:xfrm>
            <a:off x="4209523" y="2210967"/>
            <a:ext cx="4858702" cy="2623334"/>
          </a:xfrm>
          <a:prstGeom prst="rect">
            <a:avLst/>
          </a:prstGeom>
          <a:noFill/>
          <a:ln w="9525">
            <a:noFill/>
          </a:ln>
        </p:spPr>
      </p:pic>
      <p:sp>
        <p:nvSpPr>
          <p:cNvPr id="7" name="文本框 6">
            <a:extLst>
              <a:ext uri="{FF2B5EF4-FFF2-40B4-BE49-F238E27FC236}">
                <a16:creationId xmlns:a16="http://schemas.microsoft.com/office/drawing/2014/main" id="{3E974EFA-7EE4-4C5A-F198-102CE52D2DD5}"/>
              </a:ext>
            </a:extLst>
          </p:cNvPr>
          <p:cNvSpPr txBox="1"/>
          <p:nvPr/>
        </p:nvSpPr>
        <p:spPr>
          <a:xfrm>
            <a:off x="4209522" y="4657025"/>
            <a:ext cx="4943308" cy="2345322"/>
          </a:xfrm>
          <a:prstGeom prst="rect">
            <a:avLst/>
          </a:prstGeom>
          <a:solidFill>
            <a:schemeClr val="accent2">
              <a:lumMod val="40000"/>
              <a:lumOff val="60000"/>
            </a:schemeClr>
          </a:solidFill>
        </p:spPr>
        <p:txBody>
          <a:bodyPr wrap="square">
            <a:spAutoFit/>
          </a:bodyPr>
          <a:lstStyle/>
          <a:p>
            <a:pPr marL="342900" indent="-342900" defTabSz="408305">
              <a:lnSpc>
                <a:spcPct val="150000"/>
              </a:lnSpc>
              <a:buFont typeface="Wingdings" panose="05000000000000000000" pitchFamily="2" charset="2"/>
              <a:buChar char="p"/>
              <a:defRPr sz="2375"/>
            </a:pPr>
            <a:r>
              <a:rPr lang="en-US" altLang="zh-CN" sz="2000" dirty="0">
                <a:solidFill>
                  <a:srgbClr val="002060"/>
                </a:solidFill>
                <a:latin typeface="Times New Roman" panose="02020603050405020304" pitchFamily="18" charset="0"/>
                <a:cs typeface="Times New Roman" panose="02020603050405020304" pitchFamily="18" charset="0"/>
              </a:rPr>
              <a:t>CIAE jointly carried out the first experiment on the proton single event effect in Nov. 2016, Fill the gap in the anti-radiation experiment of intermediate energy protons in China.</a:t>
            </a:r>
          </a:p>
        </p:txBody>
      </p:sp>
      <p:sp>
        <p:nvSpPr>
          <p:cNvPr id="6" name="TextBox 2">
            <a:extLst>
              <a:ext uri="{FF2B5EF4-FFF2-40B4-BE49-F238E27FC236}">
                <a16:creationId xmlns:a16="http://schemas.microsoft.com/office/drawing/2014/main" id="{AD96CD4C-DA3D-2D62-14F6-B94BB7BC3DF8}"/>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32</a:t>
            </a:r>
          </a:p>
        </p:txBody>
      </p:sp>
    </p:spTree>
    <p:extLst>
      <p:ext uri="{BB962C8B-B14F-4D97-AF65-F5344CB8AC3E}">
        <p14:creationId xmlns:p14="http://schemas.microsoft.com/office/powerpoint/2010/main" val="163998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179512" y="956527"/>
            <a:ext cx="7776864" cy="531145"/>
          </a:xfrm>
          <a:prstGeom prst="rect">
            <a:avLst/>
          </a:prstGeom>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Innovative achievements in radioactive effect</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grpSp>
        <p:nvGrpSpPr>
          <p:cNvPr id="16" name="组合 36">
            <a:extLst>
              <a:ext uri="{FF2B5EF4-FFF2-40B4-BE49-F238E27FC236}">
                <a16:creationId xmlns:a16="http://schemas.microsoft.com/office/drawing/2014/main" id="{BC2D50E1-A1EE-B36C-3E22-4B6A83BBE319}"/>
              </a:ext>
            </a:extLst>
          </p:cNvPr>
          <p:cNvGrpSpPr/>
          <p:nvPr/>
        </p:nvGrpSpPr>
        <p:grpSpPr>
          <a:xfrm>
            <a:off x="5256" y="1487672"/>
            <a:ext cx="8946194" cy="4806759"/>
            <a:chOff x="-1" y="46654"/>
            <a:chExt cx="9413801" cy="4806758"/>
          </a:xfrm>
        </p:grpSpPr>
        <p:sp>
          <p:nvSpPr>
            <p:cNvPr id="17" name="矩形 38">
              <a:extLst>
                <a:ext uri="{FF2B5EF4-FFF2-40B4-BE49-F238E27FC236}">
                  <a16:creationId xmlns:a16="http://schemas.microsoft.com/office/drawing/2014/main" id="{4CF54964-26A5-7F42-ACC7-3912EE94E4FC}"/>
                </a:ext>
              </a:extLst>
            </p:cNvPr>
            <p:cNvSpPr/>
            <p:nvPr/>
          </p:nvSpPr>
          <p:spPr>
            <a:xfrm>
              <a:off x="127769" y="78698"/>
              <a:ext cx="9141753" cy="477471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latin typeface="Times New Roman" panose="02020603050405020304" pitchFamily="18" charset="0"/>
                <a:cs typeface="Times New Roman" panose="02020603050405020304" pitchFamily="18" charset="0"/>
              </a:endParaRPr>
            </a:p>
          </p:txBody>
        </p:sp>
        <p:grpSp>
          <p:nvGrpSpPr>
            <p:cNvPr id="18" name="组合 39">
              <a:extLst>
                <a:ext uri="{FF2B5EF4-FFF2-40B4-BE49-F238E27FC236}">
                  <a16:creationId xmlns:a16="http://schemas.microsoft.com/office/drawing/2014/main" id="{5B73CF35-93EE-B17A-6847-A54594E94FB4}"/>
                </a:ext>
              </a:extLst>
            </p:cNvPr>
            <p:cNvGrpSpPr/>
            <p:nvPr/>
          </p:nvGrpSpPr>
          <p:grpSpPr>
            <a:xfrm>
              <a:off x="-1" y="46654"/>
              <a:ext cx="9413801" cy="4689102"/>
              <a:chOff x="0" y="46655"/>
              <a:chExt cx="9413799" cy="4689100"/>
            </a:xfrm>
          </p:grpSpPr>
          <p:sp>
            <p:nvSpPr>
              <p:cNvPr id="21" name="TextBox 26">
                <a:extLst>
                  <a:ext uri="{FF2B5EF4-FFF2-40B4-BE49-F238E27FC236}">
                    <a16:creationId xmlns:a16="http://schemas.microsoft.com/office/drawing/2014/main" id="{701292AE-439A-5F77-D9AF-4591D2A67ED8}"/>
                  </a:ext>
                </a:extLst>
              </p:cNvPr>
              <p:cNvSpPr txBox="1"/>
              <p:nvPr/>
            </p:nvSpPr>
            <p:spPr>
              <a:xfrm>
                <a:off x="6416913" y="3344310"/>
                <a:ext cx="1399975" cy="400103"/>
              </a:xfrm>
              <a:prstGeom prst="rect">
                <a:avLst/>
              </a:prstGeom>
              <a:noFill/>
              <a:ln w="12700" cap="flat">
                <a:noFill/>
                <a:miter lim="400000"/>
              </a:ln>
              <a:effectLst/>
            </p:spPr>
            <p:txBody>
              <a:bodyPr wrap="square" lIns="60957" tIns="60957" rIns="60957" bIns="60957" numCol="1" anchor="t">
                <a:spAutoFit/>
              </a:bodyPr>
              <a:lstStyle/>
              <a:p>
                <a:pPr>
                  <a:defRPr>
                    <a:solidFill>
                      <a:srgbClr val="FFFFC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atin typeface="Times New Roman" panose="02020603050405020304" pitchFamily="18" charset="0"/>
                    <a:cs typeface="Times New Roman" panose="02020603050405020304" pitchFamily="18" charset="0"/>
                  </a:rPr>
                  <a:t>LHC鸟瞰图</a:t>
                </a:r>
              </a:p>
            </p:txBody>
          </p:sp>
          <p:sp>
            <p:nvSpPr>
              <p:cNvPr id="22" name="直接连接符 43">
                <a:extLst>
                  <a:ext uri="{FF2B5EF4-FFF2-40B4-BE49-F238E27FC236}">
                    <a16:creationId xmlns:a16="http://schemas.microsoft.com/office/drawing/2014/main" id="{B542E96B-81E6-C7E0-D39B-E7A86F6D2499}"/>
                  </a:ext>
                </a:extLst>
              </p:cNvPr>
              <p:cNvSpPr/>
              <p:nvPr/>
            </p:nvSpPr>
            <p:spPr>
              <a:xfrm flipV="1">
                <a:off x="0" y="46655"/>
                <a:ext cx="9413799" cy="9526"/>
              </a:xfrm>
              <a:prstGeom prst="line">
                <a:avLst/>
              </a:prstGeom>
              <a:noFill/>
              <a:ln w="28575" cap="flat">
                <a:solidFill>
                  <a:srgbClr val="33CCCC"/>
                </a:solidFill>
                <a:prstDash val="solid"/>
                <a:round/>
              </a:ln>
              <a:effectLst/>
            </p:spPr>
            <p:txBody>
              <a:bodyPr wrap="square" lIns="45719" tIns="45719" rIns="45719" bIns="45719" numCol="1" anchor="t">
                <a:noAutofit/>
              </a:bodyPr>
              <a:lstStyle/>
              <a:p>
                <a:endParaRPr>
                  <a:latin typeface="Times New Roman" panose="02020603050405020304" pitchFamily="18" charset="0"/>
                  <a:cs typeface="Times New Roman" panose="02020603050405020304" pitchFamily="18" charset="0"/>
                </a:endParaRPr>
              </a:p>
            </p:txBody>
          </p:sp>
          <p:pic>
            <p:nvPicPr>
              <p:cNvPr id="23" name="Picture 7" descr="Picture 7">
                <a:extLst>
                  <a:ext uri="{FF2B5EF4-FFF2-40B4-BE49-F238E27FC236}">
                    <a16:creationId xmlns:a16="http://schemas.microsoft.com/office/drawing/2014/main" id="{6184CC5E-86E9-6288-C45A-FA9F83F3535E}"/>
                  </a:ext>
                </a:extLst>
              </p:cNvPr>
              <p:cNvPicPr>
                <a:picLocks noChangeAspect="1"/>
              </p:cNvPicPr>
              <p:nvPr/>
            </p:nvPicPr>
            <p:blipFill>
              <a:blip r:embed="rId3"/>
              <a:stretch>
                <a:fillRect/>
              </a:stretch>
            </p:blipFill>
            <p:spPr>
              <a:xfrm>
                <a:off x="5163296" y="1957843"/>
                <a:ext cx="4106225" cy="2672073"/>
              </a:xfrm>
              <a:prstGeom prst="rect">
                <a:avLst/>
              </a:prstGeom>
              <a:ln w="12700" cap="flat">
                <a:noFill/>
                <a:miter lim="400000"/>
                <a:headEnd/>
                <a:tailEnd/>
              </a:ln>
              <a:effectLst/>
            </p:spPr>
          </p:pic>
          <p:sp>
            <p:nvSpPr>
              <p:cNvPr id="24" name="文本框 26">
                <a:extLst>
                  <a:ext uri="{FF2B5EF4-FFF2-40B4-BE49-F238E27FC236}">
                    <a16:creationId xmlns:a16="http://schemas.microsoft.com/office/drawing/2014/main" id="{02F1D6B2-F771-C77A-6658-171359BC4C94}"/>
                  </a:ext>
                </a:extLst>
              </p:cNvPr>
              <p:cNvSpPr txBox="1"/>
              <p:nvPr/>
            </p:nvSpPr>
            <p:spPr>
              <a:xfrm>
                <a:off x="6210261" y="1445376"/>
                <a:ext cx="2093411" cy="380480"/>
              </a:xfrm>
              <a:prstGeom prst="rect">
                <a:avLst/>
              </a:prstGeom>
              <a:solidFill>
                <a:schemeClr val="accent3">
                  <a:lumOff val="44000"/>
                  <a:alpha val="30196"/>
                </a:schemeClr>
              </a:solidFill>
              <a:ln w="12700" cap="flat">
                <a:noFill/>
                <a:miter lim="400000"/>
              </a:ln>
              <a:effectLst/>
            </p:spPr>
            <p:txBody>
              <a:bodyPr wrap="square" lIns="36000" tIns="36000" rIns="36000" bIns="36000" numCol="1" anchor="t">
                <a:spAutoFit/>
              </a:bodyPr>
              <a:lstStyle/>
              <a:p>
                <a:pPr algn="l">
                  <a:defRPr sz="2000">
                    <a:solidFill>
                      <a:srgbClr val="80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latin typeface="Times New Roman" panose="02020603050405020304" pitchFamily="18" charset="0"/>
                    <a:cs typeface="Times New Roman" panose="02020603050405020304" pitchFamily="18" charset="0"/>
                  </a:rPr>
                  <a:t>CEPC</a:t>
                </a:r>
                <a:r>
                  <a:rPr lang="en-US" dirty="0">
                    <a:latin typeface="Times New Roman" panose="02020603050405020304" pitchFamily="18" charset="0"/>
                    <a:cs typeface="Times New Roman" panose="02020603050405020304" pitchFamily="18" charset="0"/>
                  </a:rPr>
                  <a:t> Model</a:t>
                </a:r>
                <a:endParaRPr dirty="0">
                  <a:latin typeface="Times New Roman" panose="02020603050405020304" pitchFamily="18" charset="0"/>
                  <a:cs typeface="Times New Roman" panose="02020603050405020304" pitchFamily="18" charset="0"/>
                </a:endParaRPr>
              </a:p>
            </p:txBody>
          </p:sp>
          <p:pic>
            <p:nvPicPr>
              <p:cNvPr id="25" name="Picture 2" descr="Picture 2">
                <a:extLst>
                  <a:ext uri="{FF2B5EF4-FFF2-40B4-BE49-F238E27FC236}">
                    <a16:creationId xmlns:a16="http://schemas.microsoft.com/office/drawing/2014/main" id="{2D48D08D-A38D-BCD2-FED9-3264952DEB45}"/>
                  </a:ext>
                </a:extLst>
              </p:cNvPr>
              <p:cNvPicPr>
                <a:picLocks noChangeAspect="1"/>
              </p:cNvPicPr>
              <p:nvPr/>
            </p:nvPicPr>
            <p:blipFill>
              <a:blip r:embed="rId4"/>
              <a:stretch>
                <a:fillRect/>
              </a:stretch>
            </p:blipFill>
            <p:spPr>
              <a:xfrm>
                <a:off x="144540" y="1058500"/>
                <a:ext cx="2525870" cy="1879717"/>
              </a:xfrm>
              <a:prstGeom prst="rect">
                <a:avLst/>
              </a:prstGeom>
              <a:ln w="12700" cap="flat">
                <a:noFill/>
                <a:miter lim="400000"/>
                <a:headEnd/>
                <a:tailEnd/>
              </a:ln>
              <a:effectLst/>
            </p:spPr>
          </p:pic>
          <p:pic>
            <p:nvPicPr>
              <p:cNvPr id="26" name="Picture 6" descr="Picture 6">
                <a:extLst>
                  <a:ext uri="{FF2B5EF4-FFF2-40B4-BE49-F238E27FC236}">
                    <a16:creationId xmlns:a16="http://schemas.microsoft.com/office/drawing/2014/main" id="{C022FAFD-414B-9AC5-5DF2-BB21BC4E0754}"/>
                  </a:ext>
                </a:extLst>
              </p:cNvPr>
              <p:cNvPicPr>
                <a:picLocks noChangeAspect="1"/>
              </p:cNvPicPr>
              <p:nvPr/>
            </p:nvPicPr>
            <p:blipFill>
              <a:blip r:embed="rId5"/>
              <a:srcRect l="1596" r="6900"/>
              <a:stretch>
                <a:fillRect/>
              </a:stretch>
            </p:blipFill>
            <p:spPr>
              <a:xfrm>
                <a:off x="127770" y="2938217"/>
                <a:ext cx="2232248" cy="1797538"/>
              </a:xfrm>
              <a:prstGeom prst="rect">
                <a:avLst/>
              </a:prstGeom>
              <a:ln w="12700" cap="flat">
                <a:noFill/>
                <a:miter lim="400000"/>
                <a:headEnd/>
                <a:tailEnd/>
              </a:ln>
              <a:effectLst/>
            </p:spPr>
          </p:pic>
          <p:sp>
            <p:nvSpPr>
              <p:cNvPr id="27" name="TextBox 48">
                <a:extLst>
                  <a:ext uri="{FF2B5EF4-FFF2-40B4-BE49-F238E27FC236}">
                    <a16:creationId xmlns:a16="http://schemas.microsoft.com/office/drawing/2014/main" id="{FA2C4A06-0306-BF7B-0DA4-8ECDCADE4503}"/>
                  </a:ext>
                </a:extLst>
              </p:cNvPr>
              <p:cNvSpPr txBox="1"/>
              <p:nvPr/>
            </p:nvSpPr>
            <p:spPr>
              <a:xfrm>
                <a:off x="2741596" y="1846740"/>
                <a:ext cx="2623205" cy="646329"/>
              </a:xfrm>
              <a:prstGeom prst="rect">
                <a:avLst/>
              </a:prstGeom>
              <a:noFill/>
              <a:ln w="12700" cap="flat">
                <a:noFill/>
                <a:miter lim="400000"/>
              </a:ln>
              <a:effectLst/>
            </p:spPr>
            <p:txBody>
              <a:bodyPr wrap="square" lIns="45719" tIns="45719" rIns="45719" bIns="45719" numCol="1" anchor="t">
                <a:spAutoFit/>
              </a:bodyPr>
              <a:lstStyle/>
              <a:p>
                <a:pPr algn="l">
                  <a:defRPr>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solidFill>
                      <a:srgbClr val="FF0000"/>
                    </a:solidFill>
                    <a:latin typeface="Times New Roman" panose="02020603050405020304" pitchFamily="18" charset="0"/>
                    <a:cs typeface="Times New Roman" panose="02020603050405020304" pitchFamily="18" charset="0"/>
                  </a:rPr>
                  <a:t>LGAD</a:t>
                </a:r>
                <a:r>
                  <a:rPr lang="en-US" dirty="0">
                    <a:solidFill>
                      <a:srgbClr val="FF0000"/>
                    </a:solidFill>
                    <a:latin typeface="Times New Roman" panose="02020603050405020304" pitchFamily="18" charset="0"/>
                    <a:cs typeface="Times New Roman" panose="02020603050405020304" pitchFamily="18" charset="0"/>
                  </a:rPr>
                  <a:t> chip</a:t>
                </a:r>
                <a:r>
                  <a:rPr dirty="0">
                    <a:solidFill>
                      <a:srgbClr val="FF0000"/>
                    </a:solidFill>
                    <a:latin typeface="Times New Roman" panose="02020603050405020304" pitchFamily="18" charset="0"/>
                    <a:cs typeface="Times New Roman" panose="02020603050405020304" pitchFamily="18" charset="0"/>
                  </a:rPr>
                  <a:t>，</a:t>
                </a:r>
                <a:br>
                  <a:rPr dirty="0">
                    <a:solidFill>
                      <a:srgbClr val="FF0000"/>
                    </a:solidFill>
                    <a:latin typeface="Times New Roman" panose="02020603050405020304" pitchFamily="18" charset="0"/>
                    <a:cs typeface="Times New Roman" panose="02020603050405020304" pitchFamily="18" charset="0"/>
                  </a:rPr>
                </a:br>
                <a:r>
                  <a:rPr dirty="0">
                    <a:solidFill>
                      <a:srgbClr val="FF0000"/>
                    </a:solidFill>
                    <a:latin typeface="Times New Roman" panose="02020603050405020304" pitchFamily="18" charset="0"/>
                    <a:cs typeface="Times New Roman" panose="02020603050405020304" pitchFamily="18" charset="0"/>
                  </a:rPr>
                  <a:t>2.6mm</a:t>
                </a:r>
                <a:r>
                  <a:rPr lang="en-US" dirty="0">
                    <a:solidFill>
                      <a:srgbClr val="FF0000"/>
                    </a:solidFill>
                    <a:latin typeface="Times New Roman" panose="02020603050405020304" pitchFamily="18" charset="0"/>
                    <a:cs typeface="Times New Roman" panose="02020603050405020304" pitchFamily="18" charset="0"/>
                  </a:rPr>
                  <a:t>*</a:t>
                </a:r>
                <a:r>
                  <a:rPr dirty="0">
                    <a:solidFill>
                      <a:srgbClr val="FF0000"/>
                    </a:solidFill>
                    <a:latin typeface="Times New Roman" panose="02020603050405020304" pitchFamily="18" charset="0"/>
                    <a:cs typeface="Times New Roman" panose="02020603050405020304" pitchFamily="18" charset="0"/>
                  </a:rPr>
                  <a:t>2.3mm</a:t>
                </a:r>
              </a:p>
            </p:txBody>
          </p:sp>
          <p:sp>
            <p:nvSpPr>
              <p:cNvPr id="28" name="TextBox 49">
                <a:extLst>
                  <a:ext uri="{FF2B5EF4-FFF2-40B4-BE49-F238E27FC236}">
                    <a16:creationId xmlns:a16="http://schemas.microsoft.com/office/drawing/2014/main" id="{965CAD8F-5984-F240-BC40-4E39B0A78106}"/>
                  </a:ext>
                </a:extLst>
              </p:cNvPr>
              <p:cNvSpPr txBox="1"/>
              <p:nvPr/>
            </p:nvSpPr>
            <p:spPr>
              <a:xfrm>
                <a:off x="2792542" y="3836986"/>
                <a:ext cx="1762545" cy="369330"/>
              </a:xfrm>
              <a:prstGeom prst="rect">
                <a:avLst/>
              </a:prstGeom>
              <a:noFill/>
              <a:ln w="12700" cap="flat">
                <a:noFill/>
                <a:miter lim="400000"/>
              </a:ln>
              <a:effectLst/>
            </p:spPr>
            <p:txBody>
              <a:bodyPr wrap="square" lIns="45719" tIns="45719" rIns="45719" bIns="45719" numCol="1" anchor="t">
                <a:spAutoFit/>
              </a:bodyPr>
              <a:lstStyle>
                <a:lvl1pPr algn="l">
                  <a:defRPr>
                    <a:solidFill>
                      <a:srgbClr val="8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Arial" panose="020B0604020202020204"/>
                    <a:ea typeface="Arial" panose="020B0604020202020204"/>
                    <a:cs typeface="Arial" panose="020B0604020202020204"/>
                    <a:sym typeface="Arial" panose="020B0604020202020204"/>
                  </a:defRPr>
                </a:pPr>
                <a:r>
                  <a:rPr lang="en-US" dirty="0">
                    <a:latin typeface="Times New Roman" panose="02020603050405020304" pitchFamily="18" charset="0"/>
                    <a:cs typeface="Times New Roman" panose="02020603050405020304" pitchFamily="18" charset="0"/>
                  </a:rPr>
                  <a:t>Detector profile</a:t>
                </a:r>
                <a:endParaRPr dirty="0">
                  <a:latin typeface="Times New Roman" panose="02020603050405020304" pitchFamily="18" charset="0"/>
                  <a:cs typeface="Times New Roman" panose="02020603050405020304" pitchFamily="18" charset="0"/>
                  <a:sym typeface="宋体" panose="02010600030101010101" pitchFamily="2" charset="-122"/>
                </a:endParaRPr>
              </a:p>
            </p:txBody>
          </p:sp>
          <p:sp>
            <p:nvSpPr>
              <p:cNvPr id="29" name="Rectangle 3">
                <a:extLst>
                  <a:ext uri="{FF2B5EF4-FFF2-40B4-BE49-F238E27FC236}">
                    <a16:creationId xmlns:a16="http://schemas.microsoft.com/office/drawing/2014/main" id="{8C8DF87C-8A11-CE9D-B436-30381381008F}"/>
                  </a:ext>
                </a:extLst>
              </p:cNvPr>
              <p:cNvSpPr txBox="1"/>
              <p:nvPr/>
            </p:nvSpPr>
            <p:spPr>
              <a:xfrm>
                <a:off x="144540" y="78698"/>
                <a:ext cx="8775051" cy="707884"/>
              </a:xfrm>
              <a:prstGeom prst="rect">
                <a:avLst/>
              </a:prstGeom>
              <a:solidFill>
                <a:srgbClr val="0070C0"/>
              </a:solidFill>
              <a:ln w="9525" cap="flat">
                <a:solidFill>
                  <a:schemeClr val="accent3">
                    <a:lumOff val="44000"/>
                  </a:schemeClr>
                </a:solidFill>
                <a:prstDash val="solid"/>
                <a:miter lim="800000"/>
              </a:ln>
              <a:effectLst/>
            </p:spPr>
            <p:txBody>
              <a:bodyPr wrap="square" lIns="45719" tIns="45719" rIns="45719" bIns="45719" numCol="1" anchor="t">
                <a:spAutoFit/>
              </a:bodyPr>
              <a:lstStyle/>
              <a:p>
                <a:pPr algn="l">
                  <a:defRPr sz="2000">
                    <a:solidFill>
                      <a:schemeClr val="accent3">
                        <a:lumOff val="44000"/>
                      </a:schemeClr>
                    </a:solidFill>
                    <a:effectLst>
                      <a:outerShdw blurRad="38100" dist="38100" dir="2700000" rotWithShape="0">
                        <a:srgbClr val="000000"/>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dirty="0">
                    <a:latin typeface="Times New Roman" panose="02020603050405020304" pitchFamily="18" charset="0"/>
                    <a:cs typeface="Times New Roman" panose="02020603050405020304" pitchFamily="18" charset="0"/>
                  </a:rPr>
                  <a:t>Time resolution of t</a:t>
                </a:r>
                <a:r>
                  <a:rPr lang="en-US" dirty="0">
                    <a:latin typeface="Times New Roman" panose="02020603050405020304" pitchFamily="18" charset="0"/>
                    <a:cs typeface="Times New Roman" panose="02020603050405020304" pitchFamily="18" charset="0"/>
                  </a:rPr>
                  <a:t>wo low-gain avalanche amplified silicon sensors is lower than 30ps </a:t>
                </a:r>
                <a:r>
                  <a:rPr lang="en-US" altLang="zh-CN" dirty="0">
                    <a:latin typeface="Times New Roman" panose="02020603050405020304" pitchFamily="18" charset="0"/>
                    <a:cs typeface="Times New Roman" panose="02020603050405020304" pitchFamily="18" charset="0"/>
                  </a:rPr>
                  <a:t>after irradiation with contrast to </a:t>
                </a:r>
                <a:r>
                  <a:rPr lang="en-US" dirty="0">
                    <a:latin typeface="Times New Roman" panose="02020603050405020304" pitchFamily="18" charset="0"/>
                    <a:cs typeface="Times New Roman" panose="02020603050405020304" pitchFamily="18" charset="0"/>
                  </a:rPr>
                  <a:t>Spain and Japan about 50ps</a:t>
                </a:r>
                <a:endParaRPr dirty="0">
                  <a:latin typeface="Times New Roman" panose="02020603050405020304" pitchFamily="18" charset="0"/>
                  <a:cs typeface="Times New Roman" panose="02020603050405020304" pitchFamily="18" charset="0"/>
                </a:endParaRPr>
              </a:p>
            </p:txBody>
          </p:sp>
        </p:grpSp>
      </p:grpSp>
      <p:sp>
        <p:nvSpPr>
          <p:cNvPr id="3" name="TextBox 2">
            <a:extLst>
              <a:ext uri="{FF2B5EF4-FFF2-40B4-BE49-F238E27FC236}">
                <a16:creationId xmlns:a16="http://schemas.microsoft.com/office/drawing/2014/main" id="{1A993344-E1E0-D442-C925-EB2D6F656EFF}"/>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33</a:t>
            </a:r>
          </a:p>
        </p:txBody>
      </p:sp>
    </p:spTree>
    <p:extLst>
      <p:ext uri="{BB962C8B-B14F-4D97-AF65-F5344CB8AC3E}">
        <p14:creationId xmlns:p14="http://schemas.microsoft.com/office/powerpoint/2010/main" val="2580825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179512" y="956527"/>
            <a:ext cx="7776864" cy="531145"/>
          </a:xfrm>
          <a:prstGeom prst="rect">
            <a:avLst/>
          </a:prstGeom>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Innovative achievements in radioactive effect</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grpSp>
        <p:nvGrpSpPr>
          <p:cNvPr id="18" name="组合 39">
            <a:extLst>
              <a:ext uri="{FF2B5EF4-FFF2-40B4-BE49-F238E27FC236}">
                <a16:creationId xmlns:a16="http://schemas.microsoft.com/office/drawing/2014/main" id="{5B73CF35-93EE-B17A-6847-A54594E94FB4}"/>
              </a:ext>
            </a:extLst>
          </p:cNvPr>
          <p:cNvGrpSpPr/>
          <p:nvPr/>
        </p:nvGrpSpPr>
        <p:grpSpPr>
          <a:xfrm>
            <a:off x="5256" y="1487672"/>
            <a:ext cx="8946194" cy="3697760"/>
            <a:chOff x="0" y="46655"/>
            <a:chExt cx="9413799" cy="3697758"/>
          </a:xfrm>
        </p:grpSpPr>
        <p:sp>
          <p:nvSpPr>
            <p:cNvPr id="21" name="TextBox 26">
              <a:extLst>
                <a:ext uri="{FF2B5EF4-FFF2-40B4-BE49-F238E27FC236}">
                  <a16:creationId xmlns:a16="http://schemas.microsoft.com/office/drawing/2014/main" id="{701292AE-439A-5F77-D9AF-4591D2A67ED8}"/>
                </a:ext>
              </a:extLst>
            </p:cNvPr>
            <p:cNvSpPr txBox="1"/>
            <p:nvPr/>
          </p:nvSpPr>
          <p:spPr>
            <a:xfrm>
              <a:off x="6416913" y="3344310"/>
              <a:ext cx="1399975" cy="400103"/>
            </a:xfrm>
            <a:prstGeom prst="rect">
              <a:avLst/>
            </a:prstGeom>
            <a:noFill/>
            <a:ln w="12700" cap="flat">
              <a:noFill/>
              <a:miter lim="400000"/>
            </a:ln>
            <a:effectLst/>
          </p:spPr>
          <p:txBody>
            <a:bodyPr wrap="square" lIns="60957" tIns="60957" rIns="60957" bIns="60957" numCol="1" anchor="t">
              <a:spAutoFit/>
            </a:bodyPr>
            <a:lstStyle/>
            <a:p>
              <a:pPr>
                <a:defRPr>
                  <a:solidFill>
                    <a:srgbClr val="FFFFC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atin typeface="Times New Roman" panose="02020603050405020304" pitchFamily="18" charset="0"/>
                  <a:cs typeface="Times New Roman" panose="02020603050405020304" pitchFamily="18" charset="0"/>
                </a:rPr>
                <a:t>LHC鸟瞰图</a:t>
              </a:r>
            </a:p>
          </p:txBody>
        </p:sp>
        <p:sp>
          <p:nvSpPr>
            <p:cNvPr id="22" name="直接连接符 43">
              <a:extLst>
                <a:ext uri="{FF2B5EF4-FFF2-40B4-BE49-F238E27FC236}">
                  <a16:creationId xmlns:a16="http://schemas.microsoft.com/office/drawing/2014/main" id="{B542E96B-81E6-C7E0-D39B-E7A86F6D2499}"/>
                </a:ext>
              </a:extLst>
            </p:cNvPr>
            <p:cNvSpPr/>
            <p:nvPr/>
          </p:nvSpPr>
          <p:spPr>
            <a:xfrm flipV="1">
              <a:off x="0" y="46655"/>
              <a:ext cx="9413799" cy="9526"/>
            </a:xfrm>
            <a:prstGeom prst="line">
              <a:avLst/>
            </a:prstGeom>
            <a:noFill/>
            <a:ln w="28575" cap="flat">
              <a:solidFill>
                <a:srgbClr val="33CCCC"/>
              </a:solidFill>
              <a:prstDash val="solid"/>
              <a:round/>
            </a:ln>
            <a:effectLst/>
          </p:spPr>
          <p:txBody>
            <a:bodyPr wrap="square" lIns="45719" tIns="45719" rIns="45719" bIns="45719" numCol="1" anchor="t">
              <a:noAutofit/>
            </a:bodyPr>
            <a:lstStyle/>
            <a:p>
              <a:endParaRPr>
                <a:latin typeface="Times New Roman" panose="02020603050405020304" pitchFamily="18" charset="0"/>
                <a:cs typeface="Times New Roman" panose="02020603050405020304" pitchFamily="18" charset="0"/>
              </a:endParaRPr>
            </a:p>
          </p:txBody>
        </p:sp>
        <p:sp>
          <p:nvSpPr>
            <p:cNvPr id="29" name="Rectangle 3">
              <a:extLst>
                <a:ext uri="{FF2B5EF4-FFF2-40B4-BE49-F238E27FC236}">
                  <a16:creationId xmlns:a16="http://schemas.microsoft.com/office/drawing/2014/main" id="{8C8DF87C-8A11-CE9D-B436-30381381008F}"/>
                </a:ext>
              </a:extLst>
            </p:cNvPr>
            <p:cNvSpPr txBox="1"/>
            <p:nvPr/>
          </p:nvSpPr>
          <p:spPr>
            <a:xfrm>
              <a:off x="225715" y="180517"/>
              <a:ext cx="8833026" cy="707884"/>
            </a:xfrm>
            <a:prstGeom prst="rect">
              <a:avLst/>
            </a:prstGeom>
            <a:solidFill>
              <a:srgbClr val="0070C0"/>
            </a:solidFill>
            <a:ln w="9525" cap="flat">
              <a:solidFill>
                <a:schemeClr val="accent3">
                  <a:lumOff val="44000"/>
                </a:schemeClr>
              </a:solidFill>
              <a:prstDash val="solid"/>
              <a:miter lim="800000"/>
            </a:ln>
            <a:effectLst/>
          </p:spPr>
          <p:txBody>
            <a:bodyPr wrap="square" lIns="45719" tIns="45719" rIns="45719" bIns="45719" numCol="1" anchor="t">
              <a:spAutoFit/>
            </a:bodyPr>
            <a:lstStyle/>
            <a:p>
              <a:pPr algn="l">
                <a:defRPr sz="2000">
                  <a:solidFill>
                    <a:schemeClr val="accent3">
                      <a:lumOff val="44000"/>
                    </a:schemeClr>
                  </a:solidFill>
                  <a:effectLst>
                    <a:outerShdw blurRad="38100" dist="38100" dir="2700000" rotWithShape="0">
                      <a:srgbClr val="000000"/>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dirty="0">
                  <a:latin typeface="Times New Roman" panose="02020603050405020304" pitchFamily="18" charset="0"/>
                  <a:cs typeface="Times New Roman" panose="02020603050405020304" pitchFamily="18" charset="0"/>
                </a:rPr>
                <a:t>Experimental verification of key technologies of LHC/ATLAS single crystal diamond detector</a:t>
              </a:r>
              <a:endParaRPr dirty="0">
                <a:latin typeface="Times New Roman" panose="02020603050405020304" pitchFamily="18" charset="0"/>
                <a:cs typeface="Times New Roman" panose="02020603050405020304" pitchFamily="18" charset="0"/>
              </a:endParaRPr>
            </a:p>
          </p:txBody>
        </p:sp>
      </p:grpSp>
      <p:pic>
        <p:nvPicPr>
          <p:cNvPr id="3" name="图片 45" descr="图片 45">
            <a:extLst>
              <a:ext uri="{FF2B5EF4-FFF2-40B4-BE49-F238E27FC236}">
                <a16:creationId xmlns:a16="http://schemas.microsoft.com/office/drawing/2014/main" id="{AE609FEB-F850-4A72-3A6D-B470E871D1E2}"/>
              </a:ext>
            </a:extLst>
          </p:cNvPr>
          <p:cNvPicPr>
            <a:picLocks noChangeAspect="1"/>
          </p:cNvPicPr>
          <p:nvPr/>
        </p:nvPicPr>
        <p:blipFill>
          <a:blip r:embed="rId3"/>
          <a:srcRect l="3797" t="4695" r="2548" b="6138"/>
          <a:stretch>
            <a:fillRect/>
          </a:stretch>
        </p:blipFill>
        <p:spPr>
          <a:xfrm>
            <a:off x="239033" y="2329418"/>
            <a:ext cx="4044935" cy="2942802"/>
          </a:xfrm>
          <a:prstGeom prst="rect">
            <a:avLst/>
          </a:prstGeom>
          <a:ln w="12700" cap="flat">
            <a:noFill/>
            <a:miter lim="400000"/>
            <a:headEnd/>
            <a:tailEnd/>
          </a:ln>
          <a:effectLst/>
        </p:spPr>
      </p:pic>
      <p:pic>
        <p:nvPicPr>
          <p:cNvPr id="4" name="图片 40" descr="图片 40">
            <a:extLst>
              <a:ext uri="{FF2B5EF4-FFF2-40B4-BE49-F238E27FC236}">
                <a16:creationId xmlns:a16="http://schemas.microsoft.com/office/drawing/2014/main" id="{678BD398-D616-4E7F-C058-BD62BA8C9A5D}"/>
              </a:ext>
            </a:extLst>
          </p:cNvPr>
          <p:cNvPicPr>
            <a:picLocks noChangeAspect="1"/>
          </p:cNvPicPr>
          <p:nvPr/>
        </p:nvPicPr>
        <p:blipFill>
          <a:blip r:embed="rId4"/>
          <a:stretch>
            <a:fillRect/>
          </a:stretch>
        </p:blipFill>
        <p:spPr>
          <a:xfrm>
            <a:off x="4264696" y="2308594"/>
            <a:ext cx="4349333" cy="2942802"/>
          </a:xfrm>
          <a:prstGeom prst="rect">
            <a:avLst/>
          </a:prstGeom>
          <a:ln w="12700" cap="flat">
            <a:noFill/>
            <a:miter lim="400000"/>
            <a:headEnd/>
            <a:tailEnd/>
          </a:ln>
          <a:effectLst/>
        </p:spPr>
      </p:pic>
      <p:sp>
        <p:nvSpPr>
          <p:cNvPr id="5" name="TextBox 26">
            <a:extLst>
              <a:ext uri="{FF2B5EF4-FFF2-40B4-BE49-F238E27FC236}">
                <a16:creationId xmlns:a16="http://schemas.microsoft.com/office/drawing/2014/main" id="{737058C2-B4C9-D856-27D4-13452D748A73}"/>
              </a:ext>
            </a:extLst>
          </p:cNvPr>
          <p:cNvSpPr txBox="1"/>
          <p:nvPr/>
        </p:nvSpPr>
        <p:spPr>
          <a:xfrm>
            <a:off x="6332299" y="4038977"/>
            <a:ext cx="1399976" cy="677102"/>
          </a:xfrm>
          <a:prstGeom prst="rect">
            <a:avLst/>
          </a:prstGeom>
          <a:noFill/>
          <a:ln w="12700" cap="flat">
            <a:noFill/>
            <a:miter lim="400000"/>
          </a:ln>
          <a:effectLst/>
        </p:spPr>
        <p:txBody>
          <a:bodyPr wrap="square" lIns="60957" tIns="60957" rIns="60957" bIns="60957" numCol="1" anchor="t">
            <a:spAutoFit/>
          </a:bodyPr>
          <a:lstStyle/>
          <a:p>
            <a:pPr>
              <a:defRPr>
                <a:solidFill>
                  <a:srgbClr val="FFFFC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latin typeface="Times New Roman" panose="02020603050405020304" pitchFamily="18" charset="0"/>
                <a:cs typeface="Times New Roman" panose="02020603050405020304" pitchFamily="18" charset="0"/>
              </a:rPr>
              <a:t>LHC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birdview</a:t>
            </a:r>
            <a:endParaRPr dirty="0">
              <a:latin typeface="Times New Roman" panose="02020603050405020304" pitchFamily="18" charset="0"/>
              <a:cs typeface="Times New Roman" panose="02020603050405020304" pitchFamily="18" charset="0"/>
            </a:endParaRPr>
          </a:p>
        </p:txBody>
      </p:sp>
      <p:sp>
        <p:nvSpPr>
          <p:cNvPr id="7" name="矩形 53">
            <a:extLst>
              <a:ext uri="{FF2B5EF4-FFF2-40B4-BE49-F238E27FC236}">
                <a16:creationId xmlns:a16="http://schemas.microsoft.com/office/drawing/2014/main" id="{08000374-B3E2-F7C4-4810-48FB45419EA3}"/>
              </a:ext>
            </a:extLst>
          </p:cNvPr>
          <p:cNvSpPr txBox="1"/>
          <p:nvPr/>
        </p:nvSpPr>
        <p:spPr>
          <a:xfrm>
            <a:off x="1187624" y="5294231"/>
            <a:ext cx="2356834" cy="369330"/>
          </a:xfrm>
          <a:prstGeom prst="rect">
            <a:avLst/>
          </a:prstGeom>
          <a:noFill/>
          <a:ln w="12700" cap="flat">
            <a:noFill/>
            <a:miter lim="400000"/>
          </a:ln>
          <a:effectLst/>
        </p:spPr>
        <p:txBody>
          <a:bodyPr wrap="square" lIns="45719" tIns="45719" rIns="45719" bIns="45719" numCol="1" anchor="t">
            <a:spAutoFit/>
          </a:bodyPr>
          <a:lstStyle/>
          <a:p>
            <a:pPr algn="l">
              <a:defRPr>
                <a:solidFill>
                  <a:srgbClr val="800000"/>
                </a:solidFill>
                <a:latin typeface="Arial" panose="020B0604020202020204"/>
                <a:ea typeface="Arial" panose="020B0604020202020204"/>
                <a:cs typeface="Arial" panose="020B0604020202020204"/>
                <a:sym typeface="Arial" panose="020B0604020202020204"/>
              </a:defRPr>
            </a:pPr>
            <a:r>
              <a:rPr lang="en-US" dirty="0">
                <a:latin typeface="Times New Roman" panose="02020603050405020304" pitchFamily="18" charset="0"/>
                <a:cs typeface="Times New Roman" panose="02020603050405020304" pitchFamily="18" charset="0"/>
              </a:rPr>
              <a:t>ATLAS Calorimeter </a:t>
            </a:r>
            <a:r>
              <a:rPr lang="en-US" dirty="0">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p>
        </p:txBody>
      </p:sp>
      <p:sp>
        <p:nvSpPr>
          <p:cNvPr id="9" name="Rectangle 3">
            <a:extLst>
              <a:ext uri="{FF2B5EF4-FFF2-40B4-BE49-F238E27FC236}">
                <a16:creationId xmlns:a16="http://schemas.microsoft.com/office/drawing/2014/main" id="{FD811B3D-7BEA-4976-0701-166D5C560153}"/>
              </a:ext>
            </a:extLst>
          </p:cNvPr>
          <p:cNvSpPr txBox="1">
            <a:spLocks noChangeArrowheads="1"/>
          </p:cNvSpPr>
          <p:nvPr/>
        </p:nvSpPr>
        <p:spPr bwMode="auto">
          <a:xfrm>
            <a:off x="239033" y="5685572"/>
            <a:ext cx="8374995" cy="584775"/>
          </a:xfrm>
          <a:prstGeom prst="rect">
            <a:avLst/>
          </a:prstGeom>
          <a:solidFill>
            <a:srgbClr val="800000"/>
          </a:solidFill>
          <a:ln w="9525" algn="ctr">
            <a:solidFill>
              <a:schemeClr val="bg1"/>
            </a:solidFill>
            <a:miter lim="800000"/>
          </a:ln>
          <a:effectLst/>
        </p:spPr>
        <p:txBody>
          <a:bodyPr wrap="square">
            <a:spAutoFit/>
          </a:bodyPr>
          <a:lstStyle/>
          <a:p>
            <a:pPr marR="0" defTabSz="914400" eaLnBrk="0" hangingPunct="0">
              <a:buClrTx/>
              <a:buSzTx/>
              <a:buFontTx/>
              <a:defRPr/>
            </a:pPr>
            <a:r>
              <a:rPr kumimoji="0" lang="en-US" altLang="zh-CN" sz="16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Proton irradiation of </a:t>
            </a:r>
            <a:r>
              <a:rPr kumimoji="0" lang="en-US" altLang="zh-CN" sz="1600" b="1" kern="1200" cap="none" spc="0" normalizeH="0" baseline="0" noProof="0" dirty="0">
                <a:solidFill>
                  <a:srgbClr val="FFFFCC"/>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single crystal diamond</a:t>
            </a:r>
            <a:r>
              <a:rPr kumimoji="0" lang="en-US" altLang="zh-CN" sz="1600" b="1" kern="1200" cap="none" spc="0" normalizeH="0" baseline="0" noProof="0" dirty="0">
                <a:solidFill>
                  <a:srgbClr val="FFFFFF"/>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 module; Radiation protection effect of typical materials for manned spacecraft </a:t>
            </a:r>
            <a:endParaRPr kumimoji="0" lang="en-US" altLang="zh-CN" sz="1600" b="1" kern="1200" cap="none" spc="0" normalizeH="0" baseline="0" noProof="0" dirty="0">
              <a:solidFill>
                <a:srgbClr val="BBE0E3">
                  <a:lumMod val="20000"/>
                  <a:lumOff val="80000"/>
                </a:srgbClr>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Box 2">
            <a:extLst>
              <a:ext uri="{FF2B5EF4-FFF2-40B4-BE49-F238E27FC236}">
                <a16:creationId xmlns:a16="http://schemas.microsoft.com/office/drawing/2014/main" id="{42AA4853-65A9-679B-3EA3-366A2BBC9C24}"/>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34</a:t>
            </a:r>
          </a:p>
        </p:txBody>
      </p:sp>
    </p:spTree>
    <p:extLst>
      <p:ext uri="{BB962C8B-B14F-4D97-AF65-F5344CB8AC3E}">
        <p14:creationId xmlns:p14="http://schemas.microsoft.com/office/powerpoint/2010/main" val="2901132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44000"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Biological and medical experiments irradiated by protons</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pic>
        <p:nvPicPr>
          <p:cNvPr id="3" name="图片 1">
            <a:extLst>
              <a:ext uri="{FF2B5EF4-FFF2-40B4-BE49-F238E27FC236}">
                <a16:creationId xmlns:a16="http://schemas.microsoft.com/office/drawing/2014/main" id="{2463AC4A-BBBA-6531-8F75-F36028467F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7" t="21791" r="3742" b="8918"/>
          <a:stretch/>
        </p:blipFill>
        <p:spPr bwMode="auto">
          <a:xfrm>
            <a:off x="0" y="1479001"/>
            <a:ext cx="9144000"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
            <a:extLst>
              <a:ext uri="{FF2B5EF4-FFF2-40B4-BE49-F238E27FC236}">
                <a16:creationId xmlns:a16="http://schemas.microsoft.com/office/drawing/2014/main" id="{89EE425E-B8F6-31B4-CBF3-12B29BB1ED1B}"/>
              </a:ext>
            </a:extLst>
          </p:cNvPr>
          <p:cNvSpPr>
            <a:spLocks noChangeArrowheads="1"/>
          </p:cNvSpPr>
          <p:nvPr/>
        </p:nvSpPr>
        <p:spPr bwMode="auto">
          <a:xfrm>
            <a:off x="33144" y="6167678"/>
            <a:ext cx="9077712" cy="584775"/>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Tx/>
              <a:buNone/>
            </a:pPr>
            <a:r>
              <a:rPr lang="en-US" altLang="zh-CN" dirty="0">
                <a:cs typeface="Times New Roman" panose="02020603050405020304" pitchFamily="18" charset="0"/>
              </a:rPr>
              <a:t>First dual extraction beam for users</a:t>
            </a:r>
            <a:endParaRPr lang="zh-CN" altLang="en-US" dirty="0">
              <a:cs typeface="Times New Roman" panose="02020603050405020304" pitchFamily="18" charset="0"/>
            </a:endParaRPr>
          </a:p>
        </p:txBody>
      </p:sp>
      <p:sp>
        <p:nvSpPr>
          <p:cNvPr id="6" name="文本框 5">
            <a:extLst>
              <a:ext uri="{FF2B5EF4-FFF2-40B4-BE49-F238E27FC236}">
                <a16:creationId xmlns:a16="http://schemas.microsoft.com/office/drawing/2014/main" id="{2713C644-B498-9D79-636B-E6C2F9840DD7}"/>
              </a:ext>
            </a:extLst>
          </p:cNvPr>
          <p:cNvSpPr txBox="1"/>
          <p:nvPr/>
        </p:nvSpPr>
        <p:spPr>
          <a:xfrm>
            <a:off x="33144" y="5229200"/>
            <a:ext cx="4682873" cy="923330"/>
          </a:xfrm>
          <a:prstGeom prst="rect">
            <a:avLst/>
          </a:prstGeom>
          <a:solidFill>
            <a:schemeClr val="tx2">
              <a:lumMod val="40000"/>
              <a:lumOff val="60000"/>
            </a:schemeClr>
          </a:solidFill>
        </p:spPr>
        <p:txBody>
          <a:bodyPr wrap="square">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Effects of proton irradiation on oxidative damage of mitochondria in tumor cells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with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S3</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D022F04C-4D4A-E86B-B7D8-A1C394C71A07}"/>
              </a:ext>
            </a:extLst>
          </p:cNvPr>
          <p:cNvSpPr txBox="1"/>
          <p:nvPr/>
        </p:nvSpPr>
        <p:spPr>
          <a:xfrm>
            <a:off x="4572000" y="5229200"/>
            <a:ext cx="4538856" cy="923330"/>
          </a:xfrm>
          <a:prstGeom prst="rect">
            <a:avLst/>
          </a:prstGeom>
          <a:solidFill>
            <a:schemeClr val="accent2">
              <a:lumMod val="60000"/>
              <a:lumOff val="40000"/>
            </a:schemeClr>
          </a:solid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single crystal diamond experiment with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300 </a:t>
            </a:r>
            <a:r>
              <a:rPr lang="en-US" altLang="zh-CN"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nA</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N1</a:t>
            </a:r>
          </a:p>
          <a:p>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2">
            <a:extLst>
              <a:ext uri="{FF2B5EF4-FFF2-40B4-BE49-F238E27FC236}">
                <a16:creationId xmlns:a16="http://schemas.microsoft.com/office/drawing/2014/main" id="{3592D424-BFA4-9B81-96D9-CE3365FD81C3}"/>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35</a:t>
            </a:r>
          </a:p>
        </p:txBody>
      </p:sp>
    </p:spTree>
    <p:extLst>
      <p:ext uri="{BB962C8B-B14F-4D97-AF65-F5344CB8AC3E}">
        <p14:creationId xmlns:p14="http://schemas.microsoft.com/office/powerpoint/2010/main" val="2085785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179512" y="956527"/>
            <a:ext cx="7776864" cy="531145"/>
          </a:xfrm>
          <a:prstGeom prst="rect">
            <a:avLst/>
          </a:prstGeom>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Innovative achievements in radioactive effect</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29E658B1-DF29-5D89-8FA8-A95A3B0B2C64}"/>
              </a:ext>
            </a:extLst>
          </p:cNvPr>
          <p:cNvSpPr txBox="1"/>
          <p:nvPr/>
        </p:nvSpPr>
        <p:spPr>
          <a:xfrm>
            <a:off x="323528" y="1515553"/>
            <a:ext cx="8352928" cy="2031325"/>
          </a:xfrm>
          <a:prstGeom prst="rect">
            <a:avLst/>
          </a:prstGeom>
          <a:solidFill>
            <a:schemeClr val="bg2">
              <a:lumMod val="90000"/>
            </a:schemeClr>
          </a:solidFill>
        </p:spPr>
        <p:txBody>
          <a:bodyPr wrap="square">
            <a:spAutoFit/>
          </a:bodyPr>
          <a:lstStyle/>
          <a:p>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0.18 μ m mixed signal integrated circuit </a:t>
            </a:r>
            <a:endPar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p"/>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Objective: to verify its resistance to proton irradiation, compare the experimental results of protons and heavy ions, and study the radiation damage mechanism of 0.18 μ m CMOS devices. </a:t>
            </a:r>
          </a:p>
          <a:p>
            <a:pPr marL="285750" indent="-285750">
              <a:buFont typeface="Wingdings" panose="05000000000000000000" pitchFamily="2" charset="2"/>
              <a:buChar char="p"/>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Results: the four devices reached the total dose of 5E10 in turn, and no obvious SEL and SEFL occurred.</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A25FCA28-D56F-F6EF-6400-EAB474D4ACA3}"/>
              </a:ext>
            </a:extLst>
          </p:cNvPr>
          <p:cNvSpPr txBox="1"/>
          <p:nvPr/>
        </p:nvSpPr>
        <p:spPr>
          <a:xfrm>
            <a:off x="4844534" y="3675323"/>
            <a:ext cx="3672408" cy="1477328"/>
          </a:xfrm>
          <a:prstGeom prst="rect">
            <a:avLst/>
          </a:prstGeom>
          <a:solidFill>
            <a:schemeClr val="accent1">
              <a:lumMod val="40000"/>
              <a:lumOff val="60000"/>
            </a:schemeClr>
          </a:solid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Study on single event effect of 14nm and 65nm SRAM integrated circuits</a:t>
            </a:r>
          </a:p>
          <a:p>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p"/>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Results: the function of the main control FPGA is abnormal.</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9" name="组合 24">
            <a:extLst>
              <a:ext uri="{FF2B5EF4-FFF2-40B4-BE49-F238E27FC236}">
                <a16:creationId xmlns:a16="http://schemas.microsoft.com/office/drawing/2014/main" id="{E3812195-41AE-6279-C865-5FE1C8C9555E}"/>
              </a:ext>
            </a:extLst>
          </p:cNvPr>
          <p:cNvGrpSpPr/>
          <p:nvPr/>
        </p:nvGrpSpPr>
        <p:grpSpPr>
          <a:xfrm>
            <a:off x="323528" y="3542570"/>
            <a:ext cx="4521006" cy="3292866"/>
            <a:chOff x="4901163" y="951801"/>
            <a:chExt cx="4213291" cy="3292715"/>
          </a:xfrm>
        </p:grpSpPr>
        <p:grpSp>
          <p:nvGrpSpPr>
            <p:cNvPr id="10" name="组合 15">
              <a:extLst>
                <a:ext uri="{FF2B5EF4-FFF2-40B4-BE49-F238E27FC236}">
                  <a16:creationId xmlns:a16="http://schemas.microsoft.com/office/drawing/2014/main" id="{D5B32889-1E3C-4209-AD83-5BE01DD856B4}"/>
                </a:ext>
              </a:extLst>
            </p:cNvPr>
            <p:cNvGrpSpPr/>
            <p:nvPr/>
          </p:nvGrpSpPr>
          <p:grpSpPr>
            <a:xfrm>
              <a:off x="4901163" y="1084548"/>
              <a:ext cx="4213291" cy="3159968"/>
              <a:chOff x="4930709" y="995996"/>
              <a:chExt cx="4213291" cy="3159968"/>
            </a:xfrm>
          </p:grpSpPr>
          <p:pic>
            <p:nvPicPr>
              <p:cNvPr id="16" name="图片 4">
                <a:extLst>
                  <a:ext uri="{FF2B5EF4-FFF2-40B4-BE49-F238E27FC236}">
                    <a16:creationId xmlns:a16="http://schemas.microsoft.com/office/drawing/2014/main" id="{C35FBAED-F7E2-67BC-7D94-073ECFA1E3C4}"/>
                  </a:ext>
                </a:extLst>
              </p:cNvPr>
              <p:cNvPicPr>
                <a:picLocks noChangeAspect="1"/>
              </p:cNvPicPr>
              <p:nvPr/>
            </p:nvPicPr>
            <p:blipFill>
              <a:blip r:embed="rId3"/>
              <a:stretch>
                <a:fillRect/>
              </a:stretch>
            </p:blipFill>
            <p:spPr>
              <a:xfrm>
                <a:off x="4930709" y="995996"/>
                <a:ext cx="4213291" cy="3159968"/>
              </a:xfrm>
              <a:prstGeom prst="rect">
                <a:avLst/>
              </a:prstGeom>
              <a:noFill/>
              <a:ln w="9525">
                <a:noFill/>
              </a:ln>
            </p:spPr>
          </p:pic>
          <p:sp>
            <p:nvSpPr>
              <p:cNvPr id="18" name="椭圆 17">
                <a:extLst>
                  <a:ext uri="{FF2B5EF4-FFF2-40B4-BE49-F238E27FC236}">
                    <a16:creationId xmlns:a16="http://schemas.microsoft.com/office/drawing/2014/main" id="{F2D2D5A7-5B7B-2143-5369-9116E4784038}"/>
                  </a:ext>
                </a:extLst>
              </p:cNvPr>
              <p:cNvSpPr/>
              <p:nvPr/>
            </p:nvSpPr>
            <p:spPr>
              <a:xfrm>
                <a:off x="7346233" y="1960991"/>
                <a:ext cx="466262" cy="8202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50000"/>
                  </a:lnSpc>
                  <a:spcBef>
                    <a:spcPts val="1200"/>
                  </a:spcBef>
                  <a:spcAft>
                    <a:spcPts val="1200"/>
                  </a:spcAft>
                  <a:buClrTx/>
                  <a:buSzTx/>
                  <a:buFontTx/>
                  <a:buNone/>
                  <a:defRPr/>
                </a:pPr>
                <a:endPar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9" name="直接连接符 18">
                <a:extLst>
                  <a:ext uri="{FF2B5EF4-FFF2-40B4-BE49-F238E27FC236}">
                    <a16:creationId xmlns:a16="http://schemas.microsoft.com/office/drawing/2014/main" id="{AB92062C-2D25-F5C6-D75B-FE687F48588D}"/>
                  </a:ext>
                </a:extLst>
              </p:cNvPr>
              <p:cNvCxnSpPr>
                <a:cxnSpLocks/>
              </p:cNvCxnSpPr>
              <p:nvPr/>
            </p:nvCxnSpPr>
            <p:spPr>
              <a:xfrm flipH="1" flipV="1">
                <a:off x="6890838" y="1325722"/>
                <a:ext cx="466262" cy="8479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图片 17">
              <a:extLst>
                <a:ext uri="{FF2B5EF4-FFF2-40B4-BE49-F238E27FC236}">
                  <a16:creationId xmlns:a16="http://schemas.microsoft.com/office/drawing/2014/main" id="{46D375BD-C412-A1DD-40B9-7C327171DC19}"/>
                </a:ext>
              </a:extLst>
            </p:cNvPr>
            <p:cNvPicPr>
              <a:picLocks noChangeAspect="1"/>
            </p:cNvPicPr>
            <p:nvPr/>
          </p:nvPicPr>
          <p:blipFill>
            <a:blip r:embed="rId4"/>
            <a:stretch>
              <a:fillRect/>
            </a:stretch>
          </p:blipFill>
          <p:spPr>
            <a:xfrm>
              <a:off x="5909722" y="951801"/>
              <a:ext cx="951570" cy="1268760"/>
            </a:xfrm>
            <a:prstGeom prst="rect">
              <a:avLst/>
            </a:prstGeom>
            <a:noFill/>
            <a:ln w="9525">
              <a:noFill/>
            </a:ln>
          </p:spPr>
        </p:pic>
      </p:grpSp>
      <p:pic>
        <p:nvPicPr>
          <p:cNvPr id="3" name="图像" descr="图像">
            <a:extLst>
              <a:ext uri="{FF2B5EF4-FFF2-40B4-BE49-F238E27FC236}">
                <a16:creationId xmlns:a16="http://schemas.microsoft.com/office/drawing/2014/main" id="{C5698068-28A6-160D-583D-A47807B6A370}"/>
              </a:ext>
            </a:extLst>
          </p:cNvPr>
          <p:cNvPicPr>
            <a:picLocks noChangeAspect="1"/>
          </p:cNvPicPr>
          <p:nvPr/>
        </p:nvPicPr>
        <p:blipFill>
          <a:blip r:embed="rId5"/>
          <a:stretch>
            <a:fillRect/>
          </a:stretch>
        </p:blipFill>
        <p:spPr>
          <a:xfrm>
            <a:off x="4844534" y="5152651"/>
            <a:ext cx="3672408" cy="1682785"/>
          </a:xfrm>
          <a:prstGeom prst="rect">
            <a:avLst/>
          </a:prstGeom>
          <a:ln w="12700">
            <a:miter lim="400000"/>
            <a:headEnd/>
            <a:tailEnd/>
          </a:ln>
        </p:spPr>
      </p:pic>
      <p:sp>
        <p:nvSpPr>
          <p:cNvPr id="5" name="TextBox 2">
            <a:extLst>
              <a:ext uri="{FF2B5EF4-FFF2-40B4-BE49-F238E27FC236}">
                <a16:creationId xmlns:a16="http://schemas.microsoft.com/office/drawing/2014/main" id="{728871A3-9EC4-3FC3-B341-A5FC9C4B27F9}"/>
              </a:ext>
            </a:extLst>
          </p:cNvPr>
          <p:cNvSpPr txBox="1"/>
          <p:nvPr/>
        </p:nvSpPr>
        <p:spPr>
          <a:xfrm>
            <a:off x="7596336" y="6418014"/>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36</a:t>
            </a:r>
          </a:p>
        </p:txBody>
      </p:sp>
    </p:spTree>
    <p:extLst>
      <p:ext uri="{BB962C8B-B14F-4D97-AF65-F5344CB8AC3E}">
        <p14:creationId xmlns:p14="http://schemas.microsoft.com/office/powerpoint/2010/main" val="3314323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research</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956527"/>
            <a:ext cx="9108504" cy="531145"/>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defRPr>
                <a:effectLst/>
              </a:defRPr>
            </a:pPr>
            <a:r>
              <a:rPr lang="en-US" altLang="zh-CN"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Biological and medical experiments irradiated by protons </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4" name="文本框 3">
            <a:extLst>
              <a:ext uri="{FF2B5EF4-FFF2-40B4-BE49-F238E27FC236}">
                <a16:creationId xmlns:a16="http://schemas.microsoft.com/office/drawing/2014/main" id="{06885655-4254-4ABC-9AAB-8A0C5AE85477}"/>
              </a:ext>
            </a:extLst>
          </p:cNvPr>
          <p:cNvSpPr txBox="1"/>
          <p:nvPr/>
        </p:nvSpPr>
        <p:spPr>
          <a:xfrm>
            <a:off x="-1" y="1530112"/>
            <a:ext cx="5516793" cy="4993931"/>
          </a:xfrm>
          <a:prstGeom prst="rect">
            <a:avLst/>
          </a:prstGeom>
          <a:solidFill>
            <a:schemeClr val="accent2">
              <a:lumMod val="40000"/>
              <a:lumOff val="60000"/>
            </a:schemeClr>
          </a:solidFill>
        </p:spPr>
        <p:txBody>
          <a:bodyPr wrap="square">
            <a:spAutoFit/>
          </a:bodyPr>
          <a:lstStyle/>
          <a:p>
            <a:pPr marL="285750" indent="-285750">
              <a:lnSpc>
                <a:spcPct val="200000"/>
              </a:lnSpc>
              <a:buFont typeface="Wingdings" panose="05000000000000000000" pitchFamily="2" charset="2"/>
              <a:buChar char="p"/>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Sensitivity of nasopharyngeal carcinoma and glioma to proton irradiation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lnSpc>
                <a:spcPct val="200000"/>
              </a:lnSpc>
              <a:buFont typeface="Wingdings" panose="05000000000000000000" pitchFamily="2" charset="2"/>
              <a:buChar char="p"/>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A375 cancer cells were irradiated by proton to study the changes of cell survival rate, cell cycle change, apoptosis and DNA damage with dose.</a:t>
            </a:r>
          </a:p>
          <a:p>
            <a:pPr marL="285750" indent="-285750">
              <a:lnSpc>
                <a:spcPct val="200000"/>
              </a:lnSpc>
              <a:buFont typeface="Wingdings" panose="05000000000000000000" pitchFamily="2" charset="2"/>
              <a:buChar char="p"/>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3">
            <a:extLst>
              <a:ext uri="{FF2B5EF4-FFF2-40B4-BE49-F238E27FC236}">
                <a16:creationId xmlns:a16="http://schemas.microsoft.com/office/drawing/2014/main" id="{79906CEB-B292-A444-2B85-0C71A40CCE9C}"/>
              </a:ext>
            </a:extLst>
          </p:cNvPr>
          <p:cNvPicPr>
            <a:picLocks noChangeAspect="1"/>
          </p:cNvPicPr>
          <p:nvPr/>
        </p:nvPicPr>
        <p:blipFill>
          <a:blip r:embed="rId3"/>
          <a:stretch>
            <a:fillRect/>
          </a:stretch>
        </p:blipFill>
        <p:spPr>
          <a:xfrm>
            <a:off x="5516793" y="1513698"/>
            <a:ext cx="3516311" cy="2635382"/>
          </a:xfrm>
          <a:prstGeom prst="rect">
            <a:avLst/>
          </a:prstGeom>
          <a:noFill/>
          <a:ln w="9525">
            <a:noFill/>
          </a:ln>
        </p:spPr>
      </p:pic>
      <p:pic>
        <p:nvPicPr>
          <p:cNvPr id="6" name="图片 4">
            <a:extLst>
              <a:ext uri="{FF2B5EF4-FFF2-40B4-BE49-F238E27FC236}">
                <a16:creationId xmlns:a16="http://schemas.microsoft.com/office/drawing/2014/main" id="{6DD61DE7-5334-D9AC-9451-250150A0CAAD}"/>
              </a:ext>
            </a:extLst>
          </p:cNvPr>
          <p:cNvPicPr>
            <a:picLocks noChangeAspect="1"/>
          </p:cNvPicPr>
          <p:nvPr/>
        </p:nvPicPr>
        <p:blipFill>
          <a:blip r:embed="rId4"/>
          <a:stretch>
            <a:fillRect/>
          </a:stretch>
        </p:blipFill>
        <p:spPr>
          <a:xfrm>
            <a:off x="5516793" y="4160744"/>
            <a:ext cx="3535361" cy="2652632"/>
          </a:xfrm>
          <a:prstGeom prst="rect">
            <a:avLst/>
          </a:prstGeom>
          <a:noFill/>
          <a:ln w="9525">
            <a:noFill/>
          </a:ln>
        </p:spPr>
      </p:pic>
      <p:sp>
        <p:nvSpPr>
          <p:cNvPr id="3" name="TextBox 2">
            <a:extLst>
              <a:ext uri="{FF2B5EF4-FFF2-40B4-BE49-F238E27FC236}">
                <a16:creationId xmlns:a16="http://schemas.microsoft.com/office/drawing/2014/main" id="{4338F110-2C50-EDEA-6E07-7524ED214E35}"/>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37</a:t>
            </a:r>
          </a:p>
        </p:txBody>
      </p:sp>
    </p:spTree>
    <p:extLst>
      <p:ext uri="{BB962C8B-B14F-4D97-AF65-F5344CB8AC3E}">
        <p14:creationId xmlns:p14="http://schemas.microsoft.com/office/powerpoint/2010/main" val="4202133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9033" y="116632"/>
            <a:ext cx="2088232" cy="58356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Outline</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p:cNvSpPr txBox="1"/>
          <p:nvPr/>
        </p:nvSpPr>
        <p:spPr>
          <a:xfrm>
            <a:off x="1706296" y="1772816"/>
            <a:ext cx="6754135" cy="3246530"/>
          </a:xfrm>
          <a:prstGeom prst="rect">
            <a:avLst/>
          </a:prstGeom>
          <a:noFill/>
        </p:spPr>
        <p:txBody>
          <a:bodyPr wrap="square" rtlCol="0">
            <a:spAutoFit/>
          </a:bodyPr>
          <a:lstStyle/>
          <a:p>
            <a:pPr marL="457200" indent="-457200">
              <a:lnSpc>
                <a:spcPct val="200000"/>
              </a:lnSpc>
              <a:buFont typeface="Wingdings" panose="05000000000000000000" pitchFamily="2" charset="2"/>
              <a:buChar char="n"/>
            </a:pP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Overview of BRIF and CYCIAE-100</a:t>
            </a:r>
          </a:p>
          <a:p>
            <a:pPr marL="457200" indent="-457200">
              <a:lnSpc>
                <a:spcPct val="200000"/>
              </a:lnSpc>
              <a:buFont typeface="Wingdings" panose="05000000000000000000" pitchFamily="2" charset="2"/>
              <a:buChar char="n"/>
            </a:pP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Application and research</a:t>
            </a:r>
          </a:p>
          <a:p>
            <a:pPr marL="457200" indent="-457200">
              <a:lnSpc>
                <a:spcPct val="200000"/>
              </a:lnSpc>
              <a:buFont typeface="Wingdings" panose="05000000000000000000" pitchFamily="2" charset="2"/>
              <a:buChar char="n"/>
            </a:pP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Conclusion</a:t>
            </a:r>
          </a:p>
          <a:p>
            <a:pPr>
              <a:lnSpc>
                <a:spcPct val="150000"/>
              </a:lnSpc>
            </a:pP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E77A44D0-8A22-1723-34C4-F18172C2E39D}"/>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38</a:t>
            </a:r>
          </a:p>
        </p:txBody>
      </p:sp>
    </p:spTree>
    <p:extLst>
      <p:ext uri="{BB962C8B-B14F-4D97-AF65-F5344CB8AC3E}">
        <p14:creationId xmlns:p14="http://schemas.microsoft.com/office/powerpoint/2010/main" val="182013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4571999" y="258619"/>
            <a:ext cx="5087266" cy="785794"/>
          </a:xfrm>
          <a:prstGeom prst="rect">
            <a:avLst/>
          </a:prstGeom>
        </p:spPr>
        <p:txBody>
          <a:bodyPr/>
          <a:lstStyle/>
          <a:p>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BRIF Model</a:t>
            </a:r>
            <a:endPar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C6672E29-A16F-8BDC-E225-2F6C6AC75C15}"/>
              </a:ext>
            </a:extLst>
          </p:cNvPr>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t="22065" b="14649"/>
          <a:stretch/>
        </p:blipFill>
        <p:spPr>
          <a:xfrm>
            <a:off x="60797" y="3356992"/>
            <a:ext cx="9022405" cy="3211838"/>
          </a:xfrm>
          <a:custGeom>
            <a:avLst/>
            <a:gdLst>
              <a:gd name="connsiteX0" fmla="*/ 0 w 7393474"/>
              <a:gd name="connsiteY0" fmla="*/ 0 h 2631964"/>
              <a:gd name="connsiteX1" fmla="*/ 7393474 w 7393474"/>
              <a:gd name="connsiteY1" fmla="*/ 0 h 2631964"/>
              <a:gd name="connsiteX2" fmla="*/ 7393474 w 7393474"/>
              <a:gd name="connsiteY2" fmla="*/ 2631964 h 2631964"/>
              <a:gd name="connsiteX3" fmla="*/ 0 w 7393474"/>
              <a:gd name="connsiteY3" fmla="*/ 2631964 h 2631964"/>
            </a:gdLst>
            <a:ahLst/>
            <a:cxnLst>
              <a:cxn ang="0">
                <a:pos x="connsiteX0" y="connsiteY0"/>
              </a:cxn>
              <a:cxn ang="0">
                <a:pos x="connsiteX1" y="connsiteY1"/>
              </a:cxn>
              <a:cxn ang="0">
                <a:pos x="connsiteX2" y="connsiteY2"/>
              </a:cxn>
              <a:cxn ang="0">
                <a:pos x="connsiteX3" y="connsiteY3"/>
              </a:cxn>
            </a:cxnLst>
            <a:rect l="l" t="t" r="r" b="b"/>
            <a:pathLst>
              <a:path w="7393474" h="2631964">
                <a:moveTo>
                  <a:pt x="0" y="0"/>
                </a:moveTo>
                <a:lnTo>
                  <a:pt x="7393474" y="0"/>
                </a:lnTo>
                <a:lnTo>
                  <a:pt x="7393474" y="2631964"/>
                </a:lnTo>
                <a:lnTo>
                  <a:pt x="0" y="2631964"/>
                </a:lnTo>
                <a:close/>
              </a:path>
            </a:pathLst>
          </a:custGeom>
        </p:spPr>
      </p:pic>
      <p:sp>
        <p:nvSpPr>
          <p:cNvPr id="7" name="文本框 6">
            <a:extLst>
              <a:ext uri="{FF2B5EF4-FFF2-40B4-BE49-F238E27FC236}">
                <a16:creationId xmlns:a16="http://schemas.microsoft.com/office/drawing/2014/main" id="{4AA40809-32E0-FAE9-47A5-89DB908A65C3}"/>
              </a:ext>
            </a:extLst>
          </p:cNvPr>
          <p:cNvSpPr txBox="1"/>
          <p:nvPr/>
        </p:nvSpPr>
        <p:spPr>
          <a:xfrm>
            <a:off x="27101" y="3747285"/>
            <a:ext cx="4706752" cy="646331"/>
          </a:xfrm>
          <a:prstGeom prst="rect">
            <a:avLst/>
          </a:prstGeom>
          <a:noFill/>
        </p:spPr>
        <p:txBody>
          <a:bodyPr wrap="square">
            <a:spAutoFit/>
          </a:bodyPr>
          <a:lstStyle/>
          <a:p>
            <a:r>
              <a:rPr lang="en-US" altLang="zh-CN" sz="1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100 MeV </a:t>
            </a:r>
          </a:p>
          <a:p>
            <a:r>
              <a:rPr lang="en-US" altLang="zh-CN" sz="1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Cyclotron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 Box 14">
            <a:extLst>
              <a:ext uri="{FF2B5EF4-FFF2-40B4-BE49-F238E27FC236}">
                <a16:creationId xmlns:a16="http://schemas.microsoft.com/office/drawing/2014/main" id="{62E8DF5F-0F5C-2E5B-1021-60FBC0F902F8}"/>
              </a:ext>
            </a:extLst>
          </p:cNvPr>
          <p:cNvSpPr txBox="1">
            <a:spLocks noChangeArrowheads="1"/>
          </p:cNvSpPr>
          <p:nvPr/>
        </p:nvSpPr>
        <p:spPr bwMode="auto">
          <a:xfrm>
            <a:off x="3707904" y="3011736"/>
            <a:ext cx="259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HI-13 Tandem</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4">
            <a:extLst>
              <a:ext uri="{FF2B5EF4-FFF2-40B4-BE49-F238E27FC236}">
                <a16:creationId xmlns:a16="http://schemas.microsoft.com/office/drawing/2014/main" id="{2DB75FF6-85B3-C5D5-1050-1FD1CAB2222D}"/>
              </a:ext>
            </a:extLst>
          </p:cNvPr>
          <p:cNvSpPr txBox="1"/>
          <p:nvPr/>
        </p:nvSpPr>
        <p:spPr>
          <a:xfrm>
            <a:off x="150813" y="875324"/>
            <a:ext cx="8993187" cy="2120068"/>
          </a:xfrm>
          <a:prstGeom prst="rect">
            <a:avLst/>
          </a:prstGeom>
          <a:noFill/>
          <a:ln w="9525">
            <a:noFill/>
          </a:ln>
        </p:spPr>
        <p:txBody>
          <a:bodyPr>
            <a:spAutoFit/>
          </a:bodyPr>
          <a:lstStyle/>
          <a:p>
            <a:pPr marL="342900" indent="-342900">
              <a:lnSpc>
                <a:spcPct val="150000"/>
              </a:lnSpc>
              <a:buFont typeface="Wingdings" panose="05000000000000000000" pitchFamily="2" charset="2"/>
              <a:buChar char="p"/>
              <a:defRPr/>
            </a:pP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100MeV/520uA H- AVF cyclotron(</a:t>
            </a:r>
            <a:r>
              <a:rPr lang="en-US" altLang="zh-CN" b="1"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CYCIAE-100</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r>
              <a:rPr lang="zh-CN" altLang="en-US"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p>
          <a:p>
            <a:pPr marL="342900" indent="-342900">
              <a:lnSpc>
                <a:spcPct val="150000"/>
              </a:lnSpc>
              <a:buFont typeface="Wingdings" panose="05000000000000000000" pitchFamily="2" charset="2"/>
              <a:buChar char="p"/>
              <a:defRPr/>
            </a:pPr>
            <a:r>
              <a:rPr lang="en-US" altLang="zh-CN" b="1" noProof="1">
                <a:ln>
                  <a:solidFill>
                    <a:sysClr val="windowText" lastClr="000000"/>
                  </a:solid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sotope </a:t>
            </a:r>
            <a:r>
              <a:rPr lang="en-US" altLang="zh-CN" b="1" noProof="1">
                <a:ln>
                  <a:solidFill>
                    <a:sysClr val="windowText" lastClr="000000"/>
                  </a:solid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eparator </a:t>
            </a:r>
            <a:r>
              <a:rPr lang="en-US" altLang="zh-CN" b="1" noProof="1">
                <a:ln>
                  <a:solidFill>
                    <a:sysClr val="windowText" lastClr="000000"/>
                  </a:solid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b="1" noProof="1">
                <a:ln>
                  <a:solidFill>
                    <a:sysClr val="windowText" lastClr="000000"/>
                  </a:solid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ine 20000</a:t>
            </a:r>
            <a:r>
              <a:rPr lang="zh-CN" altLang="en-US"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mass resolution</a:t>
            </a:r>
            <a:r>
              <a:rPr lang="zh-CN" altLang="en-US" b="1"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ISOL</a:t>
            </a:r>
            <a:r>
              <a:rPr lang="zh-CN" altLang="en-US" b="1"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r>
              <a:rPr lang="zh-CN" altLang="en-US"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p>
          <a:p>
            <a:pPr marL="342900" indent="-342900">
              <a:lnSpc>
                <a:spcPct val="150000"/>
              </a:lnSpc>
              <a:buFont typeface="Wingdings" panose="05000000000000000000" pitchFamily="2" charset="2"/>
              <a:buChar char="p"/>
              <a:defRPr/>
            </a:pP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After the tandem, a 2MeV/q</a:t>
            </a:r>
            <a:r>
              <a:rPr lang="zh-CN" altLang="en-US"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noProof="1">
                <a:ln>
                  <a:solidFill>
                    <a:sysClr val="windowText" lastClr="000000"/>
                  </a:solid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uper</a:t>
            </a:r>
            <a:r>
              <a:rPr lang="en-US" altLang="zh-CN" b="1" noProof="1">
                <a:ln>
                  <a:solidFill>
                    <a:sysClr val="windowText" lastClr="000000"/>
                  </a:solid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onducting </a:t>
            </a:r>
            <a:r>
              <a:rPr lang="en-US" altLang="zh-CN" b="1" noProof="1">
                <a:ln>
                  <a:solidFill>
                    <a:sysClr val="windowText" lastClr="000000"/>
                  </a:solid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a:t>
            </a: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inac booster</a:t>
            </a:r>
            <a:r>
              <a:rPr lang="zh-CN" altLang="en-US" b="1"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SCL</a:t>
            </a:r>
            <a:r>
              <a:rPr lang="zh-CN" altLang="en-US" b="1"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r>
              <a:rPr lang="zh-CN" altLang="en-US"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a:t>
            </a:r>
          </a:p>
          <a:p>
            <a:pPr marL="342900" indent="-342900">
              <a:lnSpc>
                <a:spcPct val="150000"/>
              </a:lnSpc>
              <a:buFont typeface="Wingdings" panose="05000000000000000000" pitchFamily="2" charset="2"/>
              <a:buChar char="p"/>
              <a:defRPr/>
            </a:pPr>
            <a:r>
              <a:rPr lang="en-US" altLang="zh-CN" noProof="1">
                <a:ln>
                  <a:solidFill>
                    <a:sysClr val="windowText" lastClr="000000"/>
                  </a:solidFill>
                </a:ln>
                <a:latin typeface="Times New Roman" panose="02020603050405020304" pitchFamily="18" charset="0"/>
                <a:ea typeface="微软雅黑" panose="020B0503020204020204" pitchFamily="34" charset="-122"/>
                <a:cs typeface="Times New Roman" panose="02020603050405020304" pitchFamily="18" charset="0"/>
              </a:rPr>
              <a:t>Multiple beam lines and experiment terminals. </a:t>
            </a:r>
          </a:p>
          <a:p>
            <a:pPr>
              <a:lnSpc>
                <a:spcPct val="150000"/>
              </a:lnSpc>
              <a:defRPr/>
            </a:pPr>
            <a:r>
              <a:rPr lang="en-US" altLang="zh-CN" noProof="1">
                <a:ln>
                  <a:solidFill>
                    <a:sysClr val="windowText" lastClr="000000"/>
                  </a:solidFill>
                </a:ln>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multi-use of one device, combination of two devices, and combination of multiple devices</a:t>
            </a:r>
          </a:p>
        </p:txBody>
      </p:sp>
      <p:sp>
        <p:nvSpPr>
          <p:cNvPr id="10" name="文本框 9">
            <a:extLst>
              <a:ext uri="{FF2B5EF4-FFF2-40B4-BE49-F238E27FC236}">
                <a16:creationId xmlns:a16="http://schemas.microsoft.com/office/drawing/2014/main" id="{89A4C3B7-BF6A-6577-C210-EE61011CEE42}"/>
              </a:ext>
            </a:extLst>
          </p:cNvPr>
          <p:cNvSpPr txBox="1"/>
          <p:nvPr/>
        </p:nvSpPr>
        <p:spPr>
          <a:xfrm>
            <a:off x="8028384" y="4232175"/>
            <a:ext cx="792088" cy="369332"/>
          </a:xfrm>
          <a:prstGeom prst="rect">
            <a:avLst/>
          </a:prstGeom>
          <a:noFill/>
        </p:spPr>
        <p:txBody>
          <a:bodyPr wrap="square">
            <a:spAutoFit/>
          </a:bodyPr>
          <a:lstStyle/>
          <a:p>
            <a:r>
              <a:rPr lang="en-US" altLang="zh-CN"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SCL</a:t>
            </a:r>
            <a:r>
              <a:rPr lang="en-US" altLang="zh-CN" sz="1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a:solidFill>
                  <a:schemeClr val="accent2"/>
                </a:solidFill>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CB3EED04-1C9D-8426-540E-436334AA137C}"/>
              </a:ext>
            </a:extLst>
          </p:cNvPr>
          <p:cNvSpPr txBox="1"/>
          <p:nvPr/>
        </p:nvSpPr>
        <p:spPr>
          <a:xfrm>
            <a:off x="2483768" y="3562619"/>
            <a:ext cx="792088" cy="369332"/>
          </a:xfrm>
          <a:prstGeom prst="rect">
            <a:avLst/>
          </a:prstGeom>
          <a:noFill/>
        </p:spPr>
        <p:txBody>
          <a:bodyPr wrap="square">
            <a:spAutoFit/>
          </a:bodyPr>
          <a:lstStyle/>
          <a:p>
            <a:r>
              <a:rPr lang="en-US" altLang="zh-CN" sz="1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ISOL  </a:t>
            </a:r>
            <a:r>
              <a:rPr lang="en-US" altLang="zh-CN" sz="1800" b="1" dirty="0">
                <a:solidFill>
                  <a:schemeClr val="accent2"/>
                </a:solidFill>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2" name="TextBox 2">
            <a:extLst>
              <a:ext uri="{FF2B5EF4-FFF2-40B4-BE49-F238E27FC236}">
                <a16:creationId xmlns:a16="http://schemas.microsoft.com/office/drawing/2014/main" id="{5D40B32B-CB22-A541-0534-FC6E6806E680}"/>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a:t>
            </a:r>
          </a:p>
        </p:txBody>
      </p:sp>
    </p:spTree>
    <p:extLst>
      <p:ext uri="{BB962C8B-B14F-4D97-AF65-F5344CB8AC3E}">
        <p14:creationId xmlns:p14="http://schemas.microsoft.com/office/powerpoint/2010/main" val="3684743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Conclusion</a:t>
            </a:r>
            <a:b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放射性核束物理创新成果">
            <a:extLst>
              <a:ext uri="{FF2B5EF4-FFF2-40B4-BE49-F238E27FC236}">
                <a16:creationId xmlns:a16="http://schemas.microsoft.com/office/drawing/2014/main" id="{D44268FE-4FF6-B409-181E-DB6E4F7B6DF7}"/>
              </a:ext>
            </a:extLst>
          </p:cNvPr>
          <p:cNvSpPr txBox="1">
            <a:spLocks/>
          </p:cNvSpPr>
          <p:nvPr/>
        </p:nvSpPr>
        <p:spPr>
          <a:xfrm>
            <a:off x="0" y="786157"/>
            <a:ext cx="9144000" cy="6072873"/>
          </a:xfrm>
          <a:prstGeom prst="rect">
            <a:avLst/>
          </a:prstGeom>
          <a:solidFill>
            <a:schemeClr val="accent2">
              <a:lumMod val="75000"/>
            </a:schemeClr>
          </a:solidFill>
        </p:spPr>
        <p:txBody>
          <a:bodyPr/>
          <a:lstStyle>
            <a:lvl1pPr algn="ctr" defTabSz="201930" rtl="0" eaLnBrk="1" fontAlgn="base" hangingPunct="1">
              <a:spcBef>
                <a:spcPct val="0"/>
              </a:spcBef>
              <a:spcAft>
                <a:spcPct val="0"/>
              </a:spcAft>
              <a:defRPr sz="2745" kern="1200">
                <a:solidFill>
                  <a:srgbClr val="FF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342900" indent="-342900" algn="l">
              <a:lnSpc>
                <a:spcPct val="150000"/>
              </a:lnSpc>
              <a:buFont typeface="Wingdings" panose="05000000000000000000" pitchFamily="2" charset="2"/>
              <a:buChar char="u"/>
              <a:defRPr>
                <a:effectLst/>
              </a:defRPr>
            </a:pP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CYCIAE-100 facility as the core of BRIF, is playing more and more important role in the nuclear data, radiation effect, agriculture, medical</a:t>
            </a:r>
            <a:r>
              <a:rPr lang="zh-CN" altLang="en-US" sz="24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and isotope production area.</a:t>
            </a:r>
          </a:p>
          <a:p>
            <a:pPr marL="342900" indent="-342900" algn="l">
              <a:lnSpc>
                <a:spcPct val="150000"/>
              </a:lnSpc>
              <a:buFont typeface="Wingdings" panose="05000000000000000000" pitchFamily="2" charset="2"/>
              <a:buChar char="u"/>
              <a:defRPr>
                <a:effectLst/>
              </a:defRPr>
            </a:pP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We will continue to improve the </a:t>
            </a:r>
            <a:r>
              <a:rPr lang="en-US" altLang="zh-CN" sz="2400" b="1" dirty="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rPr>
              <a:t>performance and efficiency </a:t>
            </a: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of the accelerator, complete the upgrading of aging devices, and maintain the stability of the beam.</a:t>
            </a:r>
          </a:p>
          <a:p>
            <a:pPr marL="342900" indent="-342900" algn="l">
              <a:lnSpc>
                <a:spcPct val="150000"/>
              </a:lnSpc>
              <a:buFont typeface="Wingdings" panose="05000000000000000000" pitchFamily="2" charset="2"/>
              <a:buChar char="u"/>
              <a:defRPr>
                <a:effectLst/>
              </a:defRPr>
            </a:pP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In the future, it is planned to continue to </a:t>
            </a:r>
            <a:r>
              <a:rPr lang="en-US" altLang="zh-CN" sz="2400" b="1" dirty="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rPr>
              <a:t>expand the facility </a:t>
            </a:r>
            <a:r>
              <a:rPr lang="en-US" altLang="zh-CN" sz="24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capacity, give full play to the potential of large scientific devices in the application of accelerator neutron sources and Nuclear waste transmutation(ADS), and make vital contributions to the promotion of the country's scientific and technological strength.</a:t>
            </a:r>
            <a:endParaRPr lang="zh-CN" altLang="en-US" sz="2000"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
            <a:extLst>
              <a:ext uri="{FF2B5EF4-FFF2-40B4-BE49-F238E27FC236}">
                <a16:creationId xmlns:a16="http://schemas.microsoft.com/office/drawing/2014/main" id="{BAACD7E1-4810-6D7F-1590-733E0477C3A9}"/>
              </a:ext>
            </a:extLst>
          </p:cNvPr>
          <p:cNvSpPr txBox="1"/>
          <p:nvPr/>
        </p:nvSpPr>
        <p:spPr>
          <a:xfrm>
            <a:off x="5262791" y="2210967"/>
            <a:ext cx="57708" cy="130805"/>
          </a:xfrm>
          <a:prstGeom prst="rect">
            <a:avLst/>
          </a:prstGeom>
          <a:ln w="12700">
            <a:miter lim="400000"/>
          </a:ln>
        </p:spPr>
        <p:txBody>
          <a:bodyPr wrap="none" lIns="19050" tIns="19050" rIns="19050" bIns="19050" anchor="ctr">
            <a:spAutoFit/>
          </a:bodyPr>
          <a:lstStyle>
            <a:lvl1pPr algn="l" defTabSz="228600">
              <a:defRPr sz="600">
                <a:latin typeface="Times Roman"/>
                <a:ea typeface="Times Roman"/>
                <a:cs typeface="Times Roman"/>
                <a:sym typeface="Times Roman"/>
              </a:defRPr>
            </a:lvl1pPr>
          </a:lstStyle>
          <a:p>
            <a:r>
              <a:rPr>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09C6CC5-13D8-1112-D9DC-36F1BF0A1179}"/>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39</a:t>
            </a:r>
          </a:p>
        </p:txBody>
      </p:sp>
    </p:spTree>
    <p:extLst>
      <p:ext uri="{BB962C8B-B14F-4D97-AF65-F5344CB8AC3E}">
        <p14:creationId xmlns:p14="http://schemas.microsoft.com/office/powerpoint/2010/main" val="1092994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0645DC7-A619-D2F7-4808-DE22646C1800}"/>
              </a:ext>
            </a:extLst>
          </p:cNvPr>
          <p:cNvSpPr>
            <a:spLocks noChangeArrowheads="1"/>
          </p:cNvSpPr>
          <p:nvPr/>
        </p:nvSpPr>
        <p:spPr bwMode="auto">
          <a:xfrm>
            <a:off x="575469" y="3140968"/>
            <a:ext cx="7993062" cy="1008063"/>
          </a:xfrm>
          <a:prstGeom prst="rect">
            <a:avLst/>
          </a:prstGeom>
          <a:noFill/>
          <a:ln w="9525">
            <a:noFill/>
            <a:miter lim="800000"/>
          </a:ln>
          <a:effectLst>
            <a:outerShdw dist="35921" dir="2700000" algn="ctr" rotWithShape="0">
              <a:schemeClr val="bg2"/>
            </a:outerShdw>
          </a:effectLst>
        </p:spPr>
        <p:txBody>
          <a:bodyPr/>
          <a:lstStyle/>
          <a:p>
            <a:pPr marL="342900" indent="-342900" algn="ctr">
              <a:spcBef>
                <a:spcPct val="20000"/>
              </a:spcBef>
              <a:buFontTx/>
              <a:buNone/>
              <a:defRPr/>
            </a:pPr>
            <a:r>
              <a:rPr kumimoji="1" lang="en-US" altLang="zh-CN" sz="6600" b="1">
                <a:solidFill>
                  <a:srgbClr val="800000"/>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sym typeface="+mn-ea"/>
              </a:rPr>
              <a:t>Thank you !</a:t>
            </a:r>
            <a:endParaRPr kumimoji="1" lang="zh-CN" altLang="en-US" b="1" dirty="0">
              <a:solidFill>
                <a:srgbClr val="800000"/>
              </a:solidFill>
              <a:effectLst>
                <a:outerShdw blurRad="38100" dist="38100" dir="2700000" algn="tl">
                  <a:srgbClr val="C0C0C0"/>
                </a:outerShdw>
              </a:effectLst>
              <a:latin typeface="Times New Roman" panose="02020603050405020304" pitchFamily="18" charset="0"/>
              <a:ea typeface="方正彩云简体"/>
              <a:cs typeface="Times New Roman" panose="02020603050405020304" pitchFamily="18" charset="0"/>
              <a:sym typeface="+mn-ea"/>
            </a:endParaRPr>
          </a:p>
        </p:txBody>
      </p:sp>
      <p:sp>
        <p:nvSpPr>
          <p:cNvPr id="3" name="TextBox 2">
            <a:extLst>
              <a:ext uri="{FF2B5EF4-FFF2-40B4-BE49-F238E27FC236}">
                <a16:creationId xmlns:a16="http://schemas.microsoft.com/office/drawing/2014/main" id="{84271C47-AB87-C341-6F0B-09969F48AF2B}"/>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3" name="Text Box 14"/>
          <p:cNvSpPr txBox="1">
            <a:spLocks noChangeArrowheads="1"/>
          </p:cNvSpPr>
          <p:nvPr/>
        </p:nvSpPr>
        <p:spPr bwMode="auto">
          <a:xfrm>
            <a:off x="3755428" y="75519"/>
            <a:ext cx="5343566" cy="584775"/>
          </a:xfrm>
          <a:prstGeom prst="rect">
            <a:avLst/>
          </a:prstGeom>
          <a:solidFill>
            <a:schemeClr val="bg1"/>
          </a:solidFill>
          <a:ln w="19050">
            <a:noFill/>
            <a:miter lim="800000"/>
          </a:ln>
        </p:spPr>
        <p:txBody>
          <a:bodyPr wrap="square">
            <a:spAutoFit/>
          </a:bodyPr>
          <a:lstStyle/>
          <a:p>
            <a:pPr>
              <a:spcBef>
                <a:spcPct val="50000"/>
              </a:spcBef>
            </a:pP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Introduction to CYCIAE-100  </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 Box 14">
            <a:extLst>
              <a:ext uri="{FF2B5EF4-FFF2-40B4-BE49-F238E27FC236}">
                <a16:creationId xmlns:a16="http://schemas.microsoft.com/office/drawing/2014/main" id="{45C2D48E-2540-D903-7346-ADB4F66C0068}"/>
              </a:ext>
            </a:extLst>
          </p:cNvPr>
          <p:cNvSpPr txBox="1">
            <a:spLocks noChangeArrowheads="1"/>
          </p:cNvSpPr>
          <p:nvPr/>
        </p:nvSpPr>
        <p:spPr bwMode="auto">
          <a:xfrm>
            <a:off x="1" y="768855"/>
            <a:ext cx="9144000" cy="646331"/>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CYCIAE-100 ( a 100 MeV proton cyclotron)</a:t>
            </a:r>
            <a:endParaRPr kumimoji="1" lang="zh-CN" altLang="en-US"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2" name="标题 1">
            <a:extLst>
              <a:ext uri="{FF2B5EF4-FFF2-40B4-BE49-F238E27FC236}">
                <a16:creationId xmlns:a16="http://schemas.microsoft.com/office/drawing/2014/main" id="{97AF7414-14CB-6E1F-70B5-F07EEB105726}"/>
              </a:ext>
            </a:extLst>
          </p:cNvPr>
          <p:cNvSpPr txBox="1">
            <a:spLocks/>
          </p:cNvSpPr>
          <p:nvPr/>
        </p:nvSpPr>
        <p:spPr bwMode="auto">
          <a:xfrm>
            <a:off x="467545" y="1401336"/>
            <a:ext cx="8514064" cy="3268652"/>
          </a:xfrm>
          <a:prstGeom prst="rect">
            <a:avLst/>
          </a:prstGeom>
          <a:solidFill>
            <a:schemeClr val="bg1"/>
          </a:solidFill>
          <a:ln w="9525">
            <a:solidFill>
              <a:schemeClr val="bg1"/>
            </a:solidFill>
            <a:miter lim="800000"/>
            <a:headEnd/>
            <a:tailEnd/>
          </a:ln>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p"/>
            </a:pPr>
            <a:r>
              <a:rPr kumimoji="1"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On July 4</a:t>
            </a:r>
            <a:r>
              <a:rPr kumimoji="1"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sym typeface="+mn-ea"/>
              </a:rPr>
              <a:t>th</a:t>
            </a:r>
            <a:r>
              <a:rPr kumimoji="1"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 2014, got first 100MeV/20µA proton beam from CYCIAE-100,  awarded as </a:t>
            </a:r>
            <a:r>
              <a:rPr kumimoji="1"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Top10 scientific achievements of 2014 in China</a:t>
            </a:r>
            <a:r>
              <a:rPr kumimoji="1"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p>
          <a:p>
            <a:pPr>
              <a:lnSpc>
                <a:spcPct val="150000"/>
              </a:lnSpc>
              <a:buFont typeface="Wingdings" panose="05000000000000000000" pitchFamily="2" charset="2"/>
              <a:buChar char="p"/>
            </a:pPr>
            <a:r>
              <a:rPr kumimoji="1"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Productions of intense proton and radioactive ion beam (RIB) ,carrying out research on nuclear data, radiation effect, material and life sciences and medical isotope production etc.</a:t>
            </a:r>
          </a:p>
          <a:p>
            <a:pPr>
              <a:lnSpc>
                <a:spcPct val="150000"/>
              </a:lnSpc>
              <a:buFont typeface="Wingdings" panose="05000000000000000000" pitchFamily="2" charset="2"/>
              <a:buChar char="p"/>
            </a:pPr>
            <a:endParaRPr kumimoji="1"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ct val="150000"/>
              </a:lnSpc>
              <a:buFont typeface="Wingdings" panose="05000000000000000000" pitchFamily="2" charset="2"/>
              <a:buChar char="p"/>
            </a:pPr>
            <a:endParaRPr kumimoji="1"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23" name="组合 16">
            <a:extLst>
              <a:ext uri="{FF2B5EF4-FFF2-40B4-BE49-F238E27FC236}">
                <a16:creationId xmlns:a16="http://schemas.microsoft.com/office/drawing/2014/main" id="{8754B545-04FB-A8A4-4785-CE9E36E26F2E}"/>
              </a:ext>
            </a:extLst>
          </p:cNvPr>
          <p:cNvGrpSpPr>
            <a:grpSpLocks/>
          </p:cNvGrpSpPr>
          <p:nvPr/>
        </p:nvGrpSpPr>
        <p:grpSpPr bwMode="auto">
          <a:xfrm>
            <a:off x="581793" y="3781166"/>
            <a:ext cx="8288932" cy="2816208"/>
            <a:chOff x="642910" y="4059222"/>
            <a:chExt cx="8288971" cy="2816225"/>
          </a:xfrm>
        </p:grpSpPr>
        <p:sp>
          <p:nvSpPr>
            <p:cNvPr id="24" name="Rectangle 18">
              <a:extLst>
                <a:ext uri="{FF2B5EF4-FFF2-40B4-BE49-F238E27FC236}">
                  <a16:creationId xmlns:a16="http://schemas.microsoft.com/office/drawing/2014/main" id="{22B519E6-084E-EE92-1991-372A42AB623E}"/>
                </a:ext>
              </a:extLst>
            </p:cNvPr>
            <p:cNvSpPr>
              <a:spLocks noChangeArrowheads="1"/>
            </p:cNvSpPr>
            <p:nvPr/>
          </p:nvSpPr>
          <p:spPr bwMode="auto">
            <a:xfrm>
              <a:off x="1112796" y="6291247"/>
              <a:ext cx="194947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dirty="0">
                  <a:solidFill>
                    <a:srgbClr val="0000FF"/>
                  </a:solidFill>
                  <a:latin typeface="Times New Roman" panose="02020603050405020304" pitchFamily="18" charset="0"/>
                  <a:cs typeface="Times New Roman" panose="02020603050405020304" pitchFamily="18" charset="0"/>
                </a:rPr>
                <a:t>Compact</a:t>
              </a:r>
              <a:r>
                <a:rPr lang="zh-CN" altLang="en-US" sz="1600" b="1" dirty="0">
                  <a:solidFill>
                    <a:srgbClr val="0000FF"/>
                  </a:solidFill>
                  <a:latin typeface="Times New Roman" panose="02020603050405020304" pitchFamily="18" charset="0"/>
                  <a:cs typeface="Times New Roman" panose="02020603050405020304" pitchFamily="18" charset="0"/>
                </a:rPr>
                <a:t> </a:t>
              </a:r>
              <a:r>
                <a:rPr lang="en-US" altLang="zh-CN" sz="1600" b="1" dirty="0">
                  <a:solidFill>
                    <a:srgbClr val="0000FF"/>
                  </a:solidFill>
                  <a:latin typeface="Times New Roman" panose="02020603050405020304" pitchFamily="18" charset="0"/>
                  <a:cs typeface="Times New Roman" panose="02020603050405020304" pitchFamily="18" charset="0"/>
                </a:rPr>
                <a:t>cyclotron</a:t>
              </a:r>
              <a:br>
                <a:rPr lang="en-US" altLang="zh-CN" sz="1600" b="1" dirty="0">
                  <a:solidFill>
                    <a:srgbClr val="0000FF"/>
                  </a:solidFill>
                  <a:latin typeface="Times New Roman" panose="02020603050405020304" pitchFamily="18" charset="0"/>
                  <a:cs typeface="Times New Roman" panose="02020603050405020304" pitchFamily="18" charset="0"/>
                </a:rPr>
              </a:br>
              <a:r>
                <a:rPr lang="en-US" altLang="zh-CN" sz="1600" b="1" dirty="0">
                  <a:solidFill>
                    <a:srgbClr val="0000FF"/>
                  </a:solidFill>
                  <a:latin typeface="Times New Roman" panose="02020603050405020304" pitchFamily="18" charset="0"/>
                  <a:cs typeface="Times New Roman" panose="02020603050405020304" pitchFamily="18" charset="0"/>
                </a:rPr>
                <a:t>100 MeV /520 µA  </a:t>
              </a:r>
            </a:p>
          </p:txBody>
        </p:sp>
        <p:pic>
          <p:nvPicPr>
            <p:cNvPr id="25" name="Picture 8" descr="100MeV回旋加速器201312 xmas">
              <a:extLst>
                <a:ext uri="{FF2B5EF4-FFF2-40B4-BE49-F238E27FC236}">
                  <a16:creationId xmlns:a16="http://schemas.microsoft.com/office/drawing/2014/main" id="{E4381134-4F3B-9A47-993B-6E4E8FE4E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0" y="4059222"/>
              <a:ext cx="28892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6">
              <a:extLst>
                <a:ext uri="{FF2B5EF4-FFF2-40B4-BE49-F238E27FC236}">
                  <a16:creationId xmlns:a16="http://schemas.microsoft.com/office/drawing/2014/main" id="{61FB4DDE-7470-FA67-2BF1-ADEA3A62A6BF}"/>
                </a:ext>
              </a:extLst>
            </p:cNvPr>
            <p:cNvSpPr txBox="1">
              <a:spLocks noChangeArrowheads="1"/>
            </p:cNvSpPr>
            <p:nvPr/>
          </p:nvSpPr>
          <p:spPr bwMode="auto">
            <a:xfrm>
              <a:off x="3841044" y="6334512"/>
              <a:ext cx="5090837" cy="33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dirty="0">
                  <a:solidFill>
                    <a:srgbClr val="0000FF"/>
                  </a:solidFill>
                  <a:latin typeface="Times New Roman" panose="02020603050405020304" pitchFamily="18" charset="0"/>
                  <a:cs typeface="Times New Roman" panose="02020603050405020304" pitchFamily="18" charset="0"/>
                </a:rPr>
                <a:t>Witness the cyclotron beam for the first time </a:t>
              </a:r>
            </a:p>
          </p:txBody>
        </p:sp>
      </p:grpSp>
      <p:pic>
        <p:nvPicPr>
          <p:cNvPr id="1742848" name="Picture 10" descr="TR4A8216">
            <a:extLst>
              <a:ext uri="{FF2B5EF4-FFF2-40B4-BE49-F238E27FC236}">
                <a16:creationId xmlns:a16="http://schemas.microsoft.com/office/drawing/2014/main" id="{6322D3F7-EAF9-BA11-06AD-832C4EB0B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277" y="3781166"/>
            <a:ext cx="4875155" cy="224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id="{6BEB85D9-47B7-3941-5A50-30340FFEB4BD}"/>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2"/>
          <p:cNvSpPr>
            <a:spLocks noGrp="1"/>
          </p:cNvSpPr>
          <p:nvPr>
            <p:ph type="title"/>
          </p:nvPr>
        </p:nvSpPr>
        <p:spPr>
          <a:xfrm>
            <a:off x="3635897" y="198120"/>
            <a:ext cx="5527154" cy="642620"/>
          </a:xfrm>
          <a:prstGeom prst="rect">
            <a:avLst/>
          </a:prstGeom>
        </p:spPr>
        <p:txBody>
          <a:bodyPr/>
          <a:lstStyle/>
          <a:p>
            <a:pPr>
              <a:spcBef>
                <a:spcPct val="50000"/>
              </a:spcBef>
            </a:pP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Introduction to CYCIAE-100  </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内容占位符 2">
            <a:extLst>
              <a:ext uri="{FF2B5EF4-FFF2-40B4-BE49-F238E27FC236}">
                <a16:creationId xmlns:a16="http://schemas.microsoft.com/office/drawing/2014/main" id="{06DCF39B-13A2-ECDD-DAFA-DE2BF15D5D7B}"/>
              </a:ext>
            </a:extLst>
          </p:cNvPr>
          <p:cNvSpPr>
            <a:spLocks noGrp="1"/>
          </p:cNvSpPr>
          <p:nvPr>
            <p:ph idx="1"/>
          </p:nvPr>
        </p:nvSpPr>
        <p:spPr/>
        <p:txBody>
          <a:bodyPr/>
          <a:lstStyle/>
          <a:p>
            <a:endParaRPr lang="zh-CN" altLang="en-US">
              <a:latin typeface="Times New Roman" panose="02020603050405020304" pitchFamily="18" charset="0"/>
              <a:cs typeface="Times New Roman" panose="02020603050405020304" pitchFamily="18" charset="0"/>
            </a:endParaRPr>
          </a:p>
        </p:txBody>
      </p:sp>
      <p:pic>
        <p:nvPicPr>
          <p:cNvPr id="14" name="Picture 2" descr="TR4A8124">
            <a:extLst>
              <a:ext uri="{FF2B5EF4-FFF2-40B4-BE49-F238E27FC236}">
                <a16:creationId xmlns:a16="http://schemas.microsoft.com/office/drawing/2014/main" id="{BD68BDAB-2AA8-9F33-BF0B-028C0617C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607752"/>
            <a:ext cx="4356100" cy="248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新封面">
            <a:extLst>
              <a:ext uri="{FF2B5EF4-FFF2-40B4-BE49-F238E27FC236}">
                <a16:creationId xmlns:a16="http://schemas.microsoft.com/office/drawing/2014/main" id="{EDC1FEEB-D5DE-A2CB-A8EC-7F0EA25F2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2"/>
            <a:ext cx="4787900" cy="564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a:extLst>
              <a:ext uri="{FF2B5EF4-FFF2-40B4-BE49-F238E27FC236}">
                <a16:creationId xmlns:a16="http://schemas.microsoft.com/office/drawing/2014/main" id="{25F75786-0C32-BD27-34AF-539E2FD0E9DD}"/>
              </a:ext>
            </a:extLst>
          </p:cNvPr>
          <p:cNvSpPr txBox="1">
            <a:spLocks noChangeArrowheads="1"/>
          </p:cNvSpPr>
          <p:nvPr/>
        </p:nvSpPr>
        <p:spPr bwMode="auto">
          <a:xfrm>
            <a:off x="0" y="6057900"/>
            <a:ext cx="9144000" cy="400050"/>
          </a:xfrm>
          <a:prstGeom prst="rect">
            <a:avLst/>
          </a:prstGeom>
          <a:solidFill>
            <a:srgbClr val="000080"/>
          </a:solidFill>
          <a:ln w="9525">
            <a:solidFill>
              <a:srgbClr val="000080"/>
            </a:solidFill>
            <a:miter lim="800000"/>
          </a:ln>
        </p:spPr>
        <p:txBody>
          <a:bodyPr>
            <a:spAutoFit/>
          </a:bodyPr>
          <a:lstStyle/>
          <a:p>
            <a:pPr algn="ctr">
              <a:spcBef>
                <a:spcPct val="50000"/>
              </a:spcBef>
              <a:buFontTx/>
              <a:buNone/>
              <a:defRPr/>
            </a:pPr>
            <a:r>
              <a:rPr lang="en-US" altLang="zh-CN" sz="2000" b="1" dirty="0">
                <a:solidFill>
                  <a:srgbClr val="FFFF99"/>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The largest compact AVF cyclotron in the world</a:t>
            </a:r>
            <a:endParaRPr lang="zh-CN" altLang="zh-CN" sz="2000" b="1" dirty="0">
              <a:solidFill>
                <a:srgbClr val="FFFF99"/>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7" name="Picture 5" descr="9G7A9687">
            <a:extLst>
              <a:ext uri="{FF2B5EF4-FFF2-40B4-BE49-F238E27FC236}">
                <a16:creationId xmlns:a16="http://schemas.microsoft.com/office/drawing/2014/main" id="{CA43E3C8-CAFD-4AF2-25E1-1F83205CE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836612"/>
            <a:ext cx="4381500" cy="277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a:extLst>
              <a:ext uri="{FF2B5EF4-FFF2-40B4-BE49-F238E27FC236}">
                <a16:creationId xmlns:a16="http://schemas.microsoft.com/office/drawing/2014/main" id="{A965BD68-E15F-8934-1CAA-056A77C48857}"/>
              </a:ext>
            </a:extLst>
          </p:cNvPr>
          <p:cNvSpPr txBox="1">
            <a:spLocks noChangeArrowheads="1"/>
          </p:cNvSpPr>
          <p:nvPr/>
        </p:nvSpPr>
        <p:spPr bwMode="auto">
          <a:xfrm>
            <a:off x="4787900" y="5621338"/>
            <a:ext cx="2106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000" b="1">
                <a:solidFill>
                  <a:schemeClr val="bg1"/>
                </a:solidFill>
                <a:ea typeface="黑体" panose="02010609060101010101" pitchFamily="49" charset="-122"/>
                <a:cs typeface="Times New Roman" panose="02020603050405020304" pitchFamily="18" charset="0"/>
              </a:rPr>
              <a:t>Control room</a:t>
            </a:r>
            <a:endParaRPr lang="zh-CN" altLang="zh-CN" sz="2000" b="1">
              <a:solidFill>
                <a:schemeClr val="bg1"/>
              </a:solidFill>
              <a:ea typeface="黑体" panose="02010609060101010101" pitchFamily="49" charset="-122"/>
              <a:cs typeface="Times New Roman" panose="02020603050405020304" pitchFamily="18" charset="0"/>
            </a:endParaRPr>
          </a:p>
        </p:txBody>
      </p:sp>
      <p:sp>
        <p:nvSpPr>
          <p:cNvPr id="19" name="Text Box 4">
            <a:extLst>
              <a:ext uri="{FF2B5EF4-FFF2-40B4-BE49-F238E27FC236}">
                <a16:creationId xmlns:a16="http://schemas.microsoft.com/office/drawing/2014/main" id="{D93186C1-7586-1559-3C60-B14F3DFD346A}"/>
              </a:ext>
            </a:extLst>
          </p:cNvPr>
          <p:cNvSpPr txBox="1">
            <a:spLocks noChangeArrowheads="1"/>
          </p:cNvSpPr>
          <p:nvPr/>
        </p:nvSpPr>
        <p:spPr bwMode="auto">
          <a:xfrm>
            <a:off x="4743449" y="3113383"/>
            <a:ext cx="212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000" b="1" dirty="0">
                <a:solidFill>
                  <a:schemeClr val="bg1"/>
                </a:solidFill>
                <a:ea typeface="黑体" panose="02010609060101010101" pitchFamily="49" charset="-122"/>
                <a:cs typeface="Times New Roman" panose="02020603050405020304" pitchFamily="18" charset="0"/>
              </a:rPr>
              <a:t>Beam injection</a:t>
            </a:r>
            <a:endParaRPr lang="zh-CN" altLang="zh-CN" sz="2000" b="1" dirty="0">
              <a:solidFill>
                <a:schemeClr val="bg1"/>
              </a:solidFill>
              <a:ea typeface="黑体" panose="02010609060101010101" pitchFamily="49" charset="-122"/>
              <a:cs typeface="Times New Roman" panose="02020603050405020304" pitchFamily="18" charset="0"/>
            </a:endParaRPr>
          </a:p>
        </p:txBody>
      </p:sp>
      <p:sp>
        <p:nvSpPr>
          <p:cNvPr id="20" name="矩形 1">
            <a:extLst>
              <a:ext uri="{FF2B5EF4-FFF2-40B4-BE49-F238E27FC236}">
                <a16:creationId xmlns:a16="http://schemas.microsoft.com/office/drawing/2014/main" id="{AD1870C6-B5A6-7470-9E5D-367A439848FB}"/>
              </a:ext>
            </a:extLst>
          </p:cNvPr>
          <p:cNvSpPr>
            <a:spLocks noChangeArrowheads="1"/>
          </p:cNvSpPr>
          <p:nvPr/>
        </p:nvSpPr>
        <p:spPr bwMode="auto">
          <a:xfrm>
            <a:off x="-1270000" y="5639502"/>
            <a:ext cx="426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2400" dirty="0">
                <a:solidFill>
                  <a:schemeClr val="bg1"/>
                </a:solidFill>
                <a:ea typeface="微软雅黑" panose="020B0503020204020204" pitchFamily="34" charset="-122"/>
                <a:cs typeface="Times New Roman" panose="02020603050405020304" pitchFamily="18" charset="0"/>
                <a:sym typeface="Tw Cen MT" panose="020B0602020104020603" pitchFamily="34" charset="0"/>
              </a:rPr>
              <a:t>100MeV</a:t>
            </a:r>
            <a:endParaRPr lang="zh-CN" altLang="en-US" sz="2400" dirty="0">
              <a:solidFill>
                <a:schemeClr val="bg1"/>
              </a:solidFill>
              <a:cs typeface="Times New Roman" panose="02020603050405020304" pitchFamily="18" charset="0"/>
              <a:sym typeface="Tw Cen MT" panose="020B0602020104020603" pitchFamily="34" charset="0"/>
            </a:endParaRPr>
          </a:p>
        </p:txBody>
      </p:sp>
      <p:sp>
        <p:nvSpPr>
          <p:cNvPr id="21" name="日期占位符 1">
            <a:extLst>
              <a:ext uri="{FF2B5EF4-FFF2-40B4-BE49-F238E27FC236}">
                <a16:creationId xmlns:a16="http://schemas.microsoft.com/office/drawing/2014/main" id="{C0918C20-23C8-5D27-BCBE-A98A62C48AE6}"/>
              </a:ext>
            </a:extLst>
          </p:cNvPr>
          <p:cNvSpPr txBox="1">
            <a:spLocks/>
          </p:cNvSpPr>
          <p:nvPr/>
        </p:nvSpPr>
        <p:spPr>
          <a:xfrm>
            <a:off x="6858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defPPr>
              <a:defRPr lang="zh-CN"/>
            </a:defPPr>
            <a:lvl1pPr marL="0" algn="l" defTabSz="914400" rtl="0" eaLnBrk="0" latinLnBrk="0" hangingPunct="0">
              <a:defRPr sz="3200" kern="1200">
                <a:solidFill>
                  <a:schemeClr val="tx1"/>
                </a:solidFill>
                <a:latin typeface="Times New Roman" panose="02020603050405020304" pitchFamily="18" charset="0"/>
                <a:ea typeface="宋体" panose="02010600030101010101" pitchFamily="2" charset="-122"/>
                <a:cs typeface="+mn-cs"/>
              </a:defRPr>
            </a:lvl1pPr>
            <a:lvl2pPr marL="742950" indent="-285750" algn="l" defTabSz="914400" rtl="0" eaLnBrk="0" latinLnBrk="0" hangingPunct="0">
              <a:defRPr sz="3200" kern="1200">
                <a:solidFill>
                  <a:schemeClr val="tx1"/>
                </a:solidFill>
                <a:latin typeface="Times New Roman" panose="02020603050405020304" pitchFamily="18" charset="0"/>
                <a:ea typeface="宋体" panose="02010600030101010101" pitchFamily="2" charset="-122"/>
                <a:cs typeface="+mn-cs"/>
              </a:defRPr>
            </a:lvl2pPr>
            <a:lvl3pPr marL="1143000" indent="-228600" algn="l" defTabSz="914400" rtl="0" eaLnBrk="0" latinLnBrk="0" hangingPunct="0">
              <a:defRPr sz="3200" kern="120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0" latinLnBrk="0" hangingPunct="0">
              <a:defRPr sz="3200" kern="1200">
                <a:solidFill>
                  <a:schemeClr val="tx1"/>
                </a:solidFill>
                <a:latin typeface="Times New Roman" panose="02020603050405020304" pitchFamily="18" charset="0"/>
                <a:ea typeface="宋体" panose="02010600030101010101" pitchFamily="2" charset="-122"/>
                <a:cs typeface="+mn-cs"/>
              </a:defRPr>
            </a:lvl4pPr>
            <a:lvl5pPr marL="2057400" indent="-228600" algn="l" defTabSz="914400" rtl="0" eaLnBrk="0" latinLnBrk="0" hangingPunct="0">
              <a:defRPr sz="3200" kern="1200">
                <a:solidFill>
                  <a:schemeClr val="tx1"/>
                </a:solidFill>
                <a:latin typeface="Times New Roman" panose="02020603050405020304" pitchFamily="18"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buFont typeface="Arial" panose="020B0604020202020204" pitchFamily="34" charset="0"/>
              <a:defRPr sz="3200" kern="1200">
                <a:solidFill>
                  <a:schemeClr val="tx1"/>
                </a:solidFill>
                <a:latin typeface="Times New Roman" panose="02020603050405020304" pitchFamily="18"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buFont typeface="Arial" panose="020B0604020202020204" pitchFamily="34" charset="0"/>
              <a:defRPr sz="3200" kern="1200">
                <a:solidFill>
                  <a:schemeClr val="tx1"/>
                </a:solidFill>
                <a:latin typeface="Times New Roman" panose="02020603050405020304" pitchFamily="18"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buFont typeface="Arial" panose="020B0604020202020204" pitchFamily="34" charset="0"/>
              <a:defRPr sz="3200" kern="1200">
                <a:solidFill>
                  <a:schemeClr val="tx1"/>
                </a:solidFill>
                <a:latin typeface="Times New Roman" panose="02020603050405020304" pitchFamily="18"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buFont typeface="Arial" panose="020B0604020202020204" pitchFamily="34" charset="0"/>
              <a:defRPr sz="3200" kern="1200">
                <a:solidFill>
                  <a:schemeClr val="tx1"/>
                </a:solidFill>
                <a:latin typeface="Times New Roman" panose="02020603050405020304" pitchFamily="18" charset="0"/>
                <a:ea typeface="宋体" panose="02010600030101010101" pitchFamily="2" charset="-122"/>
                <a:cs typeface="+mn-cs"/>
              </a:defRPr>
            </a:lvl9pPr>
          </a:lstStyle>
          <a:p>
            <a:pPr eaLnBrk="1" hangingPunct="1"/>
            <a:fld id="{56C1B472-C103-4661-8772-3C212028D9C3}" type="datetime1">
              <a:rPr lang="zh-CN" altLang="en-US" sz="1400" smtClean="0">
                <a:cs typeface="Times New Roman" panose="02020603050405020304" pitchFamily="18" charset="0"/>
              </a:rPr>
              <a:pPr eaLnBrk="1" hangingPunct="1"/>
              <a:t>2022/12/6</a:t>
            </a:fld>
            <a:endParaRPr lang="en-US" altLang="zh-CN" sz="1400">
              <a:cs typeface="Times New Roman" panose="02020603050405020304" pitchFamily="18" charset="0"/>
            </a:endParaRPr>
          </a:p>
        </p:txBody>
      </p:sp>
      <p:sp>
        <p:nvSpPr>
          <p:cNvPr id="2" name="TextBox 2">
            <a:extLst>
              <a:ext uri="{FF2B5EF4-FFF2-40B4-BE49-F238E27FC236}">
                <a16:creationId xmlns:a16="http://schemas.microsoft.com/office/drawing/2014/main" id="{2E166DE0-B077-1DA2-4542-D4E5664BB5D6}"/>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5</a:t>
            </a:r>
          </a:p>
        </p:txBody>
      </p:sp>
    </p:spTree>
    <p:extLst>
      <p:ext uri="{BB962C8B-B14F-4D97-AF65-F5344CB8AC3E}">
        <p14:creationId xmlns:p14="http://schemas.microsoft.com/office/powerpoint/2010/main" val="3652872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755" name="Rectangle 3"/>
          <p:cNvSpPr>
            <a:spLocks noGrp="1" noChangeArrowheads="1"/>
          </p:cNvSpPr>
          <p:nvPr>
            <p:ph type="body" idx="1"/>
          </p:nvPr>
        </p:nvSpPr>
        <p:spPr>
          <a:xfrm>
            <a:off x="3760503" y="3140968"/>
            <a:ext cx="5142475" cy="2808312"/>
          </a:xfrm>
        </p:spPr>
        <p:txBody>
          <a:bodyPr/>
          <a:lstStyle/>
          <a:p>
            <a:pPr lvl="1">
              <a:lnSpc>
                <a:spcPct val="90000"/>
              </a:lnSpc>
            </a:pP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High</a:t>
            </a:r>
            <a:r>
              <a:rPr lang="zh-CN" altLang="en-US"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beam current -2pA-520uA max</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90000"/>
              </a:lnSpc>
            </a:pP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Beam</a:t>
            </a:r>
            <a:r>
              <a:rPr lang="zh-CN" altLang="en-US"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energy</a:t>
            </a:r>
            <a:r>
              <a:rPr lang="zh-CN" altLang="en-US"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range -70-100MeV</a:t>
            </a:r>
          </a:p>
          <a:p>
            <a:pPr lvl="1">
              <a:lnSpc>
                <a:spcPct val="90000"/>
              </a:lnSpc>
            </a:pP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High transport efficient- 99.9%</a:t>
            </a:r>
          </a:p>
          <a:p>
            <a:pPr lvl="1">
              <a:lnSpc>
                <a:spcPct val="90000"/>
              </a:lnSpc>
            </a:pP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Low operating cost</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90000"/>
              </a:lnSpc>
            </a:pP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Low magnification </a:t>
            </a:r>
            <a:endParaRPr lang="zh-CN" altLang="en-US" sz="2000" b="1" dirty="0">
              <a:solidFill>
                <a:srgbClr val="A50021"/>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90000"/>
              </a:lnSpc>
            </a:pP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Simultaneously bio-extraction</a:t>
            </a:r>
          </a:p>
          <a:p>
            <a:pPr lvl="1">
              <a:lnSpc>
                <a:spcPct val="90000"/>
              </a:lnSpc>
            </a:pPr>
            <a:r>
              <a:rPr lang="en-US" altLang="zh-CN" sz="20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Multi-modes</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97" name="Rectangle 5"/>
          <p:cNvSpPr>
            <a:spLocks noChangeArrowheads="1"/>
          </p:cNvSpPr>
          <p:nvPr/>
        </p:nvSpPr>
        <p:spPr bwMode="auto">
          <a:xfrm>
            <a:off x="2698750" y="6092825"/>
            <a:ext cx="2305050" cy="504825"/>
          </a:xfrm>
          <a:prstGeom prst="rect">
            <a:avLst/>
          </a:prstGeom>
          <a:noFill/>
          <a:ln w="9525">
            <a:noFill/>
            <a:miter lim="800000"/>
          </a:ln>
        </p:spPr>
        <p:txBody>
          <a:bodyPr/>
          <a:lstStyle/>
          <a:p>
            <a:pPr marL="342900" indent="-342900" eaLnBrk="0" hangingPunct="0">
              <a:lnSpc>
                <a:spcPct val="90000"/>
              </a:lnSpc>
              <a:spcBef>
                <a:spcPct val="20000"/>
              </a:spcBef>
            </a:pPr>
            <a:r>
              <a:rPr lang="en-US" altLang="zh-CN" sz="2000" b="1" dirty="0">
                <a:solidFill>
                  <a:prstClr val="white"/>
                </a:solidFill>
                <a:latin typeface="Times New Roman" panose="02020603050405020304" pitchFamily="18" charset="0"/>
                <a:cs typeface="Times New Roman" panose="02020603050405020304" pitchFamily="18" charset="0"/>
              </a:rPr>
              <a:t>2014</a:t>
            </a:r>
            <a:r>
              <a:rPr lang="zh-CN" altLang="en-US" sz="2000" b="1" dirty="0">
                <a:solidFill>
                  <a:prstClr val="white"/>
                </a:solidFill>
                <a:latin typeface="Times New Roman" panose="02020603050405020304" pitchFamily="18" charset="0"/>
                <a:cs typeface="Times New Roman" panose="02020603050405020304" pitchFamily="18" charset="0"/>
              </a:rPr>
              <a:t>年</a:t>
            </a:r>
            <a:r>
              <a:rPr lang="en-US" altLang="zh-CN" sz="2000" b="1" dirty="0">
                <a:solidFill>
                  <a:prstClr val="white"/>
                </a:solidFill>
                <a:latin typeface="Times New Roman" panose="02020603050405020304" pitchFamily="18" charset="0"/>
                <a:cs typeface="Times New Roman" panose="02020603050405020304" pitchFamily="18" charset="0"/>
              </a:rPr>
              <a:t>6</a:t>
            </a:r>
            <a:r>
              <a:rPr lang="zh-CN" altLang="en-US" sz="2000" b="1" dirty="0">
                <a:solidFill>
                  <a:prstClr val="white"/>
                </a:solidFill>
                <a:latin typeface="Times New Roman" panose="02020603050405020304" pitchFamily="18" charset="0"/>
                <a:cs typeface="Times New Roman" panose="02020603050405020304" pitchFamily="18" charset="0"/>
              </a:rPr>
              <a:t>月</a:t>
            </a:r>
            <a:r>
              <a:rPr lang="en-US" altLang="zh-CN" sz="2000" b="1" dirty="0">
                <a:solidFill>
                  <a:prstClr val="white"/>
                </a:solidFill>
                <a:latin typeface="Times New Roman" panose="02020603050405020304" pitchFamily="18" charset="0"/>
                <a:cs typeface="Times New Roman" panose="02020603050405020304" pitchFamily="18" charset="0"/>
              </a:rPr>
              <a:t>25</a:t>
            </a:r>
            <a:r>
              <a:rPr lang="zh-CN" altLang="en-US" sz="2000" b="1" dirty="0">
                <a:solidFill>
                  <a:prstClr val="white"/>
                </a:solidFill>
                <a:latin typeface="Times New Roman" panose="02020603050405020304" pitchFamily="18" charset="0"/>
                <a:cs typeface="Times New Roman" panose="02020603050405020304" pitchFamily="18" charset="0"/>
              </a:rPr>
              <a:t>日</a:t>
            </a:r>
            <a:endParaRPr lang="zh-CN" altLang="en-US" sz="2000" b="1" dirty="0">
              <a:solidFill>
                <a:srgbClr val="FFCC00"/>
              </a:solidFill>
              <a:latin typeface="Times New Roman" panose="02020603050405020304" pitchFamily="18" charset="0"/>
              <a:cs typeface="Times New Roman" panose="02020603050405020304" pitchFamily="18" charset="0"/>
            </a:endParaRPr>
          </a:p>
        </p:txBody>
      </p:sp>
      <p:pic>
        <p:nvPicPr>
          <p:cNvPr id="6" name="Picture 4" descr="100MeV强流质子回旋加速器"/>
          <p:cNvPicPr>
            <a:picLocks noChangeAspect="1" noChangeArrowheads="1"/>
          </p:cNvPicPr>
          <p:nvPr/>
        </p:nvPicPr>
        <p:blipFill rotWithShape="1">
          <a:blip r:embed="rId2"/>
          <a:srcRect t="25368"/>
          <a:stretch/>
        </p:blipFill>
        <p:spPr bwMode="auto">
          <a:xfrm>
            <a:off x="4254060" y="908720"/>
            <a:ext cx="4422396" cy="2199955"/>
          </a:xfrm>
          <a:prstGeom prst="rect">
            <a:avLst/>
          </a:prstGeom>
          <a:noFill/>
          <a:ln w="9525">
            <a:noFill/>
            <a:miter lim="800000"/>
            <a:headEnd/>
            <a:tailEnd/>
          </a:ln>
        </p:spPr>
      </p:pic>
      <p:pic>
        <p:nvPicPr>
          <p:cNvPr id="89090" name="Picture 2"/>
          <p:cNvPicPr>
            <a:picLocks noChangeAspect="1" noChangeArrowheads="1"/>
          </p:cNvPicPr>
          <p:nvPr/>
        </p:nvPicPr>
        <p:blipFill>
          <a:blip r:embed="rId3"/>
          <a:srcRect/>
          <a:stretch>
            <a:fillRect/>
          </a:stretch>
        </p:blipFill>
        <p:spPr bwMode="auto">
          <a:xfrm>
            <a:off x="-32" y="840894"/>
            <a:ext cx="4186237" cy="6017130"/>
          </a:xfrm>
          <a:prstGeom prst="rect">
            <a:avLst/>
          </a:prstGeom>
          <a:noFill/>
          <a:ln w="9525">
            <a:noFill/>
            <a:miter lim="800000"/>
            <a:headEnd/>
            <a:tailEnd/>
          </a:ln>
          <a:effectLst/>
        </p:spPr>
      </p:pic>
      <p:sp>
        <p:nvSpPr>
          <p:cNvPr id="8" name="标题 2"/>
          <p:cNvSpPr>
            <a:spLocks noGrp="1"/>
          </p:cNvSpPr>
          <p:nvPr>
            <p:ph type="title"/>
          </p:nvPr>
        </p:nvSpPr>
        <p:spPr>
          <a:xfrm>
            <a:off x="3500431" y="198120"/>
            <a:ext cx="5662620" cy="642620"/>
          </a:xfrm>
          <a:prstGeom prst="rect">
            <a:avLst/>
          </a:prstGeom>
        </p:spPr>
        <p:txBody>
          <a:bodyPr/>
          <a:lstStyle/>
          <a:p>
            <a:pPr>
              <a:spcBef>
                <a:spcPct val="50000"/>
              </a:spcBef>
            </a:pP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Introduction to CYCIAE-100  </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TextBox 4"/>
          <p:cNvSpPr txBox="1">
            <a:spLocks noChangeArrowheads="1"/>
          </p:cNvSpPr>
          <p:nvPr/>
        </p:nvSpPr>
        <p:spPr bwMode="auto">
          <a:xfrm>
            <a:off x="2195736" y="6092671"/>
            <a:ext cx="6723504" cy="830997"/>
          </a:xfrm>
          <a:prstGeom prst="rect">
            <a:avLst/>
          </a:prstGeom>
          <a:noFill/>
          <a:ln w="9525">
            <a:noFill/>
            <a:miter lim="800000"/>
          </a:ln>
        </p:spPr>
        <p:txBody>
          <a:bodyPr wrap="square">
            <a:spAutoFit/>
          </a:bodyPr>
          <a:lstStyle/>
          <a:p>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First physic experiment(SEE ) in Nov. 2016(100 MeV</a:t>
            </a:r>
            <a:r>
              <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30n</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a:rPr>
              <a:t>A</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0" name="椭圆 9"/>
          <p:cNvSpPr/>
          <p:nvPr/>
        </p:nvSpPr>
        <p:spPr>
          <a:xfrm>
            <a:off x="2643174" y="3929066"/>
            <a:ext cx="714380" cy="1714512"/>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370588" y="5439964"/>
            <a:ext cx="1409324" cy="707886"/>
          </a:xfrm>
          <a:prstGeom prst="rect">
            <a:avLst/>
          </a:prstGeom>
          <a:noFill/>
        </p:spPr>
        <p:txBody>
          <a:bodyPr wrap="square" rtlCol="0">
            <a:spAutoFit/>
          </a:bodyPr>
          <a:lstStyle/>
          <a:p>
            <a:r>
              <a:rPr lang="en-US" altLang="zh-CN" sz="2000" b="1" dirty="0">
                <a:solidFill>
                  <a:srgbClr val="0000FF"/>
                </a:solidFill>
                <a:latin typeface="Times New Roman" panose="02020603050405020304" pitchFamily="18" charset="0"/>
                <a:cs typeface="Times New Roman" panose="02020603050405020304" pitchFamily="18" charset="0"/>
              </a:rPr>
              <a:t>SEE</a:t>
            </a:r>
          </a:p>
          <a:p>
            <a:r>
              <a:rPr lang="en-US" altLang="zh-CN" sz="2000" b="1" dirty="0">
                <a:solidFill>
                  <a:srgbClr val="0000FF"/>
                </a:solidFill>
                <a:latin typeface="Times New Roman" panose="02020603050405020304" pitchFamily="18" charset="0"/>
                <a:cs typeface="Times New Roman" panose="02020603050405020304" pitchFamily="18" charset="0"/>
              </a:rPr>
              <a:t>Terminal</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2" name="Picture 6">
            <a:extLst>
              <a:ext uri="{FF2B5EF4-FFF2-40B4-BE49-F238E27FC236}">
                <a16:creationId xmlns:a16="http://schemas.microsoft.com/office/drawing/2014/main" id="{0869FDCC-E006-8847-1BC2-CCE40BE5B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37" t="11732" r="36391" b="26042"/>
          <a:stretch/>
        </p:blipFill>
        <p:spPr bwMode="auto">
          <a:xfrm>
            <a:off x="38630" y="1356921"/>
            <a:ext cx="1502053" cy="132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C:\照片\2016-11-02束流调试\IMG_20161101_142602_1.jpg">
            <a:extLst>
              <a:ext uri="{FF2B5EF4-FFF2-40B4-BE49-F238E27FC236}">
                <a16:creationId xmlns:a16="http://schemas.microsoft.com/office/drawing/2014/main" id="{10DD815E-F843-BEDF-EA9F-D61CD8A370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613" t="30592" r="18336" b="32301"/>
          <a:stretch/>
        </p:blipFill>
        <p:spPr bwMode="auto">
          <a:xfrm>
            <a:off x="38630" y="5486081"/>
            <a:ext cx="1786950" cy="132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BF9E0D89-67BA-622B-9990-868012164050}"/>
              </a:ext>
            </a:extLst>
          </p:cNvPr>
          <p:cNvSpPr txBox="1">
            <a:spLocks noChangeArrowheads="1"/>
          </p:cNvSpPr>
          <p:nvPr/>
        </p:nvSpPr>
        <p:spPr bwMode="auto">
          <a:xfrm>
            <a:off x="2021484" y="1289833"/>
            <a:ext cx="1885716"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dirty="0">
                <a:cs typeface="Times New Roman" panose="02020603050405020304" pitchFamily="18" charset="0"/>
              </a:rPr>
              <a:t>North beam line</a:t>
            </a:r>
            <a:endParaRPr lang="zh-CN" altLang="en-US" sz="2000" dirty="0">
              <a:cs typeface="Times New Roman" panose="02020603050405020304" pitchFamily="18" charset="0"/>
            </a:endParaRPr>
          </a:p>
        </p:txBody>
      </p:sp>
      <p:sp>
        <p:nvSpPr>
          <p:cNvPr id="5" name="TextBox 7">
            <a:extLst>
              <a:ext uri="{FF2B5EF4-FFF2-40B4-BE49-F238E27FC236}">
                <a16:creationId xmlns:a16="http://schemas.microsoft.com/office/drawing/2014/main" id="{F101E31A-E90A-593A-3146-F54BC30A64C4}"/>
              </a:ext>
            </a:extLst>
          </p:cNvPr>
          <p:cNvSpPr txBox="1">
            <a:spLocks noChangeArrowheads="1"/>
          </p:cNvSpPr>
          <p:nvPr/>
        </p:nvSpPr>
        <p:spPr bwMode="auto">
          <a:xfrm>
            <a:off x="9167" y="4805906"/>
            <a:ext cx="1885716" cy="4000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dirty="0">
                <a:cs typeface="Times New Roman" panose="02020603050405020304" pitchFamily="18" charset="0"/>
              </a:rPr>
              <a:t>South beam line</a:t>
            </a:r>
            <a:endParaRPr lang="zh-CN" altLang="en-US" sz="2000" dirty="0">
              <a:cs typeface="Times New Roman" panose="02020603050405020304" pitchFamily="18" charset="0"/>
            </a:endParaRPr>
          </a:p>
        </p:txBody>
      </p:sp>
      <p:sp>
        <p:nvSpPr>
          <p:cNvPr id="7" name="TextBox 2">
            <a:extLst>
              <a:ext uri="{FF2B5EF4-FFF2-40B4-BE49-F238E27FC236}">
                <a16:creationId xmlns:a16="http://schemas.microsoft.com/office/drawing/2014/main" id="{19EB1CE4-504E-3A93-4398-B5F513E4C1C4}"/>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2767420" y="142852"/>
            <a:ext cx="6500826" cy="785794"/>
          </a:xfrm>
          <a:prstGeom prst="rect">
            <a:avLst/>
          </a:prstGeom>
        </p:spPr>
        <p:txBody>
          <a:bodyPr/>
          <a:lstStyle/>
          <a:p>
            <a:r>
              <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100 MeV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Proton Cyclotron</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3">
            <a:extLst>
              <a:ext uri="{FF2B5EF4-FFF2-40B4-BE49-F238E27FC236}">
                <a16:creationId xmlns:a16="http://schemas.microsoft.com/office/drawing/2014/main" id="{CAF5C641-0FC4-9B6C-C5FB-9109D5F5C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40" t="13493" r="28813" b="13986"/>
          <a:stretch>
            <a:fillRect/>
          </a:stretch>
        </p:blipFill>
        <p:spPr bwMode="auto">
          <a:xfrm>
            <a:off x="107504" y="957263"/>
            <a:ext cx="8928992" cy="573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
            <a:extLst>
              <a:ext uri="{FF2B5EF4-FFF2-40B4-BE49-F238E27FC236}">
                <a16:creationId xmlns:a16="http://schemas.microsoft.com/office/drawing/2014/main" id="{FBE77BA0-26A5-0EEA-A3D9-AE58509CBE61}"/>
              </a:ext>
            </a:extLst>
          </p:cNvPr>
          <p:cNvSpPr txBox="1">
            <a:spLocks noChangeArrowheads="1"/>
          </p:cNvSpPr>
          <p:nvPr/>
        </p:nvSpPr>
        <p:spPr bwMode="auto">
          <a:xfrm>
            <a:off x="2308870" y="5638800"/>
            <a:ext cx="1644650" cy="33855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dirty="0">
                <a:ea typeface="微软雅黑" panose="020B0503020204020204" pitchFamily="34" charset="-122"/>
                <a:cs typeface="Times New Roman" panose="02020603050405020304" pitchFamily="18" charset="0"/>
              </a:rPr>
              <a:t>Experiment</a:t>
            </a:r>
            <a:r>
              <a:rPr lang="en-US" altLang="zh-CN" sz="1600" dirty="0">
                <a:solidFill>
                  <a:srgbClr val="FFCC00"/>
                </a:solidFill>
                <a:cs typeface="Times New Roman" panose="02020603050405020304" pitchFamily="18" charset="0"/>
              </a:rPr>
              <a:t> </a:t>
            </a:r>
            <a:r>
              <a:rPr lang="en-US" altLang="zh-CN" sz="1600" dirty="0">
                <a:ea typeface="微软雅黑" panose="020B0503020204020204" pitchFamily="34" charset="-122"/>
                <a:cs typeface="Times New Roman" panose="02020603050405020304" pitchFamily="18" charset="0"/>
              </a:rPr>
              <a:t>Hall</a:t>
            </a:r>
            <a:endParaRPr lang="zh-CN" altLang="en-US" sz="1600" dirty="0">
              <a:ea typeface="微软雅黑" panose="020B0503020204020204" pitchFamily="34" charset="-122"/>
              <a:cs typeface="Times New Roman" panose="02020603050405020304" pitchFamily="18" charset="0"/>
            </a:endParaRPr>
          </a:p>
        </p:txBody>
      </p:sp>
      <p:sp>
        <p:nvSpPr>
          <p:cNvPr id="38" name="TextBox 4">
            <a:extLst>
              <a:ext uri="{FF2B5EF4-FFF2-40B4-BE49-F238E27FC236}">
                <a16:creationId xmlns:a16="http://schemas.microsoft.com/office/drawing/2014/main" id="{EDF07DBD-DDD7-DBE9-005C-90067A49E45B}"/>
              </a:ext>
            </a:extLst>
          </p:cNvPr>
          <p:cNvSpPr txBox="1">
            <a:spLocks noChangeArrowheads="1"/>
          </p:cNvSpPr>
          <p:nvPr/>
        </p:nvSpPr>
        <p:spPr bwMode="auto">
          <a:xfrm>
            <a:off x="467545" y="1340022"/>
            <a:ext cx="2078806" cy="33855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dirty="0">
                <a:solidFill>
                  <a:schemeClr val="tx2"/>
                </a:solidFill>
                <a:ea typeface="微软雅黑" panose="020B0503020204020204" pitchFamily="34" charset="-122"/>
                <a:cs typeface="Times New Roman" panose="02020603050405020304" pitchFamily="18" charset="0"/>
              </a:rPr>
              <a:t>Isotope production </a:t>
            </a:r>
            <a:endParaRPr lang="zh-CN" altLang="en-US" sz="1600" dirty="0">
              <a:solidFill>
                <a:schemeClr val="tx2"/>
              </a:solidFill>
              <a:ea typeface="微软雅黑" panose="020B0503020204020204" pitchFamily="34" charset="-122"/>
              <a:cs typeface="Times New Roman" panose="02020603050405020304" pitchFamily="18" charset="0"/>
            </a:endParaRPr>
          </a:p>
        </p:txBody>
      </p:sp>
      <p:sp>
        <p:nvSpPr>
          <p:cNvPr id="39" name="TextBox 5">
            <a:extLst>
              <a:ext uri="{FF2B5EF4-FFF2-40B4-BE49-F238E27FC236}">
                <a16:creationId xmlns:a16="http://schemas.microsoft.com/office/drawing/2014/main" id="{9F59913B-2127-B2F1-D22C-2A94D41E62C8}"/>
              </a:ext>
            </a:extLst>
          </p:cNvPr>
          <p:cNvSpPr txBox="1">
            <a:spLocks noChangeArrowheads="1"/>
          </p:cNvSpPr>
          <p:nvPr/>
        </p:nvSpPr>
        <p:spPr bwMode="auto">
          <a:xfrm>
            <a:off x="3291681" y="1219200"/>
            <a:ext cx="1697038" cy="33855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dirty="0">
                <a:solidFill>
                  <a:srgbClr val="FFFF00"/>
                </a:solidFill>
                <a:ea typeface="微软雅黑" panose="020B0503020204020204" pitchFamily="34" charset="-122"/>
                <a:cs typeface="Times New Roman" panose="02020603050405020304" pitchFamily="18" charset="0"/>
              </a:rPr>
              <a:t>ISOL</a:t>
            </a:r>
            <a:r>
              <a:rPr lang="zh-CN" altLang="en-US" sz="1600" dirty="0">
                <a:solidFill>
                  <a:srgbClr val="FFFF00"/>
                </a:solidFill>
                <a:ea typeface="微软雅黑" panose="020B0503020204020204" pitchFamily="34" charset="-122"/>
                <a:cs typeface="Times New Roman" panose="02020603050405020304" pitchFamily="18" charset="0"/>
              </a:rPr>
              <a:t> </a:t>
            </a:r>
            <a:r>
              <a:rPr lang="en-US" altLang="zh-CN" sz="1600" dirty="0">
                <a:solidFill>
                  <a:srgbClr val="FFFF00"/>
                </a:solidFill>
                <a:ea typeface="微软雅黑" panose="020B0503020204020204" pitchFamily="34" charset="-122"/>
                <a:cs typeface="Times New Roman" panose="02020603050405020304" pitchFamily="18" charset="0"/>
              </a:rPr>
              <a:t>target</a:t>
            </a:r>
            <a:endParaRPr lang="zh-CN" altLang="en-US" sz="1600" dirty="0">
              <a:solidFill>
                <a:srgbClr val="FFFF00"/>
              </a:solidFill>
              <a:ea typeface="微软雅黑" panose="020B0503020204020204" pitchFamily="34" charset="-122"/>
              <a:cs typeface="Times New Roman" panose="02020603050405020304" pitchFamily="18" charset="0"/>
            </a:endParaRPr>
          </a:p>
        </p:txBody>
      </p:sp>
      <p:sp>
        <p:nvSpPr>
          <p:cNvPr id="40" name="TextBox 6">
            <a:extLst>
              <a:ext uri="{FF2B5EF4-FFF2-40B4-BE49-F238E27FC236}">
                <a16:creationId xmlns:a16="http://schemas.microsoft.com/office/drawing/2014/main" id="{C94FDC09-765F-CDC1-84D0-5CAEAE148904}"/>
              </a:ext>
            </a:extLst>
          </p:cNvPr>
          <p:cNvSpPr txBox="1">
            <a:spLocks noChangeArrowheads="1"/>
          </p:cNvSpPr>
          <p:nvPr/>
        </p:nvSpPr>
        <p:spPr bwMode="auto">
          <a:xfrm>
            <a:off x="6119812" y="1107281"/>
            <a:ext cx="1727200" cy="5847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dirty="0">
                <a:ea typeface="微软雅黑" panose="020B0503020204020204" pitchFamily="34" charset="-122"/>
                <a:cs typeface="Times New Roman" panose="02020603050405020304" pitchFamily="18" charset="0"/>
              </a:rPr>
              <a:t>Low Energy RIB  hall</a:t>
            </a:r>
            <a:endParaRPr lang="zh-CN" altLang="en-US" sz="1600" dirty="0">
              <a:ea typeface="微软雅黑" panose="020B0503020204020204" pitchFamily="34" charset="-122"/>
              <a:cs typeface="Times New Roman" panose="02020603050405020304" pitchFamily="18" charset="0"/>
            </a:endParaRPr>
          </a:p>
        </p:txBody>
      </p:sp>
      <p:sp>
        <p:nvSpPr>
          <p:cNvPr id="41" name="TextBox 8">
            <a:extLst>
              <a:ext uri="{FF2B5EF4-FFF2-40B4-BE49-F238E27FC236}">
                <a16:creationId xmlns:a16="http://schemas.microsoft.com/office/drawing/2014/main" id="{79EDE4FD-6341-4B7D-A4CE-7DD42B660982}"/>
              </a:ext>
            </a:extLst>
          </p:cNvPr>
          <p:cNvSpPr txBox="1">
            <a:spLocks noChangeArrowheads="1"/>
          </p:cNvSpPr>
          <p:nvPr/>
        </p:nvSpPr>
        <p:spPr bwMode="auto">
          <a:xfrm>
            <a:off x="3109913" y="4854248"/>
            <a:ext cx="1030287" cy="584200"/>
          </a:xfrm>
          <a:prstGeom prst="rect">
            <a:avLst/>
          </a:prstGeom>
          <a:solidFill>
            <a:srgbClr val="FFFF00"/>
          </a:solidFill>
          <a:ln w="9525">
            <a:solidFill>
              <a:srgbClr val="00B050"/>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dirty="0">
                <a:ea typeface="微软雅黑" panose="020B0503020204020204" pitchFamily="34" charset="-122"/>
                <a:cs typeface="Times New Roman" panose="02020603050405020304" pitchFamily="18" charset="0"/>
              </a:rPr>
              <a:t>Neutron Source</a:t>
            </a:r>
            <a:endParaRPr lang="zh-CN" altLang="en-US" sz="1600" dirty="0">
              <a:ea typeface="微软雅黑" panose="020B0503020204020204" pitchFamily="34" charset="-122"/>
              <a:cs typeface="Times New Roman" panose="02020603050405020304" pitchFamily="18" charset="0"/>
            </a:endParaRPr>
          </a:p>
        </p:txBody>
      </p:sp>
      <p:cxnSp>
        <p:nvCxnSpPr>
          <p:cNvPr id="42" name="直接箭头连接符 41">
            <a:extLst>
              <a:ext uri="{FF2B5EF4-FFF2-40B4-BE49-F238E27FC236}">
                <a16:creationId xmlns:a16="http://schemas.microsoft.com/office/drawing/2014/main" id="{993C67D9-3367-ABF1-0BAF-00D80A6BA506}"/>
              </a:ext>
            </a:extLst>
          </p:cNvPr>
          <p:cNvCxnSpPr/>
          <p:nvPr/>
        </p:nvCxnSpPr>
        <p:spPr bwMode="auto">
          <a:xfrm flipH="1" flipV="1">
            <a:off x="4165600" y="4246563"/>
            <a:ext cx="334963" cy="477837"/>
          </a:xfrm>
          <a:prstGeom prst="straightConnector1">
            <a:avLst/>
          </a:prstGeom>
          <a:ln>
            <a:solidFill>
              <a:srgbClr val="FFFF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TextBox 17">
            <a:extLst>
              <a:ext uri="{FF2B5EF4-FFF2-40B4-BE49-F238E27FC236}">
                <a16:creationId xmlns:a16="http://schemas.microsoft.com/office/drawing/2014/main" id="{ECA8FB2B-4D13-45CF-425D-09AA85B1B548}"/>
              </a:ext>
            </a:extLst>
          </p:cNvPr>
          <p:cNvSpPr txBox="1">
            <a:spLocks noChangeArrowheads="1"/>
          </p:cNvSpPr>
          <p:nvPr/>
        </p:nvSpPr>
        <p:spPr bwMode="auto">
          <a:xfrm>
            <a:off x="4397424" y="4802614"/>
            <a:ext cx="1126728" cy="64633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000" dirty="0">
                <a:cs typeface="Times New Roman" panose="02020603050405020304" pitchFamily="18" charset="0"/>
              </a:rPr>
              <a:t> </a:t>
            </a:r>
            <a:r>
              <a:rPr lang="en-US" altLang="zh-CN" sz="1600" dirty="0">
                <a:solidFill>
                  <a:srgbClr val="FFC000"/>
                </a:solidFill>
                <a:ea typeface="微软雅黑" panose="020B0503020204020204" pitchFamily="34" charset="-122"/>
                <a:cs typeface="Times New Roman" panose="02020603050405020304" pitchFamily="18" charset="0"/>
              </a:rPr>
              <a:t>SEE  beamline</a:t>
            </a:r>
            <a:endParaRPr lang="zh-CN" altLang="en-US" sz="1600" dirty="0">
              <a:solidFill>
                <a:srgbClr val="FFC000"/>
              </a:solidFill>
              <a:ea typeface="微软雅黑" panose="020B0503020204020204" pitchFamily="34" charset="-122"/>
              <a:cs typeface="Times New Roman" panose="02020603050405020304" pitchFamily="18" charset="0"/>
            </a:endParaRPr>
          </a:p>
        </p:txBody>
      </p:sp>
      <p:cxnSp>
        <p:nvCxnSpPr>
          <p:cNvPr id="44" name="直接箭头连接符 43">
            <a:extLst>
              <a:ext uri="{FF2B5EF4-FFF2-40B4-BE49-F238E27FC236}">
                <a16:creationId xmlns:a16="http://schemas.microsoft.com/office/drawing/2014/main" id="{29A49643-A142-A5BB-DD3E-B59547E3536B}"/>
              </a:ext>
            </a:extLst>
          </p:cNvPr>
          <p:cNvCxnSpPr/>
          <p:nvPr/>
        </p:nvCxnSpPr>
        <p:spPr bwMode="auto">
          <a:xfrm flipH="1" flipV="1">
            <a:off x="3959225" y="4089400"/>
            <a:ext cx="900113" cy="100013"/>
          </a:xfrm>
          <a:prstGeom prst="straightConnector1">
            <a:avLst/>
          </a:prstGeom>
          <a:ln>
            <a:solidFill>
              <a:srgbClr val="FFFF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F5B42CC6-68A9-26CA-F939-08269367E4F9}"/>
              </a:ext>
            </a:extLst>
          </p:cNvPr>
          <p:cNvCxnSpPr/>
          <p:nvPr/>
        </p:nvCxnSpPr>
        <p:spPr bwMode="auto">
          <a:xfrm flipV="1">
            <a:off x="3087441" y="1713629"/>
            <a:ext cx="0" cy="1068387"/>
          </a:xfrm>
          <a:prstGeom prst="straightConnector1">
            <a:avLst/>
          </a:prstGeom>
          <a:ln w="76200">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46" name="直接箭头连接符 45">
            <a:extLst>
              <a:ext uri="{FF2B5EF4-FFF2-40B4-BE49-F238E27FC236}">
                <a16:creationId xmlns:a16="http://schemas.microsoft.com/office/drawing/2014/main" id="{C5BF38E5-39A0-3FDC-2FC7-0768A806574E}"/>
              </a:ext>
            </a:extLst>
          </p:cNvPr>
          <p:cNvCxnSpPr/>
          <p:nvPr/>
        </p:nvCxnSpPr>
        <p:spPr bwMode="auto">
          <a:xfrm>
            <a:off x="3131195" y="3214564"/>
            <a:ext cx="720725" cy="935037"/>
          </a:xfrm>
          <a:prstGeom prst="straightConnector1">
            <a:avLst/>
          </a:prstGeom>
          <a:ln w="76200">
            <a:solidFill>
              <a:srgbClr val="FF99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7" name="流程图: 汇总连接 46">
            <a:extLst>
              <a:ext uri="{FF2B5EF4-FFF2-40B4-BE49-F238E27FC236}">
                <a16:creationId xmlns:a16="http://schemas.microsoft.com/office/drawing/2014/main" id="{E7A734AA-BFB5-EB66-B0B3-ADB2280ADD70}"/>
              </a:ext>
            </a:extLst>
          </p:cNvPr>
          <p:cNvSpPr>
            <a:spLocks noChangeArrowheads="1"/>
          </p:cNvSpPr>
          <p:nvPr/>
        </p:nvSpPr>
        <p:spPr bwMode="auto">
          <a:xfrm>
            <a:off x="4228661" y="3774157"/>
            <a:ext cx="947737" cy="822305"/>
          </a:xfrm>
          <a:prstGeom prst="flowChartSummingJunction">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1600" dirty="0">
                <a:ea typeface="微软雅黑" panose="020B0503020204020204" pitchFamily="34" charset="-122"/>
                <a:cs typeface="Times New Roman" panose="02020603050405020304" pitchFamily="18" charset="0"/>
              </a:rPr>
              <a:t>1nA-1uA</a:t>
            </a:r>
          </a:p>
        </p:txBody>
      </p:sp>
      <p:sp>
        <p:nvSpPr>
          <p:cNvPr id="48" name="流程图: 汇总连接 47">
            <a:extLst>
              <a:ext uri="{FF2B5EF4-FFF2-40B4-BE49-F238E27FC236}">
                <a16:creationId xmlns:a16="http://schemas.microsoft.com/office/drawing/2014/main" id="{A1CAE63C-C027-576D-5DD7-96EC9AB320C9}"/>
              </a:ext>
            </a:extLst>
          </p:cNvPr>
          <p:cNvSpPr>
            <a:spLocks noChangeArrowheads="1"/>
          </p:cNvSpPr>
          <p:nvPr/>
        </p:nvSpPr>
        <p:spPr bwMode="auto">
          <a:xfrm>
            <a:off x="3026569" y="4267627"/>
            <a:ext cx="1087438" cy="476071"/>
          </a:xfrm>
          <a:prstGeom prst="flowChartSummingJunction">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1600" dirty="0">
                <a:ea typeface="微软雅黑" panose="020B0503020204020204" pitchFamily="34" charset="-122"/>
                <a:cs typeface="Times New Roman" panose="02020603050405020304" pitchFamily="18" charset="0"/>
              </a:rPr>
              <a:t>50uA</a:t>
            </a:r>
            <a:endParaRPr lang="zh-CN" altLang="en-US" sz="1600" dirty="0">
              <a:ea typeface="微软雅黑" panose="020B0503020204020204" pitchFamily="34" charset="-122"/>
              <a:cs typeface="Times New Roman" panose="02020603050405020304" pitchFamily="18" charset="0"/>
            </a:endParaRPr>
          </a:p>
        </p:txBody>
      </p:sp>
      <p:sp>
        <p:nvSpPr>
          <p:cNvPr id="49" name="流程图: 汇总连接 48">
            <a:extLst>
              <a:ext uri="{FF2B5EF4-FFF2-40B4-BE49-F238E27FC236}">
                <a16:creationId xmlns:a16="http://schemas.microsoft.com/office/drawing/2014/main" id="{1ACCF17A-1F99-2FE2-B418-267BCCEB7700}"/>
              </a:ext>
            </a:extLst>
          </p:cNvPr>
          <p:cNvSpPr>
            <a:spLocks noChangeArrowheads="1"/>
          </p:cNvSpPr>
          <p:nvPr/>
        </p:nvSpPr>
        <p:spPr bwMode="auto">
          <a:xfrm>
            <a:off x="1970088" y="4308475"/>
            <a:ext cx="977900" cy="476071"/>
          </a:xfrm>
          <a:prstGeom prst="flowChartSummingJunction">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1600" dirty="0">
                <a:ea typeface="微软雅黑" panose="020B0503020204020204" pitchFamily="34" charset="-122"/>
                <a:cs typeface="Times New Roman" panose="02020603050405020304" pitchFamily="18" charset="0"/>
              </a:rPr>
              <a:t>5uA</a:t>
            </a:r>
            <a:endParaRPr lang="zh-CN" altLang="en-US" sz="1600" dirty="0">
              <a:ea typeface="微软雅黑" panose="020B0503020204020204" pitchFamily="34" charset="-122"/>
              <a:cs typeface="Times New Roman" panose="02020603050405020304" pitchFamily="18" charset="0"/>
            </a:endParaRPr>
          </a:p>
        </p:txBody>
      </p:sp>
      <p:cxnSp>
        <p:nvCxnSpPr>
          <p:cNvPr id="50" name="直接箭头连接符 49">
            <a:extLst>
              <a:ext uri="{FF2B5EF4-FFF2-40B4-BE49-F238E27FC236}">
                <a16:creationId xmlns:a16="http://schemas.microsoft.com/office/drawing/2014/main" id="{8D360DA7-D8A7-9804-E369-DBB87312202F}"/>
              </a:ext>
            </a:extLst>
          </p:cNvPr>
          <p:cNvCxnSpPr/>
          <p:nvPr/>
        </p:nvCxnSpPr>
        <p:spPr bwMode="auto">
          <a:xfrm>
            <a:off x="3143895" y="3303464"/>
            <a:ext cx="47625" cy="742950"/>
          </a:xfrm>
          <a:prstGeom prst="straightConnector1">
            <a:avLst/>
          </a:prstGeom>
          <a:ln w="76200">
            <a:solidFill>
              <a:srgbClr val="FF99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5CA0A7D2-9C05-66E8-9786-27F1F6BD5D47}"/>
              </a:ext>
            </a:extLst>
          </p:cNvPr>
          <p:cNvCxnSpPr/>
          <p:nvPr/>
        </p:nvCxnSpPr>
        <p:spPr bwMode="auto">
          <a:xfrm flipH="1">
            <a:off x="2618433" y="3212976"/>
            <a:ext cx="520700" cy="1122363"/>
          </a:xfrm>
          <a:prstGeom prst="straightConnector1">
            <a:avLst/>
          </a:prstGeom>
          <a:ln w="76200">
            <a:solidFill>
              <a:srgbClr val="FF99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DAF9D176-1DEE-8DD9-1095-A3C7B4B4CFA7}"/>
              </a:ext>
            </a:extLst>
          </p:cNvPr>
          <p:cNvCxnSpPr/>
          <p:nvPr/>
        </p:nvCxnSpPr>
        <p:spPr bwMode="auto">
          <a:xfrm>
            <a:off x="3427413" y="2636838"/>
            <a:ext cx="0" cy="704850"/>
          </a:xfrm>
          <a:prstGeom prst="line">
            <a:avLst/>
          </a:prstGeom>
          <a:ln>
            <a:solidFill>
              <a:srgbClr val="FFC0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53" name="直接箭头连接符 52">
            <a:extLst>
              <a:ext uri="{FF2B5EF4-FFF2-40B4-BE49-F238E27FC236}">
                <a16:creationId xmlns:a16="http://schemas.microsoft.com/office/drawing/2014/main" id="{E5EA3D21-31A1-61E6-3AF5-5B687A2D5A7E}"/>
              </a:ext>
            </a:extLst>
          </p:cNvPr>
          <p:cNvCxnSpPr/>
          <p:nvPr/>
        </p:nvCxnSpPr>
        <p:spPr bwMode="auto">
          <a:xfrm flipH="1" flipV="1">
            <a:off x="2582616" y="1558054"/>
            <a:ext cx="539750" cy="1295400"/>
          </a:xfrm>
          <a:prstGeom prst="straightConnector1">
            <a:avLst/>
          </a:prstGeom>
          <a:ln w="76200">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54" name="流程图: 汇总连接 53">
            <a:extLst>
              <a:ext uri="{FF2B5EF4-FFF2-40B4-BE49-F238E27FC236}">
                <a16:creationId xmlns:a16="http://schemas.microsoft.com/office/drawing/2014/main" id="{09ADC97A-5AC7-D92D-69A7-16EF9070C24D}"/>
              </a:ext>
            </a:extLst>
          </p:cNvPr>
          <p:cNvSpPr>
            <a:spLocks noChangeArrowheads="1"/>
          </p:cNvSpPr>
          <p:nvPr/>
        </p:nvSpPr>
        <p:spPr bwMode="auto">
          <a:xfrm>
            <a:off x="983025" y="1815306"/>
            <a:ext cx="1291803" cy="476071"/>
          </a:xfrm>
          <a:prstGeom prst="flowChartSummingJunction">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1600" dirty="0">
                <a:ea typeface="微软雅黑" panose="020B0503020204020204" pitchFamily="34" charset="-122"/>
                <a:cs typeface="Times New Roman" panose="02020603050405020304" pitchFamily="18" charset="0"/>
              </a:rPr>
              <a:t>200uA</a:t>
            </a:r>
            <a:endParaRPr lang="zh-CN" altLang="en-US" sz="1600" dirty="0">
              <a:ea typeface="微软雅黑" panose="020B0503020204020204" pitchFamily="34" charset="-122"/>
              <a:cs typeface="Times New Roman" panose="02020603050405020304" pitchFamily="18" charset="0"/>
            </a:endParaRPr>
          </a:p>
        </p:txBody>
      </p:sp>
      <p:sp>
        <p:nvSpPr>
          <p:cNvPr id="55" name="流程图: 汇总连接 54">
            <a:extLst>
              <a:ext uri="{FF2B5EF4-FFF2-40B4-BE49-F238E27FC236}">
                <a16:creationId xmlns:a16="http://schemas.microsoft.com/office/drawing/2014/main" id="{70DE9C30-E256-092C-D051-564CF649C56E}"/>
              </a:ext>
            </a:extLst>
          </p:cNvPr>
          <p:cNvSpPr>
            <a:spLocks noChangeArrowheads="1"/>
          </p:cNvSpPr>
          <p:nvPr/>
        </p:nvSpPr>
        <p:spPr bwMode="auto">
          <a:xfrm>
            <a:off x="3248025" y="1630207"/>
            <a:ext cx="1847850" cy="476071"/>
          </a:xfrm>
          <a:prstGeom prst="flowChartSummingJunction">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1600" dirty="0">
                <a:ea typeface="微软雅黑" panose="020B0503020204020204" pitchFamily="34" charset="-122"/>
                <a:cs typeface="Times New Roman" panose="02020603050405020304" pitchFamily="18" charset="0"/>
              </a:rPr>
              <a:t>1uA-20uA</a:t>
            </a:r>
            <a:endParaRPr lang="zh-CN" altLang="en-US" sz="1600" dirty="0">
              <a:ea typeface="微软雅黑" panose="020B0503020204020204" pitchFamily="34" charset="-122"/>
              <a:cs typeface="Times New Roman" panose="02020603050405020304" pitchFamily="18" charset="0"/>
            </a:endParaRPr>
          </a:p>
        </p:txBody>
      </p:sp>
      <p:sp>
        <p:nvSpPr>
          <p:cNvPr id="56" name="TextBox 1">
            <a:extLst>
              <a:ext uri="{FF2B5EF4-FFF2-40B4-BE49-F238E27FC236}">
                <a16:creationId xmlns:a16="http://schemas.microsoft.com/office/drawing/2014/main" id="{1861144C-4D88-7686-435E-E7BDEC47075D}"/>
              </a:ext>
            </a:extLst>
          </p:cNvPr>
          <p:cNvSpPr txBox="1">
            <a:spLocks noChangeArrowheads="1"/>
          </p:cNvSpPr>
          <p:nvPr/>
        </p:nvSpPr>
        <p:spPr bwMode="auto">
          <a:xfrm>
            <a:off x="1366591" y="2955873"/>
            <a:ext cx="1485900" cy="33855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dirty="0">
                <a:ea typeface="微软雅黑" panose="020B0503020204020204" pitchFamily="34" charset="-122"/>
                <a:cs typeface="Times New Roman" panose="02020603050405020304" pitchFamily="18" charset="0"/>
              </a:rPr>
              <a:t>Cyclotron Hall</a:t>
            </a:r>
            <a:endParaRPr lang="zh-CN" altLang="en-US" sz="1600" dirty="0">
              <a:ea typeface="微软雅黑" panose="020B0503020204020204" pitchFamily="34" charset="-122"/>
              <a:cs typeface="Times New Roman" panose="02020603050405020304" pitchFamily="18" charset="0"/>
            </a:endParaRPr>
          </a:p>
        </p:txBody>
      </p:sp>
      <p:sp>
        <p:nvSpPr>
          <p:cNvPr id="58" name="TextBox 8">
            <a:extLst>
              <a:ext uri="{FF2B5EF4-FFF2-40B4-BE49-F238E27FC236}">
                <a16:creationId xmlns:a16="http://schemas.microsoft.com/office/drawing/2014/main" id="{4D0722EF-5406-A704-CD20-7B78D066523D}"/>
              </a:ext>
            </a:extLst>
          </p:cNvPr>
          <p:cNvSpPr txBox="1">
            <a:spLocks noChangeArrowheads="1"/>
          </p:cNvSpPr>
          <p:nvPr/>
        </p:nvSpPr>
        <p:spPr bwMode="auto">
          <a:xfrm>
            <a:off x="698948" y="4606470"/>
            <a:ext cx="1244948" cy="1569660"/>
          </a:xfrm>
          <a:prstGeom prst="rect">
            <a:avLst/>
          </a:prstGeom>
          <a:solidFill>
            <a:srgbClr val="FFFF00"/>
          </a:solidFill>
          <a:ln w="9525">
            <a:solidFill>
              <a:srgbClr val="00B050"/>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600" dirty="0">
                <a:solidFill>
                  <a:srgbClr val="FF0000"/>
                </a:solidFill>
                <a:ea typeface="微软雅黑" panose="020B0503020204020204" pitchFamily="34" charset="-122"/>
                <a:cs typeface="Times New Roman" panose="02020603050405020304" pitchFamily="18" charset="0"/>
              </a:rPr>
              <a:t>Proton &amp; Quasi-monoenergetic energy Neutron Source</a:t>
            </a:r>
            <a:endParaRPr lang="zh-CN" altLang="en-US" sz="1600" dirty="0">
              <a:solidFill>
                <a:srgbClr val="FF0000"/>
              </a:solidFill>
              <a:ea typeface="微软雅黑" panose="020B0503020204020204" pitchFamily="34" charset="-122"/>
              <a:cs typeface="Times New Roman" panose="02020603050405020304" pitchFamily="18" charset="0"/>
            </a:endParaRPr>
          </a:p>
        </p:txBody>
      </p:sp>
      <p:sp>
        <p:nvSpPr>
          <p:cNvPr id="60" name="Rectangle 3">
            <a:extLst>
              <a:ext uri="{FF2B5EF4-FFF2-40B4-BE49-F238E27FC236}">
                <a16:creationId xmlns:a16="http://schemas.microsoft.com/office/drawing/2014/main" id="{89BA0B0A-139A-38C6-859D-21CAEF383581}"/>
              </a:ext>
            </a:extLst>
          </p:cNvPr>
          <p:cNvSpPr>
            <a:spLocks noGrp="1" noChangeArrowheads="1"/>
          </p:cNvSpPr>
          <p:nvPr>
            <p:ph idx="1"/>
          </p:nvPr>
        </p:nvSpPr>
        <p:spPr>
          <a:xfrm>
            <a:off x="5563443" y="3824401"/>
            <a:ext cx="3512344" cy="2834147"/>
          </a:xfrm>
          <a:solidFill>
            <a:schemeClr val="accent1">
              <a:lumMod val="60000"/>
              <a:lumOff val="40000"/>
            </a:schemeClr>
          </a:solidFill>
        </p:spPr>
        <p:txBody>
          <a:bodyPr/>
          <a:lstStyle/>
          <a:p>
            <a:pPr marL="0" indent="0">
              <a:lnSpc>
                <a:spcPct val="90000"/>
              </a:lnSpc>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Five beamlines as follows:</a:t>
            </a:r>
          </a:p>
          <a:p>
            <a:pPr marL="0" indent="0">
              <a:lnSpc>
                <a:spcPct val="90000"/>
              </a:lnSpc>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Northward can supply beam to </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ISOL and isotope target station</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p>
          <a:p>
            <a:pPr marL="0" indent="0">
              <a:lnSpc>
                <a:spcPct val="90000"/>
              </a:lnSpc>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Southward can supply beams to </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three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beam lines: </a:t>
            </a:r>
          </a:p>
          <a:p>
            <a:pPr marL="0" indent="0">
              <a:lnSpc>
                <a:spcPct val="90000"/>
              </a:lnSpc>
              <a:buFontTx/>
              <a:buNone/>
              <a:defRPr/>
            </a:pP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Intensity neutron target line</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(15m neutron tube and 30m neutron tube). </a:t>
            </a:r>
          </a:p>
          <a:p>
            <a:pPr marL="0" indent="0">
              <a:lnSpc>
                <a:spcPct val="90000"/>
              </a:lnSpc>
              <a:buFontTx/>
              <a:buNone/>
              <a:defRPr/>
            </a:pP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Single event effect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test bench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nA</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level). </a:t>
            </a:r>
          </a:p>
          <a:p>
            <a:pPr marL="0" indent="0">
              <a:lnSpc>
                <a:spcPct val="90000"/>
              </a:lnSpc>
              <a:buFontTx/>
              <a:buNone/>
              <a:defRPr/>
            </a:pP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Proton and Quasi-monoenergetic neutron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source.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2">
            <a:extLst>
              <a:ext uri="{FF2B5EF4-FFF2-40B4-BE49-F238E27FC236}">
                <a16:creationId xmlns:a16="http://schemas.microsoft.com/office/drawing/2014/main" id="{336C5B3E-AC40-A90F-C6D8-139A1A1BB680}"/>
              </a:ext>
            </a:extLst>
          </p:cNvPr>
          <p:cNvSpPr txBox="1"/>
          <p:nvPr/>
        </p:nvSpPr>
        <p:spPr>
          <a:xfrm>
            <a:off x="7524328" y="6306534"/>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7</a:t>
            </a:r>
          </a:p>
        </p:txBody>
      </p:sp>
    </p:spTree>
    <p:extLst>
      <p:ext uri="{BB962C8B-B14F-4D97-AF65-F5344CB8AC3E}">
        <p14:creationId xmlns:p14="http://schemas.microsoft.com/office/powerpoint/2010/main" val="428909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9033" y="116632"/>
            <a:ext cx="2088232" cy="583565"/>
          </a:xfrm>
          <a:prstGeom prst="rect">
            <a:avLst/>
          </a:prstGeom>
          <a:noFill/>
        </p:spPr>
        <p:txBody>
          <a:bodyPr wrap="square" rtlCol="0">
            <a:spAutoFit/>
          </a:bodyPr>
          <a:lstStyle/>
          <a:p>
            <a:pPr algn="ctr"/>
            <a:r>
              <a:rPr lang="en-US" altLang="zh-CN"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Outline</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p:cNvSpPr txBox="1"/>
          <p:nvPr/>
        </p:nvSpPr>
        <p:spPr>
          <a:xfrm>
            <a:off x="1706296" y="1772816"/>
            <a:ext cx="6754135" cy="3246530"/>
          </a:xfrm>
          <a:prstGeom prst="rect">
            <a:avLst/>
          </a:prstGeom>
          <a:noFill/>
        </p:spPr>
        <p:txBody>
          <a:bodyPr wrap="square" rtlCol="0">
            <a:spAutoFit/>
          </a:bodyPr>
          <a:lstStyle/>
          <a:p>
            <a:pPr marL="457200" indent="-457200">
              <a:lnSpc>
                <a:spcPct val="200000"/>
              </a:lnSpc>
              <a:buFont typeface="Wingdings" panose="05000000000000000000" pitchFamily="2" charset="2"/>
              <a:buChar char="n"/>
            </a:pP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Overview of BRIF and CYCIAE-100</a:t>
            </a:r>
          </a:p>
          <a:p>
            <a:pPr marL="457200" indent="-457200">
              <a:lnSpc>
                <a:spcPct val="200000"/>
              </a:lnSpc>
              <a:buFont typeface="Wingdings" panose="05000000000000000000" pitchFamily="2" charset="2"/>
              <a:buChar char="n"/>
            </a:pP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Application and research</a:t>
            </a:r>
          </a:p>
          <a:p>
            <a:pPr marL="457200" indent="-457200">
              <a:lnSpc>
                <a:spcPct val="200000"/>
              </a:lnSpc>
              <a:buFont typeface="Wingdings" panose="05000000000000000000" pitchFamily="2" charset="2"/>
              <a:buChar char="n"/>
            </a:pP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Conclusion</a:t>
            </a:r>
          </a:p>
          <a:p>
            <a:pPr>
              <a:lnSpc>
                <a:spcPct val="150000"/>
              </a:lnSpc>
            </a:pP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1853DB04-8218-DA8A-5D21-FDE5DBDDF459}"/>
              </a:ext>
            </a:extLst>
          </p:cNvPr>
          <p:cNvSpPr txBox="1"/>
          <p:nvPr/>
        </p:nvSpPr>
        <p:spPr>
          <a:xfrm>
            <a:off x="7344308" y="6390670"/>
            <a:ext cx="2160240" cy="417422"/>
          </a:xfrm>
          <a:prstGeom prst="rect">
            <a:avLst/>
          </a:prstGeom>
          <a:noFill/>
        </p:spPr>
        <p:txBody>
          <a:bodyPr wrap="square" rtlCol="0">
            <a:spAutoFit/>
          </a:bodyPr>
          <a:lstStyle/>
          <a:p>
            <a:pPr algn="ctr" fontAlgn="auto">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8</a:t>
            </a:r>
          </a:p>
        </p:txBody>
      </p:sp>
    </p:spTree>
    <p:extLst>
      <p:ext uri="{BB962C8B-B14F-4D97-AF65-F5344CB8AC3E}">
        <p14:creationId xmlns:p14="http://schemas.microsoft.com/office/powerpoint/2010/main" val="2606760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
  <p:tag name="KSO_WM_UNIT_ID" val="258*l_i*1_1"/>
  <p:tag name="KSO_WM_UNIT_CLEAR" val="1"/>
  <p:tag name="KSO_WM_UNIT_LAYERLEVEL" val="1_1"/>
  <p:tag name="KSO_WM_BEAUTIFY_FLAG" val="#wm#"/>
  <p:tag name="KSO_WM_DIAGRAM_GROUP_CODE" val="l1-1"/>
  <p:tag name="KSO_WM_UNIT_LINE_FORE_SCHEMECOLOR_INDEX" val="5"/>
  <p:tag name="KSO_WM_UNIT_LINE_FILL_TYPE" val="2"/>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8"/>
  <p:tag name="KSO_WM_UNIT_ID" val="258*l_i*1_8"/>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h_f"/>
  <p:tag name="KSO_WM_UNIT_INDEX" val="1_2_1"/>
  <p:tag name="KSO_WM_UNIT_ID" val="258*l_h_f*1_2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h_a"/>
  <p:tag name="KSO_WM_UNIT_INDEX" val="1_2_1"/>
  <p:tag name="KSO_WM_UNIT_ID" val="258*l_h_a*1_2_1"/>
  <p:tag name="KSO_WM_UNIT_CLEAR" val="1"/>
  <p:tag name="KSO_WM_UNIT_LAYERLEVEL" val="1_1_1"/>
  <p:tag name="KSO_WM_UNIT_VALUE" val="5"/>
  <p:tag name="KSO_WM_UNIT_HIGHLIGHT" val="0"/>
  <p:tag name="KSO_WM_UNIT_COMPATIBLE" val="0"/>
  <p:tag name="KSO_WM_UNIT_PRESET_TEXT" val="EIUSMOD"/>
  <p:tag name="KSO_WM_BEAUTIFY_FLAG" val="#wm#"/>
  <p:tag name="KSO_WM_DIAGRAM_GROUP_CODE" val="l1-1"/>
  <p:tag name="KSO_WM_UNIT_TEXT_FILL_FORE_SCHEMECOLOR_INDEX" val="6"/>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9"/>
  <p:tag name="KSO_WM_UNIT_ID" val="258*l_i*1_9"/>
  <p:tag name="KSO_WM_UNIT_CLEAR" val="1"/>
  <p:tag name="KSO_WM_UNIT_LAYERLEVEL" val="1_1"/>
  <p:tag name="KSO_WM_BEAUTIFY_FLAG" val="#wm#"/>
  <p:tag name="KSO_WM_DIAGRAM_GROUP_CODE" val="l1-1"/>
  <p:tag name="KSO_WM_UNIT_LINE_FORE_SCHEMECOLOR_INDEX" val="6"/>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0"/>
  <p:tag name="KSO_WM_UNIT_ID" val="258*l_i*1_10"/>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1"/>
  <p:tag name="KSO_WM_UNIT_ID" val="258*l_i*1_11"/>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2"/>
  <p:tag name="KSO_WM_UNIT_ID" val="258*l_i*1_2"/>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3"/>
  <p:tag name="KSO_WM_UNIT_ID" val="258*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h_f"/>
  <p:tag name="KSO_WM_UNIT_INDEX" val="1_1_1"/>
  <p:tag name="KSO_WM_UNIT_ID" val="258*l_h_f*1_1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h_a"/>
  <p:tag name="KSO_WM_UNIT_INDEX" val="1_1_1"/>
  <p:tag name="KSO_WM_UNIT_ID" val="258*l_h_a*1_1_1"/>
  <p:tag name="KSO_WM_UNIT_CLEAR" val="1"/>
  <p:tag name="KSO_WM_UNIT_LAYERLEVEL" val="1_1_1"/>
  <p:tag name="KSO_WM_UNIT_VALUE" val="5"/>
  <p:tag name="KSO_WM_UNIT_HIGHLIGHT" val="0"/>
  <p:tag name="KSO_WM_UNIT_COMPATIBLE" val="0"/>
  <p:tag name="KSO_WM_UNIT_PRESET_TEXT" val="EIUSMOD"/>
  <p:tag name="KSO_WM_BEAUTIFY_FLAG" val="#wm#"/>
  <p:tag name="KSO_WM_DIAGRAM_GROUP_CODE" val="l1-1"/>
  <p:tag name="KSO_WM_UNIT_TEXT_FILL_FORE_SCHEMECOLOR_INDEX" val="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2"/>
  <p:tag name="KSO_WM_UNIT_ID" val="258*l_i*1_12"/>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4"/>
  <p:tag name="KSO_WM_UNIT_ID" val="258*l_i*1_4"/>
  <p:tag name="KSO_WM_UNIT_CLEAR" val="1"/>
  <p:tag name="KSO_WM_UNIT_LAYERLEVEL" val="1_1"/>
  <p:tag name="KSO_WM_BEAUTIFY_FLAG" val="#wm#"/>
  <p:tag name="KSO_WM_DIAGRAM_GROUP_CODE" val="l1-1"/>
  <p:tag name="KSO_WM_UNIT_LINE_FORE_SCHEMECOLOR_INDEX" val="5"/>
  <p:tag name="KSO_WM_UNIT_LINE_FILL_TYPE" val="2"/>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5"/>
  <p:tag name="KSO_WM_UNIT_ID" val="258*l_i*1_5"/>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6"/>
  <p:tag name="KSO_WM_UNIT_ID" val="258*l_i*1_6"/>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3"/>
  <p:tag name="KSO_WM_UNIT_ID" val="258*l_i*1_13"/>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h_f"/>
  <p:tag name="KSO_WM_UNIT_INDEX" val="1_3_1"/>
  <p:tag name="KSO_WM_UNIT_ID" val="258*l_h_f*1_3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h_a"/>
  <p:tag name="KSO_WM_UNIT_INDEX" val="1_3_1"/>
  <p:tag name="KSO_WM_UNIT_ID" val="258*l_h_a*1_3_1"/>
  <p:tag name="KSO_WM_UNIT_CLEAR" val="1"/>
  <p:tag name="KSO_WM_UNIT_LAYERLEVEL" val="1_1_1"/>
  <p:tag name="KSO_WM_UNIT_VALUE" val="5"/>
  <p:tag name="KSO_WM_UNIT_HIGHLIGHT" val="0"/>
  <p:tag name="KSO_WM_UNIT_COMPATIBLE" val="0"/>
  <p:tag name="KSO_WM_UNIT_PRESET_TEXT" val="EIUSMOD"/>
  <p:tag name="KSO_WM_BEAUTIFY_FLAG" val="#wm#"/>
  <p:tag name="KSO_WM_DIAGRAM_GROUP_CODE" val="l1-1"/>
  <p:tag name="KSO_WM_UNIT_TEXT_FILL_FORE_SCHEMECOLOR_INDEX" val="7"/>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4"/>
  <p:tag name="KSO_WM_UNIT_ID" val="258*l_i*1_14"/>
  <p:tag name="KSO_WM_UNIT_CLEAR" val="1"/>
  <p:tag name="KSO_WM_UNIT_LAYERLEVEL" val="1_1"/>
  <p:tag name="KSO_WM_BEAUTIFY_FLAG" val="#wm#"/>
  <p:tag name="KSO_WM_DIAGRAM_GROUP_CODE" val="l1-1"/>
  <p:tag name="KSO_WM_UNIT_LINE_FORE_SCHEMECOLOR_INDEX" val="7"/>
  <p:tag name="KSO_WM_UNIT_LINE_FILL_TYPE" val="2"/>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5"/>
  <p:tag name="KSO_WM_UNIT_ID" val="258*l_i*1_15"/>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16"/>
  <p:tag name="KSO_WM_UNIT_ID" val="258*l_i*1_16"/>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3"/>
  <p:tag name="KSO_WM_UNIT_TYPE" val="l_i"/>
  <p:tag name="KSO_WM_UNIT_INDEX" val="1_7"/>
  <p:tag name="KSO_WM_UNIT_ID" val="258*l_i*1_7"/>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模板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6029</TotalTime>
  <Words>3037</Words>
  <Application>Microsoft Office PowerPoint</Application>
  <PresentationFormat>全屏显示(4:3)</PresentationFormat>
  <Paragraphs>507</Paragraphs>
  <Slides>41</Slides>
  <Notes>35</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41</vt:i4>
      </vt:variant>
    </vt:vector>
  </HeadingPairs>
  <TitlesOfParts>
    <vt:vector size="49" baseType="lpstr">
      <vt:lpstr>黑体</vt:lpstr>
      <vt:lpstr>微软雅黑</vt:lpstr>
      <vt:lpstr>Arial</vt:lpstr>
      <vt:lpstr>Calibri</vt:lpstr>
      <vt:lpstr>Times New Roman</vt:lpstr>
      <vt:lpstr>Wingdings</vt:lpstr>
      <vt:lpstr>Office 主题</vt:lpstr>
      <vt:lpstr>模板1</vt:lpstr>
      <vt:lpstr>PowerPoint 演示文稿</vt:lpstr>
      <vt:lpstr>PowerPoint 演示文稿</vt:lpstr>
      <vt:lpstr>PowerPoint 演示文稿</vt:lpstr>
      <vt:lpstr>BRIF Model</vt:lpstr>
      <vt:lpstr>PowerPoint 演示文稿</vt:lpstr>
      <vt:lpstr>Introduction to CYCIAE-100  </vt:lpstr>
      <vt:lpstr>Introduction to CYCIAE-100  </vt:lpstr>
      <vt:lpstr>100 MeV Proton Cyclotron</vt:lpstr>
      <vt:lpstr>PowerPoint 演示文稿</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Application and research</vt:lpstr>
      <vt:lpstr>Application and research</vt:lpstr>
      <vt:lpstr>Application and research</vt:lpstr>
      <vt:lpstr>Application and research</vt:lpstr>
      <vt:lpstr>Application and research</vt:lpstr>
      <vt:lpstr>Application and research</vt:lpstr>
      <vt:lpstr>Application and research</vt:lpstr>
      <vt:lpstr>PowerPoint 演示文稿</vt:lpstr>
      <vt:lpstr>Conclusion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qinyingcan</dc:creator>
  <cp:lastModifiedBy>lsu reclsu</cp:lastModifiedBy>
  <cp:revision>86</cp:revision>
  <dcterms:created xsi:type="dcterms:W3CDTF">2018-04-25T20:43:00Z</dcterms:created>
  <dcterms:modified xsi:type="dcterms:W3CDTF">2022-12-06T08:27:35Z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