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0"/>
  </p:notesMasterIdLst>
  <p:handoutMasterIdLst>
    <p:handoutMasterId r:id="rId31"/>
  </p:handoutMasterIdLst>
  <p:sldIdLst>
    <p:sldId id="265" r:id="rId3"/>
    <p:sldId id="266" r:id="rId4"/>
    <p:sldId id="267" r:id="rId5"/>
    <p:sldId id="268" r:id="rId6"/>
    <p:sldId id="306" r:id="rId7"/>
    <p:sldId id="307" r:id="rId8"/>
    <p:sldId id="308" r:id="rId9"/>
    <p:sldId id="316" r:id="rId10"/>
    <p:sldId id="274" r:id="rId11"/>
    <p:sldId id="277" r:id="rId12"/>
    <p:sldId id="278" r:id="rId13"/>
    <p:sldId id="301" r:id="rId14"/>
    <p:sldId id="287" r:id="rId15"/>
    <p:sldId id="309" r:id="rId16"/>
    <p:sldId id="312" r:id="rId17"/>
    <p:sldId id="314" r:id="rId18"/>
    <p:sldId id="315" r:id="rId19"/>
    <p:sldId id="302" r:id="rId20"/>
    <p:sldId id="317" r:id="rId21"/>
    <p:sldId id="303" r:id="rId22"/>
    <p:sldId id="304" r:id="rId23"/>
    <p:sldId id="288" r:id="rId24"/>
    <p:sldId id="296" r:id="rId25"/>
    <p:sldId id="295" r:id="rId26"/>
    <p:sldId id="297" r:id="rId27"/>
    <p:sldId id="272" r:id="rId28"/>
    <p:sldId id="273" r:id="rId29"/>
  </p:sldIdLst>
  <p:sldSz cx="12188825"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4030">
          <p15:clr>
            <a:srgbClr val="A4A3A4"/>
          </p15:clr>
        </p15:guide>
        <p15:guide id="3" orient="horz" pos="1200">
          <p15:clr>
            <a:srgbClr val="A4A3A4"/>
          </p15:clr>
        </p15:guide>
        <p15:guide id="4" orient="horz" pos="1008">
          <p15:clr>
            <a:srgbClr val="A4A3A4"/>
          </p15:clr>
        </p15:guide>
        <p15:guide id="5" orient="horz" pos="3792">
          <p15:clr>
            <a:srgbClr val="A4A3A4"/>
          </p15:clr>
        </p15:guide>
        <p15:guide id="6" orient="horz">
          <p15:clr>
            <a:srgbClr val="A4A3A4"/>
          </p15:clr>
        </p15:guide>
        <p15:guide id="7" orient="horz" pos="3360">
          <p15:clr>
            <a:srgbClr val="A4A3A4"/>
          </p15:clr>
        </p15:guide>
        <p15:guide id="8" orient="horz" pos="3312">
          <p15:clr>
            <a:srgbClr val="A4A3A4"/>
          </p15:clr>
        </p15:guide>
        <p15:guide id="9" orient="horz" pos="240">
          <p15:clr>
            <a:srgbClr val="A4A3A4"/>
          </p15:clr>
        </p15:guide>
        <p15:guide id="10" orient="horz" pos="432">
          <p15:clr>
            <a:srgbClr val="A4A3A4"/>
          </p15:clr>
        </p15:guide>
        <p15:guide id="11" orient="horz" pos="2784">
          <p15:clr>
            <a:srgbClr val="A4A3A4"/>
          </p15:clr>
        </p15:guide>
        <p15:guide id="12" pos="3839">
          <p15:clr>
            <a:srgbClr val="A4A3A4"/>
          </p15:clr>
        </p15:guide>
        <p15:guide id="13" pos="959">
          <p15:clr>
            <a:srgbClr val="A4A3A4"/>
          </p15:clr>
        </p15:guide>
        <p15:guide id="14" pos="6143">
          <p15:clr>
            <a:srgbClr val="A4A3A4"/>
          </p15:clr>
        </p15:guide>
        <p15:guide id="15" pos="1247">
          <p15:clr>
            <a:srgbClr val="A4A3A4"/>
          </p15:clr>
        </p15:guide>
        <p15:guide id="16" pos="7007">
          <p15:clr>
            <a:srgbClr val="A4A3A4"/>
          </p15:clr>
        </p15:guide>
        <p15:guide id="17" pos="5855">
          <p15:clr>
            <a:srgbClr val="A4A3A4"/>
          </p15:clr>
        </p15:guide>
        <p15:guide id="18" pos="671">
          <p15:clr>
            <a:srgbClr val="A4A3A4"/>
          </p15:clr>
        </p15:guide>
        <p15:guide id="19" pos="7151">
          <p15:clr>
            <a:srgbClr val="A4A3A4"/>
          </p15:clr>
        </p15:guide>
        <p15:guide id="20" pos="311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37" autoAdjust="0"/>
  </p:normalViewPr>
  <p:slideViewPr>
    <p:cSldViewPr showGuides="1">
      <p:cViewPr varScale="1">
        <p:scale>
          <a:sx n="59" d="100"/>
          <a:sy n="59" d="100"/>
        </p:scale>
        <p:origin x="964" y="52"/>
      </p:cViewPr>
      <p:guideLst>
        <p:guide orient="horz" pos="2160"/>
        <p:guide orient="horz" pos="4030"/>
        <p:guide orient="horz" pos="1200"/>
        <p:guide orient="horz" pos="1008"/>
        <p:guide orient="horz" pos="3792"/>
        <p:guide orient="horz"/>
        <p:guide orient="horz" pos="3360"/>
        <p:guide orient="horz" pos="3312"/>
        <p:guide orient="horz" pos="240"/>
        <p:guide orient="horz" pos="432"/>
        <p:guide orient="horz" pos="2784"/>
        <p:guide pos="3839"/>
        <p:guide pos="959"/>
        <p:guide pos="6143"/>
        <p:guide pos="1247"/>
        <p:guide pos="7007"/>
        <p:guide pos="5855"/>
        <p:guide pos="671"/>
        <p:guide pos="7151"/>
        <p:guide pos="311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92"/>
    </p:cViewPr>
  </p:sorterViewPr>
  <p:notesViewPr>
    <p:cSldViewPr showGuides="1">
      <p:cViewPr varScale="1">
        <p:scale>
          <a:sx n="66" d="100"/>
          <a:sy n="66" d="100"/>
        </p:scale>
        <p:origin x="225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12/3/2022</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‹N›</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12/3/2022</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‹N›</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3400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295646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700241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23968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8310604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it-IT" noProof="0"/>
              <a:t>Fare clic per modificare lo stile del titolo</a:t>
            </a:r>
            <a:endParaRPr lang="it-IT" noProof="0" dirty="0"/>
          </a:p>
        </p:txBody>
      </p:sp>
      <p:sp>
        <p:nvSpPr>
          <p:cNvPr id="3" name="Sottotitolo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noProof="0"/>
              <a:t>Fare clic per modificare lo stile del sottotitolo dello schema</a:t>
            </a:r>
            <a:endParaRPr lang="it-IT" noProof="0" dirty="0"/>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0"/>
              <a:t>Fare clic per modificare lo stile del titolo</a:t>
            </a:r>
            <a:endParaRPr lang="it-IT" noProof="0" dirty="0"/>
          </a:p>
        </p:txBody>
      </p:sp>
      <p:sp>
        <p:nvSpPr>
          <p:cNvPr id="3" name="Segnaposto testo verticale 2"/>
          <p:cNvSpPr>
            <a:spLocks noGrp="1"/>
          </p:cNvSpPr>
          <p:nvPr>
            <p:ph type="body" orient="vert" idx="1"/>
          </p:nvPr>
        </p:nvSpPr>
        <p:spPr/>
        <p:txBody>
          <a:bodyPr vert="eaVert"/>
          <a:lstStyle/>
          <a:p>
            <a:pPr lvl="0"/>
            <a:r>
              <a:rPr lang="it-IT" noProof="0"/>
              <a:t>Modifica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IT" noProof="0" dirty="0"/>
          </a:p>
        </p:txBody>
      </p:sp>
      <p:sp>
        <p:nvSpPr>
          <p:cNvPr id="4" name="Data Segnaposto 3"/>
          <p:cNvSpPr>
            <a:spLocks noGrp="1"/>
          </p:cNvSpPr>
          <p:nvPr>
            <p:ph type="dt" sz="half" idx="10"/>
          </p:nvPr>
        </p:nvSpPr>
        <p:spPr/>
        <p:txBody>
          <a:bodyPr/>
          <a:lstStyle/>
          <a:p>
            <a:endParaRPr lang="it-IT" noProof="0" dirty="0"/>
          </a:p>
        </p:txBody>
      </p:sp>
      <p:sp>
        <p:nvSpPr>
          <p:cNvPr id="5" name="Segnaposto piè di pagina 4"/>
          <p:cNvSpPr>
            <a:spLocks noGrp="1"/>
          </p:cNvSpPr>
          <p:nvPr>
            <p:ph type="ftr" sz="quarter" idx="11"/>
          </p:nvPr>
        </p:nvSpPr>
        <p:spPr/>
        <p:txBody>
          <a:bodyPr/>
          <a:lstStyle/>
          <a:p>
            <a:r>
              <a:rPr lang="it-IT" noProof="0"/>
              <a:t>Mario Maggiore, Cyclotrons 2022, Beijing, 05-09 december 2022</a:t>
            </a:r>
            <a:endParaRPr lang="it-IT" noProof="0" dirty="0"/>
          </a:p>
        </p:txBody>
      </p:sp>
      <p:sp>
        <p:nvSpPr>
          <p:cNvPr id="6" name="Segnaposto numero diapositiva 5"/>
          <p:cNvSpPr>
            <a:spLocks noGrp="1"/>
          </p:cNvSpPr>
          <p:nvPr>
            <p:ph type="sldNum" sz="quarter" idx="12"/>
          </p:nvPr>
        </p:nvSpPr>
        <p:spPr/>
        <p:txBody>
          <a:bodyPr/>
          <a:lstStyle/>
          <a:p>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142412" y="381001"/>
            <a:ext cx="1524001" cy="5638800"/>
          </a:xfrm>
        </p:spPr>
        <p:txBody>
          <a:bodyPr vert="eaVert"/>
          <a:lstStyle/>
          <a:p>
            <a:r>
              <a:rPr lang="it-IT" noProof="0"/>
              <a:t>Fare clic per modificare lo stile del titolo</a:t>
            </a:r>
            <a:endParaRPr lang="it-IT" noProof="0" dirty="0"/>
          </a:p>
        </p:txBody>
      </p:sp>
      <p:sp>
        <p:nvSpPr>
          <p:cNvPr id="3" name="Segnaposto testo verticale 2"/>
          <p:cNvSpPr>
            <a:spLocks noGrp="1"/>
          </p:cNvSpPr>
          <p:nvPr>
            <p:ph type="body" orient="vert" idx="1"/>
          </p:nvPr>
        </p:nvSpPr>
        <p:spPr>
          <a:xfrm>
            <a:off x="1522412" y="381001"/>
            <a:ext cx="7391399" cy="5638800"/>
          </a:xfrm>
        </p:spPr>
        <p:txBody>
          <a:bodyPr vert="eaVert"/>
          <a:lstStyle/>
          <a:p>
            <a:pPr lvl="0"/>
            <a:r>
              <a:rPr lang="it-IT" noProof="0"/>
              <a:t>Modifica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IT" noProof="0" dirty="0"/>
          </a:p>
        </p:txBody>
      </p:sp>
      <p:sp>
        <p:nvSpPr>
          <p:cNvPr id="4" name="Data Segnaposto 3"/>
          <p:cNvSpPr>
            <a:spLocks noGrp="1"/>
          </p:cNvSpPr>
          <p:nvPr>
            <p:ph type="dt" sz="half" idx="10"/>
          </p:nvPr>
        </p:nvSpPr>
        <p:spPr/>
        <p:txBody>
          <a:bodyPr/>
          <a:lstStyle/>
          <a:p>
            <a:endParaRPr lang="it-IT" noProof="0" dirty="0"/>
          </a:p>
        </p:txBody>
      </p:sp>
      <p:sp>
        <p:nvSpPr>
          <p:cNvPr id="5" name="Segnaposto piè di pagina 4"/>
          <p:cNvSpPr>
            <a:spLocks noGrp="1"/>
          </p:cNvSpPr>
          <p:nvPr>
            <p:ph type="ftr" sz="quarter" idx="11"/>
          </p:nvPr>
        </p:nvSpPr>
        <p:spPr/>
        <p:txBody>
          <a:bodyPr/>
          <a:lstStyle/>
          <a:p>
            <a:r>
              <a:rPr lang="it-IT" noProof="0"/>
              <a:t>Mario Maggiore, Cyclotrons 2022, Beijing, 05-09 december 2022</a:t>
            </a:r>
            <a:endParaRPr lang="it-IT" noProof="0" dirty="0"/>
          </a:p>
        </p:txBody>
      </p:sp>
      <p:sp>
        <p:nvSpPr>
          <p:cNvPr id="6" name="Segnaposto numero diapositiva 5"/>
          <p:cNvSpPr>
            <a:spLocks noGrp="1"/>
          </p:cNvSpPr>
          <p:nvPr>
            <p:ph type="sldNum" sz="quarter" idx="12"/>
          </p:nvPr>
        </p:nvSpPr>
        <p:spPr/>
        <p:txBody>
          <a:bodyPr/>
          <a:lstStyle/>
          <a:p>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0"/>
              <a:t>Fare clic per modificare lo stile del titolo</a:t>
            </a:r>
            <a:endParaRPr lang="it-IT" noProof="0" dirty="0"/>
          </a:p>
        </p:txBody>
      </p:sp>
      <p:sp>
        <p:nvSpPr>
          <p:cNvPr id="3" name="Segnaposto contenuto 2"/>
          <p:cNvSpPr>
            <a:spLocks noGrp="1"/>
          </p:cNvSpPr>
          <p:nvPr>
            <p:ph idx="1"/>
          </p:nvPr>
        </p:nvSpPr>
        <p:spPr/>
        <p:txBody>
          <a:bodyPr/>
          <a:lstStyle>
            <a:lvl5pPr>
              <a:defRPr/>
            </a:lvl5pPr>
            <a:lvl6pPr>
              <a:defRPr/>
            </a:lvl6pPr>
          </a:lstStyle>
          <a:p>
            <a:pPr lvl="0"/>
            <a:r>
              <a:rPr lang="it-IT" noProof="0"/>
              <a:t>Modifica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IT" noProof="0" dirty="0"/>
          </a:p>
        </p:txBody>
      </p:sp>
      <p:sp>
        <p:nvSpPr>
          <p:cNvPr id="4" name="Data Segnaposto 3"/>
          <p:cNvSpPr>
            <a:spLocks noGrp="1"/>
          </p:cNvSpPr>
          <p:nvPr>
            <p:ph type="dt" sz="half" idx="10"/>
          </p:nvPr>
        </p:nvSpPr>
        <p:spPr/>
        <p:txBody>
          <a:bodyPr/>
          <a:lstStyle>
            <a:lvl1pPr>
              <a:defRPr/>
            </a:lvl1pPr>
          </a:lstStyle>
          <a:p>
            <a:endParaRPr lang="it-IT" dirty="0"/>
          </a:p>
        </p:txBody>
      </p:sp>
      <p:sp>
        <p:nvSpPr>
          <p:cNvPr id="5" name="Segnaposto piè di pagina 4"/>
          <p:cNvSpPr>
            <a:spLocks noGrp="1"/>
          </p:cNvSpPr>
          <p:nvPr>
            <p:ph type="ftr" sz="quarter" idx="11"/>
          </p:nvPr>
        </p:nvSpPr>
        <p:spPr/>
        <p:txBody>
          <a:bodyPr/>
          <a:lstStyle/>
          <a:p>
            <a:r>
              <a:rPr lang="it-IT"/>
              <a:t>Mario Maggiore, Cyclotrons 2022, Beijing, 05-09 december 2022</a:t>
            </a:r>
            <a:endParaRPr lang="it-IT" dirty="0"/>
          </a:p>
        </p:txBody>
      </p:sp>
      <p:sp>
        <p:nvSpPr>
          <p:cNvPr id="6" name="Segnaposto numero diapositiva 5"/>
          <p:cNvSpPr>
            <a:spLocks noGrp="1"/>
          </p:cNvSpPr>
          <p:nvPr>
            <p:ph type="sldNum" sz="quarter" idx="12"/>
          </p:nvPr>
        </p:nvSpPr>
        <p:spPr/>
        <p:txBody>
          <a:bodyPr/>
          <a:lstStyle>
            <a:lvl1pPr>
              <a:defRPr/>
            </a:lvl1pPr>
          </a:lstStyle>
          <a:p>
            <a:r>
              <a:rPr lang="it-IT" dirty="0"/>
              <a:t>1</a:t>
            </a: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it-IT" noProof="0"/>
              <a:t>Fare clic per modificare lo stile del titolo</a:t>
            </a:r>
            <a:endParaRPr lang="it-IT" noProof="0" dirty="0"/>
          </a:p>
        </p:txBody>
      </p:sp>
      <p:sp>
        <p:nvSpPr>
          <p:cNvPr id="3" name="Segnaposto testo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noProof="0"/>
              <a:t>Modifica gli stili del testo dello schema</a:t>
            </a:r>
          </a:p>
        </p:txBody>
      </p:sp>
      <p:sp>
        <p:nvSpPr>
          <p:cNvPr id="4" name="Data Segnaposto 3"/>
          <p:cNvSpPr>
            <a:spLocks noGrp="1"/>
          </p:cNvSpPr>
          <p:nvPr>
            <p:ph type="dt" sz="half" idx="10"/>
          </p:nvPr>
        </p:nvSpPr>
        <p:spPr/>
        <p:txBody>
          <a:bodyPr/>
          <a:lstStyle/>
          <a:p>
            <a:endParaRPr lang="it-IT" noProof="0" dirty="0"/>
          </a:p>
        </p:txBody>
      </p:sp>
      <p:sp>
        <p:nvSpPr>
          <p:cNvPr id="5" name="Segnaposto piè di pagina 4"/>
          <p:cNvSpPr>
            <a:spLocks noGrp="1"/>
          </p:cNvSpPr>
          <p:nvPr>
            <p:ph type="ftr" sz="quarter" idx="11"/>
          </p:nvPr>
        </p:nvSpPr>
        <p:spPr/>
        <p:txBody>
          <a:bodyPr/>
          <a:lstStyle/>
          <a:p>
            <a:r>
              <a:rPr lang="it-IT" noProof="0"/>
              <a:t>Mario Maggiore, Cyclotrons 2022, Beijing, 05-09 december 2022</a:t>
            </a:r>
            <a:endParaRPr lang="it-IT" noProof="0" dirty="0"/>
          </a:p>
        </p:txBody>
      </p:sp>
      <p:sp>
        <p:nvSpPr>
          <p:cNvPr id="6" name="Segnaposto numero diapositiva 5"/>
          <p:cNvSpPr>
            <a:spLocks noGrp="1"/>
          </p:cNvSpPr>
          <p:nvPr>
            <p:ph type="sldNum" sz="quarter" idx="12"/>
          </p:nvPr>
        </p:nvSpPr>
        <p:spPr/>
        <p:txBody>
          <a:bodyPr/>
          <a:lstStyle/>
          <a:p>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522412" y="381000"/>
            <a:ext cx="9144002" cy="1371600"/>
          </a:xfrm>
        </p:spPr>
        <p:txBody>
          <a:bodyPr/>
          <a:lstStyle/>
          <a:p>
            <a:r>
              <a:rPr lang="it-IT" noProof="0"/>
              <a:t>Fare clic per modificare lo stile del titolo</a:t>
            </a:r>
            <a:endParaRPr lang="it-IT" noProof="0" dirty="0"/>
          </a:p>
        </p:txBody>
      </p:sp>
      <p:sp>
        <p:nvSpPr>
          <p:cNvPr id="3" name="Segnaposto contenuto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noProof="0"/>
              <a:t>Modifica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IT" noProof="0" dirty="0"/>
          </a:p>
        </p:txBody>
      </p:sp>
      <p:sp>
        <p:nvSpPr>
          <p:cNvPr id="4" name="Segnaposto contenuto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noProof="0"/>
              <a:t>Modifica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IT" noProof="0" dirty="0"/>
          </a:p>
        </p:txBody>
      </p:sp>
      <p:sp>
        <p:nvSpPr>
          <p:cNvPr id="5" name="Data Segnaposto 4"/>
          <p:cNvSpPr>
            <a:spLocks noGrp="1"/>
          </p:cNvSpPr>
          <p:nvPr>
            <p:ph type="dt" sz="half" idx="10"/>
          </p:nvPr>
        </p:nvSpPr>
        <p:spPr/>
        <p:txBody>
          <a:bodyPr/>
          <a:lstStyle/>
          <a:p>
            <a:endParaRPr lang="it-IT" noProof="0" dirty="0"/>
          </a:p>
        </p:txBody>
      </p:sp>
      <p:sp>
        <p:nvSpPr>
          <p:cNvPr id="6" name="Segnaposto piè di pagina 5"/>
          <p:cNvSpPr>
            <a:spLocks noGrp="1"/>
          </p:cNvSpPr>
          <p:nvPr>
            <p:ph type="ftr" sz="quarter" idx="11"/>
          </p:nvPr>
        </p:nvSpPr>
        <p:spPr/>
        <p:txBody>
          <a:bodyPr/>
          <a:lstStyle/>
          <a:p>
            <a:r>
              <a:rPr lang="it-IT" noProof="0"/>
              <a:t>Mario Maggiore, Cyclotrons 2022, Beijing, 05-09 december 2022</a:t>
            </a:r>
            <a:endParaRPr lang="it-IT" noProof="0" dirty="0"/>
          </a:p>
        </p:txBody>
      </p:sp>
      <p:sp>
        <p:nvSpPr>
          <p:cNvPr id="7" name="Segnaposto numero diapositiva 6"/>
          <p:cNvSpPr>
            <a:spLocks noGrp="1"/>
          </p:cNvSpPr>
          <p:nvPr>
            <p:ph type="sldNum" sz="quarter" idx="12"/>
          </p:nvPr>
        </p:nvSpPr>
        <p:spPr/>
        <p:txBody>
          <a:bodyPr/>
          <a:lstStyle/>
          <a:p>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1522412" y="381000"/>
            <a:ext cx="9144002" cy="1371600"/>
          </a:xfrm>
        </p:spPr>
        <p:txBody>
          <a:bodyPr/>
          <a:lstStyle>
            <a:lvl1pPr>
              <a:defRPr/>
            </a:lvl1pPr>
          </a:lstStyle>
          <a:p>
            <a:r>
              <a:rPr lang="it-IT" noProof="0"/>
              <a:t>Fare clic per modificare lo stile del titolo</a:t>
            </a:r>
            <a:endParaRPr lang="it-IT" noProof="0" dirty="0"/>
          </a:p>
        </p:txBody>
      </p:sp>
      <p:sp>
        <p:nvSpPr>
          <p:cNvPr id="3" name="Segnaposto testo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noProof="0"/>
              <a:t>Modifica gli stili del testo dello schema</a:t>
            </a:r>
          </a:p>
        </p:txBody>
      </p:sp>
      <p:sp>
        <p:nvSpPr>
          <p:cNvPr id="4" name="Segnaposto contenuto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noProof="0"/>
              <a:t>Modifica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IT" noProof="0" dirty="0"/>
          </a:p>
        </p:txBody>
      </p:sp>
      <p:sp>
        <p:nvSpPr>
          <p:cNvPr id="5" name="Segnaposto testo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noProof="0"/>
              <a:t>Modifica gli stili del testo dello schema</a:t>
            </a:r>
          </a:p>
        </p:txBody>
      </p:sp>
      <p:sp>
        <p:nvSpPr>
          <p:cNvPr id="6" name="Segnaposto contenuto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noProof="0"/>
              <a:t>Modifica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IT" noProof="0" dirty="0"/>
          </a:p>
        </p:txBody>
      </p:sp>
      <p:sp>
        <p:nvSpPr>
          <p:cNvPr id="7" name="Data Segnaposto 6"/>
          <p:cNvSpPr>
            <a:spLocks noGrp="1"/>
          </p:cNvSpPr>
          <p:nvPr>
            <p:ph type="dt" sz="half" idx="10"/>
          </p:nvPr>
        </p:nvSpPr>
        <p:spPr/>
        <p:txBody>
          <a:bodyPr/>
          <a:lstStyle/>
          <a:p>
            <a:endParaRPr lang="it-IT" noProof="0" dirty="0"/>
          </a:p>
        </p:txBody>
      </p:sp>
      <p:sp>
        <p:nvSpPr>
          <p:cNvPr id="8" name="Segnaposto piè di pagina 7"/>
          <p:cNvSpPr>
            <a:spLocks noGrp="1"/>
          </p:cNvSpPr>
          <p:nvPr>
            <p:ph type="ftr" sz="quarter" idx="11"/>
          </p:nvPr>
        </p:nvSpPr>
        <p:spPr/>
        <p:txBody>
          <a:bodyPr/>
          <a:lstStyle/>
          <a:p>
            <a:r>
              <a:rPr lang="it-IT" noProof="0"/>
              <a:t>Mario Maggiore, Cyclotrons 2022, Beijing, 05-09 december 2022</a:t>
            </a:r>
            <a:endParaRPr lang="it-IT" noProof="0" dirty="0"/>
          </a:p>
        </p:txBody>
      </p:sp>
      <p:sp>
        <p:nvSpPr>
          <p:cNvPr id="9" name="Segnaposto numero diapositiva 8"/>
          <p:cNvSpPr>
            <a:spLocks noGrp="1"/>
          </p:cNvSpPr>
          <p:nvPr>
            <p:ph type="sldNum" sz="quarter" idx="12"/>
          </p:nvPr>
        </p:nvSpPr>
        <p:spPr/>
        <p:txBody>
          <a:bodyPr/>
          <a:lstStyle/>
          <a:p>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0"/>
              <a:t>Fare clic per modificare lo stile del titolo</a:t>
            </a:r>
            <a:endParaRPr lang="it-IT" noProof="0" dirty="0"/>
          </a:p>
        </p:txBody>
      </p:sp>
      <p:sp>
        <p:nvSpPr>
          <p:cNvPr id="3" name="Data Segnaposto 2"/>
          <p:cNvSpPr>
            <a:spLocks noGrp="1"/>
          </p:cNvSpPr>
          <p:nvPr>
            <p:ph type="dt" sz="half" idx="10"/>
          </p:nvPr>
        </p:nvSpPr>
        <p:spPr/>
        <p:txBody>
          <a:bodyPr/>
          <a:lstStyle/>
          <a:p>
            <a:endParaRPr lang="it-IT" noProof="0" dirty="0"/>
          </a:p>
        </p:txBody>
      </p:sp>
      <p:sp>
        <p:nvSpPr>
          <p:cNvPr id="4" name="Segnaposto piè di pagina 3"/>
          <p:cNvSpPr>
            <a:spLocks noGrp="1"/>
          </p:cNvSpPr>
          <p:nvPr>
            <p:ph type="ftr" sz="quarter" idx="11"/>
          </p:nvPr>
        </p:nvSpPr>
        <p:spPr/>
        <p:txBody>
          <a:bodyPr/>
          <a:lstStyle/>
          <a:p>
            <a:r>
              <a:rPr lang="it-IT" noProof="0"/>
              <a:t>Mario Maggiore, Cyclotrons 2022, Beijing, 05-09 december 2022</a:t>
            </a:r>
            <a:endParaRPr lang="it-IT" noProof="0" dirty="0"/>
          </a:p>
        </p:txBody>
      </p:sp>
      <p:sp>
        <p:nvSpPr>
          <p:cNvPr id="5" name="Segnaposto numero diapositiva 4"/>
          <p:cNvSpPr>
            <a:spLocks noGrp="1"/>
          </p:cNvSpPr>
          <p:nvPr>
            <p:ph type="sldNum" sz="quarter" idx="12"/>
          </p:nvPr>
        </p:nvSpPr>
        <p:spPr/>
        <p:txBody>
          <a:bodyPr/>
          <a:lstStyle/>
          <a:p>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bg>
      <p:bgPr>
        <a:solidFill>
          <a:schemeClr val="bg2"/>
        </a:solidFill>
        <a:effectLst/>
      </p:bgPr>
    </p:bg>
    <p:spTree>
      <p:nvGrpSpPr>
        <p:cNvPr id="1" name=""/>
        <p:cNvGrpSpPr/>
        <p:nvPr/>
      </p:nvGrpSpPr>
      <p:grpSpPr>
        <a:xfrm>
          <a:off x="0" y="0"/>
          <a:ext cx="0" cy="0"/>
          <a:chOff x="0" y="0"/>
          <a:chExt cx="0" cy="0"/>
        </a:xfrm>
      </p:grpSpPr>
      <p:sp>
        <p:nvSpPr>
          <p:cNvPr id="2" name="Data Segnaposto 1"/>
          <p:cNvSpPr>
            <a:spLocks noGrp="1"/>
          </p:cNvSpPr>
          <p:nvPr>
            <p:ph type="dt" sz="half" idx="10"/>
          </p:nvPr>
        </p:nvSpPr>
        <p:spPr/>
        <p:txBody>
          <a:bodyPr/>
          <a:lstStyle/>
          <a:p>
            <a:endParaRPr lang="it-IT" noProof="0" dirty="0"/>
          </a:p>
        </p:txBody>
      </p:sp>
      <p:sp>
        <p:nvSpPr>
          <p:cNvPr id="3" name="Segnaposto piè di pagina 2"/>
          <p:cNvSpPr>
            <a:spLocks noGrp="1"/>
          </p:cNvSpPr>
          <p:nvPr>
            <p:ph type="ftr" sz="quarter" idx="11"/>
          </p:nvPr>
        </p:nvSpPr>
        <p:spPr/>
        <p:txBody>
          <a:bodyPr/>
          <a:lstStyle/>
          <a:p>
            <a:r>
              <a:rPr lang="it-IT" noProof="0"/>
              <a:t>Mario Maggiore, Cyclotrons 2022, Beijing, 05-09 december 2022</a:t>
            </a:r>
            <a:endParaRPr lang="it-IT" noProof="0" dirty="0"/>
          </a:p>
        </p:txBody>
      </p:sp>
      <p:sp>
        <p:nvSpPr>
          <p:cNvPr id="4" name="Segnaposto numero diapositiva 3"/>
          <p:cNvSpPr>
            <a:spLocks noGrp="1"/>
          </p:cNvSpPr>
          <p:nvPr>
            <p:ph type="sldNum" sz="quarter" idx="12"/>
          </p:nvPr>
        </p:nvSpPr>
        <p:spPr/>
        <p:txBody>
          <a:bodyPr/>
          <a:lstStyle/>
          <a:p>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it-IT" noProof="0"/>
              <a:t>Fare clic per modificare lo stile del titolo</a:t>
            </a:r>
            <a:endParaRPr lang="it-IT" noProof="0" dirty="0"/>
          </a:p>
        </p:txBody>
      </p:sp>
      <p:sp>
        <p:nvSpPr>
          <p:cNvPr id="3" name="Segnaposto contenuto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noProof="0"/>
              <a:t>Modifica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IT" noProof="0" dirty="0"/>
          </a:p>
        </p:txBody>
      </p:sp>
      <p:sp>
        <p:nvSpPr>
          <p:cNvPr id="4" name="Segnaposto testo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noProof="0"/>
              <a:t>Modifica gli stili del testo dello schema</a:t>
            </a:r>
          </a:p>
        </p:txBody>
      </p:sp>
      <p:sp>
        <p:nvSpPr>
          <p:cNvPr id="5" name="Data Segnaposto 4"/>
          <p:cNvSpPr>
            <a:spLocks noGrp="1"/>
          </p:cNvSpPr>
          <p:nvPr>
            <p:ph type="dt" sz="half" idx="10"/>
          </p:nvPr>
        </p:nvSpPr>
        <p:spPr/>
        <p:txBody>
          <a:bodyPr/>
          <a:lstStyle/>
          <a:p>
            <a:endParaRPr lang="it-IT" noProof="0" dirty="0"/>
          </a:p>
        </p:txBody>
      </p:sp>
      <p:sp>
        <p:nvSpPr>
          <p:cNvPr id="6" name="Segnaposto piè di pagina 5"/>
          <p:cNvSpPr>
            <a:spLocks noGrp="1"/>
          </p:cNvSpPr>
          <p:nvPr>
            <p:ph type="ftr" sz="quarter" idx="11"/>
          </p:nvPr>
        </p:nvSpPr>
        <p:spPr/>
        <p:txBody>
          <a:bodyPr/>
          <a:lstStyle/>
          <a:p>
            <a:r>
              <a:rPr lang="it-IT" noProof="0"/>
              <a:t>Mario Maggiore, Cyclotrons 2022, Beijing, 05-09 december 2022</a:t>
            </a:r>
            <a:endParaRPr lang="it-IT" noProof="0" dirty="0"/>
          </a:p>
        </p:txBody>
      </p:sp>
      <p:sp>
        <p:nvSpPr>
          <p:cNvPr id="7" name="Segnaposto numero diapositiva 6"/>
          <p:cNvSpPr>
            <a:spLocks noGrp="1"/>
          </p:cNvSpPr>
          <p:nvPr>
            <p:ph type="sldNum" sz="quarter" idx="12"/>
          </p:nvPr>
        </p:nvSpPr>
        <p:spPr/>
        <p:txBody>
          <a:bodyPr/>
          <a:lstStyle/>
          <a:p>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immagine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noProof="0"/>
              <a:t>Fare clic sull'icona per inserire un'immagine</a:t>
            </a:r>
            <a:endParaRPr lang="it-IT" noProof="0" dirty="0"/>
          </a:p>
        </p:txBody>
      </p:sp>
      <p:sp>
        <p:nvSpPr>
          <p:cNvPr id="2" name="Titolo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it-IT" noProof="0"/>
              <a:t>Fare clic per modificare lo stile del titolo</a:t>
            </a:r>
            <a:endParaRPr lang="it-IT" noProof="0" dirty="0"/>
          </a:p>
        </p:txBody>
      </p:sp>
      <p:sp>
        <p:nvSpPr>
          <p:cNvPr id="4" name="Segnaposto testo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noProof="0"/>
              <a:t>Modifica gli stili del testo dello schema</a:t>
            </a:r>
          </a:p>
        </p:txBody>
      </p:sp>
      <p:sp>
        <p:nvSpPr>
          <p:cNvPr id="5" name="Data Segnaposto 4"/>
          <p:cNvSpPr>
            <a:spLocks noGrp="1"/>
          </p:cNvSpPr>
          <p:nvPr>
            <p:ph type="dt" sz="half" idx="10"/>
          </p:nvPr>
        </p:nvSpPr>
        <p:spPr/>
        <p:txBody>
          <a:bodyPr/>
          <a:lstStyle/>
          <a:p>
            <a:endParaRPr lang="it-IT" noProof="0" dirty="0"/>
          </a:p>
        </p:txBody>
      </p:sp>
      <p:sp>
        <p:nvSpPr>
          <p:cNvPr id="6" name="Segnaposto piè di pagina 5"/>
          <p:cNvSpPr>
            <a:spLocks noGrp="1"/>
          </p:cNvSpPr>
          <p:nvPr>
            <p:ph type="ftr" sz="quarter" idx="11"/>
          </p:nvPr>
        </p:nvSpPr>
        <p:spPr/>
        <p:txBody>
          <a:bodyPr/>
          <a:lstStyle/>
          <a:p>
            <a:r>
              <a:rPr lang="it-IT" noProof="0"/>
              <a:t>Mario Maggiore, Cyclotrons 2022, Beijing, 05-09 december 2022</a:t>
            </a:r>
            <a:endParaRPr lang="it-IT" noProof="0" dirty="0"/>
          </a:p>
        </p:txBody>
      </p:sp>
      <p:sp>
        <p:nvSpPr>
          <p:cNvPr id="7" name="Segnaposto numero diapositiva 6"/>
          <p:cNvSpPr>
            <a:spLocks noGrp="1"/>
          </p:cNvSpPr>
          <p:nvPr>
            <p:ph type="sldNum" sz="quarter" idx="12"/>
          </p:nvPr>
        </p:nvSpPr>
        <p:spPr/>
        <p:txBody>
          <a:bodyPr/>
          <a:lstStyle/>
          <a:p>
            <a:fld id="{2A013F82-EE5E-44EE-A61D-E31C6657F26F}" type="slidenum">
              <a:rPr lang="it-IT" noProof="0" smtClean="0"/>
              <a:pPr/>
              <a:t>‹N›</a:t>
            </a:fld>
            <a:endParaRPr lang="it-IT" noProof="0" dirty="0"/>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it-IT" noProof="0"/>
              <a:t>Fare clic per modificare lo stile del titolo</a:t>
            </a:r>
            <a:endParaRPr lang="it-IT" noProof="0" dirty="0"/>
          </a:p>
        </p:txBody>
      </p:sp>
      <p:sp>
        <p:nvSpPr>
          <p:cNvPr id="3" name="Segnaposto testo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it-IT" noProof="0"/>
              <a:t>Modifica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IT" noProof="0" dirty="0"/>
          </a:p>
        </p:txBody>
      </p:sp>
      <p:sp>
        <p:nvSpPr>
          <p:cNvPr id="4" name="Data Segnaposto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it-IT" noProof="0" dirty="0"/>
          </a:p>
        </p:txBody>
      </p:sp>
      <p:sp>
        <p:nvSpPr>
          <p:cNvPr id="5" name="Segnaposto piè di pagina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it-IT" noProof="0"/>
              <a:t>Mario Maggiore, Cyclotrons 2022, Beijing, 05-09 december 2022</a:t>
            </a:r>
            <a:endParaRPr lang="it-IT" noProof="0" dirty="0"/>
          </a:p>
        </p:txBody>
      </p:sp>
      <p:sp>
        <p:nvSpPr>
          <p:cNvPr id="6" name="Segnaposto numero diapositiva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lang="it-IT" noProof="0" smtClean="0"/>
              <a:pPr/>
              <a:t>‹N›</a:t>
            </a:fld>
            <a:endParaRPr lang="it-IT" noProof="0"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0.pn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0.tiff"/></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0.png"/><Relationship Id="rId7"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1065214" y="1268760"/>
            <a:ext cx="9421686" cy="1943472"/>
          </a:xfrm>
        </p:spPr>
        <p:txBody>
          <a:bodyPr>
            <a:normAutofit/>
          </a:bodyPr>
          <a:lstStyle/>
          <a:p>
            <a:pPr algn="l" defTabSz="914400">
              <a:lnSpc>
                <a:spcPct val="80000"/>
              </a:lnSpc>
              <a:spcBef>
                <a:spcPts val="0"/>
              </a:spcBef>
              <a:buNone/>
            </a:pPr>
            <a:r>
              <a:rPr lang="en-US" sz="4000" dirty="0">
                <a:latin typeface="Corbel"/>
              </a:rPr>
              <a:t>Status of SPES Cyclotron at </a:t>
            </a:r>
            <a:r>
              <a:rPr lang="en-US" sz="4000" dirty="0" err="1">
                <a:latin typeface="Corbel"/>
              </a:rPr>
              <a:t>Laboratori</a:t>
            </a:r>
            <a:r>
              <a:rPr lang="en-US" sz="4000" dirty="0">
                <a:latin typeface="Corbel"/>
              </a:rPr>
              <a:t> </a:t>
            </a:r>
            <a:r>
              <a:rPr lang="en-US" sz="4000" dirty="0" err="1">
                <a:latin typeface="Corbel"/>
              </a:rPr>
              <a:t>Nazionali</a:t>
            </a:r>
            <a:r>
              <a:rPr lang="en-US" sz="4000" dirty="0">
                <a:latin typeface="Corbel"/>
              </a:rPr>
              <a:t> of </a:t>
            </a:r>
            <a:r>
              <a:rPr lang="en-US" sz="4000" dirty="0" err="1">
                <a:latin typeface="Corbel"/>
              </a:rPr>
              <a:t>Legnaro</a:t>
            </a:r>
            <a:r>
              <a:rPr lang="en-US" sz="4000" dirty="0">
                <a:latin typeface="Corbel"/>
              </a:rPr>
              <a:t> -INFN </a:t>
            </a:r>
            <a:endParaRPr lang="en-US" sz="4000" b="0" i="0" spc="100" baseline="0" dirty="0">
              <a:solidFill>
                <a:schemeClr val="tx1"/>
              </a:solidFill>
              <a:latin typeface="Corbel"/>
            </a:endParaRPr>
          </a:p>
        </p:txBody>
      </p:sp>
      <p:sp>
        <p:nvSpPr>
          <p:cNvPr id="4" name="Sottotitolo 3"/>
          <p:cNvSpPr>
            <a:spLocks noGrp="1"/>
          </p:cNvSpPr>
          <p:nvPr>
            <p:ph type="subTitle" idx="1"/>
          </p:nvPr>
        </p:nvSpPr>
        <p:spPr>
          <a:xfrm>
            <a:off x="1065213" y="3284984"/>
            <a:ext cx="8229600" cy="1219200"/>
          </a:xfrm>
        </p:spPr>
        <p:txBody>
          <a:bodyPr>
            <a:normAutofit/>
          </a:bodyPr>
          <a:lstStyle/>
          <a:p>
            <a:r>
              <a:rPr lang="it-IT" dirty="0"/>
              <a:t>Mario Maggiore </a:t>
            </a:r>
            <a:r>
              <a:rPr lang="en-US" sz="1000" dirty="0"/>
              <a:t>On behalf of LNL Cyclotron team</a:t>
            </a: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485900" cy="911916"/>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700264" y="-509113"/>
            <a:ext cx="2788294" cy="12188825"/>
          </a:xfrm>
          <a:prstGeom prst="rect">
            <a:avLst/>
          </a:prstGeom>
        </p:spPr>
      </p:pic>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1522413" y="381000"/>
            <a:ext cx="9144001" cy="671736"/>
          </a:xfrm>
        </p:spPr>
        <p:txBody>
          <a:bodyPr/>
          <a:lstStyle/>
          <a:p>
            <a:r>
              <a:rPr lang="en-US" dirty="0"/>
              <a:t>The 70 MeV Cyclotron</a:t>
            </a:r>
          </a:p>
        </p:txBody>
      </p:sp>
      <p:graphicFrame>
        <p:nvGraphicFramePr>
          <p:cNvPr id="7" name="Segnaposto contenuto 6"/>
          <p:cNvGraphicFramePr>
            <a:graphicFrameLocks noGrp="1"/>
          </p:cNvGraphicFramePr>
          <p:nvPr>
            <p:ph idx="1"/>
            <p:extLst>
              <p:ext uri="{D42A27DB-BD31-4B8C-83A1-F6EECF244321}">
                <p14:modId xmlns:p14="http://schemas.microsoft.com/office/powerpoint/2010/main" val="4033973859"/>
              </p:ext>
            </p:extLst>
          </p:nvPr>
        </p:nvGraphicFramePr>
        <p:xfrm>
          <a:off x="6454452" y="620688"/>
          <a:ext cx="5328592" cy="5468745"/>
        </p:xfrm>
        <a:graphic>
          <a:graphicData uri="http://schemas.openxmlformats.org/drawingml/2006/table">
            <a:tbl>
              <a:tblPr firstRow="1" bandRow="1">
                <a:tableStyleId>{5C22544A-7EE6-4342-B048-85BDC9FD1C3A}</a:tableStyleId>
              </a:tblPr>
              <a:tblGrid>
                <a:gridCol w="2442271">
                  <a:extLst>
                    <a:ext uri="{9D8B030D-6E8A-4147-A177-3AD203B41FA5}">
                      <a16:colId xmlns:a16="http://schemas.microsoft.com/office/drawing/2014/main" val="20000"/>
                    </a:ext>
                  </a:extLst>
                </a:gridCol>
                <a:gridCol w="2886321">
                  <a:extLst>
                    <a:ext uri="{9D8B030D-6E8A-4147-A177-3AD203B41FA5}">
                      <a16:colId xmlns:a16="http://schemas.microsoft.com/office/drawing/2014/main" val="20001"/>
                    </a:ext>
                  </a:extLst>
                </a:gridCol>
              </a:tblGrid>
              <a:tr h="361317">
                <a:tc gridSpan="2">
                  <a:txBody>
                    <a:bodyPr/>
                    <a:lstStyle/>
                    <a:p>
                      <a:r>
                        <a:rPr lang="en-US" noProof="0" dirty="0"/>
                        <a:t>Main Parameters</a:t>
                      </a:r>
                    </a:p>
                  </a:txBody>
                  <a:tcPr/>
                </a:tc>
                <a:tc hMerge="1">
                  <a:txBody>
                    <a:bodyPr/>
                    <a:lstStyle/>
                    <a:p>
                      <a:endParaRPr lang="en-US" dirty="0"/>
                    </a:p>
                  </a:txBody>
                  <a:tcPr/>
                </a:tc>
                <a:extLst>
                  <a:ext uri="{0D108BD9-81ED-4DB2-BD59-A6C34878D82A}">
                    <a16:rowId xmlns:a16="http://schemas.microsoft.com/office/drawing/2014/main" val="10000"/>
                  </a:ext>
                </a:extLst>
              </a:tr>
              <a:tr h="623643">
                <a:tc>
                  <a:txBody>
                    <a:bodyPr/>
                    <a:lstStyle/>
                    <a:p>
                      <a:r>
                        <a:rPr lang="en-US" sz="1600" noProof="0" dirty="0"/>
                        <a:t>Accelerator type</a:t>
                      </a:r>
                    </a:p>
                  </a:txBody>
                  <a:tcPr/>
                </a:tc>
                <a:tc>
                  <a:txBody>
                    <a:bodyPr/>
                    <a:lstStyle/>
                    <a:p>
                      <a:r>
                        <a:rPr lang="en-US" sz="1600" noProof="0" dirty="0"/>
                        <a:t>Cyclotron AVF with 4 sectors, Resistive Magnet</a:t>
                      </a:r>
                    </a:p>
                  </a:txBody>
                  <a:tcPr/>
                </a:tc>
                <a:extLst>
                  <a:ext uri="{0D108BD9-81ED-4DB2-BD59-A6C34878D82A}">
                    <a16:rowId xmlns:a16="http://schemas.microsoft.com/office/drawing/2014/main" val="10001"/>
                  </a:ext>
                </a:extLst>
              </a:tr>
              <a:tr h="361317">
                <a:tc>
                  <a:txBody>
                    <a:bodyPr/>
                    <a:lstStyle/>
                    <a:p>
                      <a:r>
                        <a:rPr lang="en-US" sz="1600" noProof="0" dirty="0"/>
                        <a:t>Particle</a:t>
                      </a:r>
                    </a:p>
                  </a:txBody>
                  <a:tcPr/>
                </a:tc>
                <a:tc>
                  <a:txBody>
                    <a:bodyPr/>
                    <a:lstStyle/>
                    <a:p>
                      <a:r>
                        <a:rPr lang="en-US" sz="1600" noProof="0" dirty="0"/>
                        <a:t>Protons (H</a:t>
                      </a:r>
                      <a:r>
                        <a:rPr lang="en-US" sz="1600" baseline="30000" noProof="0" dirty="0"/>
                        <a:t>-</a:t>
                      </a:r>
                      <a:r>
                        <a:rPr lang="en-US" sz="1600" baseline="0" noProof="0" dirty="0"/>
                        <a:t> accelerated)</a:t>
                      </a:r>
                      <a:endParaRPr lang="en-US" sz="1600" noProof="0" dirty="0"/>
                    </a:p>
                  </a:txBody>
                  <a:tcPr/>
                </a:tc>
                <a:extLst>
                  <a:ext uri="{0D108BD9-81ED-4DB2-BD59-A6C34878D82A}">
                    <a16:rowId xmlns:a16="http://schemas.microsoft.com/office/drawing/2014/main" val="10002"/>
                  </a:ext>
                </a:extLst>
              </a:tr>
              <a:tr h="361317">
                <a:tc>
                  <a:txBody>
                    <a:bodyPr/>
                    <a:lstStyle/>
                    <a:p>
                      <a:r>
                        <a:rPr lang="en-US" sz="1600" noProof="0" dirty="0"/>
                        <a:t>Energy range</a:t>
                      </a:r>
                    </a:p>
                  </a:txBody>
                  <a:tcPr/>
                </a:tc>
                <a:tc>
                  <a:txBody>
                    <a:bodyPr/>
                    <a:lstStyle/>
                    <a:p>
                      <a:r>
                        <a:rPr lang="en-US" sz="1600" noProof="0" dirty="0"/>
                        <a:t>35-70 MeV</a:t>
                      </a:r>
                    </a:p>
                  </a:txBody>
                  <a:tcPr/>
                </a:tc>
                <a:extLst>
                  <a:ext uri="{0D108BD9-81ED-4DB2-BD59-A6C34878D82A}">
                    <a16:rowId xmlns:a16="http://schemas.microsoft.com/office/drawing/2014/main" val="10003"/>
                  </a:ext>
                </a:extLst>
              </a:tr>
              <a:tr h="623643">
                <a:tc>
                  <a:txBody>
                    <a:bodyPr/>
                    <a:lstStyle/>
                    <a:p>
                      <a:r>
                        <a:rPr lang="en-US" sz="1600" noProof="0" dirty="0"/>
                        <a:t>Max Current Intensity</a:t>
                      </a:r>
                    </a:p>
                  </a:txBody>
                  <a:tcPr/>
                </a:tc>
                <a:tc>
                  <a:txBody>
                    <a:bodyPr/>
                    <a:lstStyle/>
                    <a:p>
                      <a:r>
                        <a:rPr lang="en-US" sz="1600" noProof="0" dirty="0"/>
                        <a:t>700 µA (variable</a:t>
                      </a:r>
                      <a:r>
                        <a:rPr lang="en-US" sz="1600" baseline="0" noProof="0" dirty="0"/>
                        <a:t> within the range 1µA-700µA)</a:t>
                      </a:r>
                      <a:endParaRPr lang="en-US" sz="1600" noProof="0" dirty="0"/>
                    </a:p>
                  </a:txBody>
                  <a:tcPr/>
                </a:tc>
                <a:extLst>
                  <a:ext uri="{0D108BD9-81ED-4DB2-BD59-A6C34878D82A}">
                    <a16:rowId xmlns:a16="http://schemas.microsoft.com/office/drawing/2014/main" val="10004"/>
                  </a:ext>
                </a:extLst>
              </a:tr>
              <a:tr h="361317">
                <a:tc>
                  <a:txBody>
                    <a:bodyPr/>
                    <a:lstStyle/>
                    <a:p>
                      <a:r>
                        <a:rPr lang="en-US" sz="1600" noProof="0" dirty="0"/>
                        <a:t>Extraction</a:t>
                      </a:r>
                    </a:p>
                  </a:txBody>
                  <a:tcPr/>
                </a:tc>
                <a:tc>
                  <a:txBody>
                    <a:bodyPr/>
                    <a:lstStyle/>
                    <a:p>
                      <a:r>
                        <a:rPr lang="en-US" sz="1600" noProof="0" dirty="0"/>
                        <a:t>Dual</a:t>
                      </a:r>
                      <a:r>
                        <a:rPr lang="en-US" sz="1600" baseline="0" noProof="0" dirty="0"/>
                        <a:t> stripping extraction</a:t>
                      </a:r>
                      <a:endParaRPr lang="en-US" sz="1600" noProof="0" dirty="0"/>
                    </a:p>
                  </a:txBody>
                  <a:tcPr/>
                </a:tc>
                <a:extLst>
                  <a:ext uri="{0D108BD9-81ED-4DB2-BD59-A6C34878D82A}">
                    <a16:rowId xmlns:a16="http://schemas.microsoft.com/office/drawing/2014/main" val="10005"/>
                  </a:ext>
                </a:extLst>
              </a:tr>
              <a:tr h="361317">
                <a:tc>
                  <a:txBody>
                    <a:bodyPr/>
                    <a:lstStyle/>
                    <a:p>
                      <a:r>
                        <a:rPr lang="en-US" sz="1600" noProof="0" dirty="0"/>
                        <a:t>Max Magnetic</a:t>
                      </a:r>
                      <a:r>
                        <a:rPr lang="en-US" sz="1600" baseline="0" noProof="0" dirty="0"/>
                        <a:t> Field</a:t>
                      </a:r>
                      <a:endParaRPr lang="en-US" sz="1600" noProof="0" dirty="0"/>
                    </a:p>
                  </a:txBody>
                  <a:tcPr/>
                </a:tc>
                <a:tc>
                  <a:txBody>
                    <a:bodyPr/>
                    <a:lstStyle/>
                    <a:p>
                      <a:r>
                        <a:rPr lang="en-US" sz="1600" noProof="0" dirty="0"/>
                        <a:t>1.6 T (Bo =</a:t>
                      </a:r>
                      <a:r>
                        <a:rPr lang="en-US" sz="1600" baseline="0" noProof="0" dirty="0"/>
                        <a:t> 1 T)</a:t>
                      </a:r>
                      <a:endParaRPr lang="en-US" sz="1600" noProof="0" dirty="0"/>
                    </a:p>
                  </a:txBody>
                  <a:tcPr/>
                </a:tc>
                <a:extLst>
                  <a:ext uri="{0D108BD9-81ED-4DB2-BD59-A6C34878D82A}">
                    <a16:rowId xmlns:a16="http://schemas.microsoft.com/office/drawing/2014/main" val="10006"/>
                  </a:ext>
                </a:extLst>
              </a:tr>
              <a:tr h="1158195">
                <a:tc>
                  <a:txBody>
                    <a:bodyPr/>
                    <a:lstStyle/>
                    <a:p>
                      <a:r>
                        <a:rPr lang="en-US" sz="1600" noProof="0" dirty="0"/>
                        <a:t>RF System</a:t>
                      </a:r>
                    </a:p>
                  </a:txBody>
                  <a:tcPr/>
                </a:tc>
                <a:tc>
                  <a:txBody>
                    <a:bodyPr/>
                    <a:lstStyle/>
                    <a:p>
                      <a:r>
                        <a:rPr lang="en-US" sz="1600" noProof="0" dirty="0" err="1"/>
                        <a:t>nr</a:t>
                      </a:r>
                      <a:r>
                        <a:rPr lang="en-US" sz="1600" noProof="0" dirty="0"/>
                        <a:t>. 2 delta cavities;</a:t>
                      </a:r>
                      <a:r>
                        <a:rPr lang="en-US" sz="1600" baseline="0" noProof="0" dirty="0"/>
                        <a:t> harmonic mode=4; f </a:t>
                      </a:r>
                      <a:r>
                        <a:rPr lang="en-US" sz="1600" baseline="-25000" noProof="0" dirty="0"/>
                        <a:t>RF</a:t>
                      </a:r>
                      <a:r>
                        <a:rPr lang="en-US" sz="1600" baseline="0" noProof="0" dirty="0"/>
                        <a:t> =56 MHz; 70 kV peak voltage; 50 kW RF power (2 RF amplifiers)</a:t>
                      </a:r>
                      <a:endParaRPr lang="en-US" sz="1600" noProof="0" dirty="0"/>
                    </a:p>
                  </a:txBody>
                  <a:tcPr/>
                </a:tc>
                <a:extLst>
                  <a:ext uri="{0D108BD9-81ED-4DB2-BD59-A6C34878D82A}">
                    <a16:rowId xmlns:a16="http://schemas.microsoft.com/office/drawing/2014/main" val="10007"/>
                  </a:ext>
                </a:extLst>
              </a:tr>
              <a:tr h="890919">
                <a:tc>
                  <a:txBody>
                    <a:bodyPr/>
                    <a:lstStyle/>
                    <a:p>
                      <a:r>
                        <a:rPr lang="en-US" sz="1600" noProof="0" dirty="0"/>
                        <a:t>Ion</a:t>
                      </a:r>
                      <a:r>
                        <a:rPr lang="en-US" sz="1600" baseline="0" noProof="0" dirty="0"/>
                        <a:t> Source</a:t>
                      </a:r>
                      <a:endParaRPr lang="en-US" sz="1600" noProof="0" dirty="0"/>
                    </a:p>
                  </a:txBody>
                  <a:tcPr/>
                </a:tc>
                <a:tc>
                  <a:txBody>
                    <a:bodyPr/>
                    <a:lstStyle/>
                    <a:p>
                      <a:r>
                        <a:rPr lang="en-US" sz="1600" noProof="0" dirty="0"/>
                        <a:t>Multi-cusp volume H</a:t>
                      </a:r>
                      <a:r>
                        <a:rPr lang="en-US" sz="1600" baseline="30000" noProof="0" dirty="0"/>
                        <a:t>-</a:t>
                      </a:r>
                      <a:r>
                        <a:rPr lang="en-US" sz="1600" noProof="0" dirty="0"/>
                        <a:t> source;</a:t>
                      </a:r>
                      <a:r>
                        <a:rPr lang="en-US" sz="1600" baseline="0" noProof="0" dirty="0"/>
                        <a:t> </a:t>
                      </a:r>
                      <a:r>
                        <a:rPr lang="en-US" sz="1600" baseline="0" noProof="0" dirty="0" err="1"/>
                        <a:t>I</a:t>
                      </a:r>
                      <a:r>
                        <a:rPr lang="en-US" sz="1600" baseline="-25000" noProof="0" dirty="0" err="1"/>
                        <a:t>ext</a:t>
                      </a:r>
                      <a:r>
                        <a:rPr lang="en-US" sz="1600" baseline="0" noProof="0" dirty="0"/>
                        <a:t> =8mA; </a:t>
                      </a:r>
                      <a:r>
                        <a:rPr lang="en-US" sz="1600" baseline="0" noProof="0" dirty="0" err="1"/>
                        <a:t>V</a:t>
                      </a:r>
                      <a:r>
                        <a:rPr lang="en-US" sz="1600" baseline="-25000" noProof="0" dirty="0" err="1"/>
                        <a:t>ext</a:t>
                      </a:r>
                      <a:r>
                        <a:rPr lang="en-US" sz="1600" baseline="0" noProof="0" dirty="0"/>
                        <a:t>=40 kV; axial injection</a:t>
                      </a:r>
                      <a:endParaRPr lang="en-US" sz="1600" noProof="0" dirty="0"/>
                    </a:p>
                  </a:txBody>
                  <a:tcPr/>
                </a:tc>
                <a:extLst>
                  <a:ext uri="{0D108BD9-81ED-4DB2-BD59-A6C34878D82A}">
                    <a16:rowId xmlns:a16="http://schemas.microsoft.com/office/drawing/2014/main" val="10008"/>
                  </a:ext>
                </a:extLst>
              </a:tr>
              <a:tr h="361317">
                <a:tc>
                  <a:txBody>
                    <a:bodyPr/>
                    <a:lstStyle/>
                    <a:p>
                      <a:r>
                        <a:rPr lang="en-US" sz="1600" noProof="0" dirty="0"/>
                        <a:t>Dimensions</a:t>
                      </a:r>
                    </a:p>
                  </a:txBody>
                  <a:tcPr/>
                </a:tc>
                <a:tc>
                  <a:txBody>
                    <a:bodyPr/>
                    <a:lstStyle/>
                    <a:p>
                      <a:r>
                        <a:rPr lang="en-US" sz="1600" noProof="0" dirty="0"/>
                        <a:t>Φ=4.5 m, h=2 m, W=190 tons</a:t>
                      </a:r>
                    </a:p>
                  </a:txBody>
                  <a:tcPr/>
                </a:tc>
                <a:extLst>
                  <a:ext uri="{0D108BD9-81ED-4DB2-BD59-A6C34878D82A}">
                    <a16:rowId xmlns:a16="http://schemas.microsoft.com/office/drawing/2014/main" val="10009"/>
                  </a:ext>
                </a:extLst>
              </a:tr>
            </a:tbl>
          </a:graphicData>
        </a:graphic>
      </p:graphicFrame>
      <p:pic>
        <p:nvPicPr>
          <p:cNvPr id="8" name="Picture 4" descr="O:\lavoro\BEST cyclotron\installazione\foto\Cyclo 4 5-7-2015\GOPR05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828" y="1268760"/>
            <a:ext cx="5112568" cy="38344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188" y="4653136"/>
            <a:ext cx="1872208" cy="39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sellaDiTesto 9"/>
          <p:cNvSpPr txBox="1"/>
          <p:nvPr/>
        </p:nvSpPr>
        <p:spPr>
          <a:xfrm>
            <a:off x="477788" y="5445224"/>
            <a:ext cx="5832648" cy="3416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ct val="90000"/>
              </a:lnSpc>
            </a:pPr>
            <a:r>
              <a:rPr lang="it-IT" dirty="0"/>
              <a:t>Vacuum system </a:t>
            </a:r>
            <a:r>
              <a:rPr lang="it-IT" dirty="0">
                <a:sym typeface="Wingdings"/>
              </a:rPr>
              <a:t> 4 cryopumps </a:t>
            </a:r>
            <a:r>
              <a:rPr lang="it-IT" dirty="0">
                <a:sym typeface="Wingdings" panose="05000000000000000000" pitchFamily="2" charset="2"/>
              </a:rPr>
              <a:t> 5 x 10</a:t>
            </a:r>
            <a:r>
              <a:rPr lang="it-IT" baseline="30000" dirty="0">
                <a:sym typeface="Wingdings" panose="05000000000000000000" pitchFamily="2" charset="2"/>
              </a:rPr>
              <a:t>-8</a:t>
            </a:r>
            <a:r>
              <a:rPr lang="it-IT" dirty="0">
                <a:sym typeface="Wingdings" panose="05000000000000000000" pitchFamily="2" charset="2"/>
              </a:rPr>
              <a:t> torr (beam OFF)</a:t>
            </a:r>
            <a:r>
              <a:rPr lang="it-IT" dirty="0">
                <a:sym typeface="Wingdings"/>
              </a:rPr>
              <a:t> </a:t>
            </a:r>
            <a:endParaRPr lang="it-IT" dirty="0"/>
          </a:p>
        </p:txBody>
      </p:sp>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76" y="0"/>
            <a:ext cx="1485900" cy="911916"/>
          </a:xfrm>
          <a:prstGeom prst="rect">
            <a:avLst/>
          </a:prstGeom>
        </p:spPr>
      </p:pic>
      <p:sp>
        <p:nvSpPr>
          <p:cNvPr id="4" name="Segnaposto numero diapositiva 3"/>
          <p:cNvSpPr>
            <a:spLocks noGrp="1"/>
          </p:cNvSpPr>
          <p:nvPr>
            <p:ph type="sldNum" sz="quarter" idx="12"/>
          </p:nvPr>
        </p:nvSpPr>
        <p:spPr/>
        <p:txBody>
          <a:bodyPr/>
          <a:lstStyle/>
          <a:p>
            <a:r>
              <a:rPr lang="it-IT" dirty="0"/>
              <a:t>10</a:t>
            </a:r>
          </a:p>
        </p:txBody>
      </p:sp>
      <p:sp>
        <p:nvSpPr>
          <p:cNvPr id="2" name="Segnaposto piè di pagina 1">
            <a:extLst>
              <a:ext uri="{FF2B5EF4-FFF2-40B4-BE49-F238E27FC236}">
                <a16:creationId xmlns:a16="http://schemas.microsoft.com/office/drawing/2014/main" id="{DA410D3B-A811-590C-B635-6EE90280F15C}"/>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207464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2413" y="44624"/>
            <a:ext cx="10666412" cy="684036"/>
          </a:xfrm>
        </p:spPr>
        <p:txBody>
          <a:bodyPr>
            <a:noAutofit/>
          </a:bodyPr>
          <a:lstStyle/>
          <a:p>
            <a:r>
              <a:rPr lang="en-US" sz="2800" dirty="0"/>
              <a:t>Cyclotron story: it began in 2010 (contract signed with Best </a:t>
            </a:r>
            <a:r>
              <a:rPr lang="en-US" sz="2800" dirty="0" err="1"/>
              <a:t>Ther</a:t>
            </a:r>
            <a:r>
              <a:rPr lang="en-US" sz="2800" dirty="0"/>
              <a:t>.)</a:t>
            </a:r>
          </a:p>
        </p:txBody>
      </p:sp>
      <p:pic>
        <p:nvPicPr>
          <p:cNvPr id="6" name="Picture 2" descr="D:\Best Cyclotron Systems Inc\70MeV Cyclotron Development\Design Files\Main Magnet\2011_12_04 Magnet steel\P11109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80" y="1066800"/>
            <a:ext cx="2581805" cy="193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O:\lavoro\BEST cyclotron\installazione\foto\arrivo ciclo\fot ciclo\1 Ciclotrone_Pardi_we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5940" y="2177946"/>
            <a:ext cx="3162820" cy="20953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0156" y="3284984"/>
            <a:ext cx="3735537" cy="210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magine 8"/>
          <p:cNvPicPr>
            <a:picLocks noChangeAspect="1"/>
          </p:cNvPicPr>
          <p:nvPr/>
        </p:nvPicPr>
        <p:blipFill>
          <a:blip r:embed="rId5"/>
          <a:stretch>
            <a:fillRect/>
          </a:stretch>
        </p:blipFill>
        <p:spPr>
          <a:xfrm>
            <a:off x="6479261" y="4124059"/>
            <a:ext cx="3348950" cy="2267960"/>
          </a:xfrm>
          <a:prstGeom prst="rect">
            <a:avLst/>
          </a:prstGeom>
        </p:spPr>
      </p:pic>
      <p:sp>
        <p:nvSpPr>
          <p:cNvPr id="5" name="CasellaDiTesto 4"/>
          <p:cNvSpPr txBox="1"/>
          <p:nvPr/>
        </p:nvSpPr>
        <p:spPr>
          <a:xfrm>
            <a:off x="3070076" y="1052736"/>
            <a:ext cx="2592288" cy="978729"/>
          </a:xfrm>
          <a:prstGeom prst="rect">
            <a:avLst/>
          </a:prstGeom>
          <a:noFill/>
        </p:spPr>
        <p:txBody>
          <a:bodyPr wrap="square" rtlCol="0">
            <a:spAutoFit/>
          </a:bodyPr>
          <a:lstStyle/>
          <a:p>
            <a:pPr>
              <a:lnSpc>
                <a:spcPct val="90000"/>
              </a:lnSpc>
            </a:pPr>
            <a:r>
              <a:rPr lang="en-US" sz="2400" dirty="0"/>
              <a:t>2011-2014</a:t>
            </a:r>
            <a:r>
              <a:rPr lang="en-US" sz="2000" dirty="0"/>
              <a:t> Study, Design ,Construction and factory tests</a:t>
            </a:r>
          </a:p>
        </p:txBody>
      </p:sp>
      <p:sp>
        <p:nvSpPr>
          <p:cNvPr id="10" name="CasellaDiTesto 9"/>
          <p:cNvSpPr txBox="1"/>
          <p:nvPr/>
        </p:nvSpPr>
        <p:spPr>
          <a:xfrm>
            <a:off x="5086300" y="2189882"/>
            <a:ext cx="2160240" cy="701731"/>
          </a:xfrm>
          <a:prstGeom prst="rect">
            <a:avLst/>
          </a:prstGeom>
          <a:noFill/>
        </p:spPr>
        <p:txBody>
          <a:bodyPr wrap="square" rtlCol="0">
            <a:spAutoFit/>
          </a:bodyPr>
          <a:lstStyle/>
          <a:p>
            <a:pPr>
              <a:lnSpc>
                <a:spcPct val="90000"/>
              </a:lnSpc>
            </a:pPr>
            <a:r>
              <a:rPr lang="en-US" sz="2400" dirty="0"/>
              <a:t>2015</a:t>
            </a:r>
            <a:r>
              <a:rPr lang="en-US" sz="2000" dirty="0"/>
              <a:t> </a:t>
            </a:r>
          </a:p>
          <a:p>
            <a:pPr>
              <a:lnSpc>
                <a:spcPct val="90000"/>
              </a:lnSpc>
            </a:pPr>
            <a:r>
              <a:rPr lang="en-US" sz="2000" dirty="0"/>
              <a:t>Installation at LNL</a:t>
            </a:r>
          </a:p>
        </p:txBody>
      </p:sp>
      <p:sp>
        <p:nvSpPr>
          <p:cNvPr id="11" name="CasellaDiTesto 10"/>
          <p:cNvSpPr txBox="1"/>
          <p:nvPr/>
        </p:nvSpPr>
        <p:spPr>
          <a:xfrm>
            <a:off x="7622281" y="3225630"/>
            <a:ext cx="2160240" cy="978729"/>
          </a:xfrm>
          <a:prstGeom prst="rect">
            <a:avLst/>
          </a:prstGeom>
          <a:noFill/>
        </p:spPr>
        <p:txBody>
          <a:bodyPr wrap="square" rtlCol="0">
            <a:spAutoFit/>
          </a:bodyPr>
          <a:lstStyle/>
          <a:p>
            <a:pPr>
              <a:lnSpc>
                <a:spcPct val="90000"/>
              </a:lnSpc>
            </a:pPr>
            <a:r>
              <a:rPr lang="en-US" sz="2400" dirty="0"/>
              <a:t>2016</a:t>
            </a:r>
            <a:r>
              <a:rPr lang="en-US" sz="2000" dirty="0"/>
              <a:t> </a:t>
            </a:r>
          </a:p>
          <a:p>
            <a:pPr>
              <a:lnSpc>
                <a:spcPct val="90000"/>
              </a:lnSpc>
            </a:pPr>
            <a:r>
              <a:rPr lang="en-US" sz="2000" dirty="0"/>
              <a:t>First beam and commissioning</a:t>
            </a:r>
          </a:p>
        </p:txBody>
      </p:sp>
      <p:sp>
        <p:nvSpPr>
          <p:cNvPr id="12" name="CasellaDiTesto 11"/>
          <p:cNvSpPr txBox="1"/>
          <p:nvPr/>
        </p:nvSpPr>
        <p:spPr>
          <a:xfrm>
            <a:off x="9925071" y="4134102"/>
            <a:ext cx="2160240" cy="2142125"/>
          </a:xfrm>
          <a:prstGeom prst="rect">
            <a:avLst/>
          </a:prstGeom>
          <a:noFill/>
        </p:spPr>
        <p:txBody>
          <a:bodyPr wrap="square" rtlCol="0">
            <a:spAutoFit/>
          </a:bodyPr>
          <a:lstStyle/>
          <a:p>
            <a:pPr>
              <a:lnSpc>
                <a:spcPct val="90000"/>
              </a:lnSpc>
            </a:pPr>
            <a:r>
              <a:rPr lang="en-US" sz="2400" dirty="0"/>
              <a:t>2017</a:t>
            </a:r>
            <a:r>
              <a:rPr lang="en-US" sz="2000" dirty="0"/>
              <a:t> </a:t>
            </a:r>
          </a:p>
          <a:p>
            <a:pPr>
              <a:lnSpc>
                <a:spcPct val="90000"/>
              </a:lnSpc>
            </a:pPr>
            <a:r>
              <a:rPr lang="en-US" sz="2000" dirty="0"/>
              <a:t>Site Acceptance Test and final delivery</a:t>
            </a:r>
          </a:p>
          <a:p>
            <a:pPr>
              <a:lnSpc>
                <a:spcPct val="90000"/>
              </a:lnSpc>
            </a:pPr>
            <a:endParaRPr lang="en-US" sz="2000" dirty="0"/>
          </a:p>
          <a:p>
            <a:pPr>
              <a:lnSpc>
                <a:spcPct val="90000"/>
              </a:lnSpc>
            </a:pPr>
            <a:r>
              <a:rPr lang="en-US" sz="2400" dirty="0"/>
              <a:t>2018</a:t>
            </a:r>
          </a:p>
          <a:p>
            <a:pPr>
              <a:lnSpc>
                <a:spcPct val="90000"/>
              </a:lnSpc>
            </a:pPr>
            <a:r>
              <a:rPr lang="en-US" sz="2000" dirty="0"/>
              <a:t>INFN operation</a:t>
            </a:r>
          </a:p>
        </p:txBody>
      </p:sp>
      <p:pic>
        <p:nvPicPr>
          <p:cNvPr id="13" name="Immagin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4624"/>
            <a:ext cx="1485900" cy="911916"/>
          </a:xfrm>
          <a:prstGeom prst="rect">
            <a:avLst/>
          </a:prstGeom>
        </p:spPr>
      </p:pic>
      <p:sp>
        <p:nvSpPr>
          <p:cNvPr id="15" name="Segnaposto numero diapositiva 14"/>
          <p:cNvSpPr>
            <a:spLocks noGrp="1"/>
          </p:cNvSpPr>
          <p:nvPr>
            <p:ph type="sldNum" sz="quarter" idx="12"/>
          </p:nvPr>
        </p:nvSpPr>
        <p:spPr/>
        <p:txBody>
          <a:bodyPr/>
          <a:lstStyle/>
          <a:p>
            <a:r>
              <a:rPr lang="it-IT" dirty="0"/>
              <a:t>11</a:t>
            </a:r>
          </a:p>
        </p:txBody>
      </p:sp>
      <p:sp>
        <p:nvSpPr>
          <p:cNvPr id="3" name="Segnaposto piè di pagina 2">
            <a:extLst>
              <a:ext uri="{FF2B5EF4-FFF2-40B4-BE49-F238E27FC236}">
                <a16:creationId xmlns:a16="http://schemas.microsoft.com/office/drawing/2014/main" id="{B89346B1-CDFD-7F3F-22F9-D02F567FEAB6}"/>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344234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2413" y="381000"/>
            <a:ext cx="9684567" cy="671736"/>
          </a:xfrm>
        </p:spPr>
        <p:txBody>
          <a:bodyPr>
            <a:normAutofit fontScale="90000"/>
          </a:bodyPr>
          <a:lstStyle/>
          <a:p>
            <a:r>
              <a:rPr lang="en-US" dirty="0"/>
              <a:t>Intensity ramp-up</a:t>
            </a:r>
            <a:r>
              <a:rPr lang="en-US" dirty="0">
                <a:sym typeface="Wingdings" panose="05000000000000000000" pitchFamily="2" charset="2"/>
              </a:rPr>
              <a:t> beam stability improvements</a:t>
            </a:r>
            <a:endParaRPr lang="en-US" dirty="0"/>
          </a:p>
        </p:txBody>
      </p:sp>
      <p:pic>
        <p:nvPicPr>
          <p:cNvPr id="5" name="Segnaposto contenuto 3"/>
          <p:cNvPicPr>
            <a:picLocks noGrp="1" noChangeAspect="1"/>
          </p:cNvPicPr>
          <p:nvPr>
            <p:ph idx="1"/>
          </p:nvPr>
        </p:nvPicPr>
        <p:blipFill>
          <a:blip r:embed="rId2"/>
          <a:stretch>
            <a:fillRect/>
          </a:stretch>
        </p:blipFill>
        <p:spPr>
          <a:xfrm>
            <a:off x="5734372" y="1765474"/>
            <a:ext cx="5389929" cy="4351338"/>
          </a:xfrm>
          <a:prstGeom prst="rect">
            <a:avLst/>
          </a:prstGeom>
        </p:spPr>
      </p:pic>
      <p:pic>
        <p:nvPicPr>
          <p:cNvPr id="6" name="Immagine 5"/>
          <p:cNvPicPr>
            <a:picLocks noChangeAspect="1"/>
          </p:cNvPicPr>
          <p:nvPr/>
        </p:nvPicPr>
        <p:blipFill>
          <a:blip r:embed="rId3"/>
          <a:stretch>
            <a:fillRect/>
          </a:stretch>
        </p:blipFill>
        <p:spPr>
          <a:xfrm>
            <a:off x="332116" y="1728080"/>
            <a:ext cx="4997570" cy="4426125"/>
          </a:xfrm>
          <a:prstGeom prst="rect">
            <a:avLst/>
          </a:prstGeom>
        </p:spPr>
      </p:pic>
      <p:sp>
        <p:nvSpPr>
          <p:cNvPr id="7" name="CasellaDiTesto 6"/>
          <p:cNvSpPr txBox="1"/>
          <p:nvPr/>
        </p:nvSpPr>
        <p:spPr>
          <a:xfrm>
            <a:off x="848499" y="2159420"/>
            <a:ext cx="1777042"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it-IT" dirty="0"/>
              <a:t>September 2016</a:t>
            </a:r>
          </a:p>
        </p:txBody>
      </p:sp>
      <p:sp>
        <p:nvSpPr>
          <p:cNvPr id="8" name="CasellaDiTesto 7"/>
          <p:cNvSpPr txBox="1"/>
          <p:nvPr/>
        </p:nvSpPr>
        <p:spPr>
          <a:xfrm>
            <a:off x="6238428" y="2159420"/>
            <a:ext cx="1777042"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dirty="0"/>
              <a:t>December 2017</a:t>
            </a:r>
          </a:p>
        </p:txBody>
      </p:sp>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76" y="0"/>
            <a:ext cx="1485900" cy="911916"/>
          </a:xfrm>
          <a:prstGeom prst="rect">
            <a:avLst/>
          </a:prstGeom>
        </p:spPr>
      </p:pic>
      <p:sp>
        <p:nvSpPr>
          <p:cNvPr id="13" name="Segnaposto numero diapositiva 12"/>
          <p:cNvSpPr>
            <a:spLocks noGrp="1"/>
          </p:cNvSpPr>
          <p:nvPr>
            <p:ph type="sldNum" sz="quarter" idx="12"/>
          </p:nvPr>
        </p:nvSpPr>
        <p:spPr/>
        <p:txBody>
          <a:bodyPr/>
          <a:lstStyle/>
          <a:p>
            <a:r>
              <a:rPr lang="it-IT" dirty="0"/>
              <a:t>12</a:t>
            </a:r>
          </a:p>
        </p:txBody>
      </p:sp>
      <p:sp>
        <p:nvSpPr>
          <p:cNvPr id="3" name="Segnaposto piè di pagina 2">
            <a:extLst>
              <a:ext uri="{FF2B5EF4-FFF2-40B4-BE49-F238E27FC236}">
                <a16:creationId xmlns:a16="http://schemas.microsoft.com/office/drawing/2014/main" id="{7DF29CC7-B1B5-1141-04AA-B342B5521E1C}"/>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367788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261764" y="1193054"/>
            <a:ext cx="6062606" cy="5086290"/>
          </a:xfrm>
          <a:prstGeom prst="rect">
            <a:avLst/>
          </a:prstGeom>
        </p:spPr>
      </p:pic>
      <p:sp>
        <p:nvSpPr>
          <p:cNvPr id="2" name="Titolo 1"/>
          <p:cNvSpPr>
            <a:spLocks noGrp="1"/>
          </p:cNvSpPr>
          <p:nvPr>
            <p:ph type="title"/>
          </p:nvPr>
        </p:nvSpPr>
        <p:spPr>
          <a:xfrm>
            <a:off x="1472226" y="219321"/>
            <a:ext cx="9144001" cy="685264"/>
          </a:xfrm>
        </p:spPr>
        <p:txBody>
          <a:bodyPr/>
          <a:lstStyle/>
          <a:p>
            <a:r>
              <a:rPr lang="en-US" dirty="0"/>
              <a:t>Diagnostics and beam optics check (2018)</a:t>
            </a:r>
          </a:p>
        </p:txBody>
      </p:sp>
      <p:pic>
        <p:nvPicPr>
          <p:cNvPr id="6" name="Segnaposto contenuto 6"/>
          <p:cNvPicPr>
            <a:picLocks noGrp="1" noChangeAspect="1"/>
          </p:cNvPicPr>
          <p:nvPr>
            <p:ph idx="1"/>
          </p:nvPr>
        </p:nvPicPr>
        <p:blipFill>
          <a:blip r:embed="rId3"/>
          <a:stretch>
            <a:fillRect/>
          </a:stretch>
        </p:blipFill>
        <p:spPr>
          <a:xfrm>
            <a:off x="2710036" y="4983975"/>
            <a:ext cx="2031927" cy="1760249"/>
          </a:xfrm>
          <a:prstGeom prst="rect">
            <a:avLst/>
          </a:prstGeom>
          <a:ln w="19050">
            <a:solidFill>
              <a:schemeClr val="accent1"/>
            </a:solidFill>
          </a:ln>
        </p:spPr>
      </p:pic>
      <p:pic>
        <p:nvPicPr>
          <p:cNvPr id="8" name="Immagine 7"/>
          <p:cNvPicPr>
            <a:picLocks noChangeAspect="1"/>
          </p:cNvPicPr>
          <p:nvPr/>
        </p:nvPicPr>
        <p:blipFill>
          <a:blip r:embed="rId4"/>
          <a:stretch>
            <a:fillRect/>
          </a:stretch>
        </p:blipFill>
        <p:spPr>
          <a:xfrm>
            <a:off x="7182551" y="1724782"/>
            <a:ext cx="4582244" cy="3279037"/>
          </a:xfrm>
          <a:prstGeom prst="rect">
            <a:avLst/>
          </a:prstGeom>
        </p:spPr>
      </p:pic>
      <p:pic>
        <p:nvPicPr>
          <p:cNvPr id="10" name="Immagine 9"/>
          <p:cNvPicPr>
            <a:picLocks noChangeAspect="1"/>
          </p:cNvPicPr>
          <p:nvPr/>
        </p:nvPicPr>
        <p:blipFill>
          <a:blip r:embed="rId5"/>
          <a:stretch>
            <a:fillRect/>
          </a:stretch>
        </p:blipFill>
        <p:spPr>
          <a:xfrm>
            <a:off x="2710036" y="3174809"/>
            <a:ext cx="1470974" cy="1745771"/>
          </a:xfrm>
          <a:prstGeom prst="rect">
            <a:avLst/>
          </a:prstGeom>
          <a:ln w="19050">
            <a:solidFill>
              <a:schemeClr val="accent1"/>
            </a:solidFill>
          </a:ln>
        </p:spPr>
      </p:pic>
      <p:pic>
        <p:nvPicPr>
          <p:cNvPr id="13" name="Immagine 12"/>
          <p:cNvPicPr>
            <a:picLocks noChangeAspect="1"/>
          </p:cNvPicPr>
          <p:nvPr/>
        </p:nvPicPr>
        <p:blipFill>
          <a:blip r:embed="rId6"/>
          <a:stretch>
            <a:fillRect/>
          </a:stretch>
        </p:blipFill>
        <p:spPr>
          <a:xfrm>
            <a:off x="5093667" y="2274734"/>
            <a:ext cx="1659793" cy="1772960"/>
          </a:xfrm>
          <a:prstGeom prst="rect">
            <a:avLst/>
          </a:prstGeom>
        </p:spPr>
      </p:pic>
      <p:pic>
        <p:nvPicPr>
          <p:cNvPr id="16" name="Immagine 15"/>
          <p:cNvPicPr>
            <a:picLocks noChangeAspect="1"/>
          </p:cNvPicPr>
          <p:nvPr/>
        </p:nvPicPr>
        <p:blipFill>
          <a:blip r:embed="rId7"/>
          <a:stretch>
            <a:fillRect/>
          </a:stretch>
        </p:blipFill>
        <p:spPr>
          <a:xfrm>
            <a:off x="8326660" y="5193563"/>
            <a:ext cx="3076701" cy="1587697"/>
          </a:xfrm>
          <a:prstGeom prst="rect">
            <a:avLst/>
          </a:prstGeom>
        </p:spPr>
      </p:pic>
      <p:sp>
        <p:nvSpPr>
          <p:cNvPr id="17" name="Freccia curva 16"/>
          <p:cNvSpPr/>
          <p:nvPr/>
        </p:nvSpPr>
        <p:spPr>
          <a:xfrm flipV="1">
            <a:off x="7475242" y="5149952"/>
            <a:ext cx="685350" cy="1024770"/>
          </a:xfrm>
          <a:prstGeom prst="bentArrow">
            <a:avLst>
              <a:gd name="adj1" fmla="val 25000"/>
              <a:gd name="adj2" fmla="val 25000"/>
              <a:gd name="adj3" fmla="val 25000"/>
              <a:gd name="adj4" fmla="val 42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cxnSp>
        <p:nvCxnSpPr>
          <p:cNvPr id="5" name="Connettore 1 4"/>
          <p:cNvCxnSpPr>
            <a:endCxn id="13" idx="1"/>
          </p:cNvCxnSpPr>
          <p:nvPr/>
        </p:nvCxnSpPr>
        <p:spPr>
          <a:xfrm>
            <a:off x="3293067" y="1976188"/>
            <a:ext cx="1800600" cy="1185026"/>
          </a:xfrm>
          <a:prstGeom prst="line">
            <a:avLst/>
          </a:prstGeom>
          <a:ln w="25400" cap="rnd">
            <a:headEnd type="ova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1472226" y="3365975"/>
            <a:ext cx="1237810" cy="370224"/>
          </a:xfrm>
          <a:prstGeom prst="line">
            <a:avLst/>
          </a:prstGeom>
          <a:ln w="25400" cap="rnd">
            <a:headEnd type="oval"/>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a:off x="951555" y="5445224"/>
            <a:ext cx="1758481" cy="729498"/>
          </a:xfrm>
          <a:prstGeom prst="line">
            <a:avLst/>
          </a:prstGeom>
          <a:ln w="25400" cap="rnd">
            <a:headEnd type="oval"/>
          </a:ln>
        </p:spPr>
        <p:style>
          <a:lnRef idx="1">
            <a:schemeClr val="accent1"/>
          </a:lnRef>
          <a:fillRef idx="0">
            <a:schemeClr val="accent1"/>
          </a:fillRef>
          <a:effectRef idx="0">
            <a:schemeClr val="accent1"/>
          </a:effectRef>
          <a:fontRef idx="minor">
            <a:schemeClr val="tx1"/>
          </a:fontRef>
        </p:style>
      </p:cxnSp>
      <p:sp>
        <p:nvSpPr>
          <p:cNvPr id="26" name="Ovale 25"/>
          <p:cNvSpPr/>
          <p:nvPr/>
        </p:nvSpPr>
        <p:spPr>
          <a:xfrm>
            <a:off x="7817917" y="2568701"/>
            <a:ext cx="220711"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p:cNvSpPr/>
          <p:nvPr/>
        </p:nvSpPr>
        <p:spPr>
          <a:xfrm>
            <a:off x="7811864" y="4043130"/>
            <a:ext cx="220711"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p:cNvSpPr/>
          <p:nvPr/>
        </p:nvSpPr>
        <p:spPr>
          <a:xfrm>
            <a:off x="9346046" y="2568700"/>
            <a:ext cx="220711"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p:cNvSpPr/>
          <p:nvPr/>
        </p:nvSpPr>
        <p:spPr>
          <a:xfrm>
            <a:off x="9363317" y="4043130"/>
            <a:ext cx="220711"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p:cNvSpPr/>
          <p:nvPr/>
        </p:nvSpPr>
        <p:spPr>
          <a:xfrm>
            <a:off x="10874320" y="2568700"/>
            <a:ext cx="220711"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30"/>
          <p:cNvSpPr/>
          <p:nvPr/>
        </p:nvSpPr>
        <p:spPr>
          <a:xfrm>
            <a:off x="10874320" y="4043130"/>
            <a:ext cx="220711" cy="212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p:cNvSpPr txBox="1"/>
          <p:nvPr/>
        </p:nvSpPr>
        <p:spPr>
          <a:xfrm>
            <a:off x="7730082" y="1355733"/>
            <a:ext cx="3836938" cy="341632"/>
          </a:xfrm>
          <a:prstGeom prst="rect">
            <a:avLst/>
          </a:prstGeom>
          <a:noFill/>
        </p:spPr>
        <p:txBody>
          <a:bodyPr wrap="square" rtlCol="0">
            <a:spAutoFit/>
          </a:bodyPr>
          <a:lstStyle/>
          <a:p>
            <a:pPr algn="ctr">
              <a:lnSpc>
                <a:spcPct val="90000"/>
              </a:lnSpc>
            </a:pPr>
            <a:r>
              <a:rPr lang="it-IT" dirty="0"/>
              <a:t>TRACEWIN </a:t>
            </a:r>
            <a:r>
              <a:rPr lang="en-US" dirty="0"/>
              <a:t>beam optics calculation</a:t>
            </a:r>
          </a:p>
        </p:txBody>
      </p:sp>
      <p:pic>
        <p:nvPicPr>
          <p:cNvPr id="33" name="Immagin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276" y="0"/>
            <a:ext cx="1485900" cy="911916"/>
          </a:xfrm>
          <a:prstGeom prst="rect">
            <a:avLst/>
          </a:prstGeom>
        </p:spPr>
      </p:pic>
      <p:sp>
        <p:nvSpPr>
          <p:cNvPr id="9" name="Segnaposto numero diapositiva 8"/>
          <p:cNvSpPr>
            <a:spLocks noGrp="1"/>
          </p:cNvSpPr>
          <p:nvPr>
            <p:ph type="sldNum" sz="quarter" idx="12"/>
          </p:nvPr>
        </p:nvSpPr>
        <p:spPr/>
        <p:txBody>
          <a:bodyPr/>
          <a:lstStyle/>
          <a:p>
            <a:r>
              <a:rPr lang="it-IT"/>
              <a:t>1</a:t>
            </a:r>
            <a:endParaRPr lang="it-IT" dirty="0"/>
          </a:p>
        </p:txBody>
      </p:sp>
      <p:sp>
        <p:nvSpPr>
          <p:cNvPr id="3" name="Segnaposto piè di pagina 2">
            <a:extLst>
              <a:ext uri="{FF2B5EF4-FFF2-40B4-BE49-F238E27FC236}">
                <a16:creationId xmlns:a16="http://schemas.microsoft.com/office/drawing/2014/main" id="{40D340F4-163C-AA2B-2686-FAC713F9EC62}"/>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391139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27" grpId="0" animBg="1"/>
      <p:bldP spid="28" grpId="0" animBg="1"/>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7C4942-00DB-A39B-3872-841CEEACB765}"/>
              </a:ext>
            </a:extLst>
          </p:cNvPr>
          <p:cNvSpPr>
            <a:spLocks noGrp="1"/>
          </p:cNvSpPr>
          <p:nvPr>
            <p:ph type="title"/>
          </p:nvPr>
        </p:nvSpPr>
        <p:spPr>
          <a:xfrm>
            <a:off x="1522413" y="226104"/>
            <a:ext cx="9144001" cy="671736"/>
          </a:xfrm>
        </p:spPr>
        <p:txBody>
          <a:bodyPr>
            <a:normAutofit fontScale="90000"/>
          </a:bodyPr>
          <a:lstStyle/>
          <a:p>
            <a:r>
              <a:rPr lang="it-IT" dirty="0"/>
              <a:t>2020- Systems </a:t>
            </a:r>
            <a:r>
              <a:rPr lang="en-AU" dirty="0"/>
              <a:t>Restarting</a:t>
            </a:r>
            <a:r>
              <a:rPr lang="it-IT" dirty="0"/>
              <a:t> </a:t>
            </a:r>
            <a:r>
              <a:rPr lang="it-IT" dirty="0">
                <a:sym typeface="Wingdings" panose="05000000000000000000" pitchFamily="2" charset="2"/>
              </a:rPr>
              <a:t></a:t>
            </a:r>
            <a:r>
              <a:rPr lang="it-IT" dirty="0"/>
              <a:t> 1 MeV </a:t>
            </a:r>
            <a:r>
              <a:rPr lang="en-AU" dirty="0"/>
              <a:t>operation</a:t>
            </a:r>
          </a:p>
        </p:txBody>
      </p:sp>
      <p:pic>
        <p:nvPicPr>
          <p:cNvPr id="11" name="Segnaposto contenuto 10" descr="Immagine che contiene interni, ciminiera, impilato, scrivania&#10;&#10;Descrizione generata automaticamente">
            <a:extLst>
              <a:ext uri="{FF2B5EF4-FFF2-40B4-BE49-F238E27FC236}">
                <a16:creationId xmlns:a16="http://schemas.microsoft.com/office/drawing/2014/main" id="{17043914-D287-81E1-F164-2E6A862AF59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98808" y="1415756"/>
            <a:ext cx="3312368" cy="2202372"/>
          </a:xfrm>
        </p:spPr>
      </p:pic>
      <p:sp>
        <p:nvSpPr>
          <p:cNvPr id="5" name="Segnaposto numero diapositiva 4">
            <a:extLst>
              <a:ext uri="{FF2B5EF4-FFF2-40B4-BE49-F238E27FC236}">
                <a16:creationId xmlns:a16="http://schemas.microsoft.com/office/drawing/2014/main" id="{04068A4C-367D-E71E-E407-19168E4EEDB3}"/>
              </a:ext>
            </a:extLst>
          </p:cNvPr>
          <p:cNvSpPr>
            <a:spLocks noGrp="1"/>
          </p:cNvSpPr>
          <p:nvPr>
            <p:ph type="sldNum" sz="quarter" idx="12"/>
          </p:nvPr>
        </p:nvSpPr>
        <p:spPr/>
        <p:txBody>
          <a:bodyPr/>
          <a:lstStyle/>
          <a:p>
            <a:r>
              <a:rPr lang="it-IT" dirty="0"/>
              <a:t>14</a:t>
            </a:r>
          </a:p>
        </p:txBody>
      </p:sp>
      <p:pic>
        <p:nvPicPr>
          <p:cNvPr id="7" name="Immagine 6">
            <a:extLst>
              <a:ext uri="{FF2B5EF4-FFF2-40B4-BE49-F238E27FC236}">
                <a16:creationId xmlns:a16="http://schemas.microsoft.com/office/drawing/2014/main" id="{1914EFAE-7A66-94A8-1D84-F13FE68B0D78}"/>
              </a:ext>
            </a:extLst>
          </p:cNvPr>
          <p:cNvPicPr>
            <a:picLocks noChangeAspect="1"/>
          </p:cNvPicPr>
          <p:nvPr/>
        </p:nvPicPr>
        <p:blipFill>
          <a:blip r:embed="rId3"/>
          <a:stretch>
            <a:fillRect/>
          </a:stretch>
        </p:blipFill>
        <p:spPr>
          <a:xfrm>
            <a:off x="4734353" y="1389680"/>
            <a:ext cx="2825839" cy="4653599"/>
          </a:xfrm>
          <a:prstGeom prst="rect">
            <a:avLst/>
          </a:prstGeom>
        </p:spPr>
      </p:pic>
      <p:pic>
        <p:nvPicPr>
          <p:cNvPr id="9" name="Immagine 8">
            <a:extLst>
              <a:ext uri="{FF2B5EF4-FFF2-40B4-BE49-F238E27FC236}">
                <a16:creationId xmlns:a16="http://schemas.microsoft.com/office/drawing/2014/main" id="{F72109DF-D283-D91D-9C19-0359990759B5}"/>
              </a:ext>
            </a:extLst>
          </p:cNvPr>
          <p:cNvPicPr>
            <a:picLocks noChangeAspect="1"/>
          </p:cNvPicPr>
          <p:nvPr/>
        </p:nvPicPr>
        <p:blipFill>
          <a:blip r:embed="rId4"/>
          <a:stretch>
            <a:fillRect/>
          </a:stretch>
        </p:blipFill>
        <p:spPr>
          <a:xfrm>
            <a:off x="7683830" y="3716480"/>
            <a:ext cx="3417185" cy="2331509"/>
          </a:xfrm>
          <a:prstGeom prst="rect">
            <a:avLst/>
          </a:prstGeom>
        </p:spPr>
      </p:pic>
      <p:pic>
        <p:nvPicPr>
          <p:cNvPr id="8" name="Immagine 7">
            <a:extLst>
              <a:ext uri="{FF2B5EF4-FFF2-40B4-BE49-F238E27FC236}">
                <a16:creationId xmlns:a16="http://schemas.microsoft.com/office/drawing/2014/main" id="{468DB297-36C5-AD03-3396-82E868943E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76" y="0"/>
            <a:ext cx="1485900" cy="911916"/>
          </a:xfrm>
          <a:prstGeom prst="rect">
            <a:avLst/>
          </a:prstGeom>
        </p:spPr>
      </p:pic>
      <p:pic>
        <p:nvPicPr>
          <p:cNvPr id="10" name="Immagine 9">
            <a:extLst>
              <a:ext uri="{FF2B5EF4-FFF2-40B4-BE49-F238E27FC236}">
                <a16:creationId xmlns:a16="http://schemas.microsoft.com/office/drawing/2014/main" id="{42A2FEDF-3976-20F4-0DE1-3B050D81E93B}"/>
              </a:ext>
            </a:extLst>
          </p:cNvPr>
          <p:cNvPicPr>
            <a:picLocks noChangeAspect="1"/>
          </p:cNvPicPr>
          <p:nvPr/>
        </p:nvPicPr>
        <p:blipFill>
          <a:blip r:embed="rId6"/>
          <a:stretch>
            <a:fillRect/>
          </a:stretch>
        </p:blipFill>
        <p:spPr>
          <a:xfrm>
            <a:off x="909836" y="1272504"/>
            <a:ext cx="3668402" cy="2443976"/>
          </a:xfrm>
          <a:prstGeom prst="rect">
            <a:avLst/>
          </a:prstGeom>
        </p:spPr>
      </p:pic>
      <p:pic>
        <p:nvPicPr>
          <p:cNvPr id="13" name="Immagine 12">
            <a:extLst>
              <a:ext uri="{FF2B5EF4-FFF2-40B4-BE49-F238E27FC236}">
                <a16:creationId xmlns:a16="http://schemas.microsoft.com/office/drawing/2014/main" id="{E4461CBD-9095-A7C4-57D4-9EAB92FD86AC}"/>
              </a:ext>
            </a:extLst>
          </p:cNvPr>
          <p:cNvPicPr>
            <a:picLocks noChangeAspect="1"/>
          </p:cNvPicPr>
          <p:nvPr/>
        </p:nvPicPr>
        <p:blipFill>
          <a:blip r:embed="rId7"/>
          <a:stretch>
            <a:fillRect/>
          </a:stretch>
        </p:blipFill>
        <p:spPr>
          <a:xfrm>
            <a:off x="800589" y="3919364"/>
            <a:ext cx="3828045" cy="2123915"/>
          </a:xfrm>
          <a:prstGeom prst="rect">
            <a:avLst/>
          </a:prstGeom>
        </p:spPr>
      </p:pic>
      <p:sp>
        <p:nvSpPr>
          <p:cNvPr id="14" name="Rettangolo 13">
            <a:extLst>
              <a:ext uri="{FF2B5EF4-FFF2-40B4-BE49-F238E27FC236}">
                <a16:creationId xmlns:a16="http://schemas.microsoft.com/office/drawing/2014/main" id="{C5EC6485-551B-53B5-0F65-E89028CCCB96}"/>
              </a:ext>
            </a:extLst>
          </p:cNvPr>
          <p:cNvSpPr/>
          <p:nvPr/>
        </p:nvSpPr>
        <p:spPr>
          <a:xfrm>
            <a:off x="8202554" y="5180634"/>
            <a:ext cx="2681568" cy="523220"/>
          </a:xfrm>
          <a:prstGeom prst="rect">
            <a:avLst/>
          </a:prstGeom>
          <a:noFill/>
        </p:spPr>
        <p:txBody>
          <a:bodyPr wrap="none" lIns="91440" tIns="45720" rIns="91440" bIns="45720">
            <a:spAutoFit/>
          </a:bodyPr>
          <a:lstStyle/>
          <a:p>
            <a:pPr algn="ctr"/>
            <a:r>
              <a:rPr lang="it-IT" sz="2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950 </a:t>
            </a:r>
            <a:r>
              <a:rPr lang="it-IT"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µ</a:t>
            </a:r>
            <a:r>
              <a:rPr lang="it-IT" sz="2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 </a:t>
            </a:r>
            <a:r>
              <a:rPr lang="en-AU" sz="2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a:t>
            </a:r>
            <a:r>
              <a:rPr lang="it-IT" sz="2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1 MeV</a:t>
            </a:r>
          </a:p>
        </p:txBody>
      </p:sp>
      <p:pic>
        <p:nvPicPr>
          <p:cNvPr id="16" name="Immagine 15">
            <a:extLst>
              <a:ext uri="{FF2B5EF4-FFF2-40B4-BE49-F238E27FC236}">
                <a16:creationId xmlns:a16="http://schemas.microsoft.com/office/drawing/2014/main" id="{48B2BAE1-490D-3EF5-E9F2-3D5A77DF3F44}"/>
              </a:ext>
            </a:extLst>
          </p:cNvPr>
          <p:cNvPicPr>
            <a:picLocks noChangeAspect="1"/>
          </p:cNvPicPr>
          <p:nvPr/>
        </p:nvPicPr>
        <p:blipFill>
          <a:blip r:embed="rId8"/>
          <a:stretch>
            <a:fillRect/>
          </a:stretch>
        </p:blipFill>
        <p:spPr>
          <a:xfrm>
            <a:off x="9515970" y="4597251"/>
            <a:ext cx="1368152" cy="485031"/>
          </a:xfrm>
          <a:prstGeom prst="rect">
            <a:avLst/>
          </a:prstGeom>
        </p:spPr>
      </p:pic>
      <p:sp>
        <p:nvSpPr>
          <p:cNvPr id="3" name="Segnaposto piè di pagina 2">
            <a:extLst>
              <a:ext uri="{FF2B5EF4-FFF2-40B4-BE49-F238E27FC236}">
                <a16:creationId xmlns:a16="http://schemas.microsoft.com/office/drawing/2014/main" id="{EA1C72CE-B995-4D8E-0780-053ADF18EA1D}"/>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271070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descr="Immagine che contiene interni, pavimento, soffitto, parecchi&#10;&#10;Descrizione generata automaticamente">
            <a:extLst>
              <a:ext uri="{FF2B5EF4-FFF2-40B4-BE49-F238E27FC236}">
                <a16:creationId xmlns:a16="http://schemas.microsoft.com/office/drawing/2014/main" id="{945E593C-C2A2-F807-3220-48BBDB9C9B6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55475" y="989337"/>
            <a:ext cx="1848560" cy="2464747"/>
          </a:xfrm>
        </p:spPr>
      </p:pic>
      <p:sp>
        <p:nvSpPr>
          <p:cNvPr id="5" name="Segnaposto numero diapositiva 4">
            <a:extLst>
              <a:ext uri="{FF2B5EF4-FFF2-40B4-BE49-F238E27FC236}">
                <a16:creationId xmlns:a16="http://schemas.microsoft.com/office/drawing/2014/main" id="{10177A6F-7DFD-60BB-647E-F025AC08FF4D}"/>
              </a:ext>
            </a:extLst>
          </p:cNvPr>
          <p:cNvSpPr>
            <a:spLocks noGrp="1"/>
          </p:cNvSpPr>
          <p:nvPr>
            <p:ph type="sldNum" sz="quarter" idx="12"/>
          </p:nvPr>
        </p:nvSpPr>
        <p:spPr/>
        <p:txBody>
          <a:bodyPr/>
          <a:lstStyle/>
          <a:p>
            <a:r>
              <a:rPr lang="it-IT"/>
              <a:t>1</a:t>
            </a:r>
            <a:endParaRPr lang="it-IT" dirty="0"/>
          </a:p>
        </p:txBody>
      </p:sp>
      <p:pic>
        <p:nvPicPr>
          <p:cNvPr id="9" name="Immagine 8" descr="Immagine che contiene blu, ciminiera&#10;&#10;Descrizione generata automaticamente">
            <a:extLst>
              <a:ext uri="{FF2B5EF4-FFF2-40B4-BE49-F238E27FC236}">
                <a16:creationId xmlns:a16="http://schemas.microsoft.com/office/drawing/2014/main" id="{E59E8B73-1BA3-271F-5D15-9CB3085E7C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2644" y="968395"/>
            <a:ext cx="3331310" cy="2498483"/>
          </a:xfrm>
          <a:prstGeom prst="rect">
            <a:avLst/>
          </a:prstGeom>
        </p:spPr>
      </p:pic>
      <p:sp>
        <p:nvSpPr>
          <p:cNvPr id="3" name="Titolo 1">
            <a:extLst>
              <a:ext uri="{FF2B5EF4-FFF2-40B4-BE49-F238E27FC236}">
                <a16:creationId xmlns:a16="http://schemas.microsoft.com/office/drawing/2014/main" id="{D3C12717-BDCE-45F9-D478-957BF16E79C5}"/>
              </a:ext>
            </a:extLst>
          </p:cNvPr>
          <p:cNvSpPr>
            <a:spLocks noGrp="1"/>
          </p:cNvSpPr>
          <p:nvPr>
            <p:ph type="title"/>
          </p:nvPr>
        </p:nvSpPr>
        <p:spPr>
          <a:xfrm>
            <a:off x="1485900" y="260648"/>
            <a:ext cx="9144001" cy="671736"/>
          </a:xfrm>
        </p:spPr>
        <p:txBody>
          <a:bodyPr/>
          <a:lstStyle/>
          <a:p>
            <a:r>
              <a:rPr lang="en-AU" dirty="0"/>
              <a:t>Water Cooling System Upgrade (2021-2023)</a:t>
            </a:r>
          </a:p>
        </p:txBody>
      </p:sp>
      <p:pic>
        <p:nvPicPr>
          <p:cNvPr id="6" name="Immagine 5">
            <a:extLst>
              <a:ext uri="{FF2B5EF4-FFF2-40B4-BE49-F238E27FC236}">
                <a16:creationId xmlns:a16="http://schemas.microsoft.com/office/drawing/2014/main" id="{D032E7F9-45B0-DB94-154A-708BAD7AE2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76" y="0"/>
            <a:ext cx="1485900" cy="911916"/>
          </a:xfrm>
          <a:prstGeom prst="rect">
            <a:avLst/>
          </a:prstGeom>
        </p:spPr>
      </p:pic>
      <p:sp>
        <p:nvSpPr>
          <p:cNvPr id="8" name="Segnaposto contenuto 2">
            <a:extLst>
              <a:ext uri="{FF2B5EF4-FFF2-40B4-BE49-F238E27FC236}">
                <a16:creationId xmlns:a16="http://schemas.microsoft.com/office/drawing/2014/main" id="{0B0FE487-64FE-D97F-436B-F2DD9F0E885C}"/>
              </a:ext>
            </a:extLst>
          </p:cNvPr>
          <p:cNvSpPr txBox="1">
            <a:spLocks/>
          </p:cNvSpPr>
          <p:nvPr/>
        </p:nvSpPr>
        <p:spPr>
          <a:xfrm>
            <a:off x="189756" y="1196752"/>
            <a:ext cx="5616624" cy="5133606"/>
          </a:xfrm>
          <a:prstGeom prst="rect">
            <a:avLst/>
          </a:prstGeom>
        </p:spPr>
        <p:txBody>
          <a:bodyPr vert="horz" lIns="91440" tIns="45720" rIns="91440" bIns="45720" rtlCol="0">
            <a:normAutofit fontScale="92500" lnSpcReduction="1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AU" dirty="0"/>
              <a:t>The cyclotron was originally supplied with one skid capable to dissipate 300 kW of thermal power for Cyclotron, beamlines, RF system and ancillaries (</a:t>
            </a:r>
            <a:r>
              <a:rPr lang="en-AU" dirty="0" err="1"/>
              <a:t>crio</a:t>
            </a:r>
            <a:r>
              <a:rPr lang="en-AU" dirty="0"/>
              <a:t>-compressors)</a:t>
            </a:r>
          </a:p>
          <a:p>
            <a:r>
              <a:rPr lang="en-AU" dirty="0"/>
              <a:t>In order to improve the redundancy and the reliability of the overall system, the single skid has been replaced by 5 dedicated water cooling packages and related circuits: </a:t>
            </a:r>
          </a:p>
          <a:p>
            <a:pPr lvl="1"/>
            <a:r>
              <a:rPr lang="en-AU" dirty="0"/>
              <a:t>Cyclotron, injection line and ion source</a:t>
            </a:r>
          </a:p>
          <a:p>
            <a:pPr lvl="1"/>
            <a:r>
              <a:rPr lang="en-AU" dirty="0"/>
              <a:t>Beamlines on </a:t>
            </a:r>
            <a:r>
              <a:rPr lang="en-AU" dirty="0" err="1"/>
              <a:t>cyc</a:t>
            </a:r>
            <a:r>
              <a:rPr lang="en-AU" dirty="0"/>
              <a:t>. left side</a:t>
            </a:r>
          </a:p>
          <a:p>
            <a:pPr lvl="1"/>
            <a:r>
              <a:rPr lang="en-AU" dirty="0"/>
              <a:t>Beamlines on </a:t>
            </a:r>
            <a:r>
              <a:rPr lang="en-AU" dirty="0" err="1"/>
              <a:t>cyc</a:t>
            </a:r>
            <a:r>
              <a:rPr lang="en-AU" dirty="0"/>
              <a:t>. right side</a:t>
            </a:r>
          </a:p>
          <a:p>
            <a:pPr lvl="1"/>
            <a:r>
              <a:rPr lang="en-AU" dirty="0"/>
              <a:t>RF system (power amplifiers) and criocompressors</a:t>
            </a:r>
          </a:p>
          <a:p>
            <a:pPr lvl="1"/>
            <a:r>
              <a:rPr lang="en-AU" dirty="0"/>
              <a:t>Cooling of activated parts (collimators, Faraday cups, probes)</a:t>
            </a:r>
          </a:p>
          <a:p>
            <a:pPr lvl="1"/>
            <a:endParaRPr lang="en-AU" dirty="0"/>
          </a:p>
          <a:p>
            <a:pPr lvl="1"/>
            <a:endParaRPr lang="en-AU" dirty="0"/>
          </a:p>
          <a:p>
            <a:endParaRPr lang="it-IT" dirty="0"/>
          </a:p>
        </p:txBody>
      </p:sp>
      <p:pic>
        <p:nvPicPr>
          <p:cNvPr id="11" name="Immagine 10">
            <a:extLst>
              <a:ext uri="{FF2B5EF4-FFF2-40B4-BE49-F238E27FC236}">
                <a16:creationId xmlns:a16="http://schemas.microsoft.com/office/drawing/2014/main" id="{A5DAFD5E-5419-4897-B092-74E54E4BD2C7}"/>
              </a:ext>
            </a:extLst>
          </p:cNvPr>
          <p:cNvPicPr>
            <a:picLocks noChangeAspect="1"/>
          </p:cNvPicPr>
          <p:nvPr/>
        </p:nvPicPr>
        <p:blipFill>
          <a:blip r:embed="rId5"/>
          <a:stretch>
            <a:fillRect/>
          </a:stretch>
        </p:blipFill>
        <p:spPr>
          <a:xfrm>
            <a:off x="6255475" y="3505682"/>
            <a:ext cx="5258479" cy="3094967"/>
          </a:xfrm>
          <a:prstGeom prst="rect">
            <a:avLst/>
          </a:prstGeom>
        </p:spPr>
      </p:pic>
      <p:sp>
        <p:nvSpPr>
          <p:cNvPr id="12" name="CasellaDiTesto 11">
            <a:extLst>
              <a:ext uri="{FF2B5EF4-FFF2-40B4-BE49-F238E27FC236}">
                <a16:creationId xmlns:a16="http://schemas.microsoft.com/office/drawing/2014/main" id="{A123FFCE-2180-0E63-106C-67C93379DEBA}"/>
              </a:ext>
            </a:extLst>
          </p:cNvPr>
          <p:cNvSpPr txBox="1"/>
          <p:nvPr/>
        </p:nvSpPr>
        <p:spPr>
          <a:xfrm>
            <a:off x="7396000" y="3151256"/>
            <a:ext cx="648072" cy="341632"/>
          </a:xfrm>
          <a:prstGeom prst="rect">
            <a:avLst/>
          </a:prstGeom>
          <a:noFill/>
        </p:spPr>
        <p:txBody>
          <a:bodyPr wrap="square" rtlCol="0">
            <a:spAutoFit/>
          </a:bodyPr>
          <a:lstStyle/>
          <a:p>
            <a:pPr>
              <a:lnSpc>
                <a:spcPct val="90000"/>
              </a:lnSpc>
            </a:pPr>
            <a:r>
              <a:rPr lang="it-IT" b="1" dirty="0"/>
              <a:t>2020</a:t>
            </a:r>
          </a:p>
        </p:txBody>
      </p:sp>
      <p:sp>
        <p:nvSpPr>
          <p:cNvPr id="13" name="CasellaDiTesto 12">
            <a:extLst>
              <a:ext uri="{FF2B5EF4-FFF2-40B4-BE49-F238E27FC236}">
                <a16:creationId xmlns:a16="http://schemas.microsoft.com/office/drawing/2014/main" id="{6424EEE1-F0AA-F336-6A36-8A00804DE949}"/>
              </a:ext>
            </a:extLst>
          </p:cNvPr>
          <p:cNvSpPr txBox="1"/>
          <p:nvPr/>
        </p:nvSpPr>
        <p:spPr>
          <a:xfrm>
            <a:off x="10865882" y="3181502"/>
            <a:ext cx="648072" cy="341632"/>
          </a:xfrm>
          <a:prstGeom prst="rect">
            <a:avLst/>
          </a:prstGeom>
          <a:noFill/>
        </p:spPr>
        <p:txBody>
          <a:bodyPr wrap="square" rtlCol="0">
            <a:spAutoFit/>
          </a:bodyPr>
          <a:lstStyle/>
          <a:p>
            <a:pPr>
              <a:lnSpc>
                <a:spcPct val="90000"/>
              </a:lnSpc>
            </a:pPr>
            <a:r>
              <a:rPr lang="it-IT" b="1" dirty="0"/>
              <a:t>2022</a:t>
            </a:r>
          </a:p>
        </p:txBody>
      </p:sp>
      <p:sp>
        <p:nvSpPr>
          <p:cNvPr id="2" name="CasellaDiTesto 1">
            <a:extLst>
              <a:ext uri="{FF2B5EF4-FFF2-40B4-BE49-F238E27FC236}">
                <a16:creationId xmlns:a16="http://schemas.microsoft.com/office/drawing/2014/main" id="{2ED2544A-9D23-DBF5-CBD1-EB7E6B053E34}"/>
              </a:ext>
            </a:extLst>
          </p:cNvPr>
          <p:cNvSpPr txBox="1"/>
          <p:nvPr/>
        </p:nvSpPr>
        <p:spPr>
          <a:xfrm>
            <a:off x="7179755" y="6159542"/>
            <a:ext cx="1734129" cy="341632"/>
          </a:xfrm>
          <a:prstGeom prst="rect">
            <a:avLst/>
          </a:prstGeom>
          <a:noFill/>
        </p:spPr>
        <p:txBody>
          <a:bodyPr wrap="square" rtlCol="0">
            <a:spAutoFit/>
          </a:bodyPr>
          <a:lstStyle/>
          <a:p>
            <a:pPr>
              <a:lnSpc>
                <a:spcPct val="90000"/>
              </a:lnSpc>
            </a:pPr>
            <a:r>
              <a:rPr lang="it-IT" dirty="0">
                <a:solidFill>
                  <a:schemeClr val="bg1"/>
                </a:solidFill>
              </a:rPr>
              <a:t>in progress</a:t>
            </a:r>
          </a:p>
        </p:txBody>
      </p:sp>
      <p:sp>
        <p:nvSpPr>
          <p:cNvPr id="4" name="Segnaposto piè di pagina 3">
            <a:extLst>
              <a:ext uri="{FF2B5EF4-FFF2-40B4-BE49-F238E27FC236}">
                <a16:creationId xmlns:a16="http://schemas.microsoft.com/office/drawing/2014/main" id="{06FE9528-FA57-9A9E-45B9-03E414628F80}"/>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278164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6DCD204-E1CF-A880-9587-A5309392CFF6}"/>
              </a:ext>
            </a:extLst>
          </p:cNvPr>
          <p:cNvSpPr>
            <a:spLocks noGrp="1"/>
          </p:cNvSpPr>
          <p:nvPr>
            <p:ph idx="1"/>
          </p:nvPr>
        </p:nvSpPr>
        <p:spPr>
          <a:xfrm>
            <a:off x="333772" y="1268761"/>
            <a:ext cx="8136904" cy="3528392"/>
          </a:xfrm>
        </p:spPr>
        <p:txBody>
          <a:bodyPr>
            <a:normAutofit fontScale="92500" lnSpcReduction="20000"/>
          </a:bodyPr>
          <a:lstStyle/>
          <a:p>
            <a:r>
              <a:rPr lang="en-AU" sz="2400" dirty="0"/>
              <a:t>Replacement and update of </a:t>
            </a:r>
            <a:r>
              <a:rPr lang="en-AU" dirty="0"/>
              <a:t>c</a:t>
            </a:r>
            <a:r>
              <a:rPr lang="en-AU" sz="2400" dirty="0"/>
              <a:t>yclotron P70 Server and Clients </a:t>
            </a:r>
            <a:endParaRPr lang="en-AU" sz="1800" i="1" dirty="0"/>
          </a:p>
          <a:p>
            <a:r>
              <a:rPr lang="en-AU" sz="2400" dirty="0"/>
              <a:t>Network architecture reorganization </a:t>
            </a:r>
            <a:r>
              <a:rPr lang="en-AU" dirty="0"/>
              <a:t>                            		            </a:t>
            </a:r>
            <a:r>
              <a:rPr lang="en-AU" sz="1800" dirty="0"/>
              <a:t>(flexible and Ready for  future integration and implementation)</a:t>
            </a:r>
            <a:r>
              <a:rPr lang="en-AU" sz="2400" dirty="0"/>
              <a:t>. </a:t>
            </a:r>
            <a:endParaRPr lang="en-AU" sz="1600" b="1" i="1" dirty="0"/>
          </a:p>
          <a:p>
            <a:r>
              <a:rPr lang="en-AU" dirty="0"/>
              <a:t>Network rewiring and centralization </a:t>
            </a:r>
          </a:p>
          <a:p>
            <a:r>
              <a:rPr lang="en-AU" dirty="0"/>
              <a:t>New Schneider control cabinet                                                                            </a:t>
            </a:r>
            <a:r>
              <a:rPr lang="en-AU" sz="1800" dirty="0"/>
              <a:t>(DELL Server, NAS, UPS, Cyclotron Control System Network Patch Panel)</a:t>
            </a:r>
            <a:r>
              <a:rPr lang="en-AU" dirty="0"/>
              <a:t> </a:t>
            </a:r>
            <a:endParaRPr lang="en-AU" sz="1600" b="1" i="1" dirty="0"/>
          </a:p>
          <a:p>
            <a:r>
              <a:rPr lang="en-AU" dirty="0"/>
              <a:t>Server and Clients software upgrade (OS and licenses)                                                         </a:t>
            </a:r>
            <a:r>
              <a:rPr lang="en-AU" sz="1800" dirty="0"/>
              <a:t>(Windows Server 2019/2022 - Win10 Pro for Workstation)</a:t>
            </a:r>
          </a:p>
          <a:p>
            <a:r>
              <a:rPr lang="en-AU" dirty="0"/>
              <a:t>Main PLC upgrade and control system migration </a:t>
            </a:r>
            <a:endParaRPr lang="en-AU" sz="1600" b="1" i="1" dirty="0"/>
          </a:p>
          <a:p>
            <a:pPr marL="0" indent="0">
              <a:buNone/>
            </a:pPr>
            <a:endParaRPr lang="it-IT" dirty="0"/>
          </a:p>
        </p:txBody>
      </p:sp>
      <p:sp>
        <p:nvSpPr>
          <p:cNvPr id="5" name="Segnaposto numero diapositiva 4">
            <a:extLst>
              <a:ext uri="{FF2B5EF4-FFF2-40B4-BE49-F238E27FC236}">
                <a16:creationId xmlns:a16="http://schemas.microsoft.com/office/drawing/2014/main" id="{B531DD46-7C7F-17E3-A74F-889A275291AC}"/>
              </a:ext>
            </a:extLst>
          </p:cNvPr>
          <p:cNvSpPr>
            <a:spLocks noGrp="1"/>
          </p:cNvSpPr>
          <p:nvPr>
            <p:ph type="sldNum" sz="quarter" idx="12"/>
          </p:nvPr>
        </p:nvSpPr>
        <p:spPr/>
        <p:txBody>
          <a:bodyPr/>
          <a:lstStyle/>
          <a:p>
            <a:r>
              <a:rPr lang="it-IT" dirty="0"/>
              <a:t>16</a:t>
            </a:r>
          </a:p>
        </p:txBody>
      </p:sp>
      <p:sp>
        <p:nvSpPr>
          <p:cNvPr id="6" name="Titolo 1">
            <a:extLst>
              <a:ext uri="{FF2B5EF4-FFF2-40B4-BE49-F238E27FC236}">
                <a16:creationId xmlns:a16="http://schemas.microsoft.com/office/drawing/2014/main" id="{C056BE76-41BE-646B-5715-98071F2DBBCF}"/>
              </a:ext>
            </a:extLst>
          </p:cNvPr>
          <p:cNvSpPr>
            <a:spLocks noGrp="1"/>
          </p:cNvSpPr>
          <p:nvPr>
            <p:ph type="title"/>
          </p:nvPr>
        </p:nvSpPr>
        <p:spPr>
          <a:xfrm>
            <a:off x="1485900" y="260648"/>
            <a:ext cx="9144001" cy="671736"/>
          </a:xfrm>
        </p:spPr>
        <p:txBody>
          <a:bodyPr/>
          <a:lstStyle/>
          <a:p>
            <a:r>
              <a:rPr lang="it-IT" dirty="0"/>
              <a:t>Control System Upgrade (2022-2023)</a:t>
            </a:r>
          </a:p>
        </p:txBody>
      </p:sp>
      <p:pic>
        <p:nvPicPr>
          <p:cNvPr id="7" name="Immagine 6">
            <a:extLst>
              <a:ext uri="{FF2B5EF4-FFF2-40B4-BE49-F238E27FC236}">
                <a16:creationId xmlns:a16="http://schemas.microsoft.com/office/drawing/2014/main" id="{8E612E5E-27AD-A5A3-88B2-DA6A31789E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76" y="0"/>
            <a:ext cx="1485900" cy="911916"/>
          </a:xfrm>
          <a:prstGeom prst="rect">
            <a:avLst/>
          </a:prstGeom>
        </p:spPr>
      </p:pic>
      <p:grpSp>
        <p:nvGrpSpPr>
          <p:cNvPr id="8" name="Gruppo 7">
            <a:extLst>
              <a:ext uri="{FF2B5EF4-FFF2-40B4-BE49-F238E27FC236}">
                <a16:creationId xmlns:a16="http://schemas.microsoft.com/office/drawing/2014/main" id="{1877AB6A-C7FC-E9A0-AF48-013F6CFF256B}"/>
              </a:ext>
            </a:extLst>
          </p:cNvPr>
          <p:cNvGrpSpPr/>
          <p:nvPr/>
        </p:nvGrpSpPr>
        <p:grpSpPr>
          <a:xfrm>
            <a:off x="8389106" y="1103948"/>
            <a:ext cx="3390692" cy="2192290"/>
            <a:chOff x="7991310" y="1331140"/>
            <a:chExt cx="3901976" cy="2384122"/>
          </a:xfrm>
        </p:grpSpPr>
        <p:pic>
          <p:nvPicPr>
            <p:cNvPr id="9" name="Immagine 8">
              <a:extLst>
                <a:ext uri="{FF2B5EF4-FFF2-40B4-BE49-F238E27FC236}">
                  <a16:creationId xmlns:a16="http://schemas.microsoft.com/office/drawing/2014/main" id="{4341C81B-A28C-DB55-6F16-E4EA493ECD8F}"/>
                </a:ext>
              </a:extLst>
            </p:cNvPr>
            <p:cNvPicPr>
              <a:picLocks noChangeAspect="1"/>
            </p:cNvPicPr>
            <p:nvPr/>
          </p:nvPicPr>
          <p:blipFill rotWithShape="1">
            <a:blip r:embed="rId3"/>
            <a:srcRect l="35115" t="-106" b="106"/>
            <a:stretch/>
          </p:blipFill>
          <p:spPr>
            <a:xfrm>
              <a:off x="9595873" y="1331140"/>
              <a:ext cx="1017207" cy="2384122"/>
            </a:xfrm>
            <a:prstGeom prst="rect">
              <a:avLst/>
            </a:prstGeom>
          </p:spPr>
        </p:pic>
        <p:pic>
          <p:nvPicPr>
            <p:cNvPr id="10" name="Immagine 9">
              <a:extLst>
                <a:ext uri="{FF2B5EF4-FFF2-40B4-BE49-F238E27FC236}">
                  <a16:creationId xmlns:a16="http://schemas.microsoft.com/office/drawing/2014/main" id="{C9245107-5888-DAA3-2EF7-A61D1A55F756}"/>
                </a:ext>
              </a:extLst>
            </p:cNvPr>
            <p:cNvPicPr>
              <a:picLocks noChangeAspect="1"/>
            </p:cNvPicPr>
            <p:nvPr/>
          </p:nvPicPr>
          <p:blipFill>
            <a:blip r:embed="rId4"/>
            <a:stretch>
              <a:fillRect/>
            </a:stretch>
          </p:blipFill>
          <p:spPr>
            <a:xfrm>
              <a:off x="10663363" y="1331140"/>
              <a:ext cx="1229923" cy="2384122"/>
            </a:xfrm>
            <a:prstGeom prst="rect">
              <a:avLst/>
            </a:prstGeom>
          </p:spPr>
        </p:pic>
        <p:pic>
          <p:nvPicPr>
            <p:cNvPr id="11" name="Immagine 10">
              <a:extLst>
                <a:ext uri="{FF2B5EF4-FFF2-40B4-BE49-F238E27FC236}">
                  <a16:creationId xmlns:a16="http://schemas.microsoft.com/office/drawing/2014/main" id="{19EE2A49-9E0E-E43C-27F0-7F51388381C4}"/>
                </a:ext>
              </a:extLst>
            </p:cNvPr>
            <p:cNvPicPr>
              <a:picLocks noChangeAspect="1"/>
            </p:cNvPicPr>
            <p:nvPr/>
          </p:nvPicPr>
          <p:blipFill>
            <a:blip r:embed="rId5"/>
            <a:stretch>
              <a:fillRect/>
            </a:stretch>
          </p:blipFill>
          <p:spPr>
            <a:xfrm>
              <a:off x="7991310" y="1363369"/>
              <a:ext cx="1540649" cy="2339313"/>
            </a:xfrm>
            <a:prstGeom prst="rect">
              <a:avLst/>
            </a:prstGeom>
          </p:spPr>
        </p:pic>
      </p:grpSp>
      <p:pic>
        <p:nvPicPr>
          <p:cNvPr id="12" name="Immagine 11">
            <a:extLst>
              <a:ext uri="{FF2B5EF4-FFF2-40B4-BE49-F238E27FC236}">
                <a16:creationId xmlns:a16="http://schemas.microsoft.com/office/drawing/2014/main" id="{39993271-D143-3A65-D3DC-5DC6009A165E}"/>
              </a:ext>
            </a:extLst>
          </p:cNvPr>
          <p:cNvPicPr>
            <a:picLocks noChangeAspect="1"/>
          </p:cNvPicPr>
          <p:nvPr/>
        </p:nvPicPr>
        <p:blipFill>
          <a:blip r:embed="rId6"/>
          <a:stretch>
            <a:fillRect/>
          </a:stretch>
        </p:blipFill>
        <p:spPr>
          <a:xfrm>
            <a:off x="7390556" y="3803740"/>
            <a:ext cx="4337107" cy="2414265"/>
          </a:xfrm>
          <a:prstGeom prst="rect">
            <a:avLst/>
          </a:prstGeom>
        </p:spPr>
      </p:pic>
      <p:pic>
        <p:nvPicPr>
          <p:cNvPr id="14" name="Immagine 13">
            <a:extLst>
              <a:ext uri="{FF2B5EF4-FFF2-40B4-BE49-F238E27FC236}">
                <a16:creationId xmlns:a16="http://schemas.microsoft.com/office/drawing/2014/main" id="{18223AAB-E99E-CAF2-8FF1-F68D8F861203}"/>
              </a:ext>
            </a:extLst>
          </p:cNvPr>
          <p:cNvPicPr>
            <a:picLocks noChangeAspect="1"/>
          </p:cNvPicPr>
          <p:nvPr/>
        </p:nvPicPr>
        <p:blipFill>
          <a:blip r:embed="rId7"/>
          <a:stretch>
            <a:fillRect/>
          </a:stretch>
        </p:blipFill>
        <p:spPr>
          <a:xfrm>
            <a:off x="2712070" y="4653136"/>
            <a:ext cx="2600443" cy="1564869"/>
          </a:xfrm>
          <a:prstGeom prst="rect">
            <a:avLst/>
          </a:prstGeom>
        </p:spPr>
      </p:pic>
      <p:sp>
        <p:nvSpPr>
          <p:cNvPr id="2" name="Segnaposto piè di pagina 1">
            <a:extLst>
              <a:ext uri="{FF2B5EF4-FFF2-40B4-BE49-F238E27FC236}">
                <a16:creationId xmlns:a16="http://schemas.microsoft.com/office/drawing/2014/main" id="{D1843868-3D40-2E0B-D8C0-6124E1CC1ABE}"/>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216325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7381FE1-60FF-430D-FD44-88D808CFFF6F}"/>
              </a:ext>
            </a:extLst>
          </p:cNvPr>
          <p:cNvSpPr>
            <a:spLocks noGrp="1"/>
          </p:cNvSpPr>
          <p:nvPr>
            <p:ph idx="1"/>
          </p:nvPr>
        </p:nvSpPr>
        <p:spPr>
          <a:xfrm>
            <a:off x="644674" y="1772816"/>
            <a:ext cx="6097809" cy="4114801"/>
          </a:xfrm>
        </p:spPr>
        <p:txBody>
          <a:bodyPr/>
          <a:lstStyle/>
          <a:p>
            <a:r>
              <a:rPr lang="en-AU" dirty="0"/>
              <a:t>HV safety to be implemented with new control access system</a:t>
            </a:r>
          </a:p>
          <a:p>
            <a:r>
              <a:rPr lang="en-AU" dirty="0"/>
              <a:t>Cyclotron Safety Devices to be interfaced with Machine Protection System of SPES target (beam trips management)</a:t>
            </a:r>
          </a:p>
          <a:p>
            <a:r>
              <a:rPr lang="en-AU" dirty="0"/>
              <a:t>Very fast interlock (~ 1µsec) to be implemented for beam switching off  to avoid any damage of ISOL target</a:t>
            </a:r>
          </a:p>
          <a:p>
            <a:endParaRPr lang="it-IT" dirty="0"/>
          </a:p>
        </p:txBody>
      </p:sp>
      <p:sp>
        <p:nvSpPr>
          <p:cNvPr id="5" name="Segnaposto numero diapositiva 4">
            <a:extLst>
              <a:ext uri="{FF2B5EF4-FFF2-40B4-BE49-F238E27FC236}">
                <a16:creationId xmlns:a16="http://schemas.microsoft.com/office/drawing/2014/main" id="{900C2A50-90D3-20CA-B191-07FE28EA0F26}"/>
              </a:ext>
            </a:extLst>
          </p:cNvPr>
          <p:cNvSpPr>
            <a:spLocks noGrp="1"/>
          </p:cNvSpPr>
          <p:nvPr>
            <p:ph type="sldNum" sz="quarter" idx="12"/>
          </p:nvPr>
        </p:nvSpPr>
        <p:spPr/>
        <p:txBody>
          <a:bodyPr/>
          <a:lstStyle/>
          <a:p>
            <a:r>
              <a:rPr lang="it-IT" dirty="0"/>
              <a:t>17</a:t>
            </a:r>
          </a:p>
        </p:txBody>
      </p:sp>
      <p:sp>
        <p:nvSpPr>
          <p:cNvPr id="6" name="Titolo 1">
            <a:extLst>
              <a:ext uri="{FF2B5EF4-FFF2-40B4-BE49-F238E27FC236}">
                <a16:creationId xmlns:a16="http://schemas.microsoft.com/office/drawing/2014/main" id="{3C1E091A-33DA-9D61-45FA-85A08BE51B60}"/>
              </a:ext>
            </a:extLst>
          </p:cNvPr>
          <p:cNvSpPr>
            <a:spLocks noGrp="1"/>
          </p:cNvSpPr>
          <p:nvPr>
            <p:ph type="title"/>
          </p:nvPr>
        </p:nvSpPr>
        <p:spPr>
          <a:xfrm>
            <a:off x="1400573" y="508621"/>
            <a:ext cx="9144001" cy="671736"/>
          </a:xfrm>
        </p:spPr>
        <p:txBody>
          <a:bodyPr>
            <a:normAutofit fontScale="90000"/>
          </a:bodyPr>
          <a:lstStyle/>
          <a:p>
            <a:r>
              <a:rPr lang="en-AU" dirty="0"/>
              <a:t>Integration of Cyclotron System with Global Safety System and MPS of SPES (2022-2023)</a:t>
            </a:r>
          </a:p>
        </p:txBody>
      </p:sp>
      <p:pic>
        <p:nvPicPr>
          <p:cNvPr id="7" name="Immagine 6">
            <a:extLst>
              <a:ext uri="{FF2B5EF4-FFF2-40B4-BE49-F238E27FC236}">
                <a16:creationId xmlns:a16="http://schemas.microsoft.com/office/drawing/2014/main" id="{26FE48C0-91FD-A363-B2E1-F8732A08E4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76" y="0"/>
            <a:ext cx="1485900" cy="911916"/>
          </a:xfrm>
          <a:prstGeom prst="rect">
            <a:avLst/>
          </a:prstGeom>
        </p:spPr>
      </p:pic>
      <p:pic>
        <p:nvPicPr>
          <p:cNvPr id="9" name="Immagine 8">
            <a:extLst>
              <a:ext uri="{FF2B5EF4-FFF2-40B4-BE49-F238E27FC236}">
                <a16:creationId xmlns:a16="http://schemas.microsoft.com/office/drawing/2014/main" id="{6D323856-D406-6B9A-7BD5-480B51F3CB2E}"/>
              </a:ext>
            </a:extLst>
          </p:cNvPr>
          <p:cNvPicPr>
            <a:picLocks noChangeAspect="1"/>
          </p:cNvPicPr>
          <p:nvPr/>
        </p:nvPicPr>
        <p:blipFill>
          <a:blip r:embed="rId3"/>
          <a:stretch>
            <a:fillRect/>
          </a:stretch>
        </p:blipFill>
        <p:spPr>
          <a:xfrm>
            <a:off x="6958508" y="1772816"/>
            <a:ext cx="4729485" cy="3553545"/>
          </a:xfrm>
          <a:prstGeom prst="rect">
            <a:avLst/>
          </a:prstGeom>
        </p:spPr>
      </p:pic>
      <p:sp>
        <p:nvSpPr>
          <p:cNvPr id="2" name="CasellaDiTesto 1">
            <a:extLst>
              <a:ext uri="{FF2B5EF4-FFF2-40B4-BE49-F238E27FC236}">
                <a16:creationId xmlns:a16="http://schemas.microsoft.com/office/drawing/2014/main" id="{24A9D2A9-45DD-939E-07AB-0F32DECAFC9C}"/>
              </a:ext>
            </a:extLst>
          </p:cNvPr>
          <p:cNvSpPr txBox="1"/>
          <p:nvPr/>
        </p:nvSpPr>
        <p:spPr>
          <a:xfrm>
            <a:off x="7030515" y="4735430"/>
            <a:ext cx="2952328" cy="590931"/>
          </a:xfrm>
          <a:prstGeom prst="rect">
            <a:avLst/>
          </a:prstGeom>
          <a:noFill/>
        </p:spPr>
        <p:txBody>
          <a:bodyPr wrap="square" rtlCol="0">
            <a:spAutoFit/>
          </a:bodyPr>
          <a:lstStyle/>
          <a:p>
            <a:pPr>
              <a:lnSpc>
                <a:spcPct val="90000"/>
              </a:lnSpc>
            </a:pPr>
            <a:r>
              <a:rPr lang="en-AU" dirty="0"/>
              <a:t>HV ion source cabinet and safety cage</a:t>
            </a:r>
          </a:p>
        </p:txBody>
      </p:sp>
      <p:sp>
        <p:nvSpPr>
          <p:cNvPr id="4" name="Segnaposto piè di pagina 3">
            <a:extLst>
              <a:ext uri="{FF2B5EF4-FFF2-40B4-BE49-F238E27FC236}">
                <a16:creationId xmlns:a16="http://schemas.microsoft.com/office/drawing/2014/main" id="{3F336ABF-3512-C996-D93B-478393A32EBB}"/>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65953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87624" y="191071"/>
            <a:ext cx="9144001" cy="671736"/>
          </a:xfrm>
        </p:spPr>
        <p:txBody>
          <a:bodyPr/>
          <a:lstStyle/>
          <a:p>
            <a:r>
              <a:rPr lang="en-AU" dirty="0"/>
              <a:t>Beam Loss Monitors</a:t>
            </a:r>
          </a:p>
        </p:txBody>
      </p:sp>
      <p:pic>
        <p:nvPicPr>
          <p:cNvPr id="5" name="Immagine 4"/>
          <p:cNvPicPr>
            <a:picLocks noChangeAspect="1"/>
          </p:cNvPicPr>
          <p:nvPr/>
        </p:nvPicPr>
        <p:blipFill>
          <a:blip r:embed="rId2"/>
          <a:stretch>
            <a:fillRect/>
          </a:stretch>
        </p:blipFill>
        <p:spPr>
          <a:xfrm>
            <a:off x="6382444" y="861792"/>
            <a:ext cx="5544616" cy="3962394"/>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76" y="0"/>
            <a:ext cx="1485900" cy="911916"/>
          </a:xfrm>
          <a:prstGeom prst="rect">
            <a:avLst/>
          </a:prstGeom>
        </p:spPr>
      </p:pic>
      <p:sp>
        <p:nvSpPr>
          <p:cNvPr id="8" name="Segnaposto numero diapositiva 7"/>
          <p:cNvSpPr>
            <a:spLocks noGrp="1"/>
          </p:cNvSpPr>
          <p:nvPr>
            <p:ph type="sldNum" sz="quarter" idx="12"/>
          </p:nvPr>
        </p:nvSpPr>
        <p:spPr/>
        <p:txBody>
          <a:bodyPr/>
          <a:lstStyle/>
          <a:p>
            <a:r>
              <a:rPr lang="it-IT" dirty="0"/>
              <a:t>18</a:t>
            </a:r>
          </a:p>
        </p:txBody>
      </p:sp>
      <p:pic>
        <p:nvPicPr>
          <p:cNvPr id="4" name="Immagine 3">
            <a:extLst>
              <a:ext uri="{FF2B5EF4-FFF2-40B4-BE49-F238E27FC236}">
                <a16:creationId xmlns:a16="http://schemas.microsoft.com/office/drawing/2014/main" id="{E6F03819-7CF1-FD36-2ABF-44733369E3F8}"/>
              </a:ext>
            </a:extLst>
          </p:cNvPr>
          <p:cNvPicPr>
            <a:picLocks noChangeAspect="1"/>
          </p:cNvPicPr>
          <p:nvPr/>
        </p:nvPicPr>
        <p:blipFill>
          <a:blip r:embed="rId4"/>
          <a:stretch>
            <a:fillRect/>
          </a:stretch>
        </p:blipFill>
        <p:spPr>
          <a:xfrm>
            <a:off x="8464240" y="3789040"/>
            <a:ext cx="3467250" cy="2422703"/>
          </a:xfrm>
          <a:prstGeom prst="rect">
            <a:avLst/>
          </a:prstGeom>
        </p:spPr>
      </p:pic>
      <p:pic>
        <p:nvPicPr>
          <p:cNvPr id="10" name="Immagine 9">
            <a:extLst>
              <a:ext uri="{FF2B5EF4-FFF2-40B4-BE49-F238E27FC236}">
                <a16:creationId xmlns:a16="http://schemas.microsoft.com/office/drawing/2014/main" id="{D8EB0A75-4117-C0B9-8179-AF0CED4D5421}"/>
              </a:ext>
            </a:extLst>
          </p:cNvPr>
          <p:cNvPicPr>
            <a:picLocks noChangeAspect="1"/>
          </p:cNvPicPr>
          <p:nvPr/>
        </p:nvPicPr>
        <p:blipFill>
          <a:blip r:embed="rId5"/>
          <a:stretch>
            <a:fillRect/>
          </a:stretch>
        </p:blipFill>
        <p:spPr>
          <a:xfrm>
            <a:off x="5734372" y="4783500"/>
            <a:ext cx="2808312" cy="1916858"/>
          </a:xfrm>
          <a:prstGeom prst="rect">
            <a:avLst/>
          </a:prstGeom>
        </p:spPr>
      </p:pic>
      <p:sp>
        <p:nvSpPr>
          <p:cNvPr id="3" name="Segnaposto contenuto 2">
            <a:extLst>
              <a:ext uri="{FF2B5EF4-FFF2-40B4-BE49-F238E27FC236}">
                <a16:creationId xmlns:a16="http://schemas.microsoft.com/office/drawing/2014/main" id="{CF1109AD-EC00-4B66-EDF8-F6133CA5F4FC}"/>
              </a:ext>
            </a:extLst>
          </p:cNvPr>
          <p:cNvSpPr>
            <a:spLocks noGrp="1"/>
          </p:cNvSpPr>
          <p:nvPr>
            <p:ph idx="1"/>
          </p:nvPr>
        </p:nvSpPr>
        <p:spPr>
          <a:xfrm>
            <a:off x="257335" y="1485667"/>
            <a:ext cx="5984231" cy="4114801"/>
          </a:xfrm>
        </p:spPr>
        <p:txBody>
          <a:bodyPr/>
          <a:lstStyle/>
          <a:p>
            <a:r>
              <a:rPr lang="en-AU" dirty="0"/>
              <a:t>To prevent beam losses due to wrong tuning of beam transport lines </a:t>
            </a:r>
          </a:p>
          <a:p>
            <a:r>
              <a:rPr lang="en-AU" dirty="0"/>
              <a:t>BLMs detect secondary particles generated by the lost beam</a:t>
            </a:r>
          </a:p>
          <a:p>
            <a:r>
              <a:rPr lang="en-AU" dirty="0"/>
              <a:t>The BLM will be placed in strategic positions where we expect the beam size increasing (i.e. in the mid of two quads)</a:t>
            </a:r>
          </a:p>
          <a:p>
            <a:r>
              <a:rPr lang="en-AU" dirty="0"/>
              <a:t>Very good partnership with Libera (Instrumentation Tech. ) for testing their devices at LNL</a:t>
            </a:r>
          </a:p>
          <a:p>
            <a:endParaRPr lang="it-IT" dirty="0"/>
          </a:p>
        </p:txBody>
      </p:sp>
      <p:sp>
        <p:nvSpPr>
          <p:cNvPr id="9" name="CasellaDiTesto 8">
            <a:extLst>
              <a:ext uri="{FF2B5EF4-FFF2-40B4-BE49-F238E27FC236}">
                <a16:creationId xmlns:a16="http://schemas.microsoft.com/office/drawing/2014/main" id="{872ABF3A-0D44-0869-FC79-95BCB9754750}"/>
              </a:ext>
            </a:extLst>
          </p:cNvPr>
          <p:cNvSpPr txBox="1"/>
          <p:nvPr/>
        </p:nvSpPr>
        <p:spPr>
          <a:xfrm>
            <a:off x="6378014" y="865330"/>
            <a:ext cx="1763060" cy="590931"/>
          </a:xfrm>
          <a:prstGeom prst="rect">
            <a:avLst/>
          </a:prstGeom>
          <a:noFill/>
        </p:spPr>
        <p:txBody>
          <a:bodyPr wrap="square" rtlCol="0">
            <a:spAutoFit/>
          </a:bodyPr>
          <a:lstStyle/>
          <a:p>
            <a:pPr>
              <a:lnSpc>
                <a:spcPct val="90000"/>
              </a:lnSpc>
            </a:pPr>
            <a:r>
              <a:rPr lang="it-IT" dirty="0">
                <a:solidFill>
                  <a:schemeClr val="bg1"/>
                </a:solidFill>
              </a:rPr>
              <a:t>Radiation survey on 2018</a:t>
            </a:r>
          </a:p>
        </p:txBody>
      </p:sp>
      <p:sp>
        <p:nvSpPr>
          <p:cNvPr id="11" name="Freccia a destra 10">
            <a:extLst>
              <a:ext uri="{FF2B5EF4-FFF2-40B4-BE49-F238E27FC236}">
                <a16:creationId xmlns:a16="http://schemas.microsoft.com/office/drawing/2014/main" id="{F46BD2AA-E696-6330-0B26-E38A07F0BCAC}"/>
              </a:ext>
            </a:extLst>
          </p:cNvPr>
          <p:cNvSpPr/>
          <p:nvPr/>
        </p:nvSpPr>
        <p:spPr>
          <a:xfrm>
            <a:off x="6138930" y="3888452"/>
            <a:ext cx="648072" cy="42670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sz="1000" dirty="0"/>
              <a:t>BLM</a:t>
            </a:r>
          </a:p>
        </p:txBody>
      </p:sp>
      <p:sp>
        <p:nvSpPr>
          <p:cNvPr id="12" name="Freccia a destra 11">
            <a:extLst>
              <a:ext uri="{FF2B5EF4-FFF2-40B4-BE49-F238E27FC236}">
                <a16:creationId xmlns:a16="http://schemas.microsoft.com/office/drawing/2014/main" id="{6610FE61-E145-5AE9-8712-ECF16B9FE14D}"/>
              </a:ext>
            </a:extLst>
          </p:cNvPr>
          <p:cNvSpPr/>
          <p:nvPr/>
        </p:nvSpPr>
        <p:spPr>
          <a:xfrm rot="2776729">
            <a:off x="6724591" y="2670594"/>
            <a:ext cx="648072" cy="42670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sz="1000" dirty="0"/>
              <a:t>BLM</a:t>
            </a:r>
          </a:p>
        </p:txBody>
      </p:sp>
      <p:sp>
        <p:nvSpPr>
          <p:cNvPr id="13" name="Freccia a destra 12">
            <a:extLst>
              <a:ext uri="{FF2B5EF4-FFF2-40B4-BE49-F238E27FC236}">
                <a16:creationId xmlns:a16="http://schemas.microsoft.com/office/drawing/2014/main" id="{70EB9ED6-BCAD-4C41-96D6-4D015FAB5AA5}"/>
              </a:ext>
            </a:extLst>
          </p:cNvPr>
          <p:cNvSpPr/>
          <p:nvPr/>
        </p:nvSpPr>
        <p:spPr>
          <a:xfrm rot="2776729">
            <a:off x="7807370" y="1624551"/>
            <a:ext cx="648072" cy="42670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sz="1000" dirty="0"/>
              <a:t>BLM</a:t>
            </a:r>
          </a:p>
        </p:txBody>
      </p:sp>
      <p:sp>
        <p:nvSpPr>
          <p:cNvPr id="14" name="Freccia a destra 13">
            <a:extLst>
              <a:ext uri="{FF2B5EF4-FFF2-40B4-BE49-F238E27FC236}">
                <a16:creationId xmlns:a16="http://schemas.microsoft.com/office/drawing/2014/main" id="{37A551E0-8BCE-783E-4B73-A472C7F45A90}"/>
              </a:ext>
            </a:extLst>
          </p:cNvPr>
          <p:cNvSpPr/>
          <p:nvPr/>
        </p:nvSpPr>
        <p:spPr>
          <a:xfrm rot="5400000">
            <a:off x="9063443" y="1091410"/>
            <a:ext cx="648072" cy="42670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sz="1000" dirty="0"/>
              <a:t>BLM</a:t>
            </a:r>
          </a:p>
        </p:txBody>
      </p:sp>
      <p:sp>
        <p:nvSpPr>
          <p:cNvPr id="7" name="Segnaposto piè di pagina 6">
            <a:extLst>
              <a:ext uri="{FF2B5EF4-FFF2-40B4-BE49-F238E27FC236}">
                <a16:creationId xmlns:a16="http://schemas.microsoft.com/office/drawing/2014/main" id="{003900AB-A894-E2B8-5C46-D6CF4DCD548B}"/>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173061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6C1DDE7D-3AED-7D2A-9E7F-E7F49EB29615}"/>
              </a:ext>
            </a:extLst>
          </p:cNvPr>
          <p:cNvSpPr>
            <a:spLocks noGrp="1"/>
          </p:cNvSpPr>
          <p:nvPr>
            <p:ph type="sldNum" sz="quarter" idx="12"/>
          </p:nvPr>
        </p:nvSpPr>
        <p:spPr/>
        <p:txBody>
          <a:bodyPr/>
          <a:lstStyle/>
          <a:p>
            <a:r>
              <a:rPr lang="it-IT" dirty="0"/>
              <a:t>19</a:t>
            </a:r>
          </a:p>
        </p:txBody>
      </p:sp>
      <p:pic>
        <p:nvPicPr>
          <p:cNvPr id="7" name="Immagine 6">
            <a:extLst>
              <a:ext uri="{FF2B5EF4-FFF2-40B4-BE49-F238E27FC236}">
                <a16:creationId xmlns:a16="http://schemas.microsoft.com/office/drawing/2014/main" id="{109F7402-747F-E7B5-376E-708B7923751C}"/>
              </a:ext>
            </a:extLst>
          </p:cNvPr>
          <p:cNvPicPr>
            <a:picLocks noChangeAspect="1"/>
          </p:cNvPicPr>
          <p:nvPr/>
        </p:nvPicPr>
        <p:blipFill>
          <a:blip r:embed="rId2"/>
          <a:stretch>
            <a:fillRect/>
          </a:stretch>
        </p:blipFill>
        <p:spPr>
          <a:xfrm>
            <a:off x="1917948" y="1392308"/>
            <a:ext cx="7605751" cy="5277823"/>
          </a:xfrm>
          <a:prstGeom prst="rect">
            <a:avLst/>
          </a:prstGeom>
        </p:spPr>
      </p:pic>
      <p:pic>
        <p:nvPicPr>
          <p:cNvPr id="8" name="Immagine 7">
            <a:extLst>
              <a:ext uri="{FF2B5EF4-FFF2-40B4-BE49-F238E27FC236}">
                <a16:creationId xmlns:a16="http://schemas.microsoft.com/office/drawing/2014/main" id="{6294BF54-0C25-F440-6A00-497A6FDC81E9}"/>
              </a:ext>
            </a:extLst>
          </p:cNvPr>
          <p:cNvPicPr>
            <a:picLocks noChangeAspect="1"/>
          </p:cNvPicPr>
          <p:nvPr/>
        </p:nvPicPr>
        <p:blipFill>
          <a:blip r:embed="rId3"/>
          <a:stretch>
            <a:fillRect/>
          </a:stretch>
        </p:blipFill>
        <p:spPr>
          <a:xfrm>
            <a:off x="801824" y="1185846"/>
            <a:ext cx="2232248" cy="1739098"/>
          </a:xfrm>
          <a:prstGeom prst="rect">
            <a:avLst/>
          </a:prstGeom>
          <a:ln w="28575">
            <a:solidFill>
              <a:schemeClr val="accent3"/>
            </a:solidFill>
          </a:ln>
        </p:spPr>
      </p:pic>
      <p:pic>
        <p:nvPicPr>
          <p:cNvPr id="9" name="Immagine 8">
            <a:extLst>
              <a:ext uri="{FF2B5EF4-FFF2-40B4-BE49-F238E27FC236}">
                <a16:creationId xmlns:a16="http://schemas.microsoft.com/office/drawing/2014/main" id="{DF507647-BA42-A0EF-EBF1-7BAFDDCC19D8}"/>
              </a:ext>
            </a:extLst>
          </p:cNvPr>
          <p:cNvPicPr>
            <a:picLocks noChangeAspect="1"/>
          </p:cNvPicPr>
          <p:nvPr/>
        </p:nvPicPr>
        <p:blipFill>
          <a:blip r:embed="rId4"/>
          <a:stretch>
            <a:fillRect/>
          </a:stretch>
        </p:blipFill>
        <p:spPr>
          <a:xfrm>
            <a:off x="909836" y="3175100"/>
            <a:ext cx="2293484" cy="1829373"/>
          </a:xfrm>
          <a:prstGeom prst="rect">
            <a:avLst/>
          </a:prstGeom>
          <a:ln w="28575">
            <a:solidFill>
              <a:srgbClr val="FFC000"/>
            </a:solidFill>
          </a:ln>
        </p:spPr>
      </p:pic>
      <p:pic>
        <p:nvPicPr>
          <p:cNvPr id="10" name="Immagine 9">
            <a:extLst>
              <a:ext uri="{FF2B5EF4-FFF2-40B4-BE49-F238E27FC236}">
                <a16:creationId xmlns:a16="http://schemas.microsoft.com/office/drawing/2014/main" id="{73A7A268-3A03-CA50-FE97-A6EF66A9883A}"/>
              </a:ext>
            </a:extLst>
          </p:cNvPr>
          <p:cNvPicPr>
            <a:picLocks noChangeAspect="1"/>
          </p:cNvPicPr>
          <p:nvPr/>
        </p:nvPicPr>
        <p:blipFill>
          <a:blip r:embed="rId5"/>
          <a:stretch>
            <a:fillRect/>
          </a:stretch>
        </p:blipFill>
        <p:spPr>
          <a:xfrm>
            <a:off x="5446340" y="1216792"/>
            <a:ext cx="2518988" cy="1892144"/>
          </a:xfrm>
          <a:prstGeom prst="rect">
            <a:avLst/>
          </a:prstGeom>
          <a:ln w="28575">
            <a:solidFill>
              <a:srgbClr val="FFC000"/>
            </a:solidFill>
          </a:ln>
        </p:spPr>
      </p:pic>
      <p:pic>
        <p:nvPicPr>
          <p:cNvPr id="11" name="Immagine 10">
            <a:extLst>
              <a:ext uri="{FF2B5EF4-FFF2-40B4-BE49-F238E27FC236}">
                <a16:creationId xmlns:a16="http://schemas.microsoft.com/office/drawing/2014/main" id="{A0F55D3C-B31A-5A79-04A5-5907BC3C30DA}"/>
              </a:ext>
            </a:extLst>
          </p:cNvPr>
          <p:cNvPicPr>
            <a:picLocks noChangeAspect="1"/>
          </p:cNvPicPr>
          <p:nvPr/>
        </p:nvPicPr>
        <p:blipFill>
          <a:blip r:embed="rId6"/>
          <a:stretch>
            <a:fillRect/>
          </a:stretch>
        </p:blipFill>
        <p:spPr>
          <a:xfrm>
            <a:off x="8176454" y="2941526"/>
            <a:ext cx="2694489" cy="1899563"/>
          </a:xfrm>
          <a:prstGeom prst="rect">
            <a:avLst/>
          </a:prstGeom>
          <a:ln w="28575">
            <a:solidFill>
              <a:srgbClr val="FFC000"/>
            </a:solidFill>
          </a:ln>
        </p:spPr>
      </p:pic>
      <p:pic>
        <p:nvPicPr>
          <p:cNvPr id="13" name="Immagine 12">
            <a:extLst>
              <a:ext uri="{FF2B5EF4-FFF2-40B4-BE49-F238E27FC236}">
                <a16:creationId xmlns:a16="http://schemas.microsoft.com/office/drawing/2014/main" id="{9ACA8D2F-A5EB-83AD-C665-F8CE1BBDA208}"/>
              </a:ext>
            </a:extLst>
          </p:cNvPr>
          <p:cNvPicPr>
            <a:picLocks noChangeAspect="1"/>
          </p:cNvPicPr>
          <p:nvPr/>
        </p:nvPicPr>
        <p:blipFill>
          <a:blip r:embed="rId7"/>
          <a:stretch>
            <a:fillRect/>
          </a:stretch>
        </p:blipFill>
        <p:spPr>
          <a:xfrm>
            <a:off x="6427482" y="5054171"/>
            <a:ext cx="2165649" cy="1609702"/>
          </a:xfrm>
          <a:prstGeom prst="rect">
            <a:avLst/>
          </a:prstGeom>
          <a:ln w="28575">
            <a:solidFill>
              <a:srgbClr val="FFC000"/>
            </a:solidFill>
          </a:ln>
        </p:spPr>
      </p:pic>
      <p:pic>
        <p:nvPicPr>
          <p:cNvPr id="14" name="Immagine 13">
            <a:extLst>
              <a:ext uri="{FF2B5EF4-FFF2-40B4-BE49-F238E27FC236}">
                <a16:creationId xmlns:a16="http://schemas.microsoft.com/office/drawing/2014/main" id="{BA9C1DFC-FAA9-27DD-78F4-2C9DE690C9F1}"/>
              </a:ext>
            </a:extLst>
          </p:cNvPr>
          <p:cNvPicPr>
            <a:picLocks noChangeAspect="1"/>
          </p:cNvPicPr>
          <p:nvPr/>
        </p:nvPicPr>
        <p:blipFill>
          <a:blip r:embed="rId8"/>
          <a:stretch>
            <a:fillRect/>
          </a:stretch>
        </p:blipFill>
        <p:spPr>
          <a:xfrm>
            <a:off x="1396897" y="5128019"/>
            <a:ext cx="2182644" cy="1609701"/>
          </a:xfrm>
          <a:prstGeom prst="rect">
            <a:avLst/>
          </a:prstGeom>
          <a:ln w="28575">
            <a:solidFill>
              <a:srgbClr val="FFC000"/>
            </a:solidFill>
          </a:ln>
        </p:spPr>
      </p:pic>
      <p:sp>
        <p:nvSpPr>
          <p:cNvPr id="15" name="Titolo 1">
            <a:extLst>
              <a:ext uri="{FF2B5EF4-FFF2-40B4-BE49-F238E27FC236}">
                <a16:creationId xmlns:a16="http://schemas.microsoft.com/office/drawing/2014/main" id="{47982454-043B-9617-F16D-EC36017B25A0}"/>
              </a:ext>
            </a:extLst>
          </p:cNvPr>
          <p:cNvSpPr>
            <a:spLocks noGrp="1"/>
          </p:cNvSpPr>
          <p:nvPr>
            <p:ph type="title"/>
          </p:nvPr>
        </p:nvSpPr>
        <p:spPr>
          <a:xfrm>
            <a:off x="1492763" y="211710"/>
            <a:ext cx="10434297" cy="743744"/>
          </a:xfrm>
        </p:spPr>
        <p:txBody>
          <a:bodyPr>
            <a:normAutofit fontScale="90000"/>
          </a:bodyPr>
          <a:lstStyle/>
          <a:p>
            <a:r>
              <a:rPr lang="en-US" dirty="0"/>
              <a:t>Supply of new beamlines: towards the full configuration</a:t>
            </a:r>
          </a:p>
        </p:txBody>
      </p:sp>
      <p:pic>
        <p:nvPicPr>
          <p:cNvPr id="16" name="Immagine 15">
            <a:extLst>
              <a:ext uri="{FF2B5EF4-FFF2-40B4-BE49-F238E27FC236}">
                <a16:creationId xmlns:a16="http://schemas.microsoft.com/office/drawing/2014/main" id="{C646FDF3-6820-BCA5-34B5-34CFCB377A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803" y="10995"/>
            <a:ext cx="1485900" cy="911916"/>
          </a:xfrm>
          <a:prstGeom prst="rect">
            <a:avLst/>
          </a:prstGeom>
        </p:spPr>
      </p:pic>
      <p:cxnSp>
        <p:nvCxnSpPr>
          <p:cNvPr id="17" name="Connettore diritto 16">
            <a:extLst>
              <a:ext uri="{FF2B5EF4-FFF2-40B4-BE49-F238E27FC236}">
                <a16:creationId xmlns:a16="http://schemas.microsoft.com/office/drawing/2014/main" id="{9C1131A7-430F-FCB5-00AA-D5964118B8B7}"/>
              </a:ext>
            </a:extLst>
          </p:cNvPr>
          <p:cNvCxnSpPr>
            <a:cxnSpLocks/>
            <a:stCxn id="8" idx="3"/>
          </p:cNvCxnSpPr>
          <p:nvPr/>
        </p:nvCxnSpPr>
        <p:spPr>
          <a:xfrm>
            <a:off x="3034072" y="2055395"/>
            <a:ext cx="565306" cy="221090"/>
          </a:xfrm>
          <a:prstGeom prst="line">
            <a:avLst/>
          </a:prstGeom>
        </p:spPr>
        <p:style>
          <a:lnRef idx="3">
            <a:schemeClr val="accent3"/>
          </a:lnRef>
          <a:fillRef idx="0">
            <a:schemeClr val="accent3"/>
          </a:fillRef>
          <a:effectRef idx="2">
            <a:schemeClr val="accent3"/>
          </a:effectRef>
          <a:fontRef idx="minor">
            <a:schemeClr val="tx1"/>
          </a:fontRef>
        </p:style>
      </p:cxnSp>
      <p:sp>
        <p:nvSpPr>
          <p:cNvPr id="18" name="Ovale 17">
            <a:extLst>
              <a:ext uri="{FF2B5EF4-FFF2-40B4-BE49-F238E27FC236}">
                <a16:creationId xmlns:a16="http://schemas.microsoft.com/office/drawing/2014/main" id="{74CFED07-9CFC-5293-EA3D-01A62E6447A1}"/>
              </a:ext>
            </a:extLst>
          </p:cNvPr>
          <p:cNvSpPr/>
          <p:nvPr/>
        </p:nvSpPr>
        <p:spPr>
          <a:xfrm>
            <a:off x="3579541" y="2233646"/>
            <a:ext cx="144016" cy="13687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cxnSp>
        <p:nvCxnSpPr>
          <p:cNvPr id="20" name="Connettore diritto 19">
            <a:extLst>
              <a:ext uri="{FF2B5EF4-FFF2-40B4-BE49-F238E27FC236}">
                <a16:creationId xmlns:a16="http://schemas.microsoft.com/office/drawing/2014/main" id="{0A13CAB4-B9C9-E477-B1EC-B3CD593A8285}"/>
              </a:ext>
            </a:extLst>
          </p:cNvPr>
          <p:cNvCxnSpPr>
            <a:cxnSpLocks/>
            <a:stCxn id="9" idx="3"/>
          </p:cNvCxnSpPr>
          <p:nvPr/>
        </p:nvCxnSpPr>
        <p:spPr>
          <a:xfrm flipV="1">
            <a:off x="3203320" y="3578082"/>
            <a:ext cx="1672098" cy="511705"/>
          </a:xfrm>
          <a:prstGeom prst="line">
            <a:avLst/>
          </a:prstGeom>
        </p:spPr>
        <p:style>
          <a:lnRef idx="3">
            <a:schemeClr val="accent3"/>
          </a:lnRef>
          <a:fillRef idx="0">
            <a:schemeClr val="accent3"/>
          </a:fillRef>
          <a:effectRef idx="2">
            <a:schemeClr val="accent3"/>
          </a:effectRef>
          <a:fontRef idx="minor">
            <a:schemeClr val="tx1"/>
          </a:fontRef>
        </p:style>
      </p:cxnSp>
      <p:sp>
        <p:nvSpPr>
          <p:cNvPr id="21" name="Ovale 20">
            <a:extLst>
              <a:ext uri="{FF2B5EF4-FFF2-40B4-BE49-F238E27FC236}">
                <a16:creationId xmlns:a16="http://schemas.microsoft.com/office/drawing/2014/main" id="{190329E9-BE80-540D-C618-BA1D68AF67E0}"/>
              </a:ext>
            </a:extLst>
          </p:cNvPr>
          <p:cNvSpPr/>
          <p:nvPr/>
        </p:nvSpPr>
        <p:spPr>
          <a:xfrm>
            <a:off x="4855581" y="3535243"/>
            <a:ext cx="144016" cy="13687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cxnSp>
        <p:nvCxnSpPr>
          <p:cNvPr id="23" name="Connettore diritto 22">
            <a:extLst>
              <a:ext uri="{FF2B5EF4-FFF2-40B4-BE49-F238E27FC236}">
                <a16:creationId xmlns:a16="http://schemas.microsoft.com/office/drawing/2014/main" id="{6B744468-C152-766E-C3A5-BDD3A210E658}"/>
              </a:ext>
            </a:extLst>
          </p:cNvPr>
          <p:cNvCxnSpPr>
            <a:cxnSpLocks/>
            <a:stCxn id="14" idx="3"/>
          </p:cNvCxnSpPr>
          <p:nvPr/>
        </p:nvCxnSpPr>
        <p:spPr>
          <a:xfrm flipV="1">
            <a:off x="3579541" y="5791013"/>
            <a:ext cx="813738" cy="141857"/>
          </a:xfrm>
          <a:prstGeom prst="line">
            <a:avLst/>
          </a:prstGeom>
        </p:spPr>
        <p:style>
          <a:lnRef idx="3">
            <a:schemeClr val="accent3"/>
          </a:lnRef>
          <a:fillRef idx="0">
            <a:schemeClr val="accent3"/>
          </a:fillRef>
          <a:effectRef idx="2">
            <a:schemeClr val="accent3"/>
          </a:effectRef>
          <a:fontRef idx="minor">
            <a:schemeClr val="tx1"/>
          </a:fontRef>
        </p:style>
      </p:cxnSp>
      <p:sp>
        <p:nvSpPr>
          <p:cNvPr id="24" name="Ovale 23">
            <a:extLst>
              <a:ext uri="{FF2B5EF4-FFF2-40B4-BE49-F238E27FC236}">
                <a16:creationId xmlns:a16="http://schemas.microsoft.com/office/drawing/2014/main" id="{1D9B06FE-E66A-D352-01B1-217BCAB082F7}"/>
              </a:ext>
            </a:extLst>
          </p:cNvPr>
          <p:cNvSpPr/>
          <p:nvPr/>
        </p:nvSpPr>
        <p:spPr>
          <a:xfrm>
            <a:off x="4373442" y="5748174"/>
            <a:ext cx="144016" cy="13687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cxnSp>
        <p:nvCxnSpPr>
          <p:cNvPr id="26" name="Connettore diritto 25">
            <a:extLst>
              <a:ext uri="{FF2B5EF4-FFF2-40B4-BE49-F238E27FC236}">
                <a16:creationId xmlns:a16="http://schemas.microsoft.com/office/drawing/2014/main" id="{1887819B-0B0B-61F5-22A1-F4044DD767A2}"/>
              </a:ext>
            </a:extLst>
          </p:cNvPr>
          <p:cNvCxnSpPr>
            <a:cxnSpLocks/>
            <a:stCxn id="10" idx="1"/>
          </p:cNvCxnSpPr>
          <p:nvPr/>
        </p:nvCxnSpPr>
        <p:spPr>
          <a:xfrm flipH="1">
            <a:off x="4253142" y="2162864"/>
            <a:ext cx="1193198" cy="762080"/>
          </a:xfrm>
          <a:prstGeom prst="line">
            <a:avLst/>
          </a:prstGeom>
        </p:spPr>
        <p:style>
          <a:lnRef idx="3">
            <a:schemeClr val="accent3"/>
          </a:lnRef>
          <a:fillRef idx="0">
            <a:schemeClr val="accent3"/>
          </a:fillRef>
          <a:effectRef idx="2">
            <a:schemeClr val="accent3"/>
          </a:effectRef>
          <a:fontRef idx="minor">
            <a:schemeClr val="tx1"/>
          </a:fontRef>
        </p:style>
      </p:cxnSp>
      <p:sp>
        <p:nvSpPr>
          <p:cNvPr id="27" name="Ovale 26">
            <a:extLst>
              <a:ext uri="{FF2B5EF4-FFF2-40B4-BE49-F238E27FC236}">
                <a16:creationId xmlns:a16="http://schemas.microsoft.com/office/drawing/2014/main" id="{FA51B242-FBF2-8282-62A6-C66B5C33FD9F}"/>
              </a:ext>
            </a:extLst>
          </p:cNvPr>
          <p:cNvSpPr/>
          <p:nvPr/>
        </p:nvSpPr>
        <p:spPr>
          <a:xfrm>
            <a:off x="4233305" y="2882105"/>
            <a:ext cx="144016" cy="13687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cxnSp>
        <p:nvCxnSpPr>
          <p:cNvPr id="29" name="Connettore diritto 28">
            <a:extLst>
              <a:ext uri="{FF2B5EF4-FFF2-40B4-BE49-F238E27FC236}">
                <a16:creationId xmlns:a16="http://schemas.microsoft.com/office/drawing/2014/main" id="{7C427B2E-887A-60C0-C01A-03C8E6A7D30E}"/>
              </a:ext>
            </a:extLst>
          </p:cNvPr>
          <p:cNvCxnSpPr>
            <a:cxnSpLocks/>
            <a:stCxn id="13" idx="1"/>
          </p:cNvCxnSpPr>
          <p:nvPr/>
        </p:nvCxnSpPr>
        <p:spPr>
          <a:xfrm flipH="1" flipV="1">
            <a:off x="5779567" y="5738834"/>
            <a:ext cx="647915" cy="120188"/>
          </a:xfrm>
          <a:prstGeom prst="line">
            <a:avLst/>
          </a:prstGeom>
        </p:spPr>
        <p:style>
          <a:lnRef idx="3">
            <a:schemeClr val="accent3"/>
          </a:lnRef>
          <a:fillRef idx="0">
            <a:schemeClr val="accent3"/>
          </a:fillRef>
          <a:effectRef idx="2">
            <a:schemeClr val="accent3"/>
          </a:effectRef>
          <a:fontRef idx="minor">
            <a:schemeClr val="tx1"/>
          </a:fontRef>
        </p:style>
      </p:cxnSp>
      <p:sp>
        <p:nvSpPr>
          <p:cNvPr id="30" name="Ovale 29">
            <a:extLst>
              <a:ext uri="{FF2B5EF4-FFF2-40B4-BE49-F238E27FC236}">
                <a16:creationId xmlns:a16="http://schemas.microsoft.com/office/drawing/2014/main" id="{23EEC282-36BE-5817-61EB-DE22379EFD40}"/>
              </a:ext>
            </a:extLst>
          </p:cNvPr>
          <p:cNvSpPr/>
          <p:nvPr/>
        </p:nvSpPr>
        <p:spPr>
          <a:xfrm>
            <a:off x="5759730" y="5695995"/>
            <a:ext cx="144016" cy="13687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cxnSp>
        <p:nvCxnSpPr>
          <p:cNvPr id="32" name="Connettore diritto 31">
            <a:extLst>
              <a:ext uri="{FF2B5EF4-FFF2-40B4-BE49-F238E27FC236}">
                <a16:creationId xmlns:a16="http://schemas.microsoft.com/office/drawing/2014/main" id="{A6C7F766-3E1F-92D5-66B8-A71A0E745D98}"/>
              </a:ext>
            </a:extLst>
          </p:cNvPr>
          <p:cNvCxnSpPr>
            <a:cxnSpLocks/>
            <a:stCxn id="11" idx="1"/>
          </p:cNvCxnSpPr>
          <p:nvPr/>
        </p:nvCxnSpPr>
        <p:spPr>
          <a:xfrm flipH="1">
            <a:off x="7273650" y="3891308"/>
            <a:ext cx="902804" cy="699659"/>
          </a:xfrm>
          <a:prstGeom prst="line">
            <a:avLst/>
          </a:prstGeom>
        </p:spPr>
        <p:style>
          <a:lnRef idx="3">
            <a:schemeClr val="accent3"/>
          </a:lnRef>
          <a:fillRef idx="0">
            <a:schemeClr val="accent3"/>
          </a:fillRef>
          <a:effectRef idx="2">
            <a:schemeClr val="accent3"/>
          </a:effectRef>
          <a:fontRef idx="minor">
            <a:schemeClr val="tx1"/>
          </a:fontRef>
        </p:style>
      </p:cxnSp>
      <p:sp>
        <p:nvSpPr>
          <p:cNvPr id="33" name="Ovale 32">
            <a:extLst>
              <a:ext uri="{FF2B5EF4-FFF2-40B4-BE49-F238E27FC236}">
                <a16:creationId xmlns:a16="http://schemas.microsoft.com/office/drawing/2014/main" id="{940901B0-D0D5-B3A9-BF66-3725302B3D4B}"/>
              </a:ext>
            </a:extLst>
          </p:cNvPr>
          <p:cNvSpPr/>
          <p:nvPr/>
        </p:nvSpPr>
        <p:spPr>
          <a:xfrm>
            <a:off x="7253813" y="4548128"/>
            <a:ext cx="144016" cy="13687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2" name="Segnaposto piè di pagina 1">
            <a:extLst>
              <a:ext uri="{FF2B5EF4-FFF2-40B4-BE49-F238E27FC236}">
                <a16:creationId xmlns:a16="http://schemas.microsoft.com/office/drawing/2014/main" id="{EF52432E-3D02-6FD3-98EB-A8863EA1D30C}"/>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157254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dirty="0"/>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485900" cy="911916"/>
          </a:xfrm>
          <a:prstGeom prst="rect">
            <a:avLst/>
          </a:prstGeom>
        </p:spPr>
      </p:pic>
      <p:sp>
        <p:nvSpPr>
          <p:cNvPr id="7" name="Titolo 1"/>
          <p:cNvSpPr txBox="1">
            <a:spLocks/>
          </p:cNvSpPr>
          <p:nvPr/>
        </p:nvSpPr>
        <p:spPr>
          <a:xfrm>
            <a:off x="1557908" y="308992"/>
            <a:ext cx="9144001" cy="5997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it-IT"/>
              <a:t>Laboratori Nazionali di Legnaro -INFN</a:t>
            </a:r>
            <a:endParaRPr lang="en-US" dirty="0"/>
          </a:p>
        </p:txBody>
      </p:sp>
      <p:grpSp>
        <p:nvGrpSpPr>
          <p:cNvPr id="8" name="Gruppo 7"/>
          <p:cNvGrpSpPr/>
          <p:nvPr/>
        </p:nvGrpSpPr>
        <p:grpSpPr>
          <a:xfrm>
            <a:off x="693812" y="908720"/>
            <a:ext cx="10313740" cy="5438387"/>
            <a:chOff x="693812" y="908720"/>
            <a:chExt cx="10313740" cy="5438387"/>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812" y="908720"/>
              <a:ext cx="10313740" cy="5438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http://www.pg.infn.it/cntt7/_other_images/cartinaital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6389" y="3970843"/>
              <a:ext cx="2031163" cy="237626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Ovale 4"/>
          <p:cNvSpPr/>
          <p:nvPr/>
        </p:nvSpPr>
        <p:spPr>
          <a:xfrm>
            <a:off x="9649842" y="4104110"/>
            <a:ext cx="36004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gnaposto numero diapositiva 11"/>
          <p:cNvSpPr>
            <a:spLocks noGrp="1"/>
          </p:cNvSpPr>
          <p:nvPr>
            <p:ph type="sldNum" sz="quarter" idx="12"/>
          </p:nvPr>
        </p:nvSpPr>
        <p:spPr/>
        <p:txBody>
          <a:bodyPr/>
          <a:lstStyle/>
          <a:p>
            <a:r>
              <a:rPr lang="it-IT" dirty="0"/>
              <a:t>2</a:t>
            </a:r>
          </a:p>
        </p:txBody>
      </p:sp>
      <p:pic>
        <p:nvPicPr>
          <p:cNvPr id="11" name="Immagine 10">
            <a:extLst>
              <a:ext uri="{FF2B5EF4-FFF2-40B4-BE49-F238E27FC236}">
                <a16:creationId xmlns:a16="http://schemas.microsoft.com/office/drawing/2014/main" id="{9276FDE2-F1A0-0A03-1570-CFF4306FDB82}"/>
              </a:ext>
            </a:extLst>
          </p:cNvPr>
          <p:cNvPicPr>
            <a:picLocks noChangeAspect="1"/>
          </p:cNvPicPr>
          <p:nvPr/>
        </p:nvPicPr>
        <p:blipFill>
          <a:blip r:embed="rId6"/>
          <a:stretch>
            <a:fillRect/>
          </a:stretch>
        </p:blipFill>
        <p:spPr>
          <a:xfrm>
            <a:off x="4530663" y="1124744"/>
            <a:ext cx="3117889" cy="1944216"/>
          </a:xfrm>
          <a:prstGeom prst="rect">
            <a:avLst/>
          </a:prstGeom>
        </p:spPr>
      </p:pic>
      <p:sp>
        <p:nvSpPr>
          <p:cNvPr id="2" name="Segnaposto piè di pagina 1">
            <a:extLst>
              <a:ext uri="{FF2B5EF4-FFF2-40B4-BE49-F238E27FC236}">
                <a16:creationId xmlns:a16="http://schemas.microsoft.com/office/drawing/2014/main" id="{1C3BD1A5-FF7A-1BA6-481B-79F98379EA2E}"/>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56254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92763" y="211710"/>
            <a:ext cx="9144001" cy="743744"/>
          </a:xfrm>
        </p:spPr>
        <p:txBody>
          <a:bodyPr/>
          <a:lstStyle/>
          <a:p>
            <a:r>
              <a:rPr lang="en-US" dirty="0"/>
              <a:t>Cyclotron team activity: maintenance</a:t>
            </a:r>
          </a:p>
        </p:txBody>
      </p:sp>
      <p:sp>
        <p:nvSpPr>
          <p:cNvPr id="5" name="Segnaposto contenuto 2"/>
          <p:cNvSpPr txBox="1">
            <a:spLocks/>
          </p:cNvSpPr>
          <p:nvPr/>
        </p:nvSpPr>
        <p:spPr>
          <a:xfrm>
            <a:off x="550226" y="1453673"/>
            <a:ext cx="5223185" cy="3720288"/>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endParaRPr lang="en-US" dirty="0"/>
          </a:p>
          <a:p>
            <a:pPr lvl="1">
              <a:lnSpc>
                <a:spcPct val="100000"/>
              </a:lnSpc>
              <a:spcBef>
                <a:spcPts val="0"/>
              </a:spcBef>
            </a:pPr>
            <a:r>
              <a:rPr lang="en-US" sz="2200" dirty="0"/>
              <a:t>Design and realization of new beamline components (diagnostics box)</a:t>
            </a:r>
          </a:p>
          <a:p>
            <a:pPr lvl="1">
              <a:lnSpc>
                <a:spcPct val="100000"/>
              </a:lnSpc>
              <a:spcBef>
                <a:spcPts val="0"/>
              </a:spcBef>
            </a:pPr>
            <a:r>
              <a:rPr lang="en-US" sz="2200" dirty="0"/>
              <a:t>Cryopumps and He gas lines and compressors </a:t>
            </a:r>
            <a:endParaRPr lang="en-US" sz="2200" i="1" dirty="0"/>
          </a:p>
          <a:p>
            <a:pPr lvl="1">
              <a:lnSpc>
                <a:spcPct val="100000"/>
              </a:lnSpc>
              <a:spcBef>
                <a:spcPts val="0"/>
              </a:spcBef>
            </a:pPr>
            <a:r>
              <a:rPr lang="en-US" sz="2200" dirty="0"/>
              <a:t>RF power amplifiers and components</a:t>
            </a:r>
            <a:endParaRPr lang="en-US" sz="2200" i="1" dirty="0"/>
          </a:p>
          <a:p>
            <a:pPr lvl="1">
              <a:lnSpc>
                <a:spcPct val="100000"/>
              </a:lnSpc>
              <a:spcBef>
                <a:spcPts val="0"/>
              </a:spcBef>
            </a:pPr>
            <a:r>
              <a:rPr lang="en-US" sz="2200" dirty="0"/>
              <a:t>Vacuum gauges calibration</a:t>
            </a:r>
            <a:r>
              <a:rPr lang="en-US" sz="2200" i="1" dirty="0"/>
              <a:t> </a:t>
            </a:r>
          </a:p>
          <a:p>
            <a:pPr lvl="1">
              <a:lnSpc>
                <a:spcPct val="100000"/>
              </a:lnSpc>
              <a:spcBef>
                <a:spcPts val="0"/>
              </a:spcBef>
            </a:pPr>
            <a:r>
              <a:rPr lang="en-US" sz="2200" dirty="0"/>
              <a:t>Cyclotron hydraulic system purge and oil replacing </a:t>
            </a:r>
            <a:endParaRPr lang="en-US" sz="2200" i="1" dirty="0"/>
          </a:p>
          <a:p>
            <a:pPr lvl="1">
              <a:lnSpc>
                <a:spcPct val="100000"/>
              </a:lnSpc>
              <a:spcBef>
                <a:spcPts val="0"/>
              </a:spcBef>
            </a:pPr>
            <a:r>
              <a:rPr lang="en-US" sz="2200" dirty="0"/>
              <a:t>Control System bugs fixing </a:t>
            </a:r>
            <a:r>
              <a:rPr lang="en-US" sz="2200" i="1" dirty="0"/>
              <a:t> </a:t>
            </a:r>
          </a:p>
          <a:p>
            <a:pPr lvl="1">
              <a:lnSpc>
                <a:spcPct val="100000"/>
              </a:lnSpc>
              <a:spcBef>
                <a:spcPts val="0"/>
              </a:spcBef>
            </a:pPr>
            <a:r>
              <a:rPr lang="en-US" sz="2200" dirty="0"/>
              <a:t>Cabling for new magnets of beamlines</a:t>
            </a:r>
          </a:p>
          <a:p>
            <a:pPr lvl="1">
              <a:lnSpc>
                <a:spcPct val="100000"/>
              </a:lnSpc>
              <a:spcBef>
                <a:spcPts val="0"/>
              </a:spcBef>
            </a:pPr>
            <a:r>
              <a:rPr lang="en-US" sz="2200" dirty="0"/>
              <a:t>New local electrical panel dedicated to cyclotron systems</a:t>
            </a:r>
          </a:p>
        </p:txBody>
      </p:sp>
      <p:grpSp>
        <p:nvGrpSpPr>
          <p:cNvPr id="18" name="Gruppo 17">
            <a:extLst>
              <a:ext uri="{FF2B5EF4-FFF2-40B4-BE49-F238E27FC236}">
                <a16:creationId xmlns:a16="http://schemas.microsoft.com/office/drawing/2014/main" id="{BE719F0B-7E08-26DD-5FF6-F43027E1C90E}"/>
              </a:ext>
            </a:extLst>
          </p:cNvPr>
          <p:cNvGrpSpPr/>
          <p:nvPr/>
        </p:nvGrpSpPr>
        <p:grpSpPr>
          <a:xfrm>
            <a:off x="7989985" y="1384637"/>
            <a:ext cx="3676452" cy="2252449"/>
            <a:chOff x="8146162" y="1515735"/>
            <a:chExt cx="3676452" cy="2252449"/>
          </a:xfrm>
        </p:grpSpPr>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3642" y="1515735"/>
              <a:ext cx="3648972" cy="2252449"/>
            </a:xfrm>
            <a:prstGeom prst="rect">
              <a:avLst/>
            </a:prstGeom>
          </p:spPr>
        </p:pic>
        <p:sp>
          <p:nvSpPr>
            <p:cNvPr id="11" name="CasellaDiTesto 10"/>
            <p:cNvSpPr txBox="1"/>
            <p:nvPr/>
          </p:nvSpPr>
          <p:spPr>
            <a:xfrm>
              <a:off x="8146162" y="3521963"/>
              <a:ext cx="1784346" cy="246221"/>
            </a:xfrm>
            <a:prstGeom prst="rect">
              <a:avLst/>
            </a:prstGeom>
            <a:noFill/>
          </p:spPr>
          <p:txBody>
            <a:bodyPr wrap="square" rtlCol="0">
              <a:spAutoFit/>
            </a:bodyPr>
            <a:lstStyle/>
            <a:p>
              <a:r>
                <a:rPr lang="it-IT" sz="1000" b="1" dirty="0" err="1"/>
                <a:t>Cryopumps</a:t>
              </a:r>
              <a:r>
                <a:rPr lang="it-IT" sz="1000" b="1" dirty="0"/>
                <a:t> </a:t>
              </a:r>
              <a:r>
                <a:rPr lang="it-IT" sz="1000" b="1" dirty="0" err="1"/>
                <a:t>removal</a:t>
              </a:r>
              <a:r>
                <a:rPr lang="it-IT" sz="1000" b="1" dirty="0"/>
                <a:t> </a:t>
              </a:r>
              <a:r>
                <a:rPr lang="it-IT" sz="1000" b="1" dirty="0" err="1"/>
                <a:t>activity</a:t>
              </a:r>
              <a:endParaRPr lang="it-IT" sz="1000" b="1" dirty="0"/>
            </a:p>
          </p:txBody>
        </p:sp>
      </p:grpSp>
      <p:pic>
        <p:nvPicPr>
          <p:cNvPr id="13" name="Immagin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76" y="0"/>
            <a:ext cx="1485900" cy="911916"/>
          </a:xfrm>
          <a:prstGeom prst="rect">
            <a:avLst/>
          </a:prstGeom>
        </p:spPr>
      </p:pic>
      <p:sp>
        <p:nvSpPr>
          <p:cNvPr id="15" name="Segnaposto numero diapositiva 14"/>
          <p:cNvSpPr>
            <a:spLocks noGrp="1"/>
          </p:cNvSpPr>
          <p:nvPr>
            <p:ph type="sldNum" sz="quarter" idx="12"/>
          </p:nvPr>
        </p:nvSpPr>
        <p:spPr/>
        <p:txBody>
          <a:bodyPr/>
          <a:lstStyle/>
          <a:p>
            <a:r>
              <a:rPr lang="it-IT" dirty="0"/>
              <a:t>20</a:t>
            </a:r>
          </a:p>
        </p:txBody>
      </p:sp>
      <p:grpSp>
        <p:nvGrpSpPr>
          <p:cNvPr id="19" name="Gruppo 18">
            <a:extLst>
              <a:ext uri="{FF2B5EF4-FFF2-40B4-BE49-F238E27FC236}">
                <a16:creationId xmlns:a16="http://schemas.microsoft.com/office/drawing/2014/main" id="{23ABCF32-4C3B-E026-B57A-6FBCAB9B686F}"/>
              </a:ext>
            </a:extLst>
          </p:cNvPr>
          <p:cNvGrpSpPr/>
          <p:nvPr/>
        </p:nvGrpSpPr>
        <p:grpSpPr>
          <a:xfrm>
            <a:off x="6023808" y="3741060"/>
            <a:ext cx="1808381" cy="2797854"/>
            <a:chOff x="6072812" y="3709085"/>
            <a:chExt cx="1808381" cy="2797854"/>
          </a:xfrm>
        </p:grpSpPr>
        <p:pic>
          <p:nvPicPr>
            <p:cNvPr id="4" name="Immagine 3">
              <a:extLst>
                <a:ext uri="{FF2B5EF4-FFF2-40B4-BE49-F238E27FC236}">
                  <a16:creationId xmlns:a16="http://schemas.microsoft.com/office/drawing/2014/main" id="{CD70E939-C82C-FEE7-3CC1-89DB55A44095}"/>
                </a:ext>
              </a:extLst>
            </p:cNvPr>
            <p:cNvPicPr>
              <a:picLocks noChangeAspect="1"/>
            </p:cNvPicPr>
            <p:nvPr/>
          </p:nvPicPr>
          <p:blipFill>
            <a:blip r:embed="rId4"/>
            <a:stretch>
              <a:fillRect/>
            </a:stretch>
          </p:blipFill>
          <p:spPr>
            <a:xfrm>
              <a:off x="6096847" y="3709085"/>
              <a:ext cx="1784346" cy="2797854"/>
            </a:xfrm>
            <a:prstGeom prst="rect">
              <a:avLst/>
            </a:prstGeom>
          </p:spPr>
        </p:pic>
        <p:sp>
          <p:nvSpPr>
            <p:cNvPr id="16" name="CasellaDiTesto 15">
              <a:extLst>
                <a:ext uri="{FF2B5EF4-FFF2-40B4-BE49-F238E27FC236}">
                  <a16:creationId xmlns:a16="http://schemas.microsoft.com/office/drawing/2014/main" id="{D652ADE9-BE4A-53A3-E437-12E05E83534B}"/>
                </a:ext>
              </a:extLst>
            </p:cNvPr>
            <p:cNvSpPr txBox="1"/>
            <p:nvPr/>
          </p:nvSpPr>
          <p:spPr>
            <a:xfrm>
              <a:off x="6072812" y="6260718"/>
              <a:ext cx="1784346" cy="246221"/>
            </a:xfrm>
            <a:prstGeom prst="rect">
              <a:avLst/>
            </a:prstGeom>
            <a:noFill/>
          </p:spPr>
          <p:txBody>
            <a:bodyPr wrap="square" rtlCol="0">
              <a:spAutoFit/>
            </a:bodyPr>
            <a:lstStyle/>
            <a:p>
              <a:r>
                <a:rPr lang="it-IT" sz="1000" b="1" dirty="0" err="1"/>
                <a:t>Triode</a:t>
              </a:r>
              <a:r>
                <a:rPr lang="it-IT" sz="1000" b="1" dirty="0"/>
                <a:t> </a:t>
              </a:r>
              <a:r>
                <a:rPr lang="it-IT" sz="1000" b="1" dirty="0" err="1"/>
                <a:t>spark</a:t>
              </a:r>
              <a:r>
                <a:rPr lang="it-IT" sz="1000" b="1" dirty="0"/>
                <a:t> on 2020</a:t>
              </a:r>
            </a:p>
          </p:txBody>
        </p:sp>
      </p:grpSp>
      <p:pic>
        <p:nvPicPr>
          <p:cNvPr id="6" name="Immagine 5">
            <a:extLst>
              <a:ext uri="{FF2B5EF4-FFF2-40B4-BE49-F238E27FC236}">
                <a16:creationId xmlns:a16="http://schemas.microsoft.com/office/drawing/2014/main" id="{AA184654-60F7-8A80-CC19-A082076C8465}"/>
              </a:ext>
            </a:extLst>
          </p:cNvPr>
          <p:cNvPicPr>
            <a:picLocks noChangeAspect="1"/>
          </p:cNvPicPr>
          <p:nvPr/>
        </p:nvPicPr>
        <p:blipFill>
          <a:blip r:embed="rId5"/>
          <a:stretch>
            <a:fillRect/>
          </a:stretch>
        </p:blipFill>
        <p:spPr>
          <a:xfrm>
            <a:off x="7895856" y="3741060"/>
            <a:ext cx="2053490" cy="2865803"/>
          </a:xfrm>
          <a:prstGeom prst="rect">
            <a:avLst/>
          </a:prstGeom>
        </p:spPr>
      </p:pic>
      <p:pic>
        <p:nvPicPr>
          <p:cNvPr id="21" name="Immagine 20">
            <a:extLst>
              <a:ext uri="{FF2B5EF4-FFF2-40B4-BE49-F238E27FC236}">
                <a16:creationId xmlns:a16="http://schemas.microsoft.com/office/drawing/2014/main" id="{023A6C74-025D-0F82-40DD-BB3763C73F52}"/>
              </a:ext>
            </a:extLst>
          </p:cNvPr>
          <p:cNvPicPr>
            <a:picLocks noChangeAspect="1"/>
          </p:cNvPicPr>
          <p:nvPr/>
        </p:nvPicPr>
        <p:blipFill>
          <a:blip r:embed="rId6"/>
          <a:stretch>
            <a:fillRect/>
          </a:stretch>
        </p:blipFill>
        <p:spPr>
          <a:xfrm>
            <a:off x="9978955" y="3719168"/>
            <a:ext cx="1802962" cy="2787771"/>
          </a:xfrm>
          <a:prstGeom prst="rect">
            <a:avLst/>
          </a:prstGeom>
        </p:spPr>
      </p:pic>
      <p:pic>
        <p:nvPicPr>
          <p:cNvPr id="23" name="Immagine 22">
            <a:extLst>
              <a:ext uri="{FF2B5EF4-FFF2-40B4-BE49-F238E27FC236}">
                <a16:creationId xmlns:a16="http://schemas.microsoft.com/office/drawing/2014/main" id="{684C1CB4-369E-B136-85F5-60133028C4EF}"/>
              </a:ext>
            </a:extLst>
          </p:cNvPr>
          <p:cNvPicPr>
            <a:picLocks noChangeAspect="1"/>
          </p:cNvPicPr>
          <p:nvPr/>
        </p:nvPicPr>
        <p:blipFill>
          <a:blip r:embed="rId7"/>
          <a:stretch>
            <a:fillRect/>
          </a:stretch>
        </p:blipFill>
        <p:spPr>
          <a:xfrm>
            <a:off x="6124535" y="1275085"/>
            <a:ext cx="1640844" cy="2380318"/>
          </a:xfrm>
          <a:prstGeom prst="rect">
            <a:avLst/>
          </a:prstGeom>
        </p:spPr>
      </p:pic>
      <p:sp>
        <p:nvSpPr>
          <p:cNvPr id="3" name="Segnaposto piè di pagina 2">
            <a:extLst>
              <a:ext uri="{FF2B5EF4-FFF2-40B4-BE49-F238E27FC236}">
                <a16:creationId xmlns:a16="http://schemas.microsoft.com/office/drawing/2014/main" id="{4F997086-1D33-1225-E6F8-F6F91E354921}"/>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68593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2413" y="198524"/>
            <a:ext cx="9144001" cy="817152"/>
          </a:xfrm>
        </p:spPr>
        <p:txBody>
          <a:bodyPr/>
          <a:lstStyle/>
          <a:p>
            <a:r>
              <a:rPr lang="en-AU" dirty="0"/>
              <a:t>New upgrade of Cyclotron systems </a:t>
            </a:r>
          </a:p>
        </p:txBody>
      </p:sp>
      <p:sp>
        <p:nvSpPr>
          <p:cNvPr id="3" name="Segnaposto contenuto 2"/>
          <p:cNvSpPr>
            <a:spLocks noGrp="1"/>
          </p:cNvSpPr>
          <p:nvPr>
            <p:ph idx="1"/>
          </p:nvPr>
        </p:nvSpPr>
        <p:spPr>
          <a:xfrm>
            <a:off x="261764" y="1523817"/>
            <a:ext cx="6876255" cy="2892153"/>
          </a:xfrm>
        </p:spPr>
        <p:txBody>
          <a:bodyPr>
            <a:normAutofit/>
          </a:bodyPr>
          <a:lstStyle/>
          <a:p>
            <a:pPr lvl="1">
              <a:lnSpc>
                <a:spcPct val="100000"/>
              </a:lnSpc>
            </a:pPr>
            <a:r>
              <a:rPr lang="en-US" sz="2200" dirty="0"/>
              <a:t>Active system for varying the injected current into the cyclotron: chopper device is under study</a:t>
            </a:r>
          </a:p>
          <a:p>
            <a:pPr lvl="1">
              <a:lnSpc>
                <a:spcPct val="100000"/>
              </a:lnSpc>
            </a:pPr>
            <a:r>
              <a:rPr lang="en-US" sz="2200" dirty="0"/>
              <a:t>The Buncher system is completed. The construction starts in 2023</a:t>
            </a:r>
          </a:p>
          <a:p>
            <a:pPr lvl="1">
              <a:lnSpc>
                <a:spcPct val="100000"/>
              </a:lnSpc>
            </a:pPr>
            <a:r>
              <a:rPr lang="en-US" sz="2200" dirty="0"/>
              <a:t>New high power beam dump for cyclotron tests</a:t>
            </a:r>
          </a:p>
          <a:p>
            <a:pPr marL="0" indent="0">
              <a:buNone/>
            </a:pPr>
            <a:endParaRPr lang="it-IT" dirty="0"/>
          </a:p>
        </p:txBody>
      </p:sp>
      <p:pic>
        <p:nvPicPr>
          <p:cNvPr id="7" name="Immagine 6"/>
          <p:cNvPicPr>
            <a:picLocks noChangeAspect="1"/>
          </p:cNvPicPr>
          <p:nvPr/>
        </p:nvPicPr>
        <p:blipFill>
          <a:blip r:embed="rId2"/>
          <a:stretch>
            <a:fillRect/>
          </a:stretch>
        </p:blipFill>
        <p:spPr>
          <a:xfrm>
            <a:off x="146803" y="4153077"/>
            <a:ext cx="3528817" cy="1955648"/>
          </a:xfrm>
          <a:prstGeom prst="rect">
            <a:avLst/>
          </a:prstGeom>
          <a:ln>
            <a:solidFill>
              <a:srgbClr val="FF0000"/>
            </a:solidFill>
          </a:ln>
        </p:spPr>
      </p:pic>
      <p:pic>
        <p:nvPicPr>
          <p:cNvPr id="8" name="Immagine 7"/>
          <p:cNvPicPr>
            <a:picLocks noChangeAspect="1"/>
          </p:cNvPicPr>
          <p:nvPr/>
        </p:nvPicPr>
        <p:blipFill>
          <a:blip r:embed="rId3"/>
          <a:stretch>
            <a:fillRect/>
          </a:stretch>
        </p:blipFill>
        <p:spPr>
          <a:xfrm>
            <a:off x="3731771" y="4147870"/>
            <a:ext cx="3535647" cy="1955648"/>
          </a:xfrm>
          <a:prstGeom prst="rect">
            <a:avLst/>
          </a:prstGeom>
          <a:ln>
            <a:solidFill>
              <a:srgbClr val="FF0000"/>
            </a:solidFill>
          </a:ln>
        </p:spPr>
      </p:pic>
      <p:sp>
        <p:nvSpPr>
          <p:cNvPr id="9" name="Rettangolo 8"/>
          <p:cNvSpPr/>
          <p:nvPr/>
        </p:nvSpPr>
        <p:spPr>
          <a:xfrm>
            <a:off x="542952" y="3212976"/>
            <a:ext cx="5814204" cy="4226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2 9"/>
          <p:cNvCxnSpPr/>
          <p:nvPr/>
        </p:nvCxnSpPr>
        <p:spPr>
          <a:xfrm flipH="1">
            <a:off x="1870501" y="3657004"/>
            <a:ext cx="689660" cy="4908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a:off x="3925617" y="3657004"/>
            <a:ext cx="616128" cy="484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552248" y="1571679"/>
            <a:ext cx="6694292" cy="67400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76" y="0"/>
            <a:ext cx="1485900" cy="911916"/>
          </a:xfrm>
          <a:prstGeom prst="rect">
            <a:avLst/>
          </a:prstGeom>
        </p:spPr>
      </p:pic>
      <p:sp>
        <p:nvSpPr>
          <p:cNvPr id="18" name="Rettangolo 17"/>
          <p:cNvSpPr/>
          <p:nvPr/>
        </p:nvSpPr>
        <p:spPr>
          <a:xfrm>
            <a:off x="7390557" y="1484785"/>
            <a:ext cx="4642591" cy="511256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a:off x="533386" y="2352238"/>
            <a:ext cx="6281106" cy="71927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2 19"/>
          <p:cNvCxnSpPr>
            <a:cxnSpLocks/>
            <a:stCxn id="19" idx="3"/>
          </p:cNvCxnSpPr>
          <p:nvPr/>
        </p:nvCxnSpPr>
        <p:spPr>
          <a:xfrm>
            <a:off x="6814492" y="2711876"/>
            <a:ext cx="752187" cy="1704094"/>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4" name="Segnaposto numero diapositiva 23"/>
          <p:cNvSpPr>
            <a:spLocks noGrp="1"/>
          </p:cNvSpPr>
          <p:nvPr>
            <p:ph type="sldNum" sz="quarter" idx="12"/>
          </p:nvPr>
        </p:nvSpPr>
        <p:spPr/>
        <p:txBody>
          <a:bodyPr/>
          <a:lstStyle/>
          <a:p>
            <a:r>
              <a:rPr lang="it-IT" dirty="0"/>
              <a:t>21</a:t>
            </a:r>
          </a:p>
        </p:txBody>
      </p:sp>
      <p:pic>
        <p:nvPicPr>
          <p:cNvPr id="1026" name="Picture 2">
            <a:extLst>
              <a:ext uri="{FF2B5EF4-FFF2-40B4-BE49-F238E27FC236}">
                <a16:creationId xmlns:a16="http://schemas.microsoft.com/office/drawing/2014/main" id="{7C43B613-64E6-FBC3-6B3E-E3B9227F9F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50346" y="1634132"/>
            <a:ext cx="1523212" cy="1704094"/>
          </a:xfrm>
          <a:prstGeom prst="rect">
            <a:avLst/>
          </a:prstGeom>
          <a:noFill/>
          <a:extLst>
            <a:ext uri="{909E8E84-426E-40DD-AFC4-6F175D3DCCD1}">
              <a14:hiddenFill xmlns:a14="http://schemas.microsoft.com/office/drawing/2010/main">
                <a:solidFill>
                  <a:srgbClr val="FFFFFF"/>
                </a:solidFill>
              </a14:hiddenFill>
            </a:ext>
          </a:extLst>
        </p:spPr>
      </p:pic>
      <p:pic>
        <p:nvPicPr>
          <p:cNvPr id="26" name="Immagine 25">
            <a:extLst>
              <a:ext uri="{FF2B5EF4-FFF2-40B4-BE49-F238E27FC236}">
                <a16:creationId xmlns:a16="http://schemas.microsoft.com/office/drawing/2014/main" id="{BDEE7167-12BE-8C3C-1CED-2CD831BA19E1}"/>
              </a:ext>
            </a:extLst>
          </p:cNvPr>
          <p:cNvPicPr>
            <a:picLocks noChangeAspect="1"/>
          </p:cNvPicPr>
          <p:nvPr/>
        </p:nvPicPr>
        <p:blipFill>
          <a:blip r:embed="rId6"/>
          <a:stretch>
            <a:fillRect/>
          </a:stretch>
        </p:blipFill>
        <p:spPr>
          <a:xfrm>
            <a:off x="7446289" y="4654883"/>
            <a:ext cx="4556389" cy="1898292"/>
          </a:xfrm>
          <a:prstGeom prst="rect">
            <a:avLst/>
          </a:prstGeom>
        </p:spPr>
      </p:pic>
      <p:pic>
        <p:nvPicPr>
          <p:cNvPr id="28" name="Immagine 27">
            <a:extLst>
              <a:ext uri="{FF2B5EF4-FFF2-40B4-BE49-F238E27FC236}">
                <a16:creationId xmlns:a16="http://schemas.microsoft.com/office/drawing/2014/main" id="{A22CD3C2-F216-C83B-C190-D5F04BB707AD}"/>
              </a:ext>
            </a:extLst>
          </p:cNvPr>
          <p:cNvPicPr>
            <a:picLocks noChangeAspect="1"/>
          </p:cNvPicPr>
          <p:nvPr/>
        </p:nvPicPr>
        <p:blipFill>
          <a:blip r:embed="rId7"/>
          <a:stretch>
            <a:fillRect/>
          </a:stretch>
        </p:blipFill>
        <p:spPr>
          <a:xfrm>
            <a:off x="7423842" y="3411626"/>
            <a:ext cx="4556390" cy="1177994"/>
          </a:xfrm>
          <a:prstGeom prst="rect">
            <a:avLst/>
          </a:prstGeom>
        </p:spPr>
      </p:pic>
      <p:pic>
        <p:nvPicPr>
          <p:cNvPr id="30" name="Immagine 29">
            <a:extLst>
              <a:ext uri="{FF2B5EF4-FFF2-40B4-BE49-F238E27FC236}">
                <a16:creationId xmlns:a16="http://schemas.microsoft.com/office/drawing/2014/main" id="{8D08B570-92C9-2BA6-DDA1-C35591050C25}"/>
              </a:ext>
            </a:extLst>
          </p:cNvPr>
          <p:cNvPicPr>
            <a:picLocks noChangeAspect="1"/>
          </p:cNvPicPr>
          <p:nvPr/>
        </p:nvPicPr>
        <p:blipFill>
          <a:blip r:embed="rId8"/>
          <a:stretch>
            <a:fillRect/>
          </a:stretch>
        </p:blipFill>
        <p:spPr>
          <a:xfrm>
            <a:off x="9493697" y="1640180"/>
            <a:ext cx="2289157" cy="1721045"/>
          </a:xfrm>
          <a:prstGeom prst="rect">
            <a:avLst/>
          </a:prstGeom>
        </p:spPr>
      </p:pic>
      <p:sp>
        <p:nvSpPr>
          <p:cNvPr id="4" name="Segnaposto piè di pagina 3">
            <a:extLst>
              <a:ext uri="{FF2B5EF4-FFF2-40B4-BE49-F238E27FC236}">
                <a16:creationId xmlns:a16="http://schemas.microsoft.com/office/drawing/2014/main" id="{4AD01C53-74E5-CC4C-A758-9C755DED898D}"/>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152658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12803" y="247876"/>
            <a:ext cx="9144001" cy="681780"/>
          </a:xfrm>
        </p:spPr>
        <p:txBody>
          <a:bodyPr/>
          <a:lstStyle/>
          <a:p>
            <a:r>
              <a:rPr lang="en-US" dirty="0"/>
              <a:t>Extension plan of high intensity facility</a:t>
            </a:r>
          </a:p>
        </p:txBody>
      </p:sp>
      <p:sp>
        <p:nvSpPr>
          <p:cNvPr id="3" name="Segnaposto contenuto 2"/>
          <p:cNvSpPr>
            <a:spLocks noGrp="1"/>
          </p:cNvSpPr>
          <p:nvPr>
            <p:ph idx="1"/>
          </p:nvPr>
        </p:nvSpPr>
        <p:spPr/>
        <p:txBody>
          <a:bodyPr/>
          <a:lstStyle/>
          <a:p>
            <a:endParaRPr lang="it-IT"/>
          </a:p>
        </p:txBody>
      </p:sp>
      <p:pic>
        <p:nvPicPr>
          <p:cNvPr id="6" name="Segnaposto contenut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18" y="1000664"/>
            <a:ext cx="8578216" cy="5575840"/>
          </a:xfrm>
          <a:prstGeom prst="rect">
            <a:avLst/>
          </a:prstGeom>
        </p:spPr>
      </p:pic>
      <p:sp>
        <p:nvSpPr>
          <p:cNvPr id="7" name="Rettangolo 6"/>
          <p:cNvSpPr/>
          <p:nvPr/>
        </p:nvSpPr>
        <p:spPr>
          <a:xfrm>
            <a:off x="3925022" y="3562709"/>
            <a:ext cx="681487" cy="336431"/>
          </a:xfrm>
          <a:prstGeom prst="rect">
            <a:avLst/>
          </a:prstGeom>
          <a:noFill/>
          <a:ln w="3810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8" name="Rettangolo 7"/>
          <p:cNvSpPr/>
          <p:nvPr/>
        </p:nvSpPr>
        <p:spPr>
          <a:xfrm rot="18975864">
            <a:off x="2862547" y="4180586"/>
            <a:ext cx="1269075" cy="336431"/>
          </a:xfrm>
          <a:prstGeom prst="rect">
            <a:avLst/>
          </a:prstGeom>
          <a:noFill/>
          <a:ln w="3810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9" name="Rettangolo 8"/>
          <p:cNvSpPr/>
          <p:nvPr/>
        </p:nvSpPr>
        <p:spPr>
          <a:xfrm rot="5400000">
            <a:off x="2267646" y="5206982"/>
            <a:ext cx="1309333" cy="336431"/>
          </a:xfrm>
          <a:prstGeom prst="rect">
            <a:avLst/>
          </a:prstGeom>
          <a:noFill/>
          <a:ln w="3810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0" name="Rettangolo 9"/>
          <p:cNvSpPr/>
          <p:nvPr/>
        </p:nvSpPr>
        <p:spPr>
          <a:xfrm rot="2720541">
            <a:off x="1474031" y="2391891"/>
            <a:ext cx="2831326" cy="33643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1" name="Rettangolo 10"/>
          <p:cNvSpPr/>
          <p:nvPr/>
        </p:nvSpPr>
        <p:spPr>
          <a:xfrm rot="5400000">
            <a:off x="2202548" y="1964870"/>
            <a:ext cx="1954291" cy="336431"/>
          </a:xfrm>
          <a:prstGeom prst="rect">
            <a:avLst/>
          </a:prstGeom>
          <a:noFill/>
          <a:ln w="381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2" name="Rettangolo 11"/>
          <p:cNvSpPr/>
          <p:nvPr/>
        </p:nvSpPr>
        <p:spPr>
          <a:xfrm>
            <a:off x="5230737" y="3907768"/>
            <a:ext cx="681487" cy="336431"/>
          </a:xfrm>
          <a:prstGeom prst="rect">
            <a:avLst/>
          </a:prstGeom>
          <a:noFill/>
          <a:ln w="3810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3" name="Rettangolo 12"/>
          <p:cNvSpPr/>
          <p:nvPr/>
        </p:nvSpPr>
        <p:spPr>
          <a:xfrm>
            <a:off x="4407314" y="3450566"/>
            <a:ext cx="981555" cy="886793"/>
          </a:xfrm>
          <a:prstGeom prst="rect">
            <a:avLst/>
          </a:prstGeom>
          <a:noFill/>
          <a:ln w="3810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4" name="Rettangolo arrotondato 13"/>
          <p:cNvSpPr/>
          <p:nvPr/>
        </p:nvSpPr>
        <p:spPr>
          <a:xfrm>
            <a:off x="9278484" y="1012395"/>
            <a:ext cx="2665562" cy="922916"/>
          </a:xfrm>
          <a:prstGeom prst="roundRect">
            <a:avLst>
              <a:gd name="adj" fmla="val 1573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Actual Installation: Cyclotron and ISOL1 beamline</a:t>
            </a:r>
          </a:p>
        </p:txBody>
      </p:sp>
      <p:sp>
        <p:nvSpPr>
          <p:cNvPr id="15" name="Rettangolo arrotondato 14"/>
          <p:cNvSpPr/>
          <p:nvPr/>
        </p:nvSpPr>
        <p:spPr>
          <a:xfrm>
            <a:off x="9278484" y="2055961"/>
            <a:ext cx="2687892" cy="1282249"/>
          </a:xfrm>
          <a:prstGeom prst="roundRect">
            <a:avLst>
              <a:gd name="adj" fmla="val 11649"/>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t>LARAMED</a:t>
            </a:r>
            <a:r>
              <a:rPr lang="en-US" dirty="0"/>
              <a:t> beamline (high power beam: 30-70 MeV, 300µA): completed by Feb 2023</a:t>
            </a:r>
          </a:p>
        </p:txBody>
      </p:sp>
      <p:sp>
        <p:nvSpPr>
          <p:cNvPr id="16" name="Rettangolo arrotondato 15"/>
          <p:cNvSpPr/>
          <p:nvPr/>
        </p:nvSpPr>
        <p:spPr>
          <a:xfrm>
            <a:off x="9300813" y="4810829"/>
            <a:ext cx="2665562" cy="1642507"/>
          </a:xfrm>
          <a:prstGeom prst="roundRect">
            <a:avLst>
              <a:gd name="adj" fmla="val 1219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LARAMED</a:t>
            </a:r>
            <a:r>
              <a:rPr lang="en-US" dirty="0"/>
              <a:t> (low power: 30-70 MeV, 200 </a:t>
            </a:r>
            <a:r>
              <a:rPr lang="en-US" dirty="0" err="1"/>
              <a:t>nA</a:t>
            </a:r>
            <a:r>
              <a:rPr lang="en-US" dirty="0"/>
              <a:t>): tender was awarded in 2022, installation expected in 2024</a:t>
            </a:r>
          </a:p>
        </p:txBody>
      </p:sp>
      <p:sp>
        <p:nvSpPr>
          <p:cNvPr id="19" name="Rettangolo arrotondato 18"/>
          <p:cNvSpPr/>
          <p:nvPr/>
        </p:nvSpPr>
        <p:spPr>
          <a:xfrm>
            <a:off x="9300813" y="3519790"/>
            <a:ext cx="2665562" cy="1140174"/>
          </a:xfrm>
          <a:prstGeom prst="roundRect">
            <a:avLst>
              <a:gd name="adj" fmla="val 11649"/>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t>ISOL2</a:t>
            </a:r>
            <a:r>
              <a:rPr lang="en-US" dirty="0"/>
              <a:t> beamline (high power beam: 30-70 MeV, 300µA): completed by Feb 2023 </a:t>
            </a:r>
          </a:p>
        </p:txBody>
      </p:sp>
      <p:sp>
        <p:nvSpPr>
          <p:cNvPr id="20" name="Rettangolo 19"/>
          <p:cNvSpPr/>
          <p:nvPr/>
        </p:nvSpPr>
        <p:spPr>
          <a:xfrm rot="1719684">
            <a:off x="5697810" y="4423560"/>
            <a:ext cx="1791270" cy="3611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p:nvPr/>
        </p:nvSpPr>
        <p:spPr>
          <a:xfrm rot="5400000">
            <a:off x="6575294" y="5213514"/>
            <a:ext cx="1271571" cy="3611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3" name="Immagin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76" y="0"/>
            <a:ext cx="1485900" cy="911916"/>
          </a:xfrm>
          <a:prstGeom prst="rect">
            <a:avLst/>
          </a:prstGeom>
        </p:spPr>
      </p:pic>
      <p:sp>
        <p:nvSpPr>
          <p:cNvPr id="17" name="Segnaposto numero diapositiva 16"/>
          <p:cNvSpPr>
            <a:spLocks noGrp="1"/>
          </p:cNvSpPr>
          <p:nvPr>
            <p:ph type="sldNum" sz="quarter" idx="12"/>
          </p:nvPr>
        </p:nvSpPr>
        <p:spPr/>
        <p:txBody>
          <a:bodyPr/>
          <a:lstStyle/>
          <a:p>
            <a:r>
              <a:rPr lang="it-IT" dirty="0"/>
              <a:t>22</a:t>
            </a:r>
          </a:p>
        </p:txBody>
      </p:sp>
      <p:sp>
        <p:nvSpPr>
          <p:cNvPr id="4" name="Segnaposto piè di pagina 3">
            <a:extLst>
              <a:ext uri="{FF2B5EF4-FFF2-40B4-BE49-F238E27FC236}">
                <a16:creationId xmlns:a16="http://schemas.microsoft.com/office/drawing/2014/main" id="{77049F72-AE48-44F8-C113-FED068248639}"/>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103899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1269876" y="188640"/>
            <a:ext cx="9144001" cy="599728"/>
          </a:xfrm>
        </p:spPr>
        <p:txBody>
          <a:bodyPr>
            <a:normAutofit/>
          </a:bodyPr>
          <a:lstStyle/>
          <a:p>
            <a:pPr algn="ctr"/>
            <a:r>
              <a:rPr lang="en-US" dirty="0"/>
              <a:t>Summary</a:t>
            </a:r>
          </a:p>
        </p:txBody>
      </p:sp>
      <p:sp>
        <p:nvSpPr>
          <p:cNvPr id="7" name="Segnaposto contenuto 2"/>
          <p:cNvSpPr txBox="1">
            <a:spLocks/>
          </p:cNvSpPr>
          <p:nvPr/>
        </p:nvSpPr>
        <p:spPr>
          <a:xfrm>
            <a:off x="477788" y="889720"/>
            <a:ext cx="11449272" cy="5491608"/>
          </a:xfrm>
          <a:prstGeom prst="rect">
            <a:avLst/>
          </a:prstGeom>
        </p:spPr>
        <p:txBody>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2200" dirty="0"/>
              <a:t>The high intensity facility whose core is the cyclotron is operational at LNL: </a:t>
            </a:r>
          </a:p>
          <a:p>
            <a:pPr lvl="1"/>
            <a:r>
              <a:rPr lang="en-US" sz="2200" dirty="0"/>
              <a:t>The commissioning of cyclotron supplied by BEST </a:t>
            </a:r>
            <a:r>
              <a:rPr lang="en-US" sz="2200" dirty="0" err="1"/>
              <a:t>Theratr</a:t>
            </a:r>
            <a:r>
              <a:rPr lang="en-US" sz="2200" dirty="0"/>
              <a:t>. was accomplished out in 2017 and main performances were established (500 µA @70 MeV).</a:t>
            </a:r>
          </a:p>
          <a:p>
            <a:pPr lvl="1"/>
            <a:r>
              <a:rPr lang="en-US" sz="2200" dirty="0"/>
              <a:t>Beam operations  were done in 2018 by INFN staff  in order to test the capability and full performance of the machine.</a:t>
            </a:r>
          </a:p>
          <a:p>
            <a:pPr algn="just"/>
            <a:r>
              <a:rPr lang="en-US" sz="2200" dirty="0"/>
              <a:t>After the first shutdown and Covid-19 break (mid 2018- mid 2020), the overall systems resumed with minor troubles and once again beam tests showed very good performance in terms of maximum injected current, reaching the value of 950 µA at 1 MeV, with good stability.</a:t>
            </a:r>
          </a:p>
          <a:p>
            <a:pPr algn="just"/>
            <a:r>
              <a:rPr lang="en-US" sz="2200" dirty="0"/>
              <a:t>In March 2021, the cyclotron was again turned off to allow the installation of SPES equipment and proceed with the completion of the facility (new safety system, plants upgrading, civil works, compliance with fire brigade directives). Meanwhile the major upgrades of cyclotron systems are still proceeding. </a:t>
            </a:r>
          </a:p>
          <a:p>
            <a:r>
              <a:rPr lang="en-US" sz="2200" dirty="0"/>
              <a:t>The restart of operations is expected by the end of 2023 with the goal to deliver the first proton beam to ISOL target so that SPES project begins.</a:t>
            </a:r>
          </a:p>
          <a:p>
            <a:endParaRPr lang="it-IT" dirty="0"/>
          </a:p>
        </p:txBody>
      </p:sp>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76" y="0"/>
            <a:ext cx="1485900" cy="911916"/>
          </a:xfrm>
          <a:prstGeom prst="rect">
            <a:avLst/>
          </a:prstGeom>
        </p:spPr>
      </p:pic>
      <p:sp>
        <p:nvSpPr>
          <p:cNvPr id="4" name="Segnaposto numero diapositiva 3"/>
          <p:cNvSpPr>
            <a:spLocks noGrp="1"/>
          </p:cNvSpPr>
          <p:nvPr>
            <p:ph type="sldNum" sz="quarter" idx="12"/>
          </p:nvPr>
        </p:nvSpPr>
        <p:spPr/>
        <p:txBody>
          <a:bodyPr/>
          <a:lstStyle/>
          <a:p>
            <a:r>
              <a:rPr lang="it-IT" dirty="0"/>
              <a:t>23</a:t>
            </a:r>
          </a:p>
        </p:txBody>
      </p:sp>
      <p:sp>
        <p:nvSpPr>
          <p:cNvPr id="2" name="Segnaposto piè di pagina 1">
            <a:extLst>
              <a:ext uri="{FF2B5EF4-FFF2-40B4-BE49-F238E27FC236}">
                <a16:creationId xmlns:a16="http://schemas.microsoft.com/office/drawing/2014/main" id="{8274F4BE-56D2-B6A3-D048-F80DE0EF9C8D}"/>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138926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6" name="Immagine 5"/>
          <p:cNvPicPr>
            <a:picLocks noChangeAspect="1"/>
          </p:cNvPicPr>
          <p:nvPr/>
        </p:nvPicPr>
        <p:blipFill>
          <a:blip r:embed="rId2"/>
          <a:stretch>
            <a:fillRect/>
          </a:stretch>
        </p:blipFill>
        <p:spPr>
          <a:xfrm>
            <a:off x="1390952" y="404664"/>
            <a:ext cx="9240143" cy="5778444"/>
          </a:xfrm>
          <a:prstGeom prst="rect">
            <a:avLst/>
          </a:prstGeom>
        </p:spPr>
      </p:pic>
      <p:sp>
        <p:nvSpPr>
          <p:cNvPr id="9" name="Segnaposto numero diapositiva 8"/>
          <p:cNvSpPr>
            <a:spLocks noGrp="1"/>
          </p:cNvSpPr>
          <p:nvPr>
            <p:ph type="sldNum" sz="quarter" idx="12"/>
          </p:nvPr>
        </p:nvSpPr>
        <p:spPr/>
        <p:txBody>
          <a:bodyPr/>
          <a:lstStyle/>
          <a:p>
            <a:r>
              <a:rPr lang="it-IT" dirty="0"/>
              <a:t>24</a:t>
            </a:r>
          </a:p>
        </p:txBody>
      </p:sp>
      <p:pic>
        <p:nvPicPr>
          <p:cNvPr id="5" name="Immagine 4">
            <a:extLst>
              <a:ext uri="{FF2B5EF4-FFF2-40B4-BE49-F238E27FC236}">
                <a16:creationId xmlns:a16="http://schemas.microsoft.com/office/drawing/2014/main" id="{BBD6C9DB-B807-D955-643B-2B4E9E39E817}"/>
              </a:ext>
            </a:extLst>
          </p:cNvPr>
          <p:cNvPicPr>
            <a:picLocks noChangeAspect="1"/>
          </p:cNvPicPr>
          <p:nvPr/>
        </p:nvPicPr>
        <p:blipFill>
          <a:blip r:embed="rId3"/>
          <a:stretch>
            <a:fillRect/>
          </a:stretch>
        </p:blipFill>
        <p:spPr>
          <a:xfrm>
            <a:off x="6525508" y="3169181"/>
            <a:ext cx="4105587" cy="3054045"/>
          </a:xfrm>
          <a:prstGeom prst="rect">
            <a:avLst/>
          </a:prstGeom>
        </p:spPr>
      </p:pic>
      <p:sp>
        <p:nvSpPr>
          <p:cNvPr id="7" name="Titolo 1"/>
          <p:cNvSpPr txBox="1">
            <a:spLocks/>
          </p:cNvSpPr>
          <p:nvPr/>
        </p:nvSpPr>
        <p:spPr>
          <a:xfrm>
            <a:off x="4822891" y="2662567"/>
            <a:ext cx="2376264" cy="795536"/>
          </a:xfrm>
          <a:prstGeom prst="rect">
            <a:avLst/>
          </a:prstGeom>
          <a:ln>
            <a:noFill/>
          </a:ln>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b="1" dirty="0">
                <a:solidFill>
                  <a:srgbClr val="FFFF00"/>
                </a:solidFill>
              </a:rPr>
              <a:t>Thank you</a:t>
            </a:r>
          </a:p>
        </p:txBody>
      </p:sp>
      <p:sp>
        <p:nvSpPr>
          <p:cNvPr id="4" name="Segnaposto piè di pagina 3">
            <a:extLst>
              <a:ext uri="{FF2B5EF4-FFF2-40B4-BE49-F238E27FC236}">
                <a16:creationId xmlns:a16="http://schemas.microsoft.com/office/drawing/2014/main" id="{D9A2F175-65A7-F02E-FEC1-66033F2B0E7D}"/>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282832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1543408" y="2204864"/>
            <a:ext cx="9144001" cy="1371600"/>
          </a:xfrm>
        </p:spPr>
        <p:txBody>
          <a:bodyPr/>
          <a:lstStyle/>
          <a:p>
            <a:pPr algn="ctr"/>
            <a:r>
              <a:rPr lang="en-US" dirty="0"/>
              <a:t>Backup slides</a:t>
            </a:r>
          </a:p>
        </p:txBody>
      </p:sp>
      <p:sp>
        <p:nvSpPr>
          <p:cNvPr id="5" name="Segnaposto numero diapositiva 4"/>
          <p:cNvSpPr>
            <a:spLocks noGrp="1"/>
          </p:cNvSpPr>
          <p:nvPr>
            <p:ph type="sldNum" sz="quarter" idx="12"/>
          </p:nvPr>
        </p:nvSpPr>
        <p:spPr/>
        <p:txBody>
          <a:bodyPr/>
          <a:lstStyle/>
          <a:p>
            <a:fld id="{2A013F82-EE5E-44EE-A61D-E31C6657F26F}" type="slidenum">
              <a:rPr lang="it-IT" noProof="0" smtClean="0"/>
              <a:t>25</a:t>
            </a:fld>
            <a:endParaRPr lang="it-IT" noProof="0" dirty="0"/>
          </a:p>
        </p:txBody>
      </p:sp>
      <p:sp>
        <p:nvSpPr>
          <p:cNvPr id="2" name="Segnaposto piè di pagina 1">
            <a:extLst>
              <a:ext uri="{FF2B5EF4-FFF2-40B4-BE49-F238E27FC236}">
                <a16:creationId xmlns:a16="http://schemas.microsoft.com/office/drawing/2014/main" id="{4EEA9EEB-22AF-3A31-C85A-06D6CE2D996D}"/>
              </a:ext>
            </a:extLst>
          </p:cNvPr>
          <p:cNvSpPr>
            <a:spLocks noGrp="1"/>
          </p:cNvSpPr>
          <p:nvPr>
            <p:ph type="ftr" sz="quarter" idx="11"/>
          </p:nvPr>
        </p:nvSpPr>
        <p:spPr/>
        <p:txBody>
          <a:bodyPr/>
          <a:lstStyle/>
          <a:p>
            <a:r>
              <a:rPr lang="it-IT" noProof="0"/>
              <a:t>Mario Maggiore, Cyclotrons 2022, Beijing, 05-09 december 2022</a:t>
            </a:r>
            <a:endParaRPr lang="it-IT" noProof="0" dirty="0"/>
          </a:p>
        </p:txBody>
      </p:sp>
    </p:spTree>
    <p:extLst>
      <p:ext uri="{BB962C8B-B14F-4D97-AF65-F5344CB8AC3E}">
        <p14:creationId xmlns:p14="http://schemas.microsoft.com/office/powerpoint/2010/main" val="338941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522413" y="381000"/>
            <a:ext cx="9144001" cy="1371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LARAMED (</a:t>
            </a:r>
            <a:r>
              <a:rPr lang="en-US" dirty="0" err="1"/>
              <a:t>LAboratory</a:t>
            </a:r>
            <a:r>
              <a:rPr lang="en-US" dirty="0"/>
              <a:t> of </a:t>
            </a:r>
            <a:r>
              <a:rPr lang="en-US" dirty="0" err="1"/>
              <a:t>RAdionuclides</a:t>
            </a:r>
            <a:r>
              <a:rPr lang="en-US" dirty="0"/>
              <a:t> for </a:t>
            </a:r>
            <a:r>
              <a:rPr lang="en-US" dirty="0" err="1"/>
              <a:t>MEDicine</a:t>
            </a:r>
            <a:r>
              <a:rPr lang="en-US" dirty="0"/>
              <a:t>) - phase </a:t>
            </a:r>
            <a:r>
              <a:rPr lang="el-GR" dirty="0"/>
              <a:t>γ</a:t>
            </a:r>
            <a:endParaRPr lang="en-US" dirty="0"/>
          </a:p>
        </p:txBody>
      </p:sp>
      <p:sp>
        <p:nvSpPr>
          <p:cNvPr id="7" name="Segnaposto contenuto 2"/>
          <p:cNvSpPr txBox="1">
            <a:spLocks/>
          </p:cNvSpPr>
          <p:nvPr/>
        </p:nvSpPr>
        <p:spPr>
          <a:xfrm>
            <a:off x="1413892" y="2121023"/>
            <a:ext cx="6876255" cy="3540225"/>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1800"/>
              <a:t>A research laboratory (RILAB) owned jointly by INFN and CNR for:</a:t>
            </a:r>
          </a:p>
          <a:p>
            <a:pPr lvl="1"/>
            <a:r>
              <a:rPr lang="en-US" sz="1800"/>
              <a:t>Nuclear cross section measurements through stack-foils activation technique</a:t>
            </a:r>
          </a:p>
          <a:p>
            <a:pPr lvl="1"/>
            <a:r>
              <a:rPr lang="en-US" sz="1800"/>
              <a:t>A proving ground for high power target test</a:t>
            </a:r>
          </a:p>
          <a:p>
            <a:pPr lvl="1"/>
            <a:r>
              <a:rPr lang="en-US" sz="1800"/>
              <a:t>Low activity production of experimental radioisotopes (</a:t>
            </a:r>
            <a:r>
              <a:rPr lang="en-US" sz="1800" baseline="30000"/>
              <a:t>99m</a:t>
            </a:r>
            <a:r>
              <a:rPr lang="en-US" sz="1800"/>
              <a:t>Tc, </a:t>
            </a:r>
            <a:r>
              <a:rPr lang="en-US" sz="1800" baseline="30000"/>
              <a:t>64</a:t>
            </a:r>
            <a:r>
              <a:rPr lang="en-US" sz="1800"/>
              <a:t>Cu, </a:t>
            </a:r>
            <a:r>
              <a:rPr lang="en-US" sz="1800" baseline="30000"/>
              <a:t>67</a:t>
            </a:r>
            <a:r>
              <a:rPr lang="en-US" sz="1800"/>
              <a:t>Cu, …)</a:t>
            </a:r>
          </a:p>
          <a:p>
            <a:r>
              <a:rPr lang="en-US" sz="1800"/>
              <a:t>A production facility (RIFAC) operated by INFN and a private partner for production of </a:t>
            </a:r>
            <a:r>
              <a:rPr lang="en-US" sz="1800" baseline="30000"/>
              <a:t>82</a:t>
            </a:r>
            <a:r>
              <a:rPr lang="en-US" sz="1800"/>
              <a:t>Sr/</a:t>
            </a:r>
            <a:r>
              <a:rPr lang="en-US" sz="1800" baseline="30000"/>
              <a:t>82</a:t>
            </a:r>
            <a:r>
              <a:rPr lang="en-US" sz="1800"/>
              <a:t>Rb and </a:t>
            </a:r>
            <a:r>
              <a:rPr lang="en-US" sz="1800" baseline="30000"/>
              <a:t>68</a:t>
            </a:r>
            <a:r>
              <a:rPr lang="en-US" sz="1800"/>
              <a:t>Ga/</a:t>
            </a:r>
            <a:r>
              <a:rPr lang="en-US" sz="1800" baseline="30000"/>
              <a:t>68</a:t>
            </a:r>
            <a:r>
              <a:rPr lang="en-US" sz="1800"/>
              <a:t>Ge</a:t>
            </a:r>
          </a:p>
          <a:p>
            <a:r>
              <a:rPr lang="it-IT" sz="1800"/>
              <a:t>Collaboration with CNR, ARRONAX</a:t>
            </a:r>
            <a:r>
              <a:rPr lang="it-IT"/>
              <a:t> </a:t>
            </a:r>
            <a:endParaRPr lang="en-US" dirty="0"/>
          </a:p>
        </p:txBody>
      </p:sp>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485900" cy="911916"/>
          </a:xfrm>
          <a:prstGeom prst="rect">
            <a:avLst/>
          </a:prstGeom>
        </p:spPr>
      </p:pic>
      <p:pic>
        <p:nvPicPr>
          <p:cNvPr id="9" name="Immagine 8"/>
          <p:cNvPicPr>
            <a:picLocks noChangeAspect="1"/>
          </p:cNvPicPr>
          <p:nvPr/>
        </p:nvPicPr>
        <p:blipFill>
          <a:blip r:embed="rId3"/>
          <a:stretch>
            <a:fillRect/>
          </a:stretch>
        </p:blipFill>
        <p:spPr>
          <a:xfrm>
            <a:off x="9046739" y="1514871"/>
            <a:ext cx="2321130" cy="2376264"/>
          </a:xfrm>
          <a:prstGeom prst="rect">
            <a:avLst/>
          </a:prstGeom>
        </p:spPr>
      </p:pic>
      <p:pic>
        <p:nvPicPr>
          <p:cNvPr id="10" name="Immagine 9"/>
          <p:cNvPicPr>
            <a:picLocks noChangeAspect="1"/>
          </p:cNvPicPr>
          <p:nvPr/>
        </p:nvPicPr>
        <p:blipFill>
          <a:blip r:embed="rId4"/>
          <a:stretch>
            <a:fillRect/>
          </a:stretch>
        </p:blipFill>
        <p:spPr>
          <a:xfrm>
            <a:off x="9046739" y="4077072"/>
            <a:ext cx="2266563" cy="2083626"/>
          </a:xfrm>
          <a:prstGeom prst="rect">
            <a:avLst/>
          </a:prstGeom>
        </p:spPr>
      </p:pic>
      <p:sp>
        <p:nvSpPr>
          <p:cNvPr id="4" name="Segnaposto numero diapositiva 3"/>
          <p:cNvSpPr>
            <a:spLocks noGrp="1"/>
          </p:cNvSpPr>
          <p:nvPr>
            <p:ph type="sldNum" sz="quarter" idx="12"/>
          </p:nvPr>
        </p:nvSpPr>
        <p:spPr/>
        <p:txBody>
          <a:bodyPr/>
          <a:lstStyle/>
          <a:p>
            <a:r>
              <a:rPr lang="it-IT" dirty="0"/>
              <a:t>7</a:t>
            </a:r>
          </a:p>
        </p:txBody>
      </p:sp>
      <p:sp>
        <p:nvSpPr>
          <p:cNvPr id="2" name="Segnaposto piè di pagina 1">
            <a:extLst>
              <a:ext uri="{FF2B5EF4-FFF2-40B4-BE49-F238E27FC236}">
                <a16:creationId xmlns:a16="http://schemas.microsoft.com/office/drawing/2014/main" id="{9E4994A6-503C-3F4F-D18F-B7570D5DFF60}"/>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425158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522413" y="381000"/>
            <a:ext cx="9144001" cy="1371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it-IT"/>
              <a:t>NEPIR (NEutron and Proton IRradiation facility) </a:t>
            </a:r>
            <a:r>
              <a:rPr lang="en-US"/>
              <a:t>project - phase </a:t>
            </a:r>
            <a:r>
              <a:rPr lang="el-GR"/>
              <a:t>δ</a:t>
            </a:r>
            <a:endParaRPr lang="en-US" dirty="0"/>
          </a:p>
        </p:txBody>
      </p:sp>
      <p:sp>
        <p:nvSpPr>
          <p:cNvPr id="7" name="Segnaposto contenuto 2"/>
          <p:cNvSpPr txBox="1">
            <a:spLocks/>
          </p:cNvSpPr>
          <p:nvPr/>
        </p:nvSpPr>
        <p:spPr>
          <a:xfrm>
            <a:off x="768178" y="2374010"/>
            <a:ext cx="6480720" cy="3168352"/>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dirty="0"/>
              <a:t>QMN: Quasi Mono-energetic Neutron source with a controllable energy peak in the 20-70Mev energy range</a:t>
            </a:r>
          </a:p>
          <a:p>
            <a:r>
              <a:rPr lang="en-US" dirty="0"/>
              <a:t>ANEM: Atmospheric Neutron Emulator to get  fast neutrons (E&gt;1 MeV) with a continuous energy distribution similar to that of neutrons found at flight-altitudes and sea-level for SEE testing</a:t>
            </a:r>
            <a:r>
              <a:rPr lang="it-IT" dirty="0"/>
              <a:t> </a:t>
            </a:r>
            <a:endParaRPr lang="en-US" dirty="0"/>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485900" cy="911916"/>
          </a:xfrm>
          <a:prstGeom prst="rect">
            <a:avLst/>
          </a:prstGeo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5000" y="1925403"/>
            <a:ext cx="4863602" cy="1759074"/>
          </a:xfrm>
          <a:prstGeom prst="rect">
            <a:avLst/>
          </a:prstGeom>
        </p:spPr>
      </p:pic>
      <p:pic>
        <p:nvPicPr>
          <p:cNvPr id="2" name="Immagine 1"/>
          <p:cNvPicPr>
            <a:picLocks noChangeAspect="1"/>
          </p:cNvPicPr>
          <p:nvPr/>
        </p:nvPicPr>
        <p:blipFill>
          <a:blip r:embed="rId5"/>
          <a:stretch>
            <a:fillRect/>
          </a:stretch>
        </p:blipFill>
        <p:spPr>
          <a:xfrm>
            <a:off x="7105555" y="3693814"/>
            <a:ext cx="4965537" cy="2751603"/>
          </a:xfrm>
          <a:prstGeom prst="rect">
            <a:avLst/>
          </a:prstGeom>
        </p:spPr>
      </p:pic>
      <p:pic>
        <p:nvPicPr>
          <p:cNvPr id="9" name="Picture 53" descr="ANEM comparison"/>
          <p:cNvPicPr>
            <a:picLocks noChangeAspect="1" noChangeArrowheads="1"/>
          </p:cNvPicPr>
          <p:nvPr/>
        </p:nvPicPr>
        <p:blipFill>
          <a:blip r:embed="rId6"/>
          <a:srcRect l="1218" t="5585" r="5061" b="2792"/>
          <a:stretch>
            <a:fillRect/>
          </a:stretch>
        </p:blipFill>
        <p:spPr bwMode="auto">
          <a:xfrm>
            <a:off x="9577079" y="1857254"/>
            <a:ext cx="2494013" cy="1821728"/>
          </a:xfrm>
          <a:prstGeom prst="rect">
            <a:avLst/>
          </a:prstGeom>
          <a:noFill/>
          <a:ln w="28575">
            <a:solidFill>
              <a:schemeClr val="bg1">
                <a:lumMod val="50000"/>
              </a:schemeClr>
            </a:solidFill>
            <a:miter lim="800000"/>
            <a:headEnd/>
            <a:tailEnd/>
          </a:ln>
        </p:spPr>
      </p:pic>
      <p:sp>
        <p:nvSpPr>
          <p:cNvPr id="5" name="Segnaposto numero diapositiva 4"/>
          <p:cNvSpPr>
            <a:spLocks noGrp="1"/>
          </p:cNvSpPr>
          <p:nvPr>
            <p:ph type="sldNum" sz="quarter" idx="12"/>
          </p:nvPr>
        </p:nvSpPr>
        <p:spPr/>
        <p:txBody>
          <a:bodyPr/>
          <a:lstStyle/>
          <a:p>
            <a:r>
              <a:rPr lang="it-IT" dirty="0"/>
              <a:t>8</a:t>
            </a:r>
          </a:p>
        </p:txBody>
      </p:sp>
      <p:sp>
        <p:nvSpPr>
          <p:cNvPr id="3" name="Segnaposto piè di pagina 2">
            <a:extLst>
              <a:ext uri="{FF2B5EF4-FFF2-40B4-BE49-F238E27FC236}">
                <a16:creationId xmlns:a16="http://schemas.microsoft.com/office/drawing/2014/main" id="{AEC3B64A-8021-5E19-50F1-04813CA4C3C0}"/>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136209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522413" y="381000"/>
            <a:ext cx="9144001" cy="81575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it-IT"/>
              <a:t>Accelerators at Legnaro Labs</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8068" y="1556792"/>
            <a:ext cx="6204645" cy="4868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320" y="4857535"/>
            <a:ext cx="2041417" cy="1567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176" y="836712"/>
            <a:ext cx="2094780" cy="1779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860" y="2708920"/>
            <a:ext cx="1538096" cy="2040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6764" y="4484629"/>
            <a:ext cx="1308818" cy="2190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76764" y="2986595"/>
            <a:ext cx="1810900" cy="135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C:\Users\Maggiore\Downloads\IMG-20150626-WA00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71978" y="1412776"/>
            <a:ext cx="2561918" cy="144107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nettore 2 13"/>
          <p:cNvCxnSpPr>
            <a:stCxn id="11" idx="1"/>
          </p:cNvCxnSpPr>
          <p:nvPr/>
        </p:nvCxnSpPr>
        <p:spPr>
          <a:xfrm flipH="1" flipV="1">
            <a:off x="5950396" y="4344771"/>
            <a:ext cx="3426368" cy="1234946"/>
          </a:xfrm>
          <a:prstGeom prst="straightConnector1">
            <a:avLst/>
          </a:prstGeom>
          <a:ln w="57150">
            <a:solidFill>
              <a:srgbClr val="FFFF00"/>
            </a:solidFill>
            <a:tailEnd type="oval"/>
          </a:ln>
        </p:spPr>
        <p:style>
          <a:lnRef idx="1">
            <a:schemeClr val="accent1"/>
          </a:lnRef>
          <a:fillRef idx="0">
            <a:schemeClr val="accent1"/>
          </a:fillRef>
          <a:effectRef idx="0">
            <a:schemeClr val="accent1"/>
          </a:effectRef>
          <a:fontRef idx="minor">
            <a:schemeClr val="tx1"/>
          </a:fontRef>
        </p:style>
      </p:cxnSp>
      <p:cxnSp>
        <p:nvCxnSpPr>
          <p:cNvPr id="15" name="Connettore 2 14"/>
          <p:cNvCxnSpPr>
            <a:stCxn id="12" idx="1"/>
          </p:cNvCxnSpPr>
          <p:nvPr/>
        </p:nvCxnSpPr>
        <p:spPr>
          <a:xfrm flipH="1">
            <a:off x="6814493" y="3665683"/>
            <a:ext cx="2562271" cy="679087"/>
          </a:xfrm>
          <a:prstGeom prst="straightConnector1">
            <a:avLst/>
          </a:prstGeom>
          <a:ln w="57150">
            <a:solidFill>
              <a:srgbClr val="FFFF00"/>
            </a:solidFill>
            <a:tailEnd type="oval"/>
          </a:ln>
        </p:spPr>
        <p:style>
          <a:lnRef idx="1">
            <a:schemeClr val="accent1"/>
          </a:lnRef>
          <a:fillRef idx="0">
            <a:schemeClr val="accent1"/>
          </a:fillRef>
          <a:effectRef idx="0">
            <a:schemeClr val="accent1"/>
          </a:effectRef>
          <a:fontRef idx="minor">
            <a:schemeClr val="tx1"/>
          </a:fontRef>
        </p:style>
      </p:cxnSp>
      <p:cxnSp>
        <p:nvCxnSpPr>
          <p:cNvPr id="16" name="Connettore 2 15"/>
          <p:cNvCxnSpPr>
            <a:stCxn id="13" idx="1"/>
          </p:cNvCxnSpPr>
          <p:nvPr/>
        </p:nvCxnSpPr>
        <p:spPr>
          <a:xfrm flipH="1">
            <a:off x="7534572" y="2133316"/>
            <a:ext cx="1837406" cy="71549"/>
          </a:xfrm>
          <a:prstGeom prst="straightConnector1">
            <a:avLst/>
          </a:prstGeom>
          <a:ln w="57150">
            <a:solidFill>
              <a:srgbClr val="FFFF00"/>
            </a:solidFill>
            <a:tailEnd type="oval"/>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V="1">
            <a:off x="2782044" y="2444827"/>
            <a:ext cx="2664296" cy="3201906"/>
          </a:xfrm>
          <a:prstGeom prst="straightConnector1">
            <a:avLst/>
          </a:prstGeom>
          <a:ln w="57150">
            <a:solidFill>
              <a:srgbClr val="FFFF00"/>
            </a:solidFill>
            <a:tailEnd type="oval"/>
          </a:ln>
        </p:spPr>
        <p:style>
          <a:lnRef idx="1">
            <a:schemeClr val="accent1"/>
          </a:lnRef>
          <a:fillRef idx="0">
            <a:schemeClr val="accent1"/>
          </a:fillRef>
          <a:effectRef idx="0">
            <a:schemeClr val="accent1"/>
          </a:effectRef>
          <a:fontRef idx="minor">
            <a:schemeClr val="tx1"/>
          </a:fontRef>
        </p:style>
      </p:cxnSp>
      <p:cxnSp>
        <p:nvCxnSpPr>
          <p:cNvPr id="18" name="Connettore 2 17"/>
          <p:cNvCxnSpPr>
            <a:cxnSpLocks/>
            <a:stCxn id="10" idx="3"/>
          </p:cNvCxnSpPr>
          <p:nvPr/>
        </p:nvCxnSpPr>
        <p:spPr>
          <a:xfrm flipV="1">
            <a:off x="2663956" y="2033464"/>
            <a:ext cx="3286440" cy="1695513"/>
          </a:xfrm>
          <a:prstGeom prst="straightConnector1">
            <a:avLst/>
          </a:prstGeom>
          <a:ln w="57150">
            <a:solidFill>
              <a:srgbClr val="FFFF00"/>
            </a:solidFill>
            <a:tailEnd type="oval"/>
          </a:ln>
        </p:spPr>
        <p:style>
          <a:lnRef idx="1">
            <a:schemeClr val="accent1"/>
          </a:lnRef>
          <a:fillRef idx="0">
            <a:schemeClr val="accent1"/>
          </a:fillRef>
          <a:effectRef idx="0">
            <a:schemeClr val="accent1"/>
          </a:effectRef>
          <a:fontRef idx="minor">
            <a:schemeClr val="tx1"/>
          </a:fontRef>
        </p:style>
      </p:cxnSp>
      <p:cxnSp>
        <p:nvCxnSpPr>
          <p:cNvPr id="19" name="Connettore 2 18"/>
          <p:cNvCxnSpPr>
            <a:stCxn id="9" idx="3"/>
          </p:cNvCxnSpPr>
          <p:nvPr/>
        </p:nvCxnSpPr>
        <p:spPr>
          <a:xfrm>
            <a:off x="2663956" y="1726708"/>
            <a:ext cx="2869691" cy="102238"/>
          </a:xfrm>
          <a:prstGeom prst="straightConnector1">
            <a:avLst/>
          </a:prstGeom>
          <a:ln w="57150">
            <a:solidFill>
              <a:srgbClr val="FFFF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693812" y="6110391"/>
            <a:ext cx="1925976" cy="341632"/>
          </a:xfrm>
          <a:prstGeom prst="rect">
            <a:avLst/>
          </a:prstGeom>
          <a:noFill/>
        </p:spPr>
        <p:txBody>
          <a:bodyPr wrap="none" rtlCol="0">
            <a:spAutoFit/>
          </a:bodyPr>
          <a:lstStyle/>
          <a:p>
            <a:pPr>
              <a:lnSpc>
                <a:spcPct val="90000"/>
              </a:lnSpc>
            </a:pPr>
            <a:r>
              <a:rPr lang="it-IT" b="1" dirty="0"/>
              <a:t>TANDEM – 15 MV</a:t>
            </a:r>
            <a:endParaRPr lang="en-US" b="1" dirty="0"/>
          </a:p>
        </p:txBody>
      </p:sp>
      <p:sp>
        <p:nvSpPr>
          <p:cNvPr id="21" name="CasellaDiTesto 20"/>
          <p:cNvSpPr txBox="1"/>
          <p:nvPr/>
        </p:nvSpPr>
        <p:spPr>
          <a:xfrm>
            <a:off x="1076190" y="4407401"/>
            <a:ext cx="1716304" cy="341632"/>
          </a:xfrm>
          <a:prstGeom prst="rect">
            <a:avLst/>
          </a:prstGeom>
          <a:noFill/>
        </p:spPr>
        <p:txBody>
          <a:bodyPr wrap="none" rtlCol="0">
            <a:spAutoFit/>
          </a:bodyPr>
          <a:lstStyle/>
          <a:p>
            <a:pPr>
              <a:lnSpc>
                <a:spcPct val="90000"/>
              </a:lnSpc>
            </a:pPr>
            <a:r>
              <a:rPr lang="it-IT" b="1" dirty="0"/>
              <a:t>PIAVE –SC RFQ</a:t>
            </a:r>
            <a:endParaRPr lang="en-US" b="1" dirty="0"/>
          </a:p>
        </p:txBody>
      </p:sp>
      <p:sp>
        <p:nvSpPr>
          <p:cNvPr id="22" name="CasellaDiTesto 21"/>
          <p:cNvSpPr txBox="1"/>
          <p:nvPr/>
        </p:nvSpPr>
        <p:spPr>
          <a:xfrm>
            <a:off x="569176" y="2274011"/>
            <a:ext cx="1821461" cy="341632"/>
          </a:xfrm>
          <a:prstGeom prst="rect">
            <a:avLst/>
          </a:prstGeom>
          <a:noFill/>
        </p:spPr>
        <p:txBody>
          <a:bodyPr wrap="none" rtlCol="0">
            <a:spAutoFit/>
          </a:bodyPr>
          <a:lstStyle/>
          <a:p>
            <a:pPr>
              <a:lnSpc>
                <a:spcPct val="90000"/>
              </a:lnSpc>
            </a:pPr>
            <a:r>
              <a:rPr lang="it-IT" b="1" dirty="0"/>
              <a:t>ALPI – SC LINAC</a:t>
            </a:r>
            <a:endParaRPr lang="en-US" b="1" dirty="0"/>
          </a:p>
        </p:txBody>
      </p:sp>
      <p:sp>
        <p:nvSpPr>
          <p:cNvPr id="23" name="CasellaDiTesto 22"/>
          <p:cNvSpPr txBox="1"/>
          <p:nvPr/>
        </p:nvSpPr>
        <p:spPr>
          <a:xfrm>
            <a:off x="10443678" y="1412776"/>
            <a:ext cx="1487971" cy="341632"/>
          </a:xfrm>
          <a:prstGeom prst="rect">
            <a:avLst/>
          </a:prstGeom>
          <a:noFill/>
        </p:spPr>
        <p:txBody>
          <a:bodyPr wrap="none" rtlCol="0">
            <a:spAutoFit/>
          </a:bodyPr>
          <a:lstStyle/>
          <a:p>
            <a:pPr>
              <a:lnSpc>
                <a:spcPct val="90000"/>
              </a:lnSpc>
            </a:pPr>
            <a:r>
              <a:rPr lang="it-IT" b="1" dirty="0"/>
              <a:t>CYCLOTRON</a:t>
            </a:r>
            <a:endParaRPr lang="en-US" b="1" dirty="0"/>
          </a:p>
        </p:txBody>
      </p:sp>
      <p:sp>
        <p:nvSpPr>
          <p:cNvPr id="24" name="CasellaDiTesto 23"/>
          <p:cNvSpPr txBox="1"/>
          <p:nvPr/>
        </p:nvSpPr>
        <p:spPr>
          <a:xfrm>
            <a:off x="9583325" y="6311950"/>
            <a:ext cx="1111202" cy="341632"/>
          </a:xfrm>
          <a:prstGeom prst="rect">
            <a:avLst/>
          </a:prstGeom>
          <a:noFill/>
        </p:spPr>
        <p:txBody>
          <a:bodyPr wrap="none" rtlCol="0">
            <a:spAutoFit/>
          </a:bodyPr>
          <a:lstStyle/>
          <a:p>
            <a:pPr>
              <a:lnSpc>
                <a:spcPct val="90000"/>
              </a:lnSpc>
            </a:pPr>
            <a:r>
              <a:rPr lang="it-IT" b="1" dirty="0"/>
              <a:t>CN- 7 MV</a:t>
            </a:r>
            <a:endParaRPr lang="en-US" b="1" dirty="0"/>
          </a:p>
        </p:txBody>
      </p:sp>
      <p:sp>
        <p:nvSpPr>
          <p:cNvPr id="25" name="CasellaDiTesto 24"/>
          <p:cNvSpPr txBox="1"/>
          <p:nvPr/>
        </p:nvSpPr>
        <p:spPr>
          <a:xfrm>
            <a:off x="10045054" y="3990922"/>
            <a:ext cx="1132041" cy="341632"/>
          </a:xfrm>
          <a:prstGeom prst="rect">
            <a:avLst/>
          </a:prstGeom>
          <a:noFill/>
        </p:spPr>
        <p:txBody>
          <a:bodyPr wrap="none" rtlCol="0">
            <a:spAutoFit/>
          </a:bodyPr>
          <a:lstStyle/>
          <a:p>
            <a:pPr>
              <a:lnSpc>
                <a:spcPct val="90000"/>
              </a:lnSpc>
            </a:pPr>
            <a:r>
              <a:rPr lang="it-IT" b="1" dirty="0"/>
              <a:t>AN- 2 MV</a:t>
            </a:r>
            <a:endParaRPr lang="en-US" b="1" dirty="0"/>
          </a:p>
        </p:txBody>
      </p:sp>
      <p:pic>
        <p:nvPicPr>
          <p:cNvPr id="26" name="Immagin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0"/>
            <a:ext cx="1485900" cy="911916"/>
          </a:xfrm>
          <a:prstGeom prst="rect">
            <a:avLst/>
          </a:prstGeom>
        </p:spPr>
      </p:pic>
      <p:sp>
        <p:nvSpPr>
          <p:cNvPr id="4" name="Segnaposto numero diapositiva 3"/>
          <p:cNvSpPr>
            <a:spLocks noGrp="1"/>
          </p:cNvSpPr>
          <p:nvPr>
            <p:ph type="sldNum" sz="quarter" idx="12"/>
          </p:nvPr>
        </p:nvSpPr>
        <p:spPr/>
        <p:txBody>
          <a:bodyPr/>
          <a:lstStyle/>
          <a:p>
            <a:r>
              <a:rPr lang="it-IT"/>
              <a:t>1</a:t>
            </a:r>
            <a:endParaRPr lang="it-IT" dirty="0"/>
          </a:p>
        </p:txBody>
      </p:sp>
      <p:pic>
        <p:nvPicPr>
          <p:cNvPr id="28" name="Immagine 27">
            <a:extLst>
              <a:ext uri="{FF2B5EF4-FFF2-40B4-BE49-F238E27FC236}">
                <a16:creationId xmlns:a16="http://schemas.microsoft.com/office/drawing/2014/main" id="{F042DAD3-9943-2920-3C52-7431BE0F0C48}"/>
              </a:ext>
            </a:extLst>
          </p:cNvPr>
          <p:cNvPicPr>
            <a:picLocks noChangeAspect="1"/>
          </p:cNvPicPr>
          <p:nvPr/>
        </p:nvPicPr>
        <p:blipFill>
          <a:blip r:embed="rId10"/>
          <a:stretch>
            <a:fillRect/>
          </a:stretch>
        </p:blipFill>
        <p:spPr>
          <a:xfrm>
            <a:off x="3574947" y="4996065"/>
            <a:ext cx="2555470" cy="1419280"/>
          </a:xfrm>
          <a:prstGeom prst="rect">
            <a:avLst/>
          </a:prstGeom>
          <a:ln w="19050">
            <a:solidFill>
              <a:srgbClr val="FF0000"/>
            </a:solidFill>
          </a:ln>
        </p:spPr>
      </p:pic>
      <p:sp>
        <p:nvSpPr>
          <p:cNvPr id="29" name="CasellaDiTesto 28">
            <a:extLst>
              <a:ext uri="{FF2B5EF4-FFF2-40B4-BE49-F238E27FC236}">
                <a16:creationId xmlns:a16="http://schemas.microsoft.com/office/drawing/2014/main" id="{15A22321-E990-4DEE-EDE9-EC7A74E55E96}"/>
              </a:ext>
            </a:extLst>
          </p:cNvPr>
          <p:cNvSpPr txBox="1"/>
          <p:nvPr/>
        </p:nvSpPr>
        <p:spPr>
          <a:xfrm>
            <a:off x="3790371" y="5795485"/>
            <a:ext cx="2124621" cy="590931"/>
          </a:xfrm>
          <a:prstGeom prst="rect">
            <a:avLst/>
          </a:prstGeom>
          <a:noFill/>
        </p:spPr>
        <p:txBody>
          <a:bodyPr wrap="none" rtlCol="0">
            <a:spAutoFit/>
          </a:bodyPr>
          <a:lstStyle/>
          <a:p>
            <a:pPr algn="ctr">
              <a:lnSpc>
                <a:spcPct val="90000"/>
              </a:lnSpc>
            </a:pPr>
            <a:r>
              <a:rPr lang="it-IT" b="1" dirty="0"/>
              <a:t>SPES –RFQ</a:t>
            </a:r>
          </a:p>
          <a:p>
            <a:pPr algn="ctr">
              <a:lnSpc>
                <a:spcPct val="90000"/>
              </a:lnSpc>
            </a:pPr>
            <a:r>
              <a:rPr lang="it-IT" b="1" dirty="0"/>
              <a:t> (under </a:t>
            </a:r>
            <a:r>
              <a:rPr lang="en-AU" b="1" dirty="0"/>
              <a:t>installation</a:t>
            </a:r>
            <a:r>
              <a:rPr lang="it-IT" b="1" dirty="0"/>
              <a:t>)</a:t>
            </a:r>
            <a:endParaRPr lang="en-US" b="1" dirty="0"/>
          </a:p>
        </p:txBody>
      </p:sp>
      <p:cxnSp>
        <p:nvCxnSpPr>
          <p:cNvPr id="31" name="Connettore 2 30">
            <a:extLst>
              <a:ext uri="{FF2B5EF4-FFF2-40B4-BE49-F238E27FC236}">
                <a16:creationId xmlns:a16="http://schemas.microsoft.com/office/drawing/2014/main" id="{B40389DC-0F72-BE4F-69FF-91B455BA3F8B}"/>
              </a:ext>
            </a:extLst>
          </p:cNvPr>
          <p:cNvCxnSpPr>
            <a:cxnSpLocks/>
          </p:cNvCxnSpPr>
          <p:nvPr/>
        </p:nvCxnSpPr>
        <p:spPr>
          <a:xfrm flipV="1">
            <a:off x="4972654" y="1934044"/>
            <a:ext cx="1204759" cy="3028200"/>
          </a:xfrm>
          <a:prstGeom prst="straightConnector1">
            <a:avLst/>
          </a:prstGeom>
          <a:ln w="57150">
            <a:solidFill>
              <a:srgbClr val="FFFF00"/>
            </a:solidFill>
            <a:tailEnd type="oval"/>
          </a:ln>
        </p:spPr>
        <p:style>
          <a:lnRef idx="1">
            <a:schemeClr val="accent1"/>
          </a:lnRef>
          <a:fillRef idx="0">
            <a:schemeClr val="accent1"/>
          </a:fillRef>
          <a:effectRef idx="0">
            <a:schemeClr val="accent1"/>
          </a:effectRef>
          <a:fontRef idx="minor">
            <a:schemeClr val="tx1"/>
          </a:fontRef>
        </p:style>
      </p:cxnSp>
      <p:pic>
        <p:nvPicPr>
          <p:cNvPr id="2" name="Immagine 1">
            <a:extLst>
              <a:ext uri="{FF2B5EF4-FFF2-40B4-BE49-F238E27FC236}">
                <a16:creationId xmlns:a16="http://schemas.microsoft.com/office/drawing/2014/main" id="{F7C9872B-15C4-9DCA-E108-8BA376463B4D}"/>
              </a:ext>
            </a:extLst>
          </p:cNvPr>
          <p:cNvPicPr>
            <a:picLocks noChangeAspect="1"/>
          </p:cNvPicPr>
          <p:nvPr/>
        </p:nvPicPr>
        <p:blipFill>
          <a:blip r:embed="rId11"/>
          <a:stretch>
            <a:fillRect/>
          </a:stretch>
        </p:blipFill>
        <p:spPr>
          <a:xfrm>
            <a:off x="10351419" y="9918"/>
            <a:ext cx="1837406" cy="1145748"/>
          </a:xfrm>
          <a:prstGeom prst="rect">
            <a:avLst/>
          </a:prstGeom>
        </p:spPr>
      </p:pic>
      <p:sp>
        <p:nvSpPr>
          <p:cNvPr id="3" name="Segnaposto piè di pagina 2">
            <a:extLst>
              <a:ext uri="{FF2B5EF4-FFF2-40B4-BE49-F238E27FC236}">
                <a16:creationId xmlns:a16="http://schemas.microsoft.com/office/drawing/2014/main" id="{55DB9A62-8753-1918-AF43-F873C20A8116}"/>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269554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522413" y="381000"/>
            <a:ext cx="9144001" cy="81575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SPES: Selective Production of Exotic Species</a:t>
            </a:r>
          </a:p>
        </p:txBody>
      </p:sp>
      <p:sp>
        <p:nvSpPr>
          <p:cNvPr id="7" name="Segnaposto contenuto 2"/>
          <p:cNvSpPr txBox="1">
            <a:spLocks/>
          </p:cNvSpPr>
          <p:nvPr/>
        </p:nvSpPr>
        <p:spPr>
          <a:xfrm>
            <a:off x="549796" y="1723321"/>
            <a:ext cx="7092279" cy="4032448"/>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1600" dirty="0"/>
              <a:t>Flagship of INFN on Nuclear Physics and Astrophysics Research</a:t>
            </a:r>
          </a:p>
          <a:p>
            <a:r>
              <a:rPr lang="en-US" sz="1600" dirty="0"/>
              <a:t>~ 58 </a:t>
            </a:r>
            <a:r>
              <a:rPr lang="en-US" sz="1600" dirty="0" err="1"/>
              <a:t>Meuro</a:t>
            </a:r>
            <a:r>
              <a:rPr lang="en-US" sz="1600" dirty="0"/>
              <a:t> budget fully funded (Alpha and Beta phases)</a:t>
            </a:r>
          </a:p>
          <a:p>
            <a:r>
              <a:rPr lang="en-US" sz="1600" dirty="0"/>
              <a:t>It consists of 4 phases:</a:t>
            </a:r>
          </a:p>
          <a:p>
            <a:pPr lvl="1"/>
            <a:r>
              <a:rPr lang="en-US" sz="1600" b="1" dirty="0"/>
              <a:t>Alpha</a:t>
            </a:r>
            <a:r>
              <a:rPr lang="en-US" sz="1600" dirty="0"/>
              <a:t>: Cyclotron (proton beam driver) and High Intensity Beam Delivering </a:t>
            </a:r>
          </a:p>
          <a:p>
            <a:pPr lvl="1"/>
            <a:r>
              <a:rPr lang="en-US" sz="1600" b="1" dirty="0"/>
              <a:t>Beta</a:t>
            </a:r>
            <a:r>
              <a:rPr lang="en-US" sz="1600" dirty="0"/>
              <a:t>: RIBs production and Physics at Low and High Energy (Re-acceleration)</a:t>
            </a:r>
          </a:p>
          <a:p>
            <a:pPr lvl="1"/>
            <a:r>
              <a:rPr lang="en-US" sz="1600" b="1" dirty="0"/>
              <a:t>Gamma</a:t>
            </a:r>
            <a:r>
              <a:rPr lang="en-US" sz="1600" dirty="0"/>
              <a:t>: R&amp;D on Radioisotope for Medical Application (LARAMED project)</a:t>
            </a:r>
          </a:p>
          <a:p>
            <a:pPr lvl="1"/>
            <a:r>
              <a:rPr lang="en-US" sz="1600" b="1" dirty="0"/>
              <a:t>Delta</a:t>
            </a:r>
            <a:r>
              <a:rPr lang="en-US" sz="1600" dirty="0"/>
              <a:t>: Neutron sources generation and Applications </a:t>
            </a:r>
          </a:p>
          <a:p>
            <a:r>
              <a:rPr lang="en-US" sz="1600" dirty="0"/>
              <a:t>Construction phase started in 2010 with Cyclotron and in 2012 with the dedicated building</a:t>
            </a:r>
          </a:p>
          <a:p>
            <a:r>
              <a:rPr lang="en-US" sz="1600" dirty="0"/>
              <a:t>Completion of SPES Project (Alpha and Beta-low energy) is expected in 2025</a:t>
            </a:r>
          </a:p>
          <a:p>
            <a:pPr lvl="1"/>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829" y="2642717"/>
            <a:ext cx="4346763" cy="333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p:cNvPicPr>
            <a:picLocks noChangeAspect="1"/>
          </p:cNvPicPr>
          <p:nvPr/>
        </p:nvPicPr>
        <p:blipFill>
          <a:blip r:embed="rId3"/>
          <a:stretch>
            <a:fillRect/>
          </a:stretch>
        </p:blipFill>
        <p:spPr>
          <a:xfrm>
            <a:off x="7911688" y="1440892"/>
            <a:ext cx="3833044" cy="1040567"/>
          </a:xfrm>
          <a:prstGeom prst="rect">
            <a:avLst/>
          </a:prstGeom>
        </p:spPr>
      </p:pic>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485900" cy="911916"/>
          </a:xfrm>
          <a:prstGeom prst="rect">
            <a:avLst/>
          </a:prstGeom>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1657" y="0"/>
            <a:ext cx="2347168" cy="641529"/>
          </a:xfrm>
          <a:prstGeom prst="rect">
            <a:avLst/>
          </a:prstGeom>
          <a:solidFill>
            <a:schemeClr val="tx1"/>
          </a:solidFill>
          <a:ln>
            <a:noFill/>
          </a:ln>
          <a:effectLst/>
        </p:spPr>
      </p:pic>
      <p:sp>
        <p:nvSpPr>
          <p:cNvPr id="4" name="Segnaposto numero diapositiva 3"/>
          <p:cNvSpPr>
            <a:spLocks noGrp="1"/>
          </p:cNvSpPr>
          <p:nvPr>
            <p:ph type="sldNum" sz="quarter" idx="12"/>
          </p:nvPr>
        </p:nvSpPr>
        <p:spPr/>
        <p:txBody>
          <a:bodyPr/>
          <a:lstStyle/>
          <a:p>
            <a:r>
              <a:rPr lang="it-IT" dirty="0"/>
              <a:t>4</a:t>
            </a:r>
          </a:p>
        </p:txBody>
      </p:sp>
      <p:sp>
        <p:nvSpPr>
          <p:cNvPr id="2" name="Segnaposto piè di pagina 1">
            <a:extLst>
              <a:ext uri="{FF2B5EF4-FFF2-40B4-BE49-F238E27FC236}">
                <a16:creationId xmlns:a16="http://schemas.microsoft.com/office/drawing/2014/main" id="{14D3164B-53D2-8DA7-4B5C-3C1D6ABB9AF3}"/>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197298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39B974-0C63-DD61-4E3E-7645C14EBEBB}"/>
              </a:ext>
            </a:extLst>
          </p:cNvPr>
          <p:cNvSpPr>
            <a:spLocks noGrp="1"/>
          </p:cNvSpPr>
          <p:nvPr>
            <p:ph type="title"/>
          </p:nvPr>
        </p:nvSpPr>
        <p:spPr>
          <a:xfrm>
            <a:off x="1522413" y="381000"/>
            <a:ext cx="9144001" cy="815752"/>
          </a:xfrm>
        </p:spPr>
        <p:txBody>
          <a:bodyPr/>
          <a:lstStyle/>
          <a:p>
            <a:r>
              <a:rPr lang="it-IT" dirty="0"/>
              <a:t>SPES project status (</a:t>
            </a:r>
            <a:r>
              <a:rPr lang="en-US" dirty="0"/>
              <a:t>accelerator</a:t>
            </a:r>
            <a:r>
              <a:rPr lang="it-IT" dirty="0"/>
              <a:t> systems)</a:t>
            </a:r>
          </a:p>
        </p:txBody>
      </p:sp>
      <p:sp>
        <p:nvSpPr>
          <p:cNvPr id="3" name="Segnaposto contenuto 2">
            <a:extLst>
              <a:ext uri="{FF2B5EF4-FFF2-40B4-BE49-F238E27FC236}">
                <a16:creationId xmlns:a16="http://schemas.microsoft.com/office/drawing/2014/main" id="{C01CE76D-DC95-AB60-66FD-19C457480BB2}"/>
              </a:ext>
            </a:extLst>
          </p:cNvPr>
          <p:cNvSpPr>
            <a:spLocks noGrp="1"/>
          </p:cNvSpPr>
          <p:nvPr>
            <p:ph idx="1"/>
          </p:nvPr>
        </p:nvSpPr>
        <p:spPr>
          <a:xfrm>
            <a:off x="8443042" y="1327312"/>
            <a:ext cx="3556026" cy="5349716"/>
          </a:xfrm>
        </p:spPr>
        <p:txBody>
          <a:bodyPr>
            <a:normAutofit/>
          </a:bodyPr>
          <a:lstStyle/>
          <a:p>
            <a:r>
              <a:rPr lang="en-CA" sz="1600" dirty="0"/>
              <a:t>Cyclotron and beamline to ISOL target is commissioned and actually the plants are being upgraded</a:t>
            </a:r>
          </a:p>
          <a:p>
            <a:r>
              <a:rPr lang="en-CA" sz="1600" dirty="0"/>
              <a:t>ISOL target installed and ancillary plants are being installed</a:t>
            </a:r>
          </a:p>
          <a:p>
            <a:r>
              <a:rPr lang="en-CA" sz="1600" dirty="0"/>
              <a:t>1+ transport line, first section (ISOL-BC-LE area) under installation</a:t>
            </a:r>
          </a:p>
          <a:p>
            <a:r>
              <a:rPr lang="en-CA" sz="1600" dirty="0"/>
              <a:t>Beam Cooler under beam testing at LPC (Caen, France)</a:t>
            </a:r>
          </a:p>
          <a:p>
            <a:r>
              <a:rPr lang="en-CA" sz="1600" dirty="0"/>
              <a:t>HRMS: tender for magnets supply has been awarded, construction and installation within 3 years.</a:t>
            </a:r>
          </a:p>
          <a:p>
            <a:r>
              <a:rPr lang="en-CA" sz="1600" dirty="0"/>
              <a:t>ADIGE (Charge breeder and MRMS) is under completion. Ion source for stable beams is commissioned.</a:t>
            </a:r>
          </a:p>
          <a:p>
            <a:r>
              <a:rPr lang="en-CA" sz="1600" dirty="0"/>
              <a:t>RFQ (new injector of ALPI) under installation</a:t>
            </a:r>
          </a:p>
        </p:txBody>
      </p:sp>
      <p:sp>
        <p:nvSpPr>
          <p:cNvPr id="5" name="Segnaposto numero diapositiva 4">
            <a:extLst>
              <a:ext uri="{FF2B5EF4-FFF2-40B4-BE49-F238E27FC236}">
                <a16:creationId xmlns:a16="http://schemas.microsoft.com/office/drawing/2014/main" id="{7D1AF976-E123-1807-57BA-944543ECAA74}"/>
              </a:ext>
            </a:extLst>
          </p:cNvPr>
          <p:cNvSpPr>
            <a:spLocks noGrp="1"/>
          </p:cNvSpPr>
          <p:nvPr>
            <p:ph type="sldNum" sz="quarter" idx="12"/>
          </p:nvPr>
        </p:nvSpPr>
        <p:spPr/>
        <p:txBody>
          <a:bodyPr/>
          <a:lstStyle/>
          <a:p>
            <a:r>
              <a:rPr lang="it-IT" dirty="0"/>
              <a:t>5</a:t>
            </a:r>
          </a:p>
        </p:txBody>
      </p:sp>
      <p:pic>
        <p:nvPicPr>
          <p:cNvPr id="6" name="Immagine 5">
            <a:extLst>
              <a:ext uri="{FF2B5EF4-FFF2-40B4-BE49-F238E27FC236}">
                <a16:creationId xmlns:a16="http://schemas.microsoft.com/office/drawing/2014/main" id="{5C5DFC20-5011-D91B-B651-451F1F3426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485900" cy="911916"/>
          </a:xfrm>
          <a:prstGeom prst="rect">
            <a:avLst/>
          </a:prstGeom>
        </p:spPr>
      </p:pic>
      <p:pic>
        <p:nvPicPr>
          <p:cNvPr id="7" name="Picture 3">
            <a:extLst>
              <a:ext uri="{FF2B5EF4-FFF2-40B4-BE49-F238E27FC236}">
                <a16:creationId xmlns:a16="http://schemas.microsoft.com/office/drawing/2014/main" id="{E21F5F65-7536-50CB-326F-91B466962E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1657" y="0"/>
            <a:ext cx="2347168" cy="641529"/>
          </a:xfrm>
          <a:prstGeom prst="rect">
            <a:avLst/>
          </a:prstGeom>
          <a:solidFill>
            <a:schemeClr val="tx1"/>
          </a:solidFill>
          <a:ln>
            <a:noFill/>
          </a:ln>
          <a:effectLst/>
        </p:spPr>
      </p:pic>
      <p:grpSp>
        <p:nvGrpSpPr>
          <p:cNvPr id="22" name="Gruppo 21">
            <a:extLst>
              <a:ext uri="{FF2B5EF4-FFF2-40B4-BE49-F238E27FC236}">
                <a16:creationId xmlns:a16="http://schemas.microsoft.com/office/drawing/2014/main" id="{0A25C630-9465-823C-A458-FDBD0820BFCD}"/>
              </a:ext>
            </a:extLst>
          </p:cNvPr>
          <p:cNvGrpSpPr/>
          <p:nvPr/>
        </p:nvGrpSpPr>
        <p:grpSpPr>
          <a:xfrm>
            <a:off x="477788" y="1402041"/>
            <a:ext cx="7848872" cy="4713923"/>
            <a:chOff x="693812" y="1340768"/>
            <a:chExt cx="7848872" cy="4713923"/>
          </a:xfrm>
        </p:grpSpPr>
        <p:pic>
          <p:nvPicPr>
            <p:cNvPr id="1026" name="Picture 2">
              <a:extLst>
                <a:ext uri="{FF2B5EF4-FFF2-40B4-BE49-F238E27FC236}">
                  <a16:creationId xmlns:a16="http://schemas.microsoft.com/office/drawing/2014/main" id="{04DA3412-E711-BA61-3211-87B29199C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812" y="1340768"/>
              <a:ext cx="7848872" cy="4713923"/>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232DCFCF-A1F5-BFF3-388D-7C342D6F1159}"/>
                </a:ext>
              </a:extLst>
            </p:cNvPr>
            <p:cNvPicPr>
              <a:picLocks noChangeAspect="1"/>
            </p:cNvPicPr>
            <p:nvPr/>
          </p:nvPicPr>
          <p:blipFill>
            <a:blip r:embed="rId5"/>
            <a:stretch>
              <a:fillRect/>
            </a:stretch>
          </p:blipFill>
          <p:spPr>
            <a:xfrm>
              <a:off x="4033530" y="3822029"/>
              <a:ext cx="1224136" cy="905386"/>
            </a:xfrm>
            <a:prstGeom prst="rect">
              <a:avLst/>
            </a:prstGeom>
            <a:ln w="38100">
              <a:solidFill>
                <a:schemeClr val="accent6"/>
              </a:solidFill>
            </a:ln>
          </p:spPr>
        </p:pic>
        <p:cxnSp>
          <p:nvCxnSpPr>
            <p:cNvPr id="10" name="Connettore 2 9">
              <a:extLst>
                <a:ext uri="{FF2B5EF4-FFF2-40B4-BE49-F238E27FC236}">
                  <a16:creationId xmlns:a16="http://schemas.microsoft.com/office/drawing/2014/main" id="{32A75568-4931-3807-A6A4-686A42557694}"/>
                </a:ext>
              </a:extLst>
            </p:cNvPr>
            <p:cNvCxnSpPr>
              <a:cxnSpLocks/>
            </p:cNvCxnSpPr>
            <p:nvPr/>
          </p:nvCxnSpPr>
          <p:spPr>
            <a:xfrm flipV="1">
              <a:off x="5257666" y="3680285"/>
              <a:ext cx="440702" cy="141744"/>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cxnSp>
          <p:nvCxnSpPr>
            <p:cNvPr id="11" name="Connettore 2 10">
              <a:extLst>
                <a:ext uri="{FF2B5EF4-FFF2-40B4-BE49-F238E27FC236}">
                  <a16:creationId xmlns:a16="http://schemas.microsoft.com/office/drawing/2014/main" id="{8639C3D2-0555-29B7-6E54-25CD2F50F8A4}"/>
                </a:ext>
              </a:extLst>
            </p:cNvPr>
            <p:cNvCxnSpPr>
              <a:cxnSpLocks/>
            </p:cNvCxnSpPr>
            <p:nvPr/>
          </p:nvCxnSpPr>
          <p:spPr>
            <a:xfrm flipV="1">
              <a:off x="5257666" y="3680285"/>
              <a:ext cx="548714" cy="1047130"/>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sp>
          <p:nvSpPr>
            <p:cNvPr id="19" name="Rettangolo 18">
              <a:extLst>
                <a:ext uri="{FF2B5EF4-FFF2-40B4-BE49-F238E27FC236}">
                  <a16:creationId xmlns:a16="http://schemas.microsoft.com/office/drawing/2014/main" id="{97563E57-46DE-674E-79E0-79BFE0FBAACF}"/>
                </a:ext>
              </a:extLst>
            </p:cNvPr>
            <p:cNvSpPr/>
            <p:nvPr/>
          </p:nvSpPr>
          <p:spPr>
            <a:xfrm>
              <a:off x="4006180" y="4725145"/>
              <a:ext cx="1268794" cy="216024"/>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it-IT" sz="900" dirty="0"/>
                <a:t>BEAM COOLER</a:t>
              </a:r>
            </a:p>
          </p:txBody>
        </p:sp>
        <p:pic>
          <p:nvPicPr>
            <p:cNvPr id="21" name="Immagine 20">
              <a:extLst>
                <a:ext uri="{FF2B5EF4-FFF2-40B4-BE49-F238E27FC236}">
                  <a16:creationId xmlns:a16="http://schemas.microsoft.com/office/drawing/2014/main" id="{988E0B9A-3429-F73F-AF40-D08E0A072475}"/>
                </a:ext>
              </a:extLst>
            </p:cNvPr>
            <p:cNvPicPr>
              <a:picLocks noChangeAspect="1"/>
            </p:cNvPicPr>
            <p:nvPr/>
          </p:nvPicPr>
          <p:blipFill>
            <a:blip r:embed="rId6"/>
            <a:stretch>
              <a:fillRect/>
            </a:stretch>
          </p:blipFill>
          <p:spPr>
            <a:xfrm>
              <a:off x="6022404" y="4869160"/>
              <a:ext cx="947150" cy="792088"/>
            </a:xfrm>
            <a:prstGeom prst="rect">
              <a:avLst/>
            </a:prstGeom>
          </p:spPr>
        </p:pic>
      </p:grpSp>
      <p:sp>
        <p:nvSpPr>
          <p:cNvPr id="4" name="Segnaposto piè di pagina 3">
            <a:extLst>
              <a:ext uri="{FF2B5EF4-FFF2-40B4-BE49-F238E27FC236}">
                <a16:creationId xmlns:a16="http://schemas.microsoft.com/office/drawing/2014/main" id="{9ABEB1A3-6E04-757F-38CE-71AD087601E8}"/>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182283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66E6C4-86BE-7700-4BCA-348A0ABA6CE7}"/>
              </a:ext>
            </a:extLst>
          </p:cNvPr>
          <p:cNvSpPr>
            <a:spLocks noGrp="1"/>
          </p:cNvSpPr>
          <p:nvPr>
            <p:ph type="title"/>
          </p:nvPr>
        </p:nvSpPr>
        <p:spPr/>
        <p:txBody>
          <a:bodyPr/>
          <a:lstStyle/>
          <a:p>
            <a:endParaRPr lang="it-IT"/>
          </a:p>
        </p:txBody>
      </p:sp>
      <p:sp>
        <p:nvSpPr>
          <p:cNvPr id="5" name="Segnaposto numero diapositiva 4">
            <a:extLst>
              <a:ext uri="{FF2B5EF4-FFF2-40B4-BE49-F238E27FC236}">
                <a16:creationId xmlns:a16="http://schemas.microsoft.com/office/drawing/2014/main" id="{9695F140-2ABB-04A1-E1E8-B549954191DF}"/>
              </a:ext>
            </a:extLst>
          </p:cNvPr>
          <p:cNvSpPr>
            <a:spLocks noGrp="1"/>
          </p:cNvSpPr>
          <p:nvPr>
            <p:ph type="sldNum" sz="quarter" idx="12"/>
          </p:nvPr>
        </p:nvSpPr>
        <p:spPr/>
        <p:txBody>
          <a:bodyPr/>
          <a:lstStyle/>
          <a:p>
            <a:r>
              <a:rPr lang="it-IT"/>
              <a:t>1</a:t>
            </a:r>
            <a:endParaRPr lang="it-IT" dirty="0"/>
          </a:p>
        </p:txBody>
      </p:sp>
      <p:pic>
        <p:nvPicPr>
          <p:cNvPr id="6" name="Immagine 5">
            <a:extLst>
              <a:ext uri="{FF2B5EF4-FFF2-40B4-BE49-F238E27FC236}">
                <a16:creationId xmlns:a16="http://schemas.microsoft.com/office/drawing/2014/main" id="{103B473A-8A52-EEBA-4341-C74BDC24B5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485900" cy="911916"/>
          </a:xfrm>
          <a:prstGeom prst="rect">
            <a:avLst/>
          </a:prstGeom>
        </p:spPr>
      </p:pic>
      <p:pic>
        <p:nvPicPr>
          <p:cNvPr id="7" name="Picture 3">
            <a:extLst>
              <a:ext uri="{FF2B5EF4-FFF2-40B4-BE49-F238E27FC236}">
                <a16:creationId xmlns:a16="http://schemas.microsoft.com/office/drawing/2014/main" id="{D419F5B8-C7E9-6496-2E87-218781B451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1657" y="0"/>
            <a:ext cx="2347168" cy="641529"/>
          </a:xfrm>
          <a:prstGeom prst="rect">
            <a:avLst/>
          </a:prstGeom>
          <a:solidFill>
            <a:schemeClr val="tx1"/>
          </a:solidFill>
          <a:ln>
            <a:noFill/>
          </a:ln>
          <a:effectLst/>
        </p:spPr>
      </p:pic>
      <p:pic>
        <p:nvPicPr>
          <p:cNvPr id="8" name="Segnaposto contenuto 6">
            <a:extLst>
              <a:ext uri="{FF2B5EF4-FFF2-40B4-BE49-F238E27FC236}">
                <a16:creationId xmlns:a16="http://schemas.microsoft.com/office/drawing/2014/main" id="{E77C9FB8-6D9A-7DD6-7CEA-8B98E70B7127}"/>
              </a:ext>
            </a:extLst>
          </p:cNvPr>
          <p:cNvPicPr>
            <a:picLocks noChangeAspect="1"/>
          </p:cNvPicPr>
          <p:nvPr/>
        </p:nvPicPr>
        <p:blipFill>
          <a:blip r:embed="rId4"/>
          <a:stretch>
            <a:fillRect/>
          </a:stretch>
        </p:blipFill>
        <p:spPr>
          <a:xfrm>
            <a:off x="3516922" y="341534"/>
            <a:ext cx="5879978" cy="5879978"/>
          </a:xfrm>
          <a:prstGeom prst="rect">
            <a:avLst/>
          </a:prstGeom>
        </p:spPr>
      </p:pic>
      <p:pic>
        <p:nvPicPr>
          <p:cNvPr id="9" name="Immagine 8">
            <a:extLst>
              <a:ext uri="{FF2B5EF4-FFF2-40B4-BE49-F238E27FC236}">
                <a16:creationId xmlns:a16="http://schemas.microsoft.com/office/drawing/2014/main" id="{45FE64E8-B3EA-3966-29F9-7C87BCCE76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53" y="3768970"/>
            <a:ext cx="3337169" cy="2502877"/>
          </a:xfrm>
          <a:prstGeom prst="rect">
            <a:avLst/>
          </a:prstGeom>
        </p:spPr>
      </p:pic>
      <p:pic>
        <p:nvPicPr>
          <p:cNvPr id="10" name="Immagine 9">
            <a:extLst>
              <a:ext uri="{FF2B5EF4-FFF2-40B4-BE49-F238E27FC236}">
                <a16:creationId xmlns:a16="http://schemas.microsoft.com/office/drawing/2014/main" id="{00DE1E18-74C5-B329-6A58-677B06C937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783" y="341534"/>
            <a:ext cx="3343110" cy="2507333"/>
          </a:xfrm>
          <a:prstGeom prst="rect">
            <a:avLst/>
          </a:prstGeom>
        </p:spPr>
      </p:pic>
      <p:pic>
        <p:nvPicPr>
          <p:cNvPr id="11" name="Immagine 10">
            <a:extLst>
              <a:ext uri="{FF2B5EF4-FFF2-40B4-BE49-F238E27FC236}">
                <a16:creationId xmlns:a16="http://schemas.microsoft.com/office/drawing/2014/main" id="{2D4D636E-D451-4D39-FC17-A0CBA1304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39498" y="4235939"/>
            <a:ext cx="3127456" cy="2345592"/>
          </a:xfrm>
          <a:prstGeom prst="rect">
            <a:avLst/>
          </a:prstGeom>
        </p:spPr>
      </p:pic>
      <p:pic>
        <p:nvPicPr>
          <p:cNvPr id="12" name="Immagine 11">
            <a:extLst>
              <a:ext uri="{FF2B5EF4-FFF2-40B4-BE49-F238E27FC236}">
                <a16:creationId xmlns:a16="http://schemas.microsoft.com/office/drawing/2014/main" id="{15EE8936-A707-8415-A967-C871954181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39498" y="603739"/>
            <a:ext cx="3123472" cy="2342942"/>
          </a:xfrm>
          <a:prstGeom prst="rect">
            <a:avLst/>
          </a:prstGeom>
        </p:spPr>
      </p:pic>
      <p:sp>
        <p:nvSpPr>
          <p:cNvPr id="13" name="Rettangolo 12">
            <a:extLst>
              <a:ext uri="{FF2B5EF4-FFF2-40B4-BE49-F238E27FC236}">
                <a16:creationId xmlns:a16="http://schemas.microsoft.com/office/drawing/2014/main" id="{E77D17A5-B184-E01B-81C9-A693077C4292}"/>
              </a:ext>
            </a:extLst>
          </p:cNvPr>
          <p:cNvSpPr/>
          <p:nvPr/>
        </p:nvSpPr>
        <p:spPr>
          <a:xfrm>
            <a:off x="3704492" y="1617944"/>
            <a:ext cx="1078524" cy="18286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F5A4ABB9-31AB-67BE-A816-BCD829D9FB5D}"/>
              </a:ext>
            </a:extLst>
          </p:cNvPr>
          <p:cNvSpPr/>
          <p:nvPr/>
        </p:nvSpPr>
        <p:spPr>
          <a:xfrm>
            <a:off x="97692" y="3677297"/>
            <a:ext cx="3528646" cy="26922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EDB83716-E868-C8C5-4E63-90F41AFAF58E}"/>
              </a:ext>
            </a:extLst>
          </p:cNvPr>
          <p:cNvSpPr/>
          <p:nvPr/>
        </p:nvSpPr>
        <p:spPr>
          <a:xfrm>
            <a:off x="4845539" y="1617944"/>
            <a:ext cx="1423905" cy="67977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3440CC63-36A4-FD45-8835-C0652D8AF238}"/>
              </a:ext>
            </a:extLst>
          </p:cNvPr>
          <p:cNvSpPr/>
          <p:nvPr/>
        </p:nvSpPr>
        <p:spPr>
          <a:xfrm>
            <a:off x="95167" y="263849"/>
            <a:ext cx="3487249" cy="268283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93A3AFB4-EBE6-20C1-FAB3-E878ED9101B1}"/>
              </a:ext>
            </a:extLst>
          </p:cNvPr>
          <p:cNvSpPr/>
          <p:nvPr/>
        </p:nvSpPr>
        <p:spPr>
          <a:xfrm>
            <a:off x="4845539" y="2375408"/>
            <a:ext cx="609599" cy="89923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A77F2C14-7420-847F-5440-3471E834B43A}"/>
              </a:ext>
            </a:extLst>
          </p:cNvPr>
          <p:cNvSpPr/>
          <p:nvPr/>
        </p:nvSpPr>
        <p:spPr>
          <a:xfrm>
            <a:off x="8876975" y="553404"/>
            <a:ext cx="3244687" cy="2463334"/>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E0B8F1AB-9B3A-AD6F-4F47-AF0426B84747}"/>
              </a:ext>
            </a:extLst>
          </p:cNvPr>
          <p:cNvSpPr/>
          <p:nvPr/>
        </p:nvSpPr>
        <p:spPr>
          <a:xfrm>
            <a:off x="4672344" y="4794740"/>
            <a:ext cx="2291163" cy="84015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EF5632F3-A0DE-798F-5B88-3B3327198080}"/>
              </a:ext>
            </a:extLst>
          </p:cNvPr>
          <p:cNvSpPr/>
          <p:nvPr/>
        </p:nvSpPr>
        <p:spPr>
          <a:xfrm>
            <a:off x="8876975" y="4199049"/>
            <a:ext cx="3244687" cy="238248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id="{0A4719B1-8C7F-DD7E-450A-615517D3137F}"/>
              </a:ext>
            </a:extLst>
          </p:cNvPr>
          <p:cNvSpPr/>
          <p:nvPr/>
        </p:nvSpPr>
        <p:spPr>
          <a:xfrm>
            <a:off x="5535797" y="2375407"/>
            <a:ext cx="1400355" cy="236899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Titolo 1">
            <a:extLst>
              <a:ext uri="{FF2B5EF4-FFF2-40B4-BE49-F238E27FC236}">
                <a16:creationId xmlns:a16="http://schemas.microsoft.com/office/drawing/2014/main" id="{9A7639A3-B069-05D0-8A87-4C3E10801100}"/>
              </a:ext>
            </a:extLst>
          </p:cNvPr>
          <p:cNvSpPr txBox="1">
            <a:spLocks/>
          </p:cNvSpPr>
          <p:nvPr/>
        </p:nvSpPr>
        <p:spPr>
          <a:xfrm>
            <a:off x="4093432" y="367364"/>
            <a:ext cx="4095969" cy="815752"/>
          </a:xfrm>
          <a:prstGeom prst="rect">
            <a:avLst/>
          </a:prstGeom>
          <a:solidFill>
            <a:schemeClr val="tx1"/>
          </a:solidFill>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it-IT" dirty="0">
                <a:solidFill>
                  <a:schemeClr val="bg1"/>
                </a:solidFill>
              </a:rPr>
              <a:t>SPES project status (</a:t>
            </a:r>
            <a:r>
              <a:rPr lang="en-AU" dirty="0">
                <a:solidFill>
                  <a:schemeClr val="bg1"/>
                </a:solidFill>
              </a:rPr>
              <a:t>infrastructures</a:t>
            </a:r>
            <a:r>
              <a:rPr lang="it-IT" dirty="0">
                <a:solidFill>
                  <a:schemeClr val="bg1"/>
                </a:solidFill>
              </a:rPr>
              <a:t>)</a:t>
            </a:r>
          </a:p>
        </p:txBody>
      </p:sp>
      <p:sp>
        <p:nvSpPr>
          <p:cNvPr id="23" name="Rettangolo 22">
            <a:extLst>
              <a:ext uri="{FF2B5EF4-FFF2-40B4-BE49-F238E27FC236}">
                <a16:creationId xmlns:a16="http://schemas.microsoft.com/office/drawing/2014/main" id="{FC47862A-C39F-C515-12CA-1DF40CD41A45}"/>
              </a:ext>
            </a:extLst>
          </p:cNvPr>
          <p:cNvSpPr/>
          <p:nvPr/>
        </p:nvSpPr>
        <p:spPr>
          <a:xfrm>
            <a:off x="4955833" y="873586"/>
            <a:ext cx="2214197" cy="646331"/>
          </a:xfrm>
          <a:prstGeom prst="rect">
            <a:avLst/>
          </a:prstGeom>
          <a:noFill/>
        </p:spPr>
        <p:txBody>
          <a:bodyPr wrap="none" lIns="91440" tIns="45720" rIns="91440" bIns="45720">
            <a:spAutoFit/>
          </a:bodyPr>
          <a:lstStyle/>
          <a:p>
            <a:pPr algn="ctr"/>
            <a:r>
              <a:rPr lang="it-IT"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Sept 2020 </a:t>
            </a:r>
          </a:p>
        </p:txBody>
      </p:sp>
      <p:sp>
        <p:nvSpPr>
          <p:cNvPr id="3" name="Segnaposto piè di pagina 2">
            <a:extLst>
              <a:ext uri="{FF2B5EF4-FFF2-40B4-BE49-F238E27FC236}">
                <a16:creationId xmlns:a16="http://schemas.microsoft.com/office/drawing/2014/main" id="{9BDB67A1-7004-D370-2508-0B53066A69EB}"/>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231263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E4BC04DA-660D-71B3-F260-5B6A639F0C52}"/>
              </a:ext>
            </a:extLst>
          </p:cNvPr>
          <p:cNvSpPr>
            <a:spLocks noGrp="1"/>
          </p:cNvSpPr>
          <p:nvPr>
            <p:ph type="sldNum" sz="quarter" idx="12"/>
          </p:nvPr>
        </p:nvSpPr>
        <p:spPr/>
        <p:txBody>
          <a:bodyPr/>
          <a:lstStyle/>
          <a:p>
            <a:r>
              <a:rPr lang="it-IT"/>
              <a:t>1</a:t>
            </a:r>
            <a:endParaRPr lang="it-IT" dirty="0"/>
          </a:p>
        </p:txBody>
      </p:sp>
      <p:pic>
        <p:nvPicPr>
          <p:cNvPr id="6" name="Segnaposto contenuto 6">
            <a:extLst>
              <a:ext uri="{FF2B5EF4-FFF2-40B4-BE49-F238E27FC236}">
                <a16:creationId xmlns:a16="http://schemas.microsoft.com/office/drawing/2014/main" id="{06CC309D-6DA5-75F3-F40D-67A1C1562453}"/>
              </a:ext>
            </a:extLst>
          </p:cNvPr>
          <p:cNvPicPr>
            <a:picLocks noChangeAspect="1"/>
          </p:cNvPicPr>
          <p:nvPr/>
        </p:nvPicPr>
        <p:blipFill>
          <a:blip r:embed="rId2"/>
          <a:stretch>
            <a:fillRect/>
          </a:stretch>
        </p:blipFill>
        <p:spPr>
          <a:xfrm>
            <a:off x="3516922" y="341534"/>
            <a:ext cx="5879978" cy="5879978"/>
          </a:xfrm>
          <a:prstGeom prst="rect">
            <a:avLst/>
          </a:prstGeom>
        </p:spPr>
      </p:pic>
      <p:sp>
        <p:nvSpPr>
          <p:cNvPr id="11" name="Rettangolo 10">
            <a:extLst>
              <a:ext uri="{FF2B5EF4-FFF2-40B4-BE49-F238E27FC236}">
                <a16:creationId xmlns:a16="http://schemas.microsoft.com/office/drawing/2014/main" id="{9C40E7AB-C906-9D9B-7DB8-C6374FCDB61E}"/>
              </a:ext>
            </a:extLst>
          </p:cNvPr>
          <p:cNvSpPr/>
          <p:nvPr/>
        </p:nvSpPr>
        <p:spPr>
          <a:xfrm>
            <a:off x="3704492" y="1617944"/>
            <a:ext cx="1078524" cy="18286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A635ED4A-46B9-ADD9-BDED-58EDBDD0658D}"/>
              </a:ext>
            </a:extLst>
          </p:cNvPr>
          <p:cNvSpPr/>
          <p:nvPr/>
        </p:nvSpPr>
        <p:spPr>
          <a:xfrm>
            <a:off x="97692" y="3677297"/>
            <a:ext cx="3528646" cy="26922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B6268747-EC21-DABE-58CD-E1D618FA2176}"/>
              </a:ext>
            </a:extLst>
          </p:cNvPr>
          <p:cNvSpPr/>
          <p:nvPr/>
        </p:nvSpPr>
        <p:spPr>
          <a:xfrm>
            <a:off x="4845539" y="1617944"/>
            <a:ext cx="1423905" cy="67977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1D0A70B4-6564-95BB-B729-8C92ABF46FA1}"/>
              </a:ext>
            </a:extLst>
          </p:cNvPr>
          <p:cNvSpPr/>
          <p:nvPr/>
        </p:nvSpPr>
        <p:spPr>
          <a:xfrm>
            <a:off x="95167" y="263849"/>
            <a:ext cx="3487249" cy="268283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F6843372-54C0-768D-BF4D-D5C6C4357BDA}"/>
              </a:ext>
            </a:extLst>
          </p:cNvPr>
          <p:cNvSpPr/>
          <p:nvPr/>
        </p:nvSpPr>
        <p:spPr>
          <a:xfrm>
            <a:off x="4845539" y="2375408"/>
            <a:ext cx="609599" cy="89923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912A65CC-7EDD-3B06-AAD4-60AE9B5630C5}"/>
              </a:ext>
            </a:extLst>
          </p:cNvPr>
          <p:cNvSpPr/>
          <p:nvPr/>
        </p:nvSpPr>
        <p:spPr>
          <a:xfrm>
            <a:off x="8876975" y="553404"/>
            <a:ext cx="3244687" cy="239327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26A97365-B971-9897-A7FD-41A4345E7403}"/>
              </a:ext>
            </a:extLst>
          </p:cNvPr>
          <p:cNvSpPr/>
          <p:nvPr/>
        </p:nvSpPr>
        <p:spPr>
          <a:xfrm>
            <a:off x="4672344" y="4794740"/>
            <a:ext cx="2291163" cy="84015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3271607E-23B1-7F7E-69F2-1DC395D4658B}"/>
              </a:ext>
            </a:extLst>
          </p:cNvPr>
          <p:cNvSpPr/>
          <p:nvPr/>
        </p:nvSpPr>
        <p:spPr>
          <a:xfrm>
            <a:off x="8876975" y="4199049"/>
            <a:ext cx="3244687" cy="238248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69F8D6F3-FB40-4A6D-1910-D3049865FC0F}"/>
              </a:ext>
            </a:extLst>
          </p:cNvPr>
          <p:cNvSpPr/>
          <p:nvPr/>
        </p:nvSpPr>
        <p:spPr>
          <a:xfrm>
            <a:off x="5535797" y="2375407"/>
            <a:ext cx="1400355" cy="236899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a:extLst>
              <a:ext uri="{FF2B5EF4-FFF2-40B4-BE49-F238E27FC236}">
                <a16:creationId xmlns:a16="http://schemas.microsoft.com/office/drawing/2014/main" id="{EFEDF6E1-5230-418E-45F2-F73E6EB07F60}"/>
              </a:ext>
            </a:extLst>
          </p:cNvPr>
          <p:cNvPicPr>
            <a:picLocks noChangeAspect="1"/>
          </p:cNvPicPr>
          <p:nvPr/>
        </p:nvPicPr>
        <p:blipFill>
          <a:blip r:embed="rId3"/>
          <a:stretch>
            <a:fillRect/>
          </a:stretch>
        </p:blipFill>
        <p:spPr>
          <a:xfrm>
            <a:off x="8916752" y="576732"/>
            <a:ext cx="3162481" cy="2351736"/>
          </a:xfrm>
          <a:prstGeom prst="rect">
            <a:avLst/>
          </a:prstGeom>
        </p:spPr>
      </p:pic>
      <p:pic>
        <p:nvPicPr>
          <p:cNvPr id="23" name="Immagine 22">
            <a:extLst>
              <a:ext uri="{FF2B5EF4-FFF2-40B4-BE49-F238E27FC236}">
                <a16:creationId xmlns:a16="http://schemas.microsoft.com/office/drawing/2014/main" id="{6A5FC6CC-6A19-0279-534B-3EA58E6921D0}"/>
              </a:ext>
            </a:extLst>
          </p:cNvPr>
          <p:cNvPicPr>
            <a:picLocks noChangeAspect="1"/>
          </p:cNvPicPr>
          <p:nvPr/>
        </p:nvPicPr>
        <p:blipFill>
          <a:blip r:embed="rId4"/>
          <a:stretch>
            <a:fillRect/>
          </a:stretch>
        </p:blipFill>
        <p:spPr>
          <a:xfrm>
            <a:off x="6756613" y="2249215"/>
            <a:ext cx="1541165" cy="1986723"/>
          </a:xfrm>
          <a:prstGeom prst="rect">
            <a:avLst/>
          </a:prstGeom>
        </p:spPr>
      </p:pic>
      <p:pic>
        <p:nvPicPr>
          <p:cNvPr id="24" name="Immagine 23">
            <a:extLst>
              <a:ext uri="{FF2B5EF4-FFF2-40B4-BE49-F238E27FC236}">
                <a16:creationId xmlns:a16="http://schemas.microsoft.com/office/drawing/2014/main" id="{74F064DF-D8C3-9DC3-B176-35EAA4029500}"/>
              </a:ext>
            </a:extLst>
          </p:cNvPr>
          <p:cNvPicPr>
            <a:picLocks noChangeAspect="1"/>
          </p:cNvPicPr>
          <p:nvPr/>
        </p:nvPicPr>
        <p:blipFill>
          <a:blip r:embed="rId5"/>
          <a:stretch>
            <a:fillRect/>
          </a:stretch>
        </p:blipFill>
        <p:spPr>
          <a:xfrm>
            <a:off x="8939498" y="4235938"/>
            <a:ext cx="3128124" cy="2345591"/>
          </a:xfrm>
          <a:prstGeom prst="rect">
            <a:avLst/>
          </a:prstGeom>
        </p:spPr>
      </p:pic>
      <p:pic>
        <p:nvPicPr>
          <p:cNvPr id="25" name="Immagine 24">
            <a:extLst>
              <a:ext uri="{FF2B5EF4-FFF2-40B4-BE49-F238E27FC236}">
                <a16:creationId xmlns:a16="http://schemas.microsoft.com/office/drawing/2014/main" id="{D088A727-57EE-BFAE-749D-ABB9D3881054}"/>
              </a:ext>
            </a:extLst>
          </p:cNvPr>
          <p:cNvPicPr>
            <a:picLocks noChangeAspect="1"/>
          </p:cNvPicPr>
          <p:nvPr/>
        </p:nvPicPr>
        <p:blipFill>
          <a:blip r:embed="rId6"/>
          <a:stretch>
            <a:fillRect/>
          </a:stretch>
        </p:blipFill>
        <p:spPr>
          <a:xfrm>
            <a:off x="176782" y="341534"/>
            <a:ext cx="3343110" cy="2506797"/>
          </a:xfrm>
          <a:prstGeom prst="rect">
            <a:avLst/>
          </a:prstGeom>
        </p:spPr>
      </p:pic>
      <p:pic>
        <p:nvPicPr>
          <p:cNvPr id="26" name="Immagine 25">
            <a:extLst>
              <a:ext uri="{FF2B5EF4-FFF2-40B4-BE49-F238E27FC236}">
                <a16:creationId xmlns:a16="http://schemas.microsoft.com/office/drawing/2014/main" id="{C297697D-009A-B681-52C2-7903A5C80507}"/>
              </a:ext>
            </a:extLst>
          </p:cNvPr>
          <p:cNvPicPr>
            <a:picLocks noChangeAspect="1"/>
          </p:cNvPicPr>
          <p:nvPr/>
        </p:nvPicPr>
        <p:blipFill>
          <a:blip r:embed="rId7"/>
          <a:stretch>
            <a:fillRect/>
          </a:stretch>
        </p:blipFill>
        <p:spPr>
          <a:xfrm>
            <a:off x="139089" y="3727940"/>
            <a:ext cx="3487249" cy="2614877"/>
          </a:xfrm>
          <a:prstGeom prst="rect">
            <a:avLst/>
          </a:prstGeom>
        </p:spPr>
      </p:pic>
      <p:pic>
        <p:nvPicPr>
          <p:cNvPr id="27" name="Immagine 26">
            <a:extLst>
              <a:ext uri="{FF2B5EF4-FFF2-40B4-BE49-F238E27FC236}">
                <a16:creationId xmlns:a16="http://schemas.microsoft.com/office/drawing/2014/main" id="{2BE6538C-16AC-D903-27BF-C9274A79C98C}"/>
              </a:ext>
            </a:extLst>
          </p:cNvPr>
          <p:cNvPicPr>
            <a:picLocks noChangeAspect="1"/>
          </p:cNvPicPr>
          <p:nvPr/>
        </p:nvPicPr>
        <p:blipFill>
          <a:blip r:embed="rId8"/>
          <a:stretch>
            <a:fillRect/>
          </a:stretch>
        </p:blipFill>
        <p:spPr>
          <a:xfrm>
            <a:off x="5890728" y="417467"/>
            <a:ext cx="2532747" cy="1705020"/>
          </a:xfrm>
          <a:prstGeom prst="rect">
            <a:avLst/>
          </a:prstGeom>
        </p:spPr>
      </p:pic>
      <p:pic>
        <p:nvPicPr>
          <p:cNvPr id="28" name="Immagine 27">
            <a:extLst>
              <a:ext uri="{FF2B5EF4-FFF2-40B4-BE49-F238E27FC236}">
                <a16:creationId xmlns:a16="http://schemas.microsoft.com/office/drawing/2014/main" id="{2FAA851F-D6DE-00F0-CACD-6FCF712D45C8}"/>
              </a:ext>
            </a:extLst>
          </p:cNvPr>
          <p:cNvPicPr>
            <a:picLocks noChangeAspect="1"/>
          </p:cNvPicPr>
          <p:nvPr/>
        </p:nvPicPr>
        <p:blipFill>
          <a:blip r:embed="rId9"/>
          <a:stretch>
            <a:fillRect/>
          </a:stretch>
        </p:blipFill>
        <p:spPr>
          <a:xfrm>
            <a:off x="5887853" y="4429502"/>
            <a:ext cx="2648078" cy="1934377"/>
          </a:xfrm>
          <a:prstGeom prst="rect">
            <a:avLst/>
          </a:prstGeom>
        </p:spPr>
      </p:pic>
      <p:sp>
        <p:nvSpPr>
          <p:cNvPr id="29" name="Rettangolo 28">
            <a:extLst>
              <a:ext uri="{FF2B5EF4-FFF2-40B4-BE49-F238E27FC236}">
                <a16:creationId xmlns:a16="http://schemas.microsoft.com/office/drawing/2014/main" id="{9ECA8667-9176-8A5D-6B17-C633B3FB571B}"/>
              </a:ext>
            </a:extLst>
          </p:cNvPr>
          <p:cNvSpPr/>
          <p:nvPr/>
        </p:nvSpPr>
        <p:spPr>
          <a:xfrm>
            <a:off x="5887852" y="386864"/>
            <a:ext cx="2535623" cy="1730974"/>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a:extLst>
              <a:ext uri="{FF2B5EF4-FFF2-40B4-BE49-F238E27FC236}">
                <a16:creationId xmlns:a16="http://schemas.microsoft.com/office/drawing/2014/main" id="{E644A815-F836-DBB9-9254-C93A73C919A8}"/>
              </a:ext>
            </a:extLst>
          </p:cNvPr>
          <p:cNvSpPr/>
          <p:nvPr/>
        </p:nvSpPr>
        <p:spPr>
          <a:xfrm>
            <a:off x="6722943" y="2216201"/>
            <a:ext cx="1558840" cy="201973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a:extLst>
              <a:ext uri="{FF2B5EF4-FFF2-40B4-BE49-F238E27FC236}">
                <a16:creationId xmlns:a16="http://schemas.microsoft.com/office/drawing/2014/main" id="{726CE8B5-8390-EE4B-7661-9BEA220BB5F7}"/>
              </a:ext>
            </a:extLst>
          </p:cNvPr>
          <p:cNvSpPr/>
          <p:nvPr/>
        </p:nvSpPr>
        <p:spPr>
          <a:xfrm>
            <a:off x="5887852" y="4412687"/>
            <a:ext cx="2647273" cy="1951191"/>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a:extLst>
              <a:ext uri="{FF2B5EF4-FFF2-40B4-BE49-F238E27FC236}">
                <a16:creationId xmlns:a16="http://schemas.microsoft.com/office/drawing/2014/main" id="{DAAC1C53-FBD2-A945-7325-699C9337F769}"/>
              </a:ext>
            </a:extLst>
          </p:cNvPr>
          <p:cNvSpPr txBox="1"/>
          <p:nvPr/>
        </p:nvSpPr>
        <p:spPr>
          <a:xfrm>
            <a:off x="6729059" y="3821922"/>
            <a:ext cx="1308806" cy="424732"/>
          </a:xfrm>
          <a:prstGeom prst="rect">
            <a:avLst/>
          </a:prstGeom>
          <a:solidFill>
            <a:srgbClr val="92D050"/>
          </a:solidFill>
          <a:ln>
            <a:solidFill>
              <a:srgbClr val="92D05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90000"/>
              </a:lnSpc>
            </a:pPr>
            <a:r>
              <a:rPr lang="en-CA" sz="1200" dirty="0"/>
              <a:t>Ventilation system upgrade</a:t>
            </a:r>
          </a:p>
        </p:txBody>
      </p:sp>
      <p:sp>
        <p:nvSpPr>
          <p:cNvPr id="33" name="CasellaDiTesto 32">
            <a:extLst>
              <a:ext uri="{FF2B5EF4-FFF2-40B4-BE49-F238E27FC236}">
                <a16:creationId xmlns:a16="http://schemas.microsoft.com/office/drawing/2014/main" id="{7D1818E8-A5BE-5D96-5250-7BAC9FC722E4}"/>
              </a:ext>
            </a:extLst>
          </p:cNvPr>
          <p:cNvSpPr txBox="1"/>
          <p:nvPr/>
        </p:nvSpPr>
        <p:spPr>
          <a:xfrm>
            <a:off x="8876975" y="6312449"/>
            <a:ext cx="1701975" cy="258532"/>
          </a:xfrm>
          <a:prstGeom prst="rect">
            <a:avLst/>
          </a:prstGeom>
          <a:solidFill>
            <a:schemeClr val="accent3"/>
          </a:solidFill>
          <a:ln>
            <a:solidFill>
              <a:schemeClr val="accent3"/>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90000"/>
              </a:lnSpc>
            </a:pPr>
            <a:r>
              <a:rPr lang="en-CA" sz="1200" dirty="0"/>
              <a:t>Power supply room</a:t>
            </a:r>
          </a:p>
        </p:txBody>
      </p:sp>
      <p:sp>
        <p:nvSpPr>
          <p:cNvPr id="34" name="CasellaDiTesto 33">
            <a:extLst>
              <a:ext uri="{FF2B5EF4-FFF2-40B4-BE49-F238E27FC236}">
                <a16:creationId xmlns:a16="http://schemas.microsoft.com/office/drawing/2014/main" id="{EEC9F7E1-2AFB-033D-84FF-BD5F9E17297C}"/>
              </a:ext>
            </a:extLst>
          </p:cNvPr>
          <p:cNvSpPr txBox="1"/>
          <p:nvPr/>
        </p:nvSpPr>
        <p:spPr>
          <a:xfrm>
            <a:off x="8916752" y="2669936"/>
            <a:ext cx="1701975" cy="258532"/>
          </a:xfrm>
          <a:prstGeom prst="rect">
            <a:avLst/>
          </a:prstGeom>
          <a:solidFill>
            <a:srgbClr val="FFFF00"/>
          </a:solidFill>
          <a:ln>
            <a:solidFill>
              <a:srgbClr val="FFFF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90000"/>
              </a:lnSpc>
            </a:pPr>
            <a:r>
              <a:rPr lang="en-CA" sz="1200" dirty="0"/>
              <a:t>ISOL HV platform</a:t>
            </a:r>
          </a:p>
        </p:txBody>
      </p:sp>
      <p:sp>
        <p:nvSpPr>
          <p:cNvPr id="35" name="CasellaDiTesto 34">
            <a:extLst>
              <a:ext uri="{FF2B5EF4-FFF2-40B4-BE49-F238E27FC236}">
                <a16:creationId xmlns:a16="http://schemas.microsoft.com/office/drawing/2014/main" id="{C473002E-EC0A-DCA3-7326-5E832E8D4A80}"/>
              </a:ext>
            </a:extLst>
          </p:cNvPr>
          <p:cNvSpPr txBox="1"/>
          <p:nvPr/>
        </p:nvSpPr>
        <p:spPr>
          <a:xfrm>
            <a:off x="104069" y="2666412"/>
            <a:ext cx="1701975" cy="258532"/>
          </a:xfrm>
          <a:prstGeom prst="rect">
            <a:avLst/>
          </a:prstGeom>
          <a:solidFill>
            <a:srgbClr val="0070C0"/>
          </a:solidFill>
          <a:ln>
            <a:solidFill>
              <a:srgbClr val="0070C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90000"/>
              </a:lnSpc>
            </a:pPr>
            <a:r>
              <a:rPr lang="en-CA" sz="1200" dirty="0"/>
              <a:t>UCx laboratories</a:t>
            </a:r>
          </a:p>
        </p:txBody>
      </p:sp>
      <p:sp>
        <p:nvSpPr>
          <p:cNvPr id="36" name="CasellaDiTesto 35">
            <a:extLst>
              <a:ext uri="{FF2B5EF4-FFF2-40B4-BE49-F238E27FC236}">
                <a16:creationId xmlns:a16="http://schemas.microsoft.com/office/drawing/2014/main" id="{19B7C40A-A680-41C6-9FCD-226CFF91614D}"/>
              </a:ext>
            </a:extLst>
          </p:cNvPr>
          <p:cNvSpPr txBox="1"/>
          <p:nvPr/>
        </p:nvSpPr>
        <p:spPr>
          <a:xfrm>
            <a:off x="95167" y="6123807"/>
            <a:ext cx="1822781" cy="258532"/>
          </a:xfrm>
          <a:prstGeom prst="rect">
            <a:avLst/>
          </a:prstGeom>
          <a:solidFill>
            <a:srgbClr val="FF0000"/>
          </a:solidFill>
          <a:ln>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90000"/>
              </a:lnSpc>
            </a:pPr>
            <a:r>
              <a:rPr lang="en-CA" sz="1200" dirty="0"/>
              <a:t>ISOL target  laboratories</a:t>
            </a:r>
          </a:p>
        </p:txBody>
      </p:sp>
      <p:sp>
        <p:nvSpPr>
          <p:cNvPr id="37" name="Rettangolo 36">
            <a:extLst>
              <a:ext uri="{FF2B5EF4-FFF2-40B4-BE49-F238E27FC236}">
                <a16:creationId xmlns:a16="http://schemas.microsoft.com/office/drawing/2014/main" id="{A3F9B4BF-A70A-0C70-8215-568750CE0CE8}"/>
              </a:ext>
            </a:extLst>
          </p:cNvPr>
          <p:cNvSpPr/>
          <p:nvPr/>
        </p:nvSpPr>
        <p:spPr>
          <a:xfrm>
            <a:off x="3703639" y="450259"/>
            <a:ext cx="2093971" cy="646331"/>
          </a:xfrm>
          <a:prstGeom prst="rect">
            <a:avLst/>
          </a:prstGeom>
          <a:noFill/>
        </p:spPr>
        <p:txBody>
          <a:bodyPr wrap="none" lIns="91440" tIns="45720" rIns="91440" bIns="45720">
            <a:spAutoFit/>
          </a:bodyPr>
          <a:lstStyle/>
          <a:p>
            <a:pPr algn="ctr"/>
            <a:r>
              <a:rPr lang="it-IT"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a:t>
            </a:r>
            <a:r>
              <a:rPr lang="it-IT"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ov 2022 </a:t>
            </a:r>
          </a:p>
        </p:txBody>
      </p:sp>
      <p:sp>
        <p:nvSpPr>
          <p:cNvPr id="2" name="Segnaposto piè di pagina 1">
            <a:extLst>
              <a:ext uri="{FF2B5EF4-FFF2-40B4-BE49-F238E27FC236}">
                <a16:creationId xmlns:a16="http://schemas.microsoft.com/office/drawing/2014/main" id="{637FB3AC-351B-4CC9-EE6D-2836307F2D15}"/>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247666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8F521D7-4C7F-2522-FAA5-7D72D1140A64}"/>
              </a:ext>
            </a:extLst>
          </p:cNvPr>
          <p:cNvSpPr>
            <a:spLocks noGrp="1"/>
          </p:cNvSpPr>
          <p:nvPr>
            <p:ph idx="1"/>
          </p:nvPr>
        </p:nvSpPr>
        <p:spPr>
          <a:xfrm>
            <a:off x="693812" y="1412776"/>
            <a:ext cx="10801199" cy="2532113"/>
          </a:xfrm>
        </p:spPr>
        <p:txBody>
          <a:bodyPr/>
          <a:lstStyle/>
          <a:p>
            <a:r>
              <a:rPr lang="en-AU" dirty="0"/>
              <a:t>More than 20 companies have been engaged in 2022 to carry on any kind of works: </a:t>
            </a:r>
          </a:p>
          <a:p>
            <a:pPr lvl="1"/>
            <a:r>
              <a:rPr lang="en-AU" dirty="0"/>
              <a:t>Structures (civil works and surfaces finishing)</a:t>
            </a:r>
          </a:p>
          <a:p>
            <a:pPr lvl="1"/>
            <a:r>
              <a:rPr lang="en-AU" dirty="0"/>
              <a:t>Mechanics and thermomechanics plants</a:t>
            </a:r>
          </a:p>
          <a:p>
            <a:pPr lvl="1"/>
            <a:r>
              <a:rPr lang="en-AU" dirty="0"/>
              <a:t>Electrics works, cabling</a:t>
            </a:r>
          </a:p>
          <a:p>
            <a:pPr lvl="1"/>
            <a:r>
              <a:rPr lang="en-AU" dirty="0"/>
              <a:t>Accelerators systems and ancillary  equipment (HV platform, beamlines</a:t>
            </a:r>
            <a:r>
              <a:rPr lang="it-IT" dirty="0"/>
              <a:t>,…)</a:t>
            </a:r>
          </a:p>
          <a:p>
            <a:pPr marL="0" indent="0">
              <a:buNone/>
            </a:pPr>
            <a:endParaRPr lang="it-IT" dirty="0"/>
          </a:p>
        </p:txBody>
      </p:sp>
      <p:sp>
        <p:nvSpPr>
          <p:cNvPr id="5" name="Segnaposto numero diapositiva 4">
            <a:extLst>
              <a:ext uri="{FF2B5EF4-FFF2-40B4-BE49-F238E27FC236}">
                <a16:creationId xmlns:a16="http://schemas.microsoft.com/office/drawing/2014/main" id="{E912F46F-BF68-DA35-1AA5-5C8912A78B71}"/>
              </a:ext>
            </a:extLst>
          </p:cNvPr>
          <p:cNvSpPr>
            <a:spLocks noGrp="1"/>
          </p:cNvSpPr>
          <p:nvPr>
            <p:ph type="sldNum" sz="quarter" idx="12"/>
          </p:nvPr>
        </p:nvSpPr>
        <p:spPr/>
        <p:txBody>
          <a:bodyPr/>
          <a:lstStyle/>
          <a:p>
            <a:r>
              <a:rPr lang="it-IT" dirty="0"/>
              <a:t>8</a:t>
            </a:r>
          </a:p>
        </p:txBody>
      </p:sp>
      <p:pic>
        <p:nvPicPr>
          <p:cNvPr id="6" name="Immagine 5">
            <a:extLst>
              <a:ext uri="{FF2B5EF4-FFF2-40B4-BE49-F238E27FC236}">
                <a16:creationId xmlns:a16="http://schemas.microsoft.com/office/drawing/2014/main" id="{FAD62138-8B04-2049-9D80-6FA89E6F06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485900" cy="911916"/>
          </a:xfrm>
          <a:prstGeom prst="rect">
            <a:avLst/>
          </a:prstGeom>
        </p:spPr>
      </p:pic>
      <p:sp>
        <p:nvSpPr>
          <p:cNvPr id="7" name="Titolo 1">
            <a:extLst>
              <a:ext uri="{FF2B5EF4-FFF2-40B4-BE49-F238E27FC236}">
                <a16:creationId xmlns:a16="http://schemas.microsoft.com/office/drawing/2014/main" id="{609BFE91-297F-763F-3493-8449DA82DCF0}"/>
              </a:ext>
            </a:extLst>
          </p:cNvPr>
          <p:cNvSpPr>
            <a:spLocks noGrp="1"/>
          </p:cNvSpPr>
          <p:nvPr>
            <p:ph type="title"/>
          </p:nvPr>
        </p:nvSpPr>
        <p:spPr>
          <a:xfrm>
            <a:off x="1512238" y="226453"/>
            <a:ext cx="9144001" cy="815752"/>
          </a:xfrm>
        </p:spPr>
        <p:txBody>
          <a:bodyPr/>
          <a:lstStyle/>
          <a:p>
            <a:r>
              <a:rPr lang="it-IT" dirty="0"/>
              <a:t>Works Progress in SPES building in 2022</a:t>
            </a:r>
          </a:p>
        </p:txBody>
      </p:sp>
      <p:pic>
        <p:nvPicPr>
          <p:cNvPr id="8" name="Immagine 7">
            <a:extLst>
              <a:ext uri="{FF2B5EF4-FFF2-40B4-BE49-F238E27FC236}">
                <a16:creationId xmlns:a16="http://schemas.microsoft.com/office/drawing/2014/main" id="{B4CC0B71-6D7E-C4F8-185C-1FC965768217}"/>
              </a:ext>
            </a:extLst>
          </p:cNvPr>
          <p:cNvPicPr>
            <a:picLocks noChangeAspect="1"/>
          </p:cNvPicPr>
          <p:nvPr/>
        </p:nvPicPr>
        <p:blipFill>
          <a:blip r:embed="rId3"/>
          <a:stretch>
            <a:fillRect/>
          </a:stretch>
        </p:blipFill>
        <p:spPr>
          <a:xfrm>
            <a:off x="0" y="3649418"/>
            <a:ext cx="12195596" cy="2590035"/>
          </a:xfrm>
          <a:prstGeom prst="rect">
            <a:avLst/>
          </a:prstGeom>
        </p:spPr>
      </p:pic>
      <p:pic>
        <p:nvPicPr>
          <p:cNvPr id="9" name="Picture 3">
            <a:extLst>
              <a:ext uri="{FF2B5EF4-FFF2-40B4-BE49-F238E27FC236}">
                <a16:creationId xmlns:a16="http://schemas.microsoft.com/office/drawing/2014/main" id="{BDB1594D-B5FA-AC7D-AE62-C7C6EE8409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1657" y="0"/>
            <a:ext cx="2347168" cy="641529"/>
          </a:xfrm>
          <a:prstGeom prst="rect">
            <a:avLst/>
          </a:prstGeom>
          <a:solidFill>
            <a:schemeClr val="tx1"/>
          </a:solidFill>
          <a:ln>
            <a:noFill/>
          </a:ln>
          <a:effectLst/>
        </p:spPr>
      </p:pic>
      <p:sp>
        <p:nvSpPr>
          <p:cNvPr id="2" name="Segnaposto piè di pagina 1">
            <a:extLst>
              <a:ext uri="{FF2B5EF4-FFF2-40B4-BE49-F238E27FC236}">
                <a16:creationId xmlns:a16="http://schemas.microsoft.com/office/drawing/2014/main" id="{99DEC87D-F60E-D61B-D1DC-419B9F00A5B3}"/>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127693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egnaposto contenut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18" y="1478464"/>
            <a:ext cx="7432086" cy="4830856"/>
          </a:xfrm>
          <a:prstGeom prst="rect">
            <a:avLst/>
          </a:prstGeom>
        </p:spPr>
      </p:pic>
      <p:sp>
        <p:nvSpPr>
          <p:cNvPr id="6" name="Titolo 1"/>
          <p:cNvSpPr>
            <a:spLocks noGrp="1"/>
          </p:cNvSpPr>
          <p:nvPr>
            <p:ph type="title"/>
          </p:nvPr>
        </p:nvSpPr>
        <p:spPr>
          <a:xfrm>
            <a:off x="1701924" y="365553"/>
            <a:ext cx="9411799" cy="599728"/>
          </a:xfrm>
        </p:spPr>
        <p:txBody>
          <a:bodyPr>
            <a:normAutofit/>
          </a:bodyPr>
          <a:lstStyle/>
          <a:p>
            <a:r>
              <a:rPr lang="en-US" dirty="0"/>
              <a:t>High Intensity Proton Beam Facility for SPES </a:t>
            </a:r>
          </a:p>
        </p:txBody>
      </p:sp>
      <p:sp>
        <p:nvSpPr>
          <p:cNvPr id="7" name="Segnaposto contenuto 2"/>
          <p:cNvSpPr>
            <a:spLocks noGrp="1"/>
          </p:cNvSpPr>
          <p:nvPr>
            <p:ph idx="1"/>
          </p:nvPr>
        </p:nvSpPr>
        <p:spPr>
          <a:xfrm>
            <a:off x="7822604" y="1772816"/>
            <a:ext cx="3816424" cy="4114801"/>
          </a:xfrm>
        </p:spPr>
        <p:txBody>
          <a:bodyPr/>
          <a:lstStyle/>
          <a:p>
            <a:r>
              <a:rPr lang="en-US" dirty="0"/>
              <a:t>Up to 9 irradiation target points</a:t>
            </a:r>
          </a:p>
          <a:p>
            <a:r>
              <a:rPr lang="en-US" dirty="0"/>
              <a:t>2 ISOL target stations (A6, A4)</a:t>
            </a:r>
          </a:p>
          <a:p>
            <a:r>
              <a:rPr lang="en-US" dirty="0"/>
              <a:t>3 Shielded bunkers (RI #1,#2,#3) for High Intensity irradiation</a:t>
            </a:r>
          </a:p>
          <a:p>
            <a:r>
              <a:rPr lang="en-US" dirty="0"/>
              <a:t>4 medium and low intensity target areas (A8, A9, A15)</a:t>
            </a:r>
          </a:p>
        </p:txBody>
      </p:sp>
      <p:sp>
        <p:nvSpPr>
          <p:cNvPr id="9" name="CasellaDiTesto 8"/>
          <p:cNvSpPr txBox="1"/>
          <p:nvPr/>
        </p:nvSpPr>
        <p:spPr>
          <a:xfrm>
            <a:off x="1269875" y="1701575"/>
            <a:ext cx="5760640" cy="5909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lnSpc>
                <a:spcPct val="90000"/>
              </a:lnSpc>
            </a:pPr>
            <a:r>
              <a:rPr lang="en-US" dirty="0"/>
              <a:t>Production and research on radioisotopes for medical application (LARAMED project)</a:t>
            </a:r>
          </a:p>
        </p:txBody>
      </p:sp>
      <p:sp>
        <p:nvSpPr>
          <p:cNvPr id="10" name="CasellaDiTesto 9"/>
          <p:cNvSpPr txBox="1"/>
          <p:nvPr/>
        </p:nvSpPr>
        <p:spPr>
          <a:xfrm>
            <a:off x="1909825" y="5805264"/>
            <a:ext cx="4976675" cy="3416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90000"/>
              </a:lnSpc>
            </a:pPr>
            <a:r>
              <a:rPr lang="en-US" dirty="0"/>
              <a:t> Production of radioactive beams (ISOL targets)</a:t>
            </a:r>
          </a:p>
        </p:txBody>
      </p:sp>
      <p:sp>
        <p:nvSpPr>
          <p:cNvPr id="11" name="CasellaDiTesto 10"/>
          <p:cNvSpPr txBox="1"/>
          <p:nvPr/>
        </p:nvSpPr>
        <p:spPr>
          <a:xfrm>
            <a:off x="658061" y="3082180"/>
            <a:ext cx="1331895" cy="13388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90000"/>
              </a:lnSpc>
            </a:pPr>
            <a:r>
              <a:rPr lang="en-US" dirty="0"/>
              <a:t>Neutron sources and other applications</a:t>
            </a:r>
          </a:p>
          <a:p>
            <a:pPr algn="ctr">
              <a:lnSpc>
                <a:spcPct val="90000"/>
              </a:lnSpc>
            </a:pPr>
            <a:r>
              <a:rPr lang="en-US" dirty="0"/>
              <a:t>(NEPIR)</a:t>
            </a:r>
          </a:p>
        </p:txBody>
      </p:sp>
      <p:pic>
        <p:nvPicPr>
          <p:cNvPr id="17" name="Immagin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89" y="1075"/>
            <a:ext cx="1485900" cy="911916"/>
          </a:xfrm>
          <a:prstGeom prst="rect">
            <a:avLst/>
          </a:prstGeom>
        </p:spPr>
      </p:pic>
      <p:sp>
        <p:nvSpPr>
          <p:cNvPr id="4" name="Segnaposto numero diapositiva 3"/>
          <p:cNvSpPr>
            <a:spLocks noGrp="1"/>
          </p:cNvSpPr>
          <p:nvPr>
            <p:ph type="sldNum" sz="quarter" idx="12"/>
          </p:nvPr>
        </p:nvSpPr>
        <p:spPr/>
        <p:txBody>
          <a:bodyPr/>
          <a:lstStyle/>
          <a:p>
            <a:r>
              <a:rPr lang="it-IT" dirty="0"/>
              <a:t>9</a:t>
            </a:r>
          </a:p>
        </p:txBody>
      </p:sp>
      <p:sp>
        <p:nvSpPr>
          <p:cNvPr id="2" name="Segnaposto piè di pagina 1">
            <a:extLst>
              <a:ext uri="{FF2B5EF4-FFF2-40B4-BE49-F238E27FC236}">
                <a16:creationId xmlns:a16="http://schemas.microsoft.com/office/drawing/2014/main" id="{85E7140A-A158-7357-A3AF-D66A01F06C32}"/>
              </a:ext>
            </a:extLst>
          </p:cNvPr>
          <p:cNvSpPr>
            <a:spLocks noGrp="1"/>
          </p:cNvSpPr>
          <p:nvPr>
            <p:ph type="ftr" sz="quarter" idx="11"/>
          </p:nvPr>
        </p:nvSpPr>
        <p:spPr/>
        <p:txBody>
          <a:bodyPr/>
          <a:lstStyle/>
          <a:p>
            <a:r>
              <a:rPr lang="it-IT"/>
              <a:t>Mario Maggiore, Cyclotrons 2022, Beijing, 05-09 december 2022</a:t>
            </a:r>
            <a:endParaRPr lang="it-IT" dirty="0"/>
          </a:p>
        </p:txBody>
      </p:sp>
    </p:spTree>
    <p:extLst>
      <p:ext uri="{BB962C8B-B14F-4D97-AF65-F5344CB8AC3E}">
        <p14:creationId xmlns:p14="http://schemas.microsoft.com/office/powerpoint/2010/main" val="299756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90000"/>
          </a:lnSpc>
          <a:defRPr/>
        </a:defPPr>
      </a:lstStyle>
    </a:txDef>
  </a:objectDefaults>
  <a:extraClrScheme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E257D54-B65D-4775-8A47-BF76CA13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Tunnel blu digitale (widescreen)</Template>
  <TotalTime>0</TotalTime>
  <Words>1801</Words>
  <Application>Microsoft Office PowerPoint</Application>
  <PresentationFormat>Personalizzato</PresentationFormat>
  <Paragraphs>220</Paragraphs>
  <Slides>27</Slides>
  <Notes>5</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27</vt:i4>
      </vt:variant>
    </vt:vector>
  </HeadingPairs>
  <TitlesOfParts>
    <vt:vector size="30" baseType="lpstr">
      <vt:lpstr>Arial</vt:lpstr>
      <vt:lpstr>Corbel</vt:lpstr>
      <vt:lpstr>Digital Blue Tunnel 16x9</vt:lpstr>
      <vt:lpstr>Status of SPES Cyclotron at Laboratori Nazionali of Legnaro -INFN </vt:lpstr>
      <vt:lpstr>Presentazione standard di PowerPoint</vt:lpstr>
      <vt:lpstr>Presentazione standard di PowerPoint</vt:lpstr>
      <vt:lpstr>Presentazione standard di PowerPoint</vt:lpstr>
      <vt:lpstr>SPES project status (accelerator systems)</vt:lpstr>
      <vt:lpstr>Presentazione standard di PowerPoint</vt:lpstr>
      <vt:lpstr>Presentazione standard di PowerPoint</vt:lpstr>
      <vt:lpstr>Works Progress in SPES building in 2022</vt:lpstr>
      <vt:lpstr>High Intensity Proton Beam Facility for SPES </vt:lpstr>
      <vt:lpstr>The 70 MeV Cyclotron</vt:lpstr>
      <vt:lpstr>Cyclotron story: it began in 2010 (contract signed with Best Ther.)</vt:lpstr>
      <vt:lpstr>Intensity ramp-up beam stability improvements</vt:lpstr>
      <vt:lpstr>Diagnostics and beam optics check (2018)</vt:lpstr>
      <vt:lpstr>2020- Systems Restarting  1 MeV operation</vt:lpstr>
      <vt:lpstr>Water Cooling System Upgrade (2021-2023)</vt:lpstr>
      <vt:lpstr>Control System Upgrade (2022-2023)</vt:lpstr>
      <vt:lpstr>Integration of Cyclotron System with Global Safety System and MPS of SPES (2022-2023)</vt:lpstr>
      <vt:lpstr>Beam Loss Monitors</vt:lpstr>
      <vt:lpstr>Supply of new beamlines: towards the full configuration</vt:lpstr>
      <vt:lpstr>Cyclotron team activity: maintenance</vt:lpstr>
      <vt:lpstr>New upgrade of Cyclotron systems </vt:lpstr>
      <vt:lpstr>Extension plan of high intensity facility</vt:lpstr>
      <vt:lpstr>Summary</vt:lpstr>
      <vt:lpstr>Presentazione standard di PowerPoint</vt:lpstr>
      <vt:lpstr>Backup slides</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2016-03-13T08:59:19Z</dcterms:created>
  <dcterms:modified xsi:type="dcterms:W3CDTF">2022-12-03T17:11:24Z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TC028952619991</vt:lpwstr>
  </property>
</Properties>
</file>