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9044" r:id="rId2"/>
    <p:sldId id="258" r:id="rId3"/>
    <p:sldId id="9052" r:id="rId4"/>
    <p:sldId id="9053" r:id="rId5"/>
    <p:sldId id="9054" r:id="rId6"/>
    <p:sldId id="9051" r:id="rId7"/>
    <p:sldId id="9055" r:id="rId8"/>
    <p:sldId id="9056" r:id="rId9"/>
    <p:sldId id="9057" r:id="rId10"/>
    <p:sldId id="9058" r:id="rId11"/>
    <p:sldId id="9059" r:id="rId12"/>
    <p:sldId id="9060" r:id="rId13"/>
    <p:sldId id="9061" r:id="rId14"/>
    <p:sldId id="9068" r:id="rId15"/>
    <p:sldId id="9062" r:id="rId16"/>
    <p:sldId id="9070" r:id="rId17"/>
    <p:sldId id="9063" r:id="rId18"/>
    <p:sldId id="9071" r:id="rId19"/>
    <p:sldId id="9064" r:id="rId20"/>
    <p:sldId id="9065" r:id="rId21"/>
    <p:sldId id="9066" r:id="rId22"/>
    <p:sldId id="9067" r:id="rId23"/>
    <p:sldId id="9072" r:id="rId24"/>
    <p:sldId id="9073" r:id="rId25"/>
    <p:sldId id="9074" r:id="rId26"/>
    <p:sldId id="9075" r:id="rId27"/>
    <p:sldId id="9076" r:id="rId28"/>
    <p:sldId id="9077" r:id="rId29"/>
    <p:sldId id="9078" r:id="rId30"/>
    <p:sldId id="9079" r:id="rId31"/>
    <p:sldId id="9080" r:id="rId32"/>
    <p:sldId id="9032" r:id="rId33"/>
    <p:sldId id="8951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pos="73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wei" initials="lw" lastIdx="1" clrIdx="0">
    <p:extLst>
      <p:ext uri="{19B8F6BF-5375-455C-9EA6-DF929625EA0E}">
        <p15:presenceInfo xmlns:p15="http://schemas.microsoft.com/office/powerpoint/2012/main" userId="467aaaa4272545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8E5"/>
    <a:srgbClr val="0B4FC9"/>
    <a:srgbClr val="0066C2"/>
    <a:srgbClr val="85A7E4"/>
    <a:srgbClr val="004686"/>
    <a:srgbClr val="FFEFEF"/>
    <a:srgbClr val="EDF4FB"/>
    <a:srgbClr val="CCE0F3"/>
    <a:srgbClr val="4194E0"/>
    <a:srgbClr val="64A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90" y="77"/>
      </p:cViewPr>
      <p:guideLst>
        <p:guide orient="horz" pos="572"/>
        <p:guide pos="370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E7CE-4703-4959-867C-50E043090D1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19641-E91C-46B6-A333-72F69F9C76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89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6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7FFEBFC-9965-B60A-34E7-8163E38F523B}"/>
              </a:ext>
            </a:extLst>
          </p:cNvPr>
          <p:cNvGrpSpPr/>
          <p:nvPr userDrawn="1"/>
        </p:nvGrpSpPr>
        <p:grpSpPr>
          <a:xfrm>
            <a:off x="0" y="0"/>
            <a:ext cx="12192000" cy="831283"/>
            <a:chOff x="0" y="0"/>
            <a:chExt cx="12192000" cy="83128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AF92071-9E13-7D98-455C-17698CF6ECD6}"/>
                </a:ext>
              </a:extLst>
            </p:cNvPr>
            <p:cNvGrpSpPr/>
            <p:nvPr/>
          </p:nvGrpSpPr>
          <p:grpSpPr>
            <a:xfrm>
              <a:off x="0" y="0"/>
              <a:ext cx="12191999" cy="781050"/>
              <a:chOff x="0" y="0"/>
              <a:chExt cx="12191999" cy="8001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AD41ADD-718C-842C-3296-15D6D280A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rcRect l="-7542" t="32748" r="7542" b="23076"/>
              <a:stretch/>
            </p:blipFill>
            <p:spPr>
              <a:xfrm>
                <a:off x="8356599" y="0"/>
                <a:ext cx="3835400" cy="800100"/>
              </a:xfrm>
              <a:custGeom>
                <a:avLst/>
                <a:gdLst>
                  <a:gd name="connsiteX0" fmla="*/ 0 w 3835400"/>
                  <a:gd name="connsiteY0" fmla="*/ 0 h 800100"/>
                  <a:gd name="connsiteX1" fmla="*/ 3835400 w 3835400"/>
                  <a:gd name="connsiteY1" fmla="*/ 0 h 800100"/>
                  <a:gd name="connsiteX2" fmla="*/ 3835400 w 3835400"/>
                  <a:gd name="connsiteY2" fmla="*/ 800100 h 800100"/>
                  <a:gd name="connsiteX3" fmla="*/ 0 w 3835400"/>
                  <a:gd name="connsiteY3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5400" h="800100">
                    <a:moveTo>
                      <a:pt x="0" y="0"/>
                    </a:moveTo>
                    <a:lnTo>
                      <a:pt x="3835400" y="0"/>
                    </a:lnTo>
                    <a:lnTo>
                      <a:pt x="3835400" y="800100"/>
                    </a:lnTo>
                    <a:lnTo>
                      <a:pt x="0" y="800100"/>
                    </a:lnTo>
                    <a:close/>
                  </a:path>
                </a:pathLst>
              </a:custGeom>
            </p:spPr>
          </p:pic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E6B594B0-5B5E-7332-E802-2AFEE20B3A01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800100"/>
              </a:xfrm>
              <a:custGeom>
                <a:avLst/>
                <a:gdLst>
                  <a:gd name="connsiteX0" fmla="*/ 0 w 12191999"/>
                  <a:gd name="connsiteY0" fmla="*/ 0 h 800100"/>
                  <a:gd name="connsiteX1" fmla="*/ 12191999 w 12191999"/>
                  <a:gd name="connsiteY1" fmla="*/ 0 h 800100"/>
                  <a:gd name="connsiteX2" fmla="*/ 12191999 w 12191999"/>
                  <a:gd name="connsiteY2" fmla="*/ 800100 h 800100"/>
                  <a:gd name="connsiteX3" fmla="*/ 819334 w 12191999"/>
                  <a:gd name="connsiteY3" fmla="*/ 800100 h 800100"/>
                  <a:gd name="connsiteX4" fmla="*/ 756761 w 12191999"/>
                  <a:gd name="connsiteY4" fmla="*/ 741521 h 800100"/>
                  <a:gd name="connsiteX5" fmla="*/ 694188 w 12191999"/>
                  <a:gd name="connsiteY5" fmla="*/ 800100 h 800100"/>
                  <a:gd name="connsiteX6" fmla="*/ 0 w 12191999"/>
                  <a:gd name="connsiteY6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9" h="800100">
                    <a:moveTo>
                      <a:pt x="0" y="0"/>
                    </a:moveTo>
                    <a:lnTo>
                      <a:pt x="12191999" y="0"/>
                    </a:lnTo>
                    <a:lnTo>
                      <a:pt x="12191999" y="800100"/>
                    </a:lnTo>
                    <a:lnTo>
                      <a:pt x="819334" y="800100"/>
                    </a:lnTo>
                    <a:lnTo>
                      <a:pt x="756761" y="741521"/>
                    </a:lnTo>
                    <a:lnTo>
                      <a:pt x="694188" y="800100"/>
                    </a:lnTo>
                    <a:lnTo>
                      <a:pt x="0" y="800100"/>
                    </a:lnTo>
                    <a:close/>
                  </a:path>
                </a:pathLst>
              </a:custGeom>
              <a:gradFill>
                <a:gsLst>
                  <a:gs pos="70000">
                    <a:srgbClr val="004686"/>
                  </a:gs>
                  <a:gs pos="87000">
                    <a:srgbClr val="004686">
                      <a:alpha val="85000"/>
                    </a:srgb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375A00A-0871-0802-1C52-FD169155E65E}"/>
                </a:ext>
              </a:extLst>
            </p:cNvPr>
            <p:cNvGrpSpPr/>
            <p:nvPr/>
          </p:nvGrpSpPr>
          <p:grpSpPr>
            <a:xfrm>
              <a:off x="1" y="753429"/>
              <a:ext cx="12191999" cy="77854"/>
              <a:chOff x="1" y="753429"/>
              <a:chExt cx="12191999" cy="77854"/>
            </a:xfrm>
          </p:grpSpPr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AA422285-7103-758E-EE69-C73C96D241B7}"/>
                  </a:ext>
                </a:extLst>
              </p:cNvPr>
              <p:cNvSpPr/>
              <p:nvPr/>
            </p:nvSpPr>
            <p:spPr>
              <a:xfrm>
                <a:off x="673599" y="753429"/>
                <a:ext cx="166324" cy="77854"/>
              </a:xfrm>
              <a:custGeom>
                <a:avLst/>
                <a:gdLst>
                  <a:gd name="connsiteX0" fmla="*/ 83162 w 166324"/>
                  <a:gd name="connsiteY0" fmla="*/ 0 h 77854"/>
                  <a:gd name="connsiteX1" fmla="*/ 166324 w 166324"/>
                  <a:gd name="connsiteY1" fmla="*/ 77854 h 77854"/>
                  <a:gd name="connsiteX2" fmla="*/ 0 w 166324"/>
                  <a:gd name="connsiteY2" fmla="*/ 77854 h 7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324" h="77854">
                    <a:moveTo>
                      <a:pt x="83162" y="0"/>
                    </a:moveTo>
                    <a:lnTo>
                      <a:pt x="166324" y="77854"/>
                    </a:lnTo>
                    <a:lnTo>
                      <a:pt x="0" y="77854"/>
                    </a:lnTo>
                    <a:close/>
                  </a:path>
                </a:pathLst>
              </a:custGeom>
              <a:solidFill>
                <a:srgbClr val="0066C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7BB6265-66D3-B817-CEF2-1F79C4CC79FD}"/>
                  </a:ext>
                </a:extLst>
              </p:cNvPr>
              <p:cNvSpPr/>
              <p:nvPr/>
            </p:nvSpPr>
            <p:spPr>
              <a:xfrm>
                <a:off x="1" y="802483"/>
                <a:ext cx="12191999" cy="28800"/>
              </a:xfrm>
              <a:prstGeom prst="rect">
                <a:avLst/>
              </a:prstGeom>
              <a:solidFill>
                <a:srgbClr val="0066C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E6EA9803-C89A-38AE-6693-88656942C611}"/>
                  </a:ext>
                </a:extLst>
              </p:cNvPr>
              <p:cNvSpPr/>
              <p:nvPr/>
            </p:nvSpPr>
            <p:spPr>
              <a:xfrm>
                <a:off x="713622" y="790896"/>
                <a:ext cx="86281" cy="40387"/>
              </a:xfrm>
              <a:custGeom>
                <a:avLst/>
                <a:gdLst>
                  <a:gd name="connsiteX0" fmla="*/ 43140 w 86281"/>
                  <a:gd name="connsiteY0" fmla="*/ 0 h 40387"/>
                  <a:gd name="connsiteX1" fmla="*/ 86281 w 86281"/>
                  <a:gd name="connsiteY1" fmla="*/ 40387 h 40387"/>
                  <a:gd name="connsiteX2" fmla="*/ 0 w 86281"/>
                  <a:gd name="connsiteY2" fmla="*/ 40387 h 4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281" h="40387">
                    <a:moveTo>
                      <a:pt x="43140" y="0"/>
                    </a:moveTo>
                    <a:lnTo>
                      <a:pt x="86281" y="40387"/>
                    </a:lnTo>
                    <a:lnTo>
                      <a:pt x="0" y="403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EFCAF0E-F7E9-B779-FF4C-831CC6B9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93004" y="199923"/>
              <a:ext cx="2011622" cy="473177"/>
            </a:xfrm>
            <a:prstGeom prst="rect">
              <a:avLst/>
            </a:prstGeom>
          </p:spPr>
        </p:pic>
      </p:grp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B5B83625-D416-7C1F-403E-A28086359F34}"/>
              </a:ext>
            </a:extLst>
          </p:cNvPr>
          <p:cNvSpPr txBox="1"/>
          <p:nvPr userDrawn="1"/>
        </p:nvSpPr>
        <p:spPr>
          <a:xfrm>
            <a:off x="11767934" y="6440289"/>
            <a:ext cx="298479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920279-7E54-41ED-BCE4-B63ECFBA0FF3}" type="slidenum">
              <a:rPr lang="en-US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‹#›</a:t>
            </a:fld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67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7FFEBFC-9965-B60A-34E7-8163E38F523B}"/>
              </a:ext>
            </a:extLst>
          </p:cNvPr>
          <p:cNvGrpSpPr/>
          <p:nvPr userDrawn="1"/>
        </p:nvGrpSpPr>
        <p:grpSpPr>
          <a:xfrm>
            <a:off x="0" y="0"/>
            <a:ext cx="12192000" cy="831283"/>
            <a:chOff x="0" y="0"/>
            <a:chExt cx="12192000" cy="83128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AF92071-9E13-7D98-455C-17698CF6ECD6}"/>
                </a:ext>
              </a:extLst>
            </p:cNvPr>
            <p:cNvGrpSpPr/>
            <p:nvPr/>
          </p:nvGrpSpPr>
          <p:grpSpPr>
            <a:xfrm>
              <a:off x="0" y="0"/>
              <a:ext cx="12191999" cy="781050"/>
              <a:chOff x="0" y="0"/>
              <a:chExt cx="12191999" cy="8001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AD41ADD-718C-842C-3296-15D6D280A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rcRect l="-7542" t="32748" r="7542" b="23076"/>
              <a:stretch/>
            </p:blipFill>
            <p:spPr>
              <a:xfrm>
                <a:off x="8356599" y="0"/>
                <a:ext cx="3835400" cy="800100"/>
              </a:xfrm>
              <a:custGeom>
                <a:avLst/>
                <a:gdLst>
                  <a:gd name="connsiteX0" fmla="*/ 0 w 3835400"/>
                  <a:gd name="connsiteY0" fmla="*/ 0 h 800100"/>
                  <a:gd name="connsiteX1" fmla="*/ 3835400 w 3835400"/>
                  <a:gd name="connsiteY1" fmla="*/ 0 h 800100"/>
                  <a:gd name="connsiteX2" fmla="*/ 3835400 w 3835400"/>
                  <a:gd name="connsiteY2" fmla="*/ 800100 h 800100"/>
                  <a:gd name="connsiteX3" fmla="*/ 0 w 3835400"/>
                  <a:gd name="connsiteY3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5400" h="800100">
                    <a:moveTo>
                      <a:pt x="0" y="0"/>
                    </a:moveTo>
                    <a:lnTo>
                      <a:pt x="3835400" y="0"/>
                    </a:lnTo>
                    <a:lnTo>
                      <a:pt x="3835400" y="800100"/>
                    </a:lnTo>
                    <a:lnTo>
                      <a:pt x="0" y="800100"/>
                    </a:lnTo>
                    <a:close/>
                  </a:path>
                </a:pathLst>
              </a:custGeom>
            </p:spPr>
          </p:pic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E6B594B0-5B5E-7332-E802-2AFEE20B3A01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800100"/>
              </a:xfrm>
              <a:custGeom>
                <a:avLst/>
                <a:gdLst>
                  <a:gd name="connsiteX0" fmla="*/ 0 w 12191999"/>
                  <a:gd name="connsiteY0" fmla="*/ 0 h 800100"/>
                  <a:gd name="connsiteX1" fmla="*/ 12191999 w 12191999"/>
                  <a:gd name="connsiteY1" fmla="*/ 0 h 800100"/>
                  <a:gd name="connsiteX2" fmla="*/ 12191999 w 12191999"/>
                  <a:gd name="connsiteY2" fmla="*/ 800100 h 800100"/>
                  <a:gd name="connsiteX3" fmla="*/ 819334 w 12191999"/>
                  <a:gd name="connsiteY3" fmla="*/ 800100 h 800100"/>
                  <a:gd name="connsiteX4" fmla="*/ 756761 w 12191999"/>
                  <a:gd name="connsiteY4" fmla="*/ 741521 h 800100"/>
                  <a:gd name="connsiteX5" fmla="*/ 694188 w 12191999"/>
                  <a:gd name="connsiteY5" fmla="*/ 800100 h 800100"/>
                  <a:gd name="connsiteX6" fmla="*/ 0 w 12191999"/>
                  <a:gd name="connsiteY6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9" h="800100">
                    <a:moveTo>
                      <a:pt x="0" y="0"/>
                    </a:moveTo>
                    <a:lnTo>
                      <a:pt x="12191999" y="0"/>
                    </a:lnTo>
                    <a:lnTo>
                      <a:pt x="12191999" y="800100"/>
                    </a:lnTo>
                    <a:lnTo>
                      <a:pt x="819334" y="800100"/>
                    </a:lnTo>
                    <a:lnTo>
                      <a:pt x="756761" y="741521"/>
                    </a:lnTo>
                    <a:lnTo>
                      <a:pt x="694188" y="800100"/>
                    </a:lnTo>
                    <a:lnTo>
                      <a:pt x="0" y="800100"/>
                    </a:lnTo>
                    <a:close/>
                  </a:path>
                </a:pathLst>
              </a:custGeom>
              <a:gradFill>
                <a:gsLst>
                  <a:gs pos="70000">
                    <a:srgbClr val="004686"/>
                  </a:gs>
                  <a:gs pos="87000">
                    <a:srgbClr val="004686">
                      <a:alpha val="85000"/>
                    </a:srgb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375A00A-0871-0802-1C52-FD169155E65E}"/>
                </a:ext>
              </a:extLst>
            </p:cNvPr>
            <p:cNvGrpSpPr/>
            <p:nvPr/>
          </p:nvGrpSpPr>
          <p:grpSpPr>
            <a:xfrm>
              <a:off x="1" y="753429"/>
              <a:ext cx="12191999" cy="77854"/>
              <a:chOff x="1" y="753429"/>
              <a:chExt cx="12191999" cy="77854"/>
            </a:xfrm>
          </p:grpSpPr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AA422285-7103-758E-EE69-C73C96D241B7}"/>
                  </a:ext>
                </a:extLst>
              </p:cNvPr>
              <p:cNvSpPr/>
              <p:nvPr/>
            </p:nvSpPr>
            <p:spPr>
              <a:xfrm>
                <a:off x="673599" y="753429"/>
                <a:ext cx="166324" cy="77854"/>
              </a:xfrm>
              <a:custGeom>
                <a:avLst/>
                <a:gdLst>
                  <a:gd name="connsiteX0" fmla="*/ 83162 w 166324"/>
                  <a:gd name="connsiteY0" fmla="*/ 0 h 77854"/>
                  <a:gd name="connsiteX1" fmla="*/ 166324 w 166324"/>
                  <a:gd name="connsiteY1" fmla="*/ 77854 h 77854"/>
                  <a:gd name="connsiteX2" fmla="*/ 0 w 166324"/>
                  <a:gd name="connsiteY2" fmla="*/ 77854 h 7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324" h="77854">
                    <a:moveTo>
                      <a:pt x="83162" y="0"/>
                    </a:moveTo>
                    <a:lnTo>
                      <a:pt x="166324" y="77854"/>
                    </a:lnTo>
                    <a:lnTo>
                      <a:pt x="0" y="77854"/>
                    </a:lnTo>
                    <a:close/>
                  </a:path>
                </a:pathLst>
              </a:custGeom>
              <a:solidFill>
                <a:srgbClr val="0066C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7BB6265-66D3-B817-CEF2-1F79C4CC79FD}"/>
                  </a:ext>
                </a:extLst>
              </p:cNvPr>
              <p:cNvSpPr/>
              <p:nvPr/>
            </p:nvSpPr>
            <p:spPr>
              <a:xfrm>
                <a:off x="1" y="802483"/>
                <a:ext cx="12191999" cy="28800"/>
              </a:xfrm>
              <a:prstGeom prst="rect">
                <a:avLst/>
              </a:prstGeom>
              <a:solidFill>
                <a:srgbClr val="0066C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E6EA9803-C89A-38AE-6693-88656942C611}"/>
                  </a:ext>
                </a:extLst>
              </p:cNvPr>
              <p:cNvSpPr/>
              <p:nvPr/>
            </p:nvSpPr>
            <p:spPr>
              <a:xfrm>
                <a:off x="713622" y="790896"/>
                <a:ext cx="86281" cy="40387"/>
              </a:xfrm>
              <a:custGeom>
                <a:avLst/>
                <a:gdLst>
                  <a:gd name="connsiteX0" fmla="*/ 43140 w 86281"/>
                  <a:gd name="connsiteY0" fmla="*/ 0 h 40387"/>
                  <a:gd name="connsiteX1" fmla="*/ 86281 w 86281"/>
                  <a:gd name="connsiteY1" fmla="*/ 40387 h 40387"/>
                  <a:gd name="connsiteX2" fmla="*/ 0 w 86281"/>
                  <a:gd name="connsiteY2" fmla="*/ 40387 h 4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281" h="40387">
                    <a:moveTo>
                      <a:pt x="43140" y="0"/>
                    </a:moveTo>
                    <a:lnTo>
                      <a:pt x="86281" y="40387"/>
                    </a:lnTo>
                    <a:lnTo>
                      <a:pt x="0" y="403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B5B83625-D416-7C1F-403E-A28086359F34}"/>
              </a:ext>
            </a:extLst>
          </p:cNvPr>
          <p:cNvSpPr txBox="1"/>
          <p:nvPr userDrawn="1"/>
        </p:nvSpPr>
        <p:spPr>
          <a:xfrm>
            <a:off x="11767934" y="6440289"/>
            <a:ext cx="298479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920279-7E54-41ED-BCE4-B63ECFBA0FF3}" type="slidenum">
              <a:rPr lang="en-US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‹#›</a:t>
            </a:fld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418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7FFEBFC-9965-B60A-34E7-8163E38F523B}"/>
              </a:ext>
            </a:extLst>
          </p:cNvPr>
          <p:cNvGrpSpPr/>
          <p:nvPr userDrawn="1"/>
        </p:nvGrpSpPr>
        <p:grpSpPr>
          <a:xfrm>
            <a:off x="0" y="0"/>
            <a:ext cx="12192000" cy="831283"/>
            <a:chOff x="0" y="0"/>
            <a:chExt cx="12192000" cy="83128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AF92071-9E13-7D98-455C-17698CF6ECD6}"/>
                </a:ext>
              </a:extLst>
            </p:cNvPr>
            <p:cNvGrpSpPr/>
            <p:nvPr/>
          </p:nvGrpSpPr>
          <p:grpSpPr>
            <a:xfrm>
              <a:off x="0" y="0"/>
              <a:ext cx="12191999" cy="781050"/>
              <a:chOff x="0" y="0"/>
              <a:chExt cx="12191999" cy="8001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AD41ADD-718C-842C-3296-15D6D280A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rcRect l="-7542" t="32748" r="7542" b="23076"/>
              <a:stretch/>
            </p:blipFill>
            <p:spPr>
              <a:xfrm>
                <a:off x="8356599" y="0"/>
                <a:ext cx="3835400" cy="800100"/>
              </a:xfrm>
              <a:custGeom>
                <a:avLst/>
                <a:gdLst>
                  <a:gd name="connsiteX0" fmla="*/ 0 w 3835400"/>
                  <a:gd name="connsiteY0" fmla="*/ 0 h 800100"/>
                  <a:gd name="connsiteX1" fmla="*/ 3835400 w 3835400"/>
                  <a:gd name="connsiteY1" fmla="*/ 0 h 800100"/>
                  <a:gd name="connsiteX2" fmla="*/ 3835400 w 3835400"/>
                  <a:gd name="connsiteY2" fmla="*/ 800100 h 800100"/>
                  <a:gd name="connsiteX3" fmla="*/ 0 w 3835400"/>
                  <a:gd name="connsiteY3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5400" h="800100">
                    <a:moveTo>
                      <a:pt x="0" y="0"/>
                    </a:moveTo>
                    <a:lnTo>
                      <a:pt x="3835400" y="0"/>
                    </a:lnTo>
                    <a:lnTo>
                      <a:pt x="3835400" y="800100"/>
                    </a:lnTo>
                    <a:lnTo>
                      <a:pt x="0" y="800100"/>
                    </a:lnTo>
                    <a:close/>
                  </a:path>
                </a:pathLst>
              </a:custGeom>
            </p:spPr>
          </p:pic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E6B594B0-5B5E-7332-E802-2AFEE20B3A01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800100"/>
              </a:xfrm>
              <a:custGeom>
                <a:avLst/>
                <a:gdLst>
                  <a:gd name="connsiteX0" fmla="*/ 0 w 12191999"/>
                  <a:gd name="connsiteY0" fmla="*/ 0 h 800100"/>
                  <a:gd name="connsiteX1" fmla="*/ 12191999 w 12191999"/>
                  <a:gd name="connsiteY1" fmla="*/ 0 h 800100"/>
                  <a:gd name="connsiteX2" fmla="*/ 12191999 w 12191999"/>
                  <a:gd name="connsiteY2" fmla="*/ 800100 h 800100"/>
                  <a:gd name="connsiteX3" fmla="*/ 819334 w 12191999"/>
                  <a:gd name="connsiteY3" fmla="*/ 800100 h 800100"/>
                  <a:gd name="connsiteX4" fmla="*/ 756761 w 12191999"/>
                  <a:gd name="connsiteY4" fmla="*/ 741521 h 800100"/>
                  <a:gd name="connsiteX5" fmla="*/ 694188 w 12191999"/>
                  <a:gd name="connsiteY5" fmla="*/ 800100 h 800100"/>
                  <a:gd name="connsiteX6" fmla="*/ 0 w 12191999"/>
                  <a:gd name="connsiteY6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1999" h="800100">
                    <a:moveTo>
                      <a:pt x="0" y="0"/>
                    </a:moveTo>
                    <a:lnTo>
                      <a:pt x="12191999" y="0"/>
                    </a:lnTo>
                    <a:lnTo>
                      <a:pt x="12191999" y="800100"/>
                    </a:lnTo>
                    <a:lnTo>
                      <a:pt x="819334" y="800100"/>
                    </a:lnTo>
                    <a:lnTo>
                      <a:pt x="756761" y="741521"/>
                    </a:lnTo>
                    <a:lnTo>
                      <a:pt x="694188" y="800100"/>
                    </a:lnTo>
                    <a:lnTo>
                      <a:pt x="0" y="800100"/>
                    </a:lnTo>
                    <a:close/>
                  </a:path>
                </a:pathLst>
              </a:custGeom>
              <a:gradFill>
                <a:gsLst>
                  <a:gs pos="70000">
                    <a:srgbClr val="004686"/>
                  </a:gs>
                  <a:gs pos="87000">
                    <a:srgbClr val="004686">
                      <a:alpha val="85000"/>
                    </a:srgbClr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375A00A-0871-0802-1C52-FD169155E65E}"/>
                </a:ext>
              </a:extLst>
            </p:cNvPr>
            <p:cNvGrpSpPr/>
            <p:nvPr/>
          </p:nvGrpSpPr>
          <p:grpSpPr>
            <a:xfrm>
              <a:off x="1" y="753429"/>
              <a:ext cx="12191999" cy="77854"/>
              <a:chOff x="1" y="753429"/>
              <a:chExt cx="12191999" cy="77854"/>
            </a:xfrm>
          </p:grpSpPr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AA422285-7103-758E-EE69-C73C96D241B7}"/>
                  </a:ext>
                </a:extLst>
              </p:cNvPr>
              <p:cNvSpPr/>
              <p:nvPr/>
            </p:nvSpPr>
            <p:spPr>
              <a:xfrm>
                <a:off x="673599" y="753429"/>
                <a:ext cx="166324" cy="77854"/>
              </a:xfrm>
              <a:custGeom>
                <a:avLst/>
                <a:gdLst>
                  <a:gd name="connsiteX0" fmla="*/ 83162 w 166324"/>
                  <a:gd name="connsiteY0" fmla="*/ 0 h 77854"/>
                  <a:gd name="connsiteX1" fmla="*/ 166324 w 166324"/>
                  <a:gd name="connsiteY1" fmla="*/ 77854 h 77854"/>
                  <a:gd name="connsiteX2" fmla="*/ 0 w 166324"/>
                  <a:gd name="connsiteY2" fmla="*/ 77854 h 7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324" h="77854">
                    <a:moveTo>
                      <a:pt x="83162" y="0"/>
                    </a:moveTo>
                    <a:lnTo>
                      <a:pt x="166324" y="77854"/>
                    </a:lnTo>
                    <a:lnTo>
                      <a:pt x="0" y="77854"/>
                    </a:lnTo>
                    <a:close/>
                  </a:path>
                </a:pathLst>
              </a:custGeom>
              <a:solidFill>
                <a:srgbClr val="0066C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7BB6265-66D3-B817-CEF2-1F79C4CC79FD}"/>
                  </a:ext>
                </a:extLst>
              </p:cNvPr>
              <p:cNvSpPr/>
              <p:nvPr/>
            </p:nvSpPr>
            <p:spPr>
              <a:xfrm>
                <a:off x="1" y="802483"/>
                <a:ext cx="12191999" cy="28800"/>
              </a:xfrm>
              <a:prstGeom prst="rect">
                <a:avLst/>
              </a:prstGeom>
              <a:solidFill>
                <a:srgbClr val="0066C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E6EA9803-C89A-38AE-6693-88656942C611}"/>
                  </a:ext>
                </a:extLst>
              </p:cNvPr>
              <p:cNvSpPr/>
              <p:nvPr/>
            </p:nvSpPr>
            <p:spPr>
              <a:xfrm>
                <a:off x="713622" y="790896"/>
                <a:ext cx="86281" cy="40387"/>
              </a:xfrm>
              <a:custGeom>
                <a:avLst/>
                <a:gdLst>
                  <a:gd name="connsiteX0" fmla="*/ 43140 w 86281"/>
                  <a:gd name="connsiteY0" fmla="*/ 0 h 40387"/>
                  <a:gd name="connsiteX1" fmla="*/ 86281 w 86281"/>
                  <a:gd name="connsiteY1" fmla="*/ 40387 h 40387"/>
                  <a:gd name="connsiteX2" fmla="*/ 0 w 86281"/>
                  <a:gd name="connsiteY2" fmla="*/ 40387 h 4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281" h="40387">
                    <a:moveTo>
                      <a:pt x="43140" y="0"/>
                    </a:moveTo>
                    <a:lnTo>
                      <a:pt x="86281" y="40387"/>
                    </a:lnTo>
                    <a:lnTo>
                      <a:pt x="0" y="403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EFCAF0E-F7E9-B779-FF4C-831CC6B9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93004" y="199923"/>
              <a:ext cx="2011622" cy="473177"/>
            </a:xfrm>
            <a:prstGeom prst="rect">
              <a:avLst/>
            </a:prstGeom>
          </p:spPr>
        </p:pic>
      </p:grp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0345A9B0-6A3E-6A2B-651A-515F436F1FB6}"/>
              </a:ext>
            </a:extLst>
          </p:cNvPr>
          <p:cNvSpPr txBox="1"/>
          <p:nvPr userDrawn="1"/>
        </p:nvSpPr>
        <p:spPr>
          <a:xfrm>
            <a:off x="11767934" y="6440289"/>
            <a:ext cx="298479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920279-7E54-41ED-BCE4-B63ECFBA0FF3}" type="slidenum">
              <a:rPr lang="en-US" altLang="zh-CN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‹#›</a:t>
            </a:fld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898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78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B9EB08A-AEAA-6698-5D74-1CD8B760DE12}"/>
              </a:ext>
            </a:extLst>
          </p:cNvPr>
          <p:cNvSpPr txBox="1"/>
          <p:nvPr/>
        </p:nvSpPr>
        <p:spPr>
          <a:xfrm>
            <a:off x="193431" y="1308743"/>
            <a:ext cx="1130690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/>
              <a:t>The development of (70 ~ 100) MeV Mono-energetic neutron reference fields based on the 100 MeV Cyclotron </a:t>
            </a:r>
            <a:endParaRPr lang="zh-CN" altLang="en-US" sz="3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8AA7D3-3E30-5C3E-732F-CAEA2AA110BC}"/>
              </a:ext>
            </a:extLst>
          </p:cNvPr>
          <p:cNvSpPr txBox="1"/>
          <p:nvPr/>
        </p:nvSpPr>
        <p:spPr>
          <a:xfrm>
            <a:off x="281352" y="3138854"/>
            <a:ext cx="11131061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err="1"/>
              <a:t>Jiaoting</a:t>
            </a:r>
            <a:r>
              <a:rPr lang="en-US" altLang="zh-CN" sz="2000" dirty="0"/>
              <a:t> Yu, Wei Li, </a:t>
            </a:r>
            <a:r>
              <a:rPr lang="en-US" altLang="zh-CN" sz="2000" dirty="0" err="1"/>
              <a:t>Shiyao</a:t>
            </a:r>
            <a:r>
              <a:rPr lang="en-US" altLang="zh-CN" sz="2000" dirty="0"/>
              <a:t> Li, XI Qin, </a:t>
            </a:r>
            <a:r>
              <a:rPr lang="en-US" altLang="zh-CN" sz="2000" dirty="0" err="1"/>
              <a:t>Xinqi</a:t>
            </a:r>
            <a:r>
              <a:rPr lang="en-US" altLang="zh-CN" sz="2000" dirty="0"/>
              <a:t> Luo, </a:t>
            </a:r>
            <a:r>
              <a:rPr lang="en-US" altLang="zh-CN" sz="2000" dirty="0" err="1"/>
              <a:t>Xueying</a:t>
            </a:r>
            <a:r>
              <a:rPr lang="en-US" altLang="zh-CN" sz="2000" dirty="0"/>
              <a:t> Deng, An Du, </a:t>
            </a:r>
            <a:r>
              <a:rPr lang="en-US" altLang="zh-CN" sz="2000" dirty="0" err="1"/>
              <a:t>Hailiang</a:t>
            </a:r>
            <a:r>
              <a:rPr lang="en-US" altLang="zh-CN" sz="2000" dirty="0"/>
              <a:t> Qin, Yujun Mo, </a:t>
            </a:r>
            <a:r>
              <a:rPr lang="en-US" altLang="zh-CN" sz="2000" dirty="0" err="1"/>
              <a:t>Yuyang</a:t>
            </a:r>
            <a:r>
              <a:rPr lang="en-US" altLang="zh-CN" sz="2000" dirty="0"/>
              <a:t> He, Bin Shi, </a:t>
            </a:r>
            <a:r>
              <a:rPr lang="en-US" altLang="zh-CN" sz="2000" dirty="0" err="1"/>
              <a:t>Shufeng</a:t>
            </a:r>
            <a:r>
              <a:rPr lang="en-US" altLang="zh-CN" sz="2000" dirty="0"/>
              <a:t> Zhang, </a:t>
            </a:r>
            <a:r>
              <a:rPr lang="en-US" altLang="zh-CN" sz="2000" dirty="0" err="1"/>
              <a:t>Yuntao</a:t>
            </a:r>
            <a:r>
              <a:rPr lang="en-US" altLang="zh-CN" sz="2000" dirty="0"/>
              <a:t> Liu</a:t>
            </a:r>
          </a:p>
          <a:p>
            <a:pPr algn="ctr">
              <a:lnSpc>
                <a:spcPct val="150000"/>
              </a:lnSpc>
            </a:pP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en-US" altLang="zh-CN" sz="2000" dirty="0"/>
              <a:t>Neutron metrology laboratory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/>
              <a:t>Department of application of nuclear technology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/>
              <a:t>China institute of atomic energy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/>
              <a:t>12.9.2022, Beijing Cyclotron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1027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9D02A06-7784-E2BB-AB8C-6132B41D78B1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5" descr="2">
            <a:extLst>
              <a:ext uri="{FF2B5EF4-FFF2-40B4-BE49-F238E27FC236}">
                <a16:creationId xmlns:a16="http://schemas.microsoft.com/office/drawing/2014/main" id="{92AAE86E-95DB-8B49-17B0-7834E790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31" y="1509546"/>
            <a:ext cx="707066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99124C4-1D9D-A9CE-AF7B-36FDF05F3DD6}"/>
              </a:ext>
            </a:extLst>
          </p:cNvPr>
          <p:cNvSpPr/>
          <p:nvPr/>
        </p:nvSpPr>
        <p:spPr>
          <a:xfrm>
            <a:off x="2180431" y="743661"/>
            <a:ext cx="78613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General View of the 100 MeV Cyclotron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E331E9B-2CC1-2EB6-6184-369D3D73F4BE}"/>
              </a:ext>
            </a:extLst>
          </p:cNvPr>
          <p:cNvSpPr txBox="1"/>
          <p:nvPr/>
        </p:nvSpPr>
        <p:spPr>
          <a:xfrm>
            <a:off x="295182" y="5867944"/>
            <a:ext cx="82057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b="1" dirty="0"/>
              <a:t>the current at ion source : more than 10 mA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b="1" dirty="0"/>
              <a:t>Proton energy: </a:t>
            </a:r>
            <a:r>
              <a:rPr lang="zh-CN" altLang="en-US" b="1" dirty="0"/>
              <a:t>（</a:t>
            </a:r>
            <a:r>
              <a:rPr lang="en-US" altLang="zh-CN" b="1" dirty="0"/>
              <a:t> 70 ~ 100 </a:t>
            </a:r>
            <a:r>
              <a:rPr lang="zh-CN" altLang="en-US" b="1" dirty="0"/>
              <a:t>）</a:t>
            </a:r>
            <a:r>
              <a:rPr lang="en-US" altLang="zh-CN" b="1" dirty="0"/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2539124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9D02A06-7784-E2BB-AB8C-6132B41D78B1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F8396FE9-4E24-A73F-EC1F-13D0A4658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31" y="1223043"/>
            <a:ext cx="4826000" cy="50962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cs typeface="Arial" panose="020B0604020202020204" pitchFamily="34" charset="0"/>
              </a:rPr>
              <a:t>Proton extracted and transported in two common lines simultaneously (north and south lines)</a:t>
            </a: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cs typeface="Arial" panose="020B0604020202020204" pitchFamily="34" charset="0"/>
              </a:rPr>
              <a:t>6 beam lines </a:t>
            </a:r>
          </a:p>
          <a:p>
            <a:pPr lvl="1" eaLnBrk="1" hangingPunct="1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cs typeface="Arial" panose="020B0604020202020204" pitchFamily="34" charset="0"/>
              </a:rPr>
              <a:t>North hall</a:t>
            </a:r>
          </a:p>
          <a:p>
            <a:pPr marL="1200150" lvl="2" indent="-28575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cs typeface="Arial" panose="020B0604020202020204" pitchFamily="34" charset="0"/>
              </a:rPr>
              <a:t>N1 beam dump/ beam line testing</a:t>
            </a:r>
          </a:p>
          <a:p>
            <a:pPr marL="1200150" lvl="2" indent="-28575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cs typeface="Arial" panose="020B0604020202020204" pitchFamily="34" charset="0"/>
              </a:rPr>
              <a:t>N2: radioactive ion-beam, inject into 13 MV tandem accelerator</a:t>
            </a:r>
          </a:p>
          <a:p>
            <a:pPr marL="1200150" lvl="2" indent="-28575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cs typeface="Arial" panose="020B0604020202020204" pitchFamily="34" charset="0"/>
              </a:rPr>
              <a:t>N3: produce isotope for medicine</a:t>
            </a:r>
          </a:p>
          <a:p>
            <a:pPr marL="800100" lvl="1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cs typeface="Arial" panose="020B0604020202020204" pitchFamily="34" charset="0"/>
              </a:rPr>
              <a:t>South hall</a:t>
            </a:r>
          </a:p>
          <a:p>
            <a:pPr marL="1257300" lvl="2" indent="-28575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chemeClr val="accent1"/>
                </a:solidFill>
                <a:cs typeface="Arial" panose="020B0604020202020204" pitchFamily="34" charset="0"/>
              </a:rPr>
              <a:t>S1: quasi monoenergetic neutron source</a:t>
            </a:r>
            <a:endParaRPr lang="zh-CN" altLang="en-US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1DABB8D-26CE-EEE4-B713-72CBC8A4189B}"/>
              </a:ext>
            </a:extLst>
          </p:cNvPr>
          <p:cNvSpPr txBox="1"/>
          <p:nvPr/>
        </p:nvSpPr>
        <p:spPr>
          <a:xfrm>
            <a:off x="5800963" y="4468815"/>
            <a:ext cx="5926405" cy="1855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/>
              <a:t>South hall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dirty="0"/>
              <a:t>S2: white light spectrum neutron source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dirty="0"/>
              <a:t>S3: proton radiation beam for radio-biological and single event effect testing of electronic device</a:t>
            </a:r>
            <a:endParaRPr lang="zh-CN" altLang="en-US" b="1" dirty="0"/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5E852EE7-D201-ABB5-EF51-8877C29C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29" y="912483"/>
            <a:ext cx="4224100" cy="346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08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173A02-5268-5F48-F915-9DE10D8C68C3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760CBB0-D191-F879-54BA-304348E152CA}"/>
              </a:ext>
            </a:extLst>
          </p:cNvPr>
          <p:cNvSpPr txBox="1"/>
          <p:nvPr/>
        </p:nvSpPr>
        <p:spPr>
          <a:xfrm>
            <a:off x="149267" y="939621"/>
            <a:ext cx="11718478" cy="563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 of QMN designing: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fluence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2A2B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higher the neutron fluence rate, the better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related to the aperture of collimator, thickness of target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 monochromaticity (sometimes has contradiction with fluence)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2A2B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more monochromatic the energy, the better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related to target materials, thickness, the aperture of collimator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 proton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related to the bending magnet designing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 neutron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contamination neutron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(proton react with magnet, beam pipe, beam stop foil (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),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gas in target chamber, air and etc.)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 energy neutron:  </a:t>
            </a:r>
            <a:r>
              <a:rPr lang="en-US" altLang="zh-CN" sz="16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Li(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p,n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en-US" altLang="zh-CN" sz="16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0" i="0" dirty="0">
                <a:solidFill>
                  <a:srgbClr val="2A2B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Isotropic vaporized neutrons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Room scattering neutron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 photon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Prompt gamma produced by proton reaction;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related to the aperture of collimator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Delayed gamma;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materials of collimator, shielding materials)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Neutron and proton monitor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fission chamber, scintillation detector, faraday cup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3327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664DAC6-A872-5CFD-BAEB-FAAD547A30FF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DAA8CE-6782-09EF-372E-A71B528DA4B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2" y="956346"/>
            <a:ext cx="7108314" cy="341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378519-0FEE-77DD-673E-74DFC1C45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579" y="884690"/>
            <a:ext cx="3312368" cy="33267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ABDD3E-2CF5-2081-DF59-D627EA18B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290" y="4375585"/>
            <a:ext cx="3618987" cy="2239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4DBACA3-CED8-7144-1665-21C00D6289D2}"/>
              </a:ext>
            </a:extLst>
          </p:cNvPr>
          <p:cNvSpPr txBox="1"/>
          <p:nvPr/>
        </p:nvSpPr>
        <p:spPr>
          <a:xfrm>
            <a:off x="0" y="4211483"/>
            <a:ext cx="7655328" cy="289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/>
              <a:t>Proton from two quadrupole magnets</a:t>
            </a:r>
            <a:r>
              <a:rPr lang="zh-CN" altLang="en-US" sz="1600" dirty="0"/>
              <a:t>，</a:t>
            </a:r>
            <a:r>
              <a:rPr lang="en-US" altLang="zh-CN" sz="1600" dirty="0"/>
              <a:t>faraday cup transports into target chamber, bending into beam dump (embedded in concrete shielding wall) by bending magnet.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/>
              <a:t>Collimators: two layers, inside: iron 1m ×1m×3m , 15 cm diameter aperture, outside concrete;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/>
              <a:t>Proton beam spot on target: 2 cm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/>
              <a:t>Distance from target to collimator: 2 m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/>
              <a:t>Distance from target to wall: 12 m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39420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7FF2F35-E6BF-FA39-0221-BD751AAECE2A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5C54726-C90C-55C2-53F7-854C54FC9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337128"/>
              </p:ext>
            </p:extLst>
          </p:nvPr>
        </p:nvGraphicFramePr>
        <p:xfrm>
          <a:off x="223736" y="2236439"/>
          <a:ext cx="5273119" cy="414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924">
                  <a:extLst>
                    <a:ext uri="{9D8B030D-6E8A-4147-A177-3AD203B41FA5}">
                      <a16:colId xmlns:a16="http://schemas.microsoft.com/office/drawing/2014/main" val="1265525274"/>
                    </a:ext>
                  </a:extLst>
                </a:gridCol>
                <a:gridCol w="1211808">
                  <a:extLst>
                    <a:ext uri="{9D8B030D-6E8A-4147-A177-3AD203B41FA5}">
                      <a16:colId xmlns:a16="http://schemas.microsoft.com/office/drawing/2014/main" val="69341130"/>
                    </a:ext>
                  </a:extLst>
                </a:gridCol>
                <a:gridCol w="1595336">
                  <a:extLst>
                    <a:ext uri="{9D8B030D-6E8A-4147-A177-3AD203B41FA5}">
                      <a16:colId xmlns:a16="http://schemas.microsoft.com/office/drawing/2014/main" val="2069957855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2464383224"/>
                    </a:ext>
                  </a:extLst>
                </a:gridCol>
              </a:tblGrid>
              <a:tr h="21632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Proton energy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/MeV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Lithium thickness/mm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Energy deposition on the target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/MeV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Select thickness/mm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7125"/>
                  </a:ext>
                </a:extLst>
              </a:tr>
              <a:tr h="101629">
                <a:tc rowSpan="7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70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1.32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rowSpan="7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extLst>
                  <a:ext uri="{0D108BD9-81ED-4DB2-BD59-A6C34878D82A}">
                    <a16:rowId xmlns:a16="http://schemas.microsoft.com/office/drawing/2014/main" val="46631333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1.76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832563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2.21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322092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2.66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65459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7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3.11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261327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8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3.56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440128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9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4.02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877371"/>
                  </a:ext>
                </a:extLst>
              </a:tr>
              <a:tr h="101629"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80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1.18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extLst>
                  <a:ext uri="{0D108BD9-81ED-4DB2-BD59-A6C34878D82A}">
                    <a16:rowId xmlns:a16="http://schemas.microsoft.com/office/drawing/2014/main" val="1089177837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1.58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95502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1.98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471990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2.38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431089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7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2.79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165786"/>
                  </a:ext>
                </a:extLst>
              </a:tr>
              <a:tr h="1016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8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3.19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715103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1CF8EB8-6DF8-6A90-A7F9-26AF8F7D6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102704"/>
              </p:ext>
            </p:extLst>
          </p:nvPr>
        </p:nvGraphicFramePr>
        <p:xfrm>
          <a:off x="5635558" y="2236439"/>
          <a:ext cx="6117577" cy="414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924">
                  <a:extLst>
                    <a:ext uri="{9D8B030D-6E8A-4147-A177-3AD203B41FA5}">
                      <a16:colId xmlns:a16="http://schemas.microsoft.com/office/drawing/2014/main" val="1265525274"/>
                    </a:ext>
                  </a:extLst>
                </a:gridCol>
                <a:gridCol w="1824650">
                  <a:extLst>
                    <a:ext uri="{9D8B030D-6E8A-4147-A177-3AD203B41FA5}">
                      <a16:colId xmlns:a16="http://schemas.microsoft.com/office/drawing/2014/main" val="69341130"/>
                    </a:ext>
                  </a:extLst>
                </a:gridCol>
                <a:gridCol w="1929077">
                  <a:extLst>
                    <a:ext uri="{9D8B030D-6E8A-4147-A177-3AD203B41FA5}">
                      <a16:colId xmlns:a16="http://schemas.microsoft.com/office/drawing/2014/main" val="2069957855"/>
                    </a:ext>
                  </a:extLst>
                </a:gridCol>
                <a:gridCol w="1181926">
                  <a:extLst>
                    <a:ext uri="{9D8B030D-6E8A-4147-A177-3AD203B41FA5}">
                      <a16:colId xmlns:a16="http://schemas.microsoft.com/office/drawing/2014/main" val="2464383224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Proton energy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/MeV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Lithium thickness/mm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Energy deposition on the target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/MeV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Select thickness/mm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7125"/>
                  </a:ext>
                </a:extLst>
              </a:tr>
              <a:tr h="259080">
                <a:tc rowSpan="7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90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1.08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rowSpan="7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extLst>
                  <a:ext uri="{0D108BD9-81ED-4DB2-BD59-A6C34878D82A}">
                    <a16:rowId xmlns:a16="http://schemas.microsoft.com/office/drawing/2014/main" val="4663133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1.44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8325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5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1.81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322092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2.18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65459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7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2.55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261327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8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2.92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440128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effectLst/>
                          <a:latin typeface="+mj-ea"/>
                          <a:ea typeface="+mj-ea"/>
                        </a:rPr>
                        <a:t>9</a:t>
                      </a:r>
                      <a:endParaRPr lang="zh-CN" sz="16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3.29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877371"/>
                  </a:ext>
                </a:extLst>
              </a:tr>
              <a:tr h="259080"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100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0.99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extLst>
                  <a:ext uri="{0D108BD9-81ED-4DB2-BD59-A6C34878D82A}">
                    <a16:rowId xmlns:a16="http://schemas.microsoft.com/office/drawing/2014/main" val="1089177837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1.33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95502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1.66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471990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2.00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431089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7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2.34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165786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8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2.68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28869" marR="28869" marT="0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715103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163B62B8-1A82-7886-973C-0125D4467D9B}"/>
              </a:ext>
            </a:extLst>
          </p:cNvPr>
          <p:cNvSpPr txBox="1"/>
          <p:nvPr/>
        </p:nvSpPr>
        <p:spPr>
          <a:xfrm>
            <a:off x="3037211" y="1629760"/>
            <a:ext cx="61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Simulate the thickness of target by SRIM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BB0830-45A6-C6A6-0F01-0ACA93D064D1}"/>
              </a:ext>
            </a:extLst>
          </p:cNvPr>
          <p:cNvSpPr txBox="1"/>
          <p:nvPr/>
        </p:nvSpPr>
        <p:spPr>
          <a:xfrm>
            <a:off x="223736" y="1021404"/>
            <a:ext cx="1152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/>
              <a:t>How to determine the thickness of the </a:t>
            </a:r>
            <a:r>
              <a:rPr lang="en-US" altLang="zh-CN" sz="2400" b="1" dirty="0"/>
              <a:t>target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49560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746AEAA-990E-1F7C-B65E-3D93E6FFBA9F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01BD47-828A-38BA-B249-D4CF1F483488}"/>
              </a:ext>
            </a:extLst>
          </p:cNvPr>
          <p:cNvSpPr txBox="1"/>
          <p:nvPr/>
        </p:nvSpPr>
        <p:spPr>
          <a:xfrm>
            <a:off x="295181" y="917743"/>
            <a:ext cx="666009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000" dirty="0"/>
              <a:t>Target chamber</a:t>
            </a: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/>
              <a:t>Consists of Faraday cup, and target plate filled with Argon gas with 1.1 atm;</a:t>
            </a: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/>
              <a:t>five targets on the plate</a:t>
            </a:r>
          </a:p>
          <a:p>
            <a:pPr marL="1257300" lvl="2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4, 5, 6 mm metal </a:t>
            </a:r>
            <a:r>
              <a:rPr lang="en-US" altLang="zh-CN" sz="2000" baseline="30000" dirty="0"/>
              <a:t>7</a:t>
            </a:r>
            <a:r>
              <a:rPr lang="en-US" altLang="zh-CN" sz="2000" dirty="0"/>
              <a:t>Li</a:t>
            </a:r>
          </a:p>
          <a:p>
            <a:pPr marL="1257300" lvl="2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Fluorescent target</a:t>
            </a:r>
          </a:p>
          <a:p>
            <a:pPr marL="1257300" lvl="2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/>
              <a:t>Blank target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en-US" altLang="zh-CN" dirty="0"/>
          </a:p>
          <a:p>
            <a:pPr lvl="1">
              <a:defRPr/>
            </a:pP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8DEB20D-087A-2A73-EC44-CBEC6F369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5108" y="1012121"/>
            <a:ext cx="3090055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448">
            <a:extLst>
              <a:ext uri="{FF2B5EF4-FFF2-40B4-BE49-F238E27FC236}">
                <a16:creationId xmlns:a16="http://schemas.microsoft.com/office/drawing/2014/main" id="{BBFFC978-E0A4-8038-5E57-F0C95F11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8848" y="1272550"/>
            <a:ext cx="2862263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63">
            <a:extLst>
              <a:ext uri="{FF2B5EF4-FFF2-40B4-BE49-F238E27FC236}">
                <a16:creationId xmlns:a16="http://schemas.microsoft.com/office/drawing/2014/main" id="{96F68F4B-C010-82D6-7DC8-815A0E03C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6466" y="4202826"/>
            <a:ext cx="2876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72C9C09-0BC3-91C7-02A3-87F749F2C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0" y="4111966"/>
            <a:ext cx="3595370" cy="22504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EEA5B0-CB6A-7B61-D33D-1F7D7B89A6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0"/>
          <a:stretch/>
        </p:blipFill>
        <p:spPr bwMode="auto">
          <a:xfrm>
            <a:off x="5551119" y="4001793"/>
            <a:ext cx="2947035" cy="2470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213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5C5DF1C2-E3A3-F437-F495-0621DCEC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38" y="4309352"/>
            <a:ext cx="4295277" cy="24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0DB3F2DF-97B6-1689-C246-4D4C3054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0" y="1701057"/>
            <a:ext cx="4242622" cy="23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2A3A16B8-837E-B29D-32B7-47D03478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4094"/>
            <a:ext cx="4468238" cy="226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4B03BBE-FC15-4519-94A8-77A2CE87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09353"/>
            <a:ext cx="4726961" cy="233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85F9760-D982-D6D2-452C-419FE8774F65}"/>
              </a:ext>
            </a:extLst>
          </p:cNvPr>
          <p:cNvSpPr txBox="1"/>
          <p:nvPr/>
        </p:nvSpPr>
        <p:spPr>
          <a:xfrm>
            <a:off x="77821" y="940225"/>
            <a:ext cx="11819107" cy="77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  <a:defRPr/>
            </a:pPr>
            <a:r>
              <a:rPr lang="en-US" altLang="zh-CN" sz="1800" dirty="0"/>
              <a:t>Simulation result (MCNPX, with CEM03.03 model which is combined the preequilibrium emission and evaporation model</a:t>
            </a:r>
            <a:r>
              <a:rPr lang="zh-CN" altLang="en-US" sz="1800" dirty="0"/>
              <a:t>）</a:t>
            </a:r>
            <a:endParaRPr lang="en-US" altLang="zh-CN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71A30C-B15D-52CB-A6F1-920DA1C1A8E8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6597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B2E8EF7D-12C3-163D-2504-1C17DB19B2AC}"/>
              </a:ext>
            </a:extLst>
          </p:cNvPr>
          <p:cNvGrpSpPr/>
          <p:nvPr/>
        </p:nvGrpSpPr>
        <p:grpSpPr>
          <a:xfrm>
            <a:off x="2179742" y="885218"/>
            <a:ext cx="7667251" cy="3929536"/>
            <a:chOff x="1992314" y="1028700"/>
            <a:chExt cx="8207375" cy="5637214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79B0EE2-5D6A-0567-11F9-933384A1B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314" y="1028700"/>
              <a:ext cx="4103687" cy="294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573774F-E669-68B4-8B38-B35D817BC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264" y="1028700"/>
              <a:ext cx="3908425" cy="283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553E16C-51BC-CCAC-4F05-84F9F650F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314" y="4076701"/>
              <a:ext cx="4103687" cy="249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B4D04810-9E9A-EC5A-81D8-824F67ECD4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50" y="3968751"/>
              <a:ext cx="3894138" cy="269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D018264-5317-5360-94DB-F23117B0D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7925" y="1428886"/>
              <a:ext cx="14398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0 m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id="{FDFE53CF-79AE-4394-CDB9-0C04D276A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851" y="1428887"/>
              <a:ext cx="14414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2 m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文本框 11">
              <a:extLst>
                <a:ext uri="{FF2B5EF4-FFF2-40B4-BE49-F238E27FC236}">
                  <a16:creationId xmlns:a16="http://schemas.microsoft.com/office/drawing/2014/main" id="{6B7D753B-A12F-3F51-B4F0-E81CD4CDB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7926" y="4412340"/>
              <a:ext cx="14398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4 m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文本框 12">
              <a:extLst>
                <a:ext uri="{FF2B5EF4-FFF2-40B4-BE49-F238E27FC236}">
                  <a16:creationId xmlns:a16="http://schemas.microsoft.com/office/drawing/2014/main" id="{30B7E7C9-3A33-47AD-A95B-E9564F4A5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851" y="4336982"/>
              <a:ext cx="14414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6 m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256C455-0AAD-8743-C76E-F7B5DFDEEF6E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9E59B2E-C5EC-41DD-1C77-104B2F257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13353"/>
              </p:ext>
            </p:extLst>
          </p:nvPr>
        </p:nvGraphicFramePr>
        <p:xfrm>
          <a:off x="295181" y="5210766"/>
          <a:ext cx="11436375" cy="1388070"/>
        </p:xfrm>
        <a:graphic>
          <a:graphicData uri="http://schemas.openxmlformats.org/drawingml/2006/table">
            <a:tbl>
              <a:tblPr/>
              <a:tblGrid>
                <a:gridCol w="1643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9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75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26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26680">
                  <a:extLst>
                    <a:ext uri="{9D8B030D-6E8A-4147-A177-3AD203B41FA5}">
                      <a16:colId xmlns:a16="http://schemas.microsoft.com/office/drawing/2014/main" val="835221857"/>
                    </a:ext>
                  </a:extLst>
                </a:gridCol>
                <a:gridCol w="1626680">
                  <a:extLst>
                    <a:ext uri="{9D8B030D-6E8A-4147-A177-3AD203B41FA5}">
                      <a16:colId xmlns:a16="http://schemas.microsoft.com/office/drawing/2014/main" val="1798636437"/>
                    </a:ext>
                  </a:extLst>
                </a:gridCol>
                <a:gridCol w="1626680">
                  <a:extLst>
                    <a:ext uri="{9D8B030D-6E8A-4147-A177-3AD203B41FA5}">
                      <a16:colId xmlns:a16="http://schemas.microsoft.com/office/drawing/2014/main" val="978831759"/>
                    </a:ext>
                  </a:extLst>
                </a:gridCol>
              </a:tblGrid>
              <a:tr h="582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Neutron Fluence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cm-2s-1/</a:t>
                      </a:r>
                      <a:r>
                        <a:rPr lang="en-US" sz="1600" b="1" kern="0" dirty="0" err="1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uA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Neutron ambient dose equivalent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mSv/h/</a:t>
                      </a:r>
                      <a:r>
                        <a:rPr lang="en-US" sz="1600" b="1" kern="0" dirty="0" err="1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uA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Peak energy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/MeV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Times New Roman"/>
                        </a:rPr>
                        <a:t>Peak neutron ratio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latin typeface="+mn-lt"/>
                          <a:ea typeface="微软雅黑" pitchFamily="34" charset="-122"/>
                          <a:cs typeface="Times New Roman"/>
                        </a:rPr>
                        <a:t>Photon fluence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cm-2s-1/</a:t>
                      </a:r>
                      <a:r>
                        <a:rPr lang="en-US" altLang="zh-CN" sz="1600" b="1" kern="0" dirty="0" err="1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uA</a:t>
                      </a:r>
                      <a:endParaRPr lang="zh-CN" alt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photon ambient dose equivalent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mSv/h/</a:t>
                      </a:r>
                      <a:r>
                        <a:rPr lang="en-US" altLang="zh-CN" sz="1600" b="1" kern="0" dirty="0" err="1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uA</a:t>
                      </a:r>
                      <a:endParaRPr lang="zh-CN" alt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latin typeface="+mn-lt"/>
                          <a:ea typeface="微软雅黑" pitchFamily="34" charset="-122"/>
                          <a:cs typeface="Times New Roman"/>
                        </a:rPr>
                        <a:t>Photon/neutron fluence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5.47E+04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7.19E+01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9.26E+01</a:t>
                      </a:r>
                      <a:endParaRPr lang="zh-CN" sz="1600" b="1" kern="100" dirty="0"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微软雅黑" pitchFamily="34" charset="-122"/>
                          <a:cs typeface="宋体"/>
                        </a:rPr>
                        <a:t>50.29%</a:t>
                      </a:r>
                      <a:endParaRPr lang="zh-CN" sz="1600" b="1" kern="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宋体"/>
                        </a:rPr>
                        <a:t>4.79E+03</a:t>
                      </a:r>
                      <a:endParaRPr lang="zh-CN" altLang="zh-CN" sz="1600" kern="100" dirty="0"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  <a:cs typeface="宋体"/>
                        </a:rPr>
                        <a:t>9.83E+01</a:t>
                      </a:r>
                      <a:endParaRPr lang="zh-CN" altLang="zh-CN" sz="1600" kern="100" dirty="0"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宋体"/>
                        </a:rPr>
                        <a:t>8.77%</a:t>
                      </a:r>
                      <a:endParaRPr lang="zh-CN" altLang="zh-CN" sz="1600" b="1" kern="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2F61827D-9E56-37A5-D21E-0EC7034CA0FE}"/>
              </a:ext>
            </a:extLst>
          </p:cNvPr>
          <p:cNvSpPr txBox="1"/>
          <p:nvPr/>
        </p:nvSpPr>
        <p:spPr>
          <a:xfrm>
            <a:off x="-3677" y="2673911"/>
            <a:ext cx="272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Simulation for 100MeV neutron beam profile 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3907F1-8D1B-64D2-36B2-853849E3CEC1}"/>
              </a:ext>
            </a:extLst>
          </p:cNvPr>
          <p:cNvSpPr txBox="1"/>
          <p:nvPr/>
        </p:nvSpPr>
        <p:spPr>
          <a:xfrm>
            <a:off x="3607902" y="4797656"/>
            <a:ext cx="520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Simulation results for 100MeV neutron beam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626479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60">
            <a:extLst>
              <a:ext uri="{FF2B5EF4-FFF2-40B4-BE49-F238E27FC236}">
                <a16:creationId xmlns:a16="http://schemas.microsoft.com/office/drawing/2014/main" id="{A0D9506B-E400-0D27-7DA2-BA94E037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2" y="1439694"/>
            <a:ext cx="2252663" cy="283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61">
            <a:extLst>
              <a:ext uri="{FF2B5EF4-FFF2-40B4-BE49-F238E27FC236}">
                <a16:creationId xmlns:a16="http://schemas.microsoft.com/office/drawing/2014/main" id="{7DB8B1F0-9467-2D11-9259-90DA6BF69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13" y="4389035"/>
            <a:ext cx="2476500" cy="210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849C479-6889-5263-7D05-4DD880B27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735325"/>
              </p:ext>
            </p:extLst>
          </p:nvPr>
        </p:nvGraphicFramePr>
        <p:xfrm>
          <a:off x="5015881" y="1336747"/>
          <a:ext cx="5214738" cy="1662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8246">
                  <a:extLst>
                    <a:ext uri="{9D8B030D-6E8A-4147-A177-3AD203B41FA5}">
                      <a16:colId xmlns:a16="http://schemas.microsoft.com/office/drawing/2014/main" val="2633754286"/>
                    </a:ext>
                  </a:extLst>
                </a:gridCol>
                <a:gridCol w="1738246">
                  <a:extLst>
                    <a:ext uri="{9D8B030D-6E8A-4147-A177-3AD203B41FA5}">
                      <a16:colId xmlns:a16="http://schemas.microsoft.com/office/drawing/2014/main" val="2670163943"/>
                    </a:ext>
                  </a:extLst>
                </a:gridCol>
                <a:gridCol w="1738246">
                  <a:extLst>
                    <a:ext uri="{9D8B030D-6E8A-4147-A177-3AD203B41FA5}">
                      <a16:colId xmlns:a16="http://schemas.microsoft.com/office/drawing/2014/main" val="4141855217"/>
                    </a:ext>
                  </a:extLst>
                </a:gridCol>
              </a:tblGrid>
              <a:tr h="39171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effectLst/>
                        </a:rPr>
                        <a:t>Proton energy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</a:rPr>
                        <a:t>/MeV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effectLst/>
                        </a:rPr>
                        <a:t>Range in graphite 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</a:rPr>
                        <a:t>/ mm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</a:rPr>
                        <a:t>Range in Copper / mm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35787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20.13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</a:rPr>
                        <a:t>7.09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591031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25.57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8.95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908769"/>
                  </a:ext>
                </a:extLst>
              </a:tr>
              <a:tr h="39171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38.08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13.21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3698888"/>
                  </a:ext>
                </a:extLst>
              </a:tr>
            </a:tbl>
          </a:graphicData>
        </a:graphic>
      </p:graphicFrame>
      <p:pic>
        <p:nvPicPr>
          <p:cNvPr id="5" name="图片 455">
            <a:extLst>
              <a:ext uri="{FF2B5EF4-FFF2-40B4-BE49-F238E27FC236}">
                <a16:creationId xmlns:a16="http://schemas.microsoft.com/office/drawing/2014/main" id="{8EADFED4-A311-03C9-95DD-277BD9CC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3126972"/>
            <a:ext cx="2519363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56">
            <a:extLst>
              <a:ext uri="{FF2B5EF4-FFF2-40B4-BE49-F238E27FC236}">
                <a16:creationId xmlns:a16="http://schemas.microsoft.com/office/drawing/2014/main" id="{D878DC24-6E4D-5976-DA67-9F545978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56" y="3126972"/>
            <a:ext cx="2519363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D6DFCE5-0B00-4F84-E0BB-EAF6FB8523DA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CAC7D5-3411-599D-234C-9D1E0F428BC5}"/>
              </a:ext>
            </a:extLst>
          </p:cNvPr>
          <p:cNvSpPr txBox="1"/>
          <p:nvPr/>
        </p:nvSpPr>
        <p:spPr>
          <a:xfrm>
            <a:off x="369651" y="919172"/>
            <a:ext cx="1126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b="1" dirty="0"/>
              <a:t>Beam dump and bending magnet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83307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4667214-9727-50B1-C1F9-C6B550EA7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43" y="3776467"/>
            <a:ext cx="2808570" cy="18216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B5E5882-3E87-82F5-F4D6-9E6C16E67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3" y="3774091"/>
            <a:ext cx="2713913" cy="18290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A42461-7364-D8F2-4943-717BE102B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24" y="903268"/>
            <a:ext cx="2564448" cy="20707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6A0B53-4B5B-093C-2944-41AEC8800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839" y="903268"/>
            <a:ext cx="2211022" cy="20815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360BB6-EAE9-BC49-32EA-1206CE02927D}"/>
              </a:ext>
            </a:extLst>
          </p:cNvPr>
          <p:cNvSpPr txBox="1"/>
          <p:nvPr/>
        </p:nvSpPr>
        <p:spPr>
          <a:xfrm>
            <a:off x="0" y="3050631"/>
            <a:ext cx="273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Faraday cup as proton beam monitor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DC4EF6-C063-5F78-39CC-0E692012B754}"/>
              </a:ext>
            </a:extLst>
          </p:cNvPr>
          <p:cNvSpPr txBox="1"/>
          <p:nvPr/>
        </p:nvSpPr>
        <p:spPr>
          <a:xfrm>
            <a:off x="3094839" y="3137575"/>
            <a:ext cx="221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Neutron monitor 1, U-8 fission chamber</a:t>
            </a:r>
            <a:endParaRPr lang="zh-CN" altLang="en-US" sz="12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7EF45E-B383-458C-A533-FBF8B7248144}"/>
              </a:ext>
            </a:extLst>
          </p:cNvPr>
          <p:cNvSpPr txBox="1"/>
          <p:nvPr/>
        </p:nvSpPr>
        <p:spPr>
          <a:xfrm>
            <a:off x="-591177" y="5658201"/>
            <a:ext cx="345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Proton vacuum beam pipe </a:t>
            </a:r>
            <a:endParaRPr lang="zh-CN" altLang="en-US" sz="12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A6F7C1-9C5D-77C6-9945-27D8B961825B}"/>
              </a:ext>
            </a:extLst>
          </p:cNvPr>
          <p:cNvSpPr txBox="1"/>
          <p:nvPr/>
        </p:nvSpPr>
        <p:spPr>
          <a:xfrm>
            <a:off x="2996595" y="5658201"/>
            <a:ext cx="28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Neutron monitor 2, thin 5mm plastic scintillation detector</a:t>
            </a:r>
            <a:endParaRPr lang="zh-CN" altLang="en-US" sz="1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ACC991-781D-BF75-B6FA-FA3EAA3959A3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Layout of QMN in CIAE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291A6D89-D437-7502-4B12-3E44D523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2" t="14301" r="22414" b="22029"/>
          <a:stretch>
            <a:fillRect/>
          </a:stretch>
        </p:blipFill>
        <p:spPr bwMode="auto">
          <a:xfrm>
            <a:off x="5358183" y="897815"/>
            <a:ext cx="2355851" cy="20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41">
            <a:extLst>
              <a:ext uri="{FF2B5EF4-FFF2-40B4-BE49-F238E27FC236}">
                <a16:creationId xmlns:a16="http://schemas.microsoft.com/office/drawing/2014/main" id="{DCFCF4A4-60EB-DFDF-997C-A8CB3324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28" y="1019762"/>
            <a:ext cx="320606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44">
            <a:extLst>
              <a:ext uri="{FF2B5EF4-FFF2-40B4-BE49-F238E27FC236}">
                <a16:creationId xmlns:a16="http://schemas.microsoft.com/office/drawing/2014/main" id="{1369EDCC-27F1-C6B2-1E48-6048F316C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95" y="3748336"/>
            <a:ext cx="32060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AEA7F3-D0E2-0499-4014-5F7FD9DEC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/>
          <a:stretch/>
        </p:blipFill>
        <p:spPr bwMode="auto">
          <a:xfrm>
            <a:off x="9372839" y="3855411"/>
            <a:ext cx="2427639" cy="158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1CC8239-1468-6CB4-099E-DF4B1D28F68B}"/>
              </a:ext>
            </a:extLst>
          </p:cNvPr>
          <p:cNvSpPr txBox="1"/>
          <p:nvPr/>
        </p:nvSpPr>
        <p:spPr>
          <a:xfrm>
            <a:off x="9600016" y="5581256"/>
            <a:ext cx="23552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latin typeface="+mj-ea"/>
                <a:ea typeface="+mj-ea"/>
              </a:rPr>
              <a:t>Pulse height spectrum of plastic scintillator</a:t>
            </a:r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C721522-1E56-02C1-6886-D056FD197314}"/>
              </a:ext>
            </a:extLst>
          </p:cNvPr>
          <p:cNvSpPr txBox="1"/>
          <p:nvPr/>
        </p:nvSpPr>
        <p:spPr>
          <a:xfrm>
            <a:off x="6096000" y="3047576"/>
            <a:ext cx="5051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+mj-ea"/>
                <a:ea typeface="+mj-ea"/>
              </a:rPr>
              <a:t>Assembly of fission chamber assembly</a:t>
            </a:r>
          </a:p>
          <a:p>
            <a:pPr algn="ctr"/>
            <a:r>
              <a:rPr lang="en-US" altLang="zh-CN" sz="1400" b="0" i="0" dirty="0">
                <a:solidFill>
                  <a:srgbClr val="2A2B2E"/>
                </a:solidFill>
                <a:effectLst/>
              </a:rPr>
              <a:t>The effective zone diameter of the coating is 25mm, and the mass thickness is about 200μg/cm2.</a:t>
            </a:r>
            <a:endParaRPr lang="en-US" altLang="zh-CN" sz="14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5771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图片 167">
            <a:extLst>
              <a:ext uri="{FF2B5EF4-FFF2-40B4-BE49-F238E27FC236}">
                <a16:creationId xmlns:a16="http://schemas.microsoft.com/office/drawing/2014/main" id="{E5F1313F-A23D-2397-F75C-5D19B2789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4167"/>
          <a:stretch/>
        </p:blipFill>
        <p:spPr>
          <a:xfrm>
            <a:off x="0" y="3905942"/>
            <a:ext cx="12192000" cy="3143250"/>
          </a:xfrm>
          <a:prstGeom prst="rect">
            <a:avLst/>
          </a:prstGeom>
        </p:spPr>
      </p:pic>
      <p:sp>
        <p:nvSpPr>
          <p:cNvPr id="170" name="矩形 169">
            <a:extLst>
              <a:ext uri="{FF2B5EF4-FFF2-40B4-BE49-F238E27FC236}">
                <a16:creationId xmlns:a16="http://schemas.microsoft.com/office/drawing/2014/main" id="{F2BD9A73-E7BB-3FAF-C82F-253F64D51CA7}"/>
              </a:ext>
            </a:extLst>
          </p:cNvPr>
          <p:cNvSpPr/>
          <p:nvPr/>
        </p:nvSpPr>
        <p:spPr>
          <a:xfrm flipV="1">
            <a:off x="-522866" y="873459"/>
            <a:ext cx="12192000" cy="154396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7000">
                <a:srgbClr val="0066C2">
                  <a:alpha val="20000"/>
                </a:srgbClr>
              </a:gs>
            </a:gsLst>
            <a:lin ang="54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7CA49918-72A0-BF34-B6B6-7A450967131E}"/>
              </a:ext>
            </a:extLst>
          </p:cNvPr>
          <p:cNvGrpSpPr/>
          <p:nvPr/>
        </p:nvGrpSpPr>
        <p:grpSpPr>
          <a:xfrm>
            <a:off x="3516495" y="1451560"/>
            <a:ext cx="7236440" cy="578800"/>
            <a:chOff x="4279109" y="1314460"/>
            <a:chExt cx="7236440" cy="578800"/>
          </a:xfrm>
        </p:grpSpPr>
        <p:sp>
          <p:nvSpPr>
            <p:cNvPr id="92" name="平行四边形 91">
              <a:extLst>
                <a:ext uri="{FF2B5EF4-FFF2-40B4-BE49-F238E27FC236}">
                  <a16:creationId xmlns:a16="http://schemas.microsoft.com/office/drawing/2014/main" id="{EEDA5781-E31F-33BB-F5DB-ACC8DBB1B0BD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rgbClr val="0066C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平行四边形 74">
              <a:extLst>
                <a:ext uri="{FF2B5EF4-FFF2-40B4-BE49-F238E27FC236}">
                  <a16:creationId xmlns:a16="http://schemas.microsoft.com/office/drawing/2014/main" id="{39E032A4-B883-F0C5-2751-BC9374D1D4A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B7B4F7FC-ED15-982B-108C-88DC276BB1B9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13000">
                    <a:srgbClr val="0066C2"/>
                  </a:gs>
                  <a:gs pos="0">
                    <a:srgbClr val="004686"/>
                  </a:gs>
                  <a:gs pos="100000">
                    <a:srgbClr val="0066C2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D5CB5AD-BDCB-E92D-7152-375ECCB2BDEA}"/>
                </a:ext>
              </a:extLst>
            </p:cNvPr>
            <p:cNvSpPr txBox="1"/>
            <p:nvPr/>
          </p:nvSpPr>
          <p:spPr>
            <a:xfrm>
              <a:off x="5082162" y="1314460"/>
              <a:ext cx="6433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neutron metrology in CIAE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41B0BE4-67CC-7C57-B30F-FADE0DF35D5C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3B88ECF-533F-8833-707E-FF011FEBBA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FEC955D-ACF2-7FD1-E1C8-A186FFCA4848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4BFE8046-FEA5-0A81-0690-3D2C95357117}"/>
              </a:ext>
            </a:extLst>
          </p:cNvPr>
          <p:cNvGrpSpPr/>
          <p:nvPr/>
        </p:nvGrpSpPr>
        <p:grpSpPr>
          <a:xfrm>
            <a:off x="3433301" y="2446105"/>
            <a:ext cx="8071710" cy="954107"/>
            <a:chOff x="4279109" y="1314460"/>
            <a:chExt cx="6533671" cy="954107"/>
          </a:xfrm>
        </p:grpSpPr>
        <p:sp>
          <p:nvSpPr>
            <p:cNvPr id="100" name="平行四边形 99">
              <a:extLst>
                <a:ext uri="{FF2B5EF4-FFF2-40B4-BE49-F238E27FC236}">
                  <a16:creationId xmlns:a16="http://schemas.microsoft.com/office/drawing/2014/main" id="{827BBB01-F911-C5E8-F576-8717A93119F2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平行四边形 100">
              <a:extLst>
                <a:ext uri="{FF2B5EF4-FFF2-40B4-BE49-F238E27FC236}">
                  <a16:creationId xmlns:a16="http://schemas.microsoft.com/office/drawing/2014/main" id="{96DCAEEF-F00E-DECF-094D-4364CBDE4E1A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C66C44EA-0636-94FF-9DB3-F728ABCD6BE1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ADD676E8-E2A5-7AE9-0C82-B6ABA4D31C59}"/>
                </a:ext>
              </a:extLst>
            </p:cNvPr>
            <p:cNvSpPr txBox="1"/>
            <p:nvPr/>
          </p:nvSpPr>
          <p:spPr>
            <a:xfrm>
              <a:off x="5082163" y="1314460"/>
              <a:ext cx="57306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Why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we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need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high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energy neutron fields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28AD9EB0-7709-FA37-D4C1-8695B1E4799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EEF1571F-AEFB-EAF0-05ED-DAAD574E832B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891F524A-186F-CF7E-6487-810760CB13E4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9" name="图片 88">
            <a:extLst>
              <a:ext uri="{FF2B5EF4-FFF2-40B4-BE49-F238E27FC236}">
                <a16:creationId xmlns:a16="http://schemas.microsoft.com/office/drawing/2014/main" id="{4619622F-B7D5-13E1-3AEE-C6E141E8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04" y="339623"/>
            <a:ext cx="2011622" cy="4731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02ED3F9-EA23-7DC1-CC22-12C9CDC68A07}"/>
              </a:ext>
            </a:extLst>
          </p:cNvPr>
          <p:cNvGrpSpPr/>
          <p:nvPr/>
        </p:nvGrpSpPr>
        <p:grpSpPr>
          <a:xfrm>
            <a:off x="0" y="0"/>
            <a:ext cx="2832822" cy="6858000"/>
            <a:chOff x="-1" y="0"/>
            <a:chExt cx="3746500" cy="6858000"/>
          </a:xfrm>
        </p:grpSpPr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D83CFD48-40DB-02EC-12B5-A71AFFEC9CB7}"/>
                </a:ext>
              </a:extLst>
            </p:cNvPr>
            <p:cNvGrpSpPr/>
            <p:nvPr/>
          </p:nvGrpSpPr>
          <p:grpSpPr>
            <a:xfrm>
              <a:off x="0" y="0"/>
              <a:ext cx="3746499" cy="6858000"/>
              <a:chOff x="1" y="0"/>
              <a:chExt cx="3556000" cy="6858000"/>
            </a:xfrm>
          </p:grpSpPr>
          <p:pic>
            <p:nvPicPr>
              <p:cNvPr id="200" name="图片 199">
                <a:extLst>
                  <a:ext uri="{FF2B5EF4-FFF2-40B4-BE49-F238E27FC236}">
                    <a16:creationId xmlns:a16="http://schemas.microsoft.com/office/drawing/2014/main" id="{41DA5B59-5493-6D32-4D1F-143508C99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25615" t="27631" r="23519" b="1"/>
              <a:stretch/>
            </p:blipFill>
            <p:spPr>
              <a:xfrm>
                <a:off x="1" y="1968500"/>
                <a:ext cx="3556000" cy="4889499"/>
              </a:xfrm>
              <a:custGeom>
                <a:avLst/>
                <a:gdLst>
                  <a:gd name="connsiteX0" fmla="*/ 0 w 3556000"/>
                  <a:gd name="connsiteY0" fmla="*/ 0 h 4257761"/>
                  <a:gd name="connsiteX1" fmla="*/ 3556000 w 3556000"/>
                  <a:gd name="connsiteY1" fmla="*/ 0 h 4257761"/>
                  <a:gd name="connsiteX2" fmla="*/ 3556000 w 3556000"/>
                  <a:gd name="connsiteY2" fmla="*/ 4257761 h 4257761"/>
                  <a:gd name="connsiteX3" fmla="*/ 0 w 3556000"/>
                  <a:gd name="connsiteY3" fmla="*/ 4257761 h 4257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000" h="4257761">
                    <a:moveTo>
                      <a:pt x="0" y="0"/>
                    </a:moveTo>
                    <a:lnTo>
                      <a:pt x="3556000" y="0"/>
                    </a:lnTo>
                    <a:lnTo>
                      <a:pt x="3556000" y="4257761"/>
                    </a:lnTo>
                    <a:lnTo>
                      <a:pt x="0" y="4257761"/>
                    </a:lnTo>
                    <a:close/>
                  </a:path>
                </a:pathLst>
              </a:custGeom>
            </p:spPr>
          </p:pic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14F54D43-26CA-350C-5678-997012E9027A}"/>
                  </a:ext>
                </a:extLst>
              </p:cNvPr>
              <p:cNvSpPr/>
              <p:nvPr/>
            </p:nvSpPr>
            <p:spPr>
              <a:xfrm>
                <a:off x="2" y="0"/>
                <a:ext cx="3555999" cy="6858000"/>
              </a:xfrm>
              <a:prstGeom prst="rect">
                <a:avLst/>
              </a:prstGeom>
              <a:gradFill>
                <a:gsLst>
                  <a:gs pos="0">
                    <a:srgbClr val="0066C2"/>
                  </a:gs>
                  <a:gs pos="67000">
                    <a:srgbClr val="0066C2">
                      <a:alpha val="80000"/>
                    </a:srgbClr>
                  </a:gs>
                  <a:gs pos="28000">
                    <a:srgbClr val="0066C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06" name="图片 205">
              <a:extLst>
                <a:ext uri="{FF2B5EF4-FFF2-40B4-BE49-F238E27FC236}">
                  <a16:creationId xmlns:a16="http://schemas.microsoft.com/office/drawing/2014/main" id="{BC77EF42-0C58-E1A9-0FC4-676953D9F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7000"/>
            </a:blip>
            <a:srcRect l="8478" r="17955"/>
            <a:stretch/>
          </p:blipFill>
          <p:spPr>
            <a:xfrm>
              <a:off x="-1" y="0"/>
              <a:ext cx="3746500" cy="287020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E29FC76-32AA-17A1-31E2-C9F63B1FDA14}"/>
              </a:ext>
            </a:extLst>
          </p:cNvPr>
          <p:cNvGrpSpPr/>
          <p:nvPr/>
        </p:nvGrpSpPr>
        <p:grpSpPr>
          <a:xfrm>
            <a:off x="626202" y="607042"/>
            <a:ext cx="1367575" cy="3108543"/>
            <a:chOff x="664302" y="607042"/>
            <a:chExt cx="1367575" cy="310854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5EDAEBD-F4A4-F872-47A0-7D4BCA1A04F9}"/>
                </a:ext>
              </a:extLst>
            </p:cNvPr>
            <p:cNvGrpSpPr/>
            <p:nvPr/>
          </p:nvGrpSpPr>
          <p:grpSpPr>
            <a:xfrm>
              <a:off x="664302" y="607042"/>
              <a:ext cx="1367575" cy="3108543"/>
              <a:chOff x="696494" y="663026"/>
              <a:chExt cx="1367575" cy="3108543"/>
            </a:xfrm>
          </p:grpSpPr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17786911-B9EA-6D11-F854-AF0484A25E07}"/>
                  </a:ext>
                </a:extLst>
              </p:cNvPr>
              <p:cNvSpPr txBox="1"/>
              <p:nvPr/>
            </p:nvSpPr>
            <p:spPr>
              <a:xfrm>
                <a:off x="1211402" y="663026"/>
                <a:ext cx="85266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C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O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3600" b="1" kern="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C5E26A84-3B85-8445-76AA-E24BBBDC3784}"/>
                  </a:ext>
                </a:extLst>
              </p:cNvPr>
              <p:cNvSpPr txBox="1"/>
              <p:nvPr/>
            </p:nvSpPr>
            <p:spPr>
              <a:xfrm rot="5400000">
                <a:off x="-313920" y="1689049"/>
                <a:ext cx="2605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>
                        <a:alpha val="10000"/>
                      </a:schemeClr>
                    </a:solidFill>
                    <a:cs typeface="+mn-ea"/>
                    <a:sym typeface="+mn-lt"/>
                  </a:rPr>
                  <a:t>CONTENT</a:t>
                </a:r>
                <a:endParaRPr lang="zh-CN" altLang="en-US" sz="3200" dirty="0">
                  <a:solidFill>
                    <a:schemeClr val="bg1">
                      <a:alpha val="1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E21E5541-F219-8D35-5E74-6F4997582EFD}"/>
                </a:ext>
              </a:extLst>
            </p:cNvPr>
            <p:cNvGrpSpPr/>
            <p:nvPr/>
          </p:nvGrpSpPr>
          <p:grpSpPr>
            <a:xfrm>
              <a:off x="1272855" y="669608"/>
              <a:ext cx="662400" cy="28800"/>
              <a:chOff x="617535" y="2071688"/>
              <a:chExt cx="662400" cy="28800"/>
            </a:xfrm>
          </p:grpSpPr>
          <p:sp>
            <p:nvSpPr>
              <p:cNvPr id="65" name="等腰三角形 64">
                <a:extLst>
                  <a:ext uri="{FF2B5EF4-FFF2-40B4-BE49-F238E27FC236}">
                    <a16:creationId xmlns:a16="http://schemas.microsoft.com/office/drawing/2014/main" id="{2BB122F6-248D-DBCB-56F7-72DC6E2C5B84}"/>
                  </a:ext>
                </a:extLst>
              </p:cNvPr>
              <p:cNvSpPr/>
              <p:nvPr/>
            </p:nvSpPr>
            <p:spPr>
              <a:xfrm flipV="1">
                <a:off x="894735" y="2071688"/>
                <a:ext cx="108000" cy="28800"/>
              </a:xfrm>
              <a:prstGeom prst="triangl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pc="-150" dirty="0">
                  <a:cs typeface="+mn-ea"/>
                  <a:sym typeface="+mn-lt"/>
                </a:endParaRPr>
              </a:p>
            </p:txBody>
          </p: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25C8C9C2-77FE-0D36-DFF3-499CD4393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535" y="2071688"/>
                <a:ext cx="662400" cy="0"/>
              </a:xfrm>
              <a:prstGeom prst="line">
                <a:avLst/>
              </a:prstGeom>
              <a:ln cap="rnd">
                <a:solidFill>
                  <a:srgbClr val="CCE0F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EBD310A-B21B-56A4-0DA2-CCE6035E4C2C}"/>
              </a:ext>
            </a:extLst>
          </p:cNvPr>
          <p:cNvGrpSpPr/>
          <p:nvPr/>
        </p:nvGrpSpPr>
        <p:grpSpPr>
          <a:xfrm>
            <a:off x="3433301" y="5225485"/>
            <a:ext cx="8171325" cy="578800"/>
            <a:chOff x="4279109" y="1314460"/>
            <a:chExt cx="6495571" cy="578800"/>
          </a:xfrm>
        </p:grpSpPr>
        <p:sp>
          <p:nvSpPr>
            <p:cNvPr id="80" name="平行四边形 79">
              <a:extLst>
                <a:ext uri="{FF2B5EF4-FFF2-40B4-BE49-F238E27FC236}">
                  <a16:creationId xmlns:a16="http://schemas.microsoft.com/office/drawing/2014/main" id="{E66365FC-49BE-A506-12F3-193923E1137A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平行四边形 80">
              <a:extLst>
                <a:ext uri="{FF2B5EF4-FFF2-40B4-BE49-F238E27FC236}">
                  <a16:creationId xmlns:a16="http://schemas.microsoft.com/office/drawing/2014/main" id="{E22A7373-8A47-22F4-4280-0793B9DFD9E7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429F36A-38CB-88D8-0504-DD9125985C9F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84ECF92-04E3-8E9C-ECB1-329405B9383F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Summary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D4D468EA-895C-11CC-921A-46D99AA9C300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B404727-BD1C-A87B-C090-A40200C90E7D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D3375F8-B213-A5CE-4BEA-0B9DF31EF850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DFF7511D-D877-6C01-6443-E904219C60BF}"/>
              </a:ext>
            </a:extLst>
          </p:cNvPr>
          <p:cNvGrpSpPr/>
          <p:nvPr/>
        </p:nvGrpSpPr>
        <p:grpSpPr>
          <a:xfrm>
            <a:off x="3433299" y="3408626"/>
            <a:ext cx="8581665" cy="954107"/>
            <a:chOff x="4279109" y="1314460"/>
            <a:chExt cx="7768921" cy="954107"/>
          </a:xfrm>
        </p:grpSpPr>
        <p:sp>
          <p:nvSpPr>
            <p:cNvPr id="142" name="平行四边形 141">
              <a:extLst>
                <a:ext uri="{FF2B5EF4-FFF2-40B4-BE49-F238E27FC236}">
                  <a16:creationId xmlns:a16="http://schemas.microsoft.com/office/drawing/2014/main" id="{65788568-3533-0A30-F91A-E1426B46C2FC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平行四边形 142">
              <a:extLst>
                <a:ext uri="{FF2B5EF4-FFF2-40B4-BE49-F238E27FC236}">
                  <a16:creationId xmlns:a16="http://schemas.microsoft.com/office/drawing/2014/main" id="{E205BD20-D853-B2B6-BD99-58F2AC7B579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6E1D9C2B-94EF-5371-AADD-0E5462095B02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4F2C3AB6-10C5-4376-10BA-1E9456DC0842}"/>
                </a:ext>
              </a:extLst>
            </p:cNvPr>
            <p:cNvSpPr txBox="1"/>
            <p:nvPr/>
          </p:nvSpPr>
          <p:spPr>
            <a:xfrm>
              <a:off x="5082162" y="1314460"/>
              <a:ext cx="69658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Layout of high energy neutron field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31E6777E-6F86-B654-245F-611102664BC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B6CCFBE8-ABC1-C1F1-14CD-9BFC4D562CB8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F2F9BDA4-82F1-F53A-5A80-9A861BA4DA7D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B8FA422-172E-6037-E449-88F9ED05D4EC}"/>
              </a:ext>
            </a:extLst>
          </p:cNvPr>
          <p:cNvGrpSpPr/>
          <p:nvPr/>
        </p:nvGrpSpPr>
        <p:grpSpPr>
          <a:xfrm>
            <a:off x="3433301" y="4257607"/>
            <a:ext cx="6495571" cy="578800"/>
            <a:chOff x="4279109" y="1314460"/>
            <a:chExt cx="6495571" cy="578800"/>
          </a:xfrm>
        </p:grpSpPr>
        <p:sp>
          <p:nvSpPr>
            <p:cNvPr id="150" name="平行四边形 149">
              <a:extLst>
                <a:ext uri="{FF2B5EF4-FFF2-40B4-BE49-F238E27FC236}">
                  <a16:creationId xmlns:a16="http://schemas.microsoft.com/office/drawing/2014/main" id="{B082D596-B9E7-015D-9400-93E5C8E32E1E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平行四边形 150">
              <a:extLst>
                <a:ext uri="{FF2B5EF4-FFF2-40B4-BE49-F238E27FC236}">
                  <a16:creationId xmlns:a16="http://schemas.microsoft.com/office/drawing/2014/main" id="{A215BC9E-52C2-BF2E-1196-D4934EDCEB3F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A8BB5708-B0B8-06D2-F780-AED8B59AF0B7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1E2AE1AB-6892-ED41-ABBD-DDD14B7F6B78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Experiment results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0CF8CA8B-0893-AA84-F534-04B23B8B46EF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BFDE62CB-0CAB-F06C-D788-B337771D06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85663461-B18A-C0D4-B552-5587376C71AE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1A6D2AD-E600-C42E-56B0-109EC0114B42}"/>
              </a:ext>
            </a:extLst>
          </p:cNvPr>
          <p:cNvCxnSpPr>
            <a:cxnSpLocks/>
          </p:cNvCxnSpPr>
          <p:nvPr/>
        </p:nvCxnSpPr>
        <p:spPr>
          <a:xfrm>
            <a:off x="1234755" y="3715585"/>
            <a:ext cx="662400" cy="0"/>
          </a:xfrm>
          <a:prstGeom prst="line">
            <a:avLst/>
          </a:prstGeom>
          <a:ln cap="rnd">
            <a:solidFill>
              <a:srgbClr val="CCE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046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图片 167">
            <a:extLst>
              <a:ext uri="{FF2B5EF4-FFF2-40B4-BE49-F238E27FC236}">
                <a16:creationId xmlns:a16="http://schemas.microsoft.com/office/drawing/2014/main" id="{E5F1313F-A23D-2397-F75C-5D19B2789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4167"/>
          <a:stretch/>
        </p:blipFill>
        <p:spPr>
          <a:xfrm>
            <a:off x="0" y="3905942"/>
            <a:ext cx="12192000" cy="3143250"/>
          </a:xfrm>
          <a:prstGeom prst="rect">
            <a:avLst/>
          </a:prstGeom>
        </p:spPr>
      </p:pic>
      <p:sp>
        <p:nvSpPr>
          <p:cNvPr id="170" name="矩形 169">
            <a:extLst>
              <a:ext uri="{FF2B5EF4-FFF2-40B4-BE49-F238E27FC236}">
                <a16:creationId xmlns:a16="http://schemas.microsoft.com/office/drawing/2014/main" id="{F2BD9A73-E7BB-3FAF-C82F-253F64D51CA7}"/>
              </a:ext>
            </a:extLst>
          </p:cNvPr>
          <p:cNvSpPr/>
          <p:nvPr/>
        </p:nvSpPr>
        <p:spPr>
          <a:xfrm flipV="1">
            <a:off x="-522866" y="873459"/>
            <a:ext cx="12192000" cy="154396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7000">
                <a:srgbClr val="0066C2">
                  <a:alpha val="20000"/>
                </a:srgbClr>
              </a:gs>
            </a:gsLst>
            <a:lin ang="54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7CA49918-72A0-BF34-B6B6-7A450967131E}"/>
              </a:ext>
            </a:extLst>
          </p:cNvPr>
          <p:cNvGrpSpPr/>
          <p:nvPr/>
        </p:nvGrpSpPr>
        <p:grpSpPr>
          <a:xfrm>
            <a:off x="3516495" y="1451560"/>
            <a:ext cx="7236440" cy="578800"/>
            <a:chOff x="4279109" y="1314460"/>
            <a:chExt cx="7236440" cy="578800"/>
          </a:xfrm>
        </p:grpSpPr>
        <p:sp>
          <p:nvSpPr>
            <p:cNvPr id="92" name="平行四边形 91">
              <a:extLst>
                <a:ext uri="{FF2B5EF4-FFF2-40B4-BE49-F238E27FC236}">
                  <a16:creationId xmlns:a16="http://schemas.microsoft.com/office/drawing/2014/main" id="{EEDA5781-E31F-33BB-F5DB-ACC8DBB1B0BD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rgbClr val="0066C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平行四边形 74">
              <a:extLst>
                <a:ext uri="{FF2B5EF4-FFF2-40B4-BE49-F238E27FC236}">
                  <a16:creationId xmlns:a16="http://schemas.microsoft.com/office/drawing/2014/main" id="{39E032A4-B883-F0C5-2751-BC9374D1D4A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B7B4F7FC-ED15-982B-108C-88DC276BB1B9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13000">
                    <a:srgbClr val="0066C2"/>
                  </a:gs>
                  <a:gs pos="0">
                    <a:srgbClr val="004686"/>
                  </a:gs>
                  <a:gs pos="100000">
                    <a:srgbClr val="0066C2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D5CB5AD-BDCB-E92D-7152-375ECCB2BDEA}"/>
                </a:ext>
              </a:extLst>
            </p:cNvPr>
            <p:cNvSpPr txBox="1"/>
            <p:nvPr/>
          </p:nvSpPr>
          <p:spPr>
            <a:xfrm>
              <a:off x="5082162" y="1314460"/>
              <a:ext cx="6433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neutron metrology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41B0BE4-67CC-7C57-B30F-FADE0DF35D5C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3B88ECF-533F-8833-707E-FF011FEBBA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FEC955D-ACF2-7FD1-E1C8-A186FFCA4848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4BFE8046-FEA5-0A81-0690-3D2C95357117}"/>
              </a:ext>
            </a:extLst>
          </p:cNvPr>
          <p:cNvGrpSpPr/>
          <p:nvPr/>
        </p:nvGrpSpPr>
        <p:grpSpPr>
          <a:xfrm>
            <a:off x="3433301" y="2446105"/>
            <a:ext cx="8071710" cy="578800"/>
            <a:chOff x="4279109" y="1314460"/>
            <a:chExt cx="6533671" cy="578800"/>
          </a:xfrm>
        </p:grpSpPr>
        <p:sp>
          <p:nvSpPr>
            <p:cNvPr id="100" name="平行四边形 99">
              <a:extLst>
                <a:ext uri="{FF2B5EF4-FFF2-40B4-BE49-F238E27FC236}">
                  <a16:creationId xmlns:a16="http://schemas.microsoft.com/office/drawing/2014/main" id="{827BBB01-F911-C5E8-F576-8717A93119F2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平行四边形 100">
              <a:extLst>
                <a:ext uri="{FF2B5EF4-FFF2-40B4-BE49-F238E27FC236}">
                  <a16:creationId xmlns:a16="http://schemas.microsoft.com/office/drawing/2014/main" id="{96DCAEEF-F00E-DECF-094D-4364CBDE4E1A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C66C44EA-0636-94FF-9DB3-F728ABCD6BE1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ADD676E8-E2A5-7AE9-0C82-B6ABA4D31C59}"/>
                </a:ext>
              </a:extLst>
            </p:cNvPr>
            <p:cNvSpPr txBox="1"/>
            <p:nvPr/>
          </p:nvSpPr>
          <p:spPr>
            <a:xfrm>
              <a:off x="5082163" y="1314460"/>
              <a:ext cx="5730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Why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we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need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QMN fields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28AD9EB0-7709-FA37-D4C1-8695B1E4799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EEF1571F-AEFB-EAF0-05ED-DAAD574E832B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891F524A-186F-CF7E-6487-810760CB13E4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9" name="图片 88">
            <a:extLst>
              <a:ext uri="{FF2B5EF4-FFF2-40B4-BE49-F238E27FC236}">
                <a16:creationId xmlns:a16="http://schemas.microsoft.com/office/drawing/2014/main" id="{4619622F-B7D5-13E1-3AEE-C6E141E8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04" y="339623"/>
            <a:ext cx="2011622" cy="4731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02ED3F9-EA23-7DC1-CC22-12C9CDC68A07}"/>
              </a:ext>
            </a:extLst>
          </p:cNvPr>
          <p:cNvGrpSpPr/>
          <p:nvPr/>
        </p:nvGrpSpPr>
        <p:grpSpPr>
          <a:xfrm>
            <a:off x="0" y="0"/>
            <a:ext cx="2832822" cy="6858000"/>
            <a:chOff x="-1" y="0"/>
            <a:chExt cx="3746500" cy="6858000"/>
          </a:xfrm>
        </p:grpSpPr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D83CFD48-40DB-02EC-12B5-A71AFFEC9CB7}"/>
                </a:ext>
              </a:extLst>
            </p:cNvPr>
            <p:cNvGrpSpPr/>
            <p:nvPr/>
          </p:nvGrpSpPr>
          <p:grpSpPr>
            <a:xfrm>
              <a:off x="0" y="0"/>
              <a:ext cx="3746499" cy="6858000"/>
              <a:chOff x="1" y="0"/>
              <a:chExt cx="3556000" cy="6858000"/>
            </a:xfrm>
          </p:grpSpPr>
          <p:pic>
            <p:nvPicPr>
              <p:cNvPr id="200" name="图片 199">
                <a:extLst>
                  <a:ext uri="{FF2B5EF4-FFF2-40B4-BE49-F238E27FC236}">
                    <a16:creationId xmlns:a16="http://schemas.microsoft.com/office/drawing/2014/main" id="{41DA5B59-5493-6D32-4D1F-143508C99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25615" t="27631" r="23519" b="1"/>
              <a:stretch/>
            </p:blipFill>
            <p:spPr>
              <a:xfrm>
                <a:off x="1" y="1968500"/>
                <a:ext cx="3556000" cy="4889499"/>
              </a:xfrm>
              <a:custGeom>
                <a:avLst/>
                <a:gdLst>
                  <a:gd name="connsiteX0" fmla="*/ 0 w 3556000"/>
                  <a:gd name="connsiteY0" fmla="*/ 0 h 4257761"/>
                  <a:gd name="connsiteX1" fmla="*/ 3556000 w 3556000"/>
                  <a:gd name="connsiteY1" fmla="*/ 0 h 4257761"/>
                  <a:gd name="connsiteX2" fmla="*/ 3556000 w 3556000"/>
                  <a:gd name="connsiteY2" fmla="*/ 4257761 h 4257761"/>
                  <a:gd name="connsiteX3" fmla="*/ 0 w 3556000"/>
                  <a:gd name="connsiteY3" fmla="*/ 4257761 h 4257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000" h="4257761">
                    <a:moveTo>
                      <a:pt x="0" y="0"/>
                    </a:moveTo>
                    <a:lnTo>
                      <a:pt x="3556000" y="0"/>
                    </a:lnTo>
                    <a:lnTo>
                      <a:pt x="3556000" y="4257761"/>
                    </a:lnTo>
                    <a:lnTo>
                      <a:pt x="0" y="4257761"/>
                    </a:lnTo>
                    <a:close/>
                  </a:path>
                </a:pathLst>
              </a:custGeom>
            </p:spPr>
          </p:pic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14F54D43-26CA-350C-5678-997012E9027A}"/>
                  </a:ext>
                </a:extLst>
              </p:cNvPr>
              <p:cNvSpPr/>
              <p:nvPr/>
            </p:nvSpPr>
            <p:spPr>
              <a:xfrm>
                <a:off x="2" y="0"/>
                <a:ext cx="3555999" cy="6858000"/>
              </a:xfrm>
              <a:prstGeom prst="rect">
                <a:avLst/>
              </a:prstGeom>
              <a:gradFill>
                <a:gsLst>
                  <a:gs pos="0">
                    <a:srgbClr val="0066C2"/>
                  </a:gs>
                  <a:gs pos="67000">
                    <a:srgbClr val="0066C2">
                      <a:alpha val="80000"/>
                    </a:srgbClr>
                  </a:gs>
                  <a:gs pos="28000">
                    <a:srgbClr val="0066C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06" name="图片 205">
              <a:extLst>
                <a:ext uri="{FF2B5EF4-FFF2-40B4-BE49-F238E27FC236}">
                  <a16:creationId xmlns:a16="http://schemas.microsoft.com/office/drawing/2014/main" id="{BC77EF42-0C58-E1A9-0FC4-676953D9F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7000"/>
            </a:blip>
            <a:srcRect l="8478" r="17955"/>
            <a:stretch/>
          </p:blipFill>
          <p:spPr>
            <a:xfrm>
              <a:off x="-1" y="0"/>
              <a:ext cx="3746500" cy="287020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E29FC76-32AA-17A1-31E2-C9F63B1FDA14}"/>
              </a:ext>
            </a:extLst>
          </p:cNvPr>
          <p:cNvGrpSpPr/>
          <p:nvPr/>
        </p:nvGrpSpPr>
        <p:grpSpPr>
          <a:xfrm>
            <a:off x="626202" y="607042"/>
            <a:ext cx="1367575" cy="3108543"/>
            <a:chOff x="664302" y="607042"/>
            <a:chExt cx="1367575" cy="310854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5EDAEBD-F4A4-F872-47A0-7D4BCA1A04F9}"/>
                </a:ext>
              </a:extLst>
            </p:cNvPr>
            <p:cNvGrpSpPr/>
            <p:nvPr/>
          </p:nvGrpSpPr>
          <p:grpSpPr>
            <a:xfrm>
              <a:off x="664302" y="607042"/>
              <a:ext cx="1367575" cy="3108543"/>
              <a:chOff x="696494" y="663026"/>
              <a:chExt cx="1367575" cy="3108543"/>
            </a:xfrm>
          </p:grpSpPr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17786911-B9EA-6D11-F854-AF0484A25E07}"/>
                  </a:ext>
                </a:extLst>
              </p:cNvPr>
              <p:cNvSpPr txBox="1"/>
              <p:nvPr/>
            </p:nvSpPr>
            <p:spPr>
              <a:xfrm>
                <a:off x="1211402" y="663026"/>
                <a:ext cx="85266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C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O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3600" b="1" kern="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C5E26A84-3B85-8445-76AA-E24BBBDC3784}"/>
                  </a:ext>
                </a:extLst>
              </p:cNvPr>
              <p:cNvSpPr txBox="1"/>
              <p:nvPr/>
            </p:nvSpPr>
            <p:spPr>
              <a:xfrm rot="5400000">
                <a:off x="-313920" y="1689049"/>
                <a:ext cx="2605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>
                        <a:alpha val="10000"/>
                      </a:schemeClr>
                    </a:solidFill>
                    <a:cs typeface="+mn-ea"/>
                    <a:sym typeface="+mn-lt"/>
                  </a:rPr>
                  <a:t>CONTENT</a:t>
                </a:r>
                <a:endParaRPr lang="zh-CN" altLang="en-US" sz="3200" dirty="0">
                  <a:solidFill>
                    <a:schemeClr val="bg1">
                      <a:alpha val="1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E21E5541-F219-8D35-5E74-6F4997582EFD}"/>
                </a:ext>
              </a:extLst>
            </p:cNvPr>
            <p:cNvGrpSpPr/>
            <p:nvPr/>
          </p:nvGrpSpPr>
          <p:grpSpPr>
            <a:xfrm>
              <a:off x="1272855" y="669608"/>
              <a:ext cx="662400" cy="28800"/>
              <a:chOff x="617535" y="2071688"/>
              <a:chExt cx="662400" cy="28800"/>
            </a:xfrm>
          </p:grpSpPr>
          <p:sp>
            <p:nvSpPr>
              <p:cNvPr id="65" name="等腰三角形 64">
                <a:extLst>
                  <a:ext uri="{FF2B5EF4-FFF2-40B4-BE49-F238E27FC236}">
                    <a16:creationId xmlns:a16="http://schemas.microsoft.com/office/drawing/2014/main" id="{2BB122F6-248D-DBCB-56F7-72DC6E2C5B84}"/>
                  </a:ext>
                </a:extLst>
              </p:cNvPr>
              <p:cNvSpPr/>
              <p:nvPr/>
            </p:nvSpPr>
            <p:spPr>
              <a:xfrm flipV="1">
                <a:off x="894735" y="2071688"/>
                <a:ext cx="108000" cy="28800"/>
              </a:xfrm>
              <a:prstGeom prst="triangl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pc="-150" dirty="0">
                  <a:cs typeface="+mn-ea"/>
                  <a:sym typeface="+mn-lt"/>
                </a:endParaRPr>
              </a:p>
            </p:txBody>
          </p: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25C8C9C2-77FE-0D36-DFF3-499CD4393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535" y="2071688"/>
                <a:ext cx="662400" cy="0"/>
              </a:xfrm>
              <a:prstGeom prst="line">
                <a:avLst/>
              </a:prstGeom>
              <a:ln cap="rnd">
                <a:solidFill>
                  <a:srgbClr val="CCE0F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EBD310A-B21B-56A4-0DA2-CCE6035E4C2C}"/>
              </a:ext>
            </a:extLst>
          </p:cNvPr>
          <p:cNvGrpSpPr/>
          <p:nvPr/>
        </p:nvGrpSpPr>
        <p:grpSpPr>
          <a:xfrm>
            <a:off x="3433301" y="5225485"/>
            <a:ext cx="8171325" cy="578800"/>
            <a:chOff x="4279109" y="1314460"/>
            <a:chExt cx="6495571" cy="578800"/>
          </a:xfrm>
        </p:grpSpPr>
        <p:sp>
          <p:nvSpPr>
            <p:cNvPr id="80" name="平行四边形 79">
              <a:extLst>
                <a:ext uri="{FF2B5EF4-FFF2-40B4-BE49-F238E27FC236}">
                  <a16:creationId xmlns:a16="http://schemas.microsoft.com/office/drawing/2014/main" id="{E66365FC-49BE-A506-12F3-193923E1137A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平行四边形 80">
              <a:extLst>
                <a:ext uri="{FF2B5EF4-FFF2-40B4-BE49-F238E27FC236}">
                  <a16:creationId xmlns:a16="http://schemas.microsoft.com/office/drawing/2014/main" id="{E22A7373-8A47-22F4-4280-0793B9DFD9E7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429F36A-38CB-88D8-0504-DD9125985C9F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84ECF92-04E3-8E9C-ECB1-329405B9383F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Summary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D4D468EA-895C-11CC-921A-46D99AA9C300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B404727-BD1C-A87B-C090-A40200C90E7D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D3375F8-B213-A5CE-4BEA-0B9DF31EF850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DFF7511D-D877-6C01-6443-E904219C60BF}"/>
              </a:ext>
            </a:extLst>
          </p:cNvPr>
          <p:cNvGrpSpPr/>
          <p:nvPr/>
        </p:nvGrpSpPr>
        <p:grpSpPr>
          <a:xfrm>
            <a:off x="3433299" y="3408626"/>
            <a:ext cx="8581665" cy="578800"/>
            <a:chOff x="4279109" y="1314460"/>
            <a:chExt cx="7768921" cy="578800"/>
          </a:xfrm>
        </p:grpSpPr>
        <p:sp>
          <p:nvSpPr>
            <p:cNvPr id="142" name="平行四边形 141">
              <a:extLst>
                <a:ext uri="{FF2B5EF4-FFF2-40B4-BE49-F238E27FC236}">
                  <a16:creationId xmlns:a16="http://schemas.microsoft.com/office/drawing/2014/main" id="{65788568-3533-0A30-F91A-E1426B46C2FC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平行四边形 142">
              <a:extLst>
                <a:ext uri="{FF2B5EF4-FFF2-40B4-BE49-F238E27FC236}">
                  <a16:creationId xmlns:a16="http://schemas.microsoft.com/office/drawing/2014/main" id="{E205BD20-D853-B2B6-BD99-58F2AC7B579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6E1D9C2B-94EF-5371-AADD-0E5462095B02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4F2C3AB6-10C5-4376-10BA-1E9456DC0842}"/>
                </a:ext>
              </a:extLst>
            </p:cNvPr>
            <p:cNvSpPr txBox="1"/>
            <p:nvPr/>
          </p:nvSpPr>
          <p:spPr>
            <a:xfrm>
              <a:off x="5082162" y="1314460"/>
              <a:ext cx="6965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Layout of QMN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31E6777E-6F86-B654-245F-611102664BC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B6CCFBE8-ABC1-C1F1-14CD-9BFC4D562CB8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F2F9BDA4-82F1-F53A-5A80-9A861BA4DA7D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B8FA422-172E-6037-E449-88F9ED05D4EC}"/>
              </a:ext>
            </a:extLst>
          </p:cNvPr>
          <p:cNvGrpSpPr/>
          <p:nvPr/>
        </p:nvGrpSpPr>
        <p:grpSpPr>
          <a:xfrm>
            <a:off x="3433301" y="4257607"/>
            <a:ext cx="6495571" cy="578800"/>
            <a:chOff x="4279109" y="1314460"/>
            <a:chExt cx="6495571" cy="578800"/>
          </a:xfrm>
        </p:grpSpPr>
        <p:sp>
          <p:nvSpPr>
            <p:cNvPr id="150" name="平行四边形 149">
              <a:extLst>
                <a:ext uri="{FF2B5EF4-FFF2-40B4-BE49-F238E27FC236}">
                  <a16:creationId xmlns:a16="http://schemas.microsoft.com/office/drawing/2014/main" id="{B082D596-B9E7-015D-9400-93E5C8E32E1E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平行四边形 150">
              <a:extLst>
                <a:ext uri="{FF2B5EF4-FFF2-40B4-BE49-F238E27FC236}">
                  <a16:creationId xmlns:a16="http://schemas.microsoft.com/office/drawing/2014/main" id="{A215BC9E-52C2-BF2E-1196-D4934EDCEB3F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A8BB5708-B0B8-06D2-F780-AED8B59AF0B7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1E2AE1AB-6892-ED41-ABBD-DDD14B7F6B78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cs typeface="+mn-ea"/>
                  <a:sym typeface="+mn-lt"/>
                </a:rPr>
                <a:t>Experiment results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0CF8CA8B-0893-AA84-F534-04B23B8B46EF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BFDE62CB-0CAB-F06C-D788-B337771D06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85663461-B18A-C0D4-B552-5587376C71AE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1A6D2AD-E600-C42E-56B0-109EC0114B42}"/>
              </a:ext>
            </a:extLst>
          </p:cNvPr>
          <p:cNvCxnSpPr>
            <a:cxnSpLocks/>
          </p:cNvCxnSpPr>
          <p:nvPr/>
        </p:nvCxnSpPr>
        <p:spPr>
          <a:xfrm>
            <a:off x="1234755" y="3715585"/>
            <a:ext cx="662400" cy="0"/>
          </a:xfrm>
          <a:prstGeom prst="line">
            <a:avLst/>
          </a:prstGeom>
          <a:ln cap="rnd">
            <a:solidFill>
              <a:srgbClr val="CCE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398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9725256-C7DA-C7AD-FAB5-E48547DA39CF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2145E9-22DD-1129-DB76-D9FE66CB4CA0}"/>
              </a:ext>
            </a:extLst>
          </p:cNvPr>
          <p:cNvSpPr txBox="1"/>
          <p:nvPr/>
        </p:nvSpPr>
        <p:spPr>
          <a:xfrm>
            <a:off x="430823" y="1055077"/>
            <a:ext cx="1142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/>
              <a:t>238U fission chamber confirms that we get the neutrons---the first neutron experiment</a:t>
            </a:r>
            <a:endParaRPr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3073FD-57C6-143D-F644-C90FC2AD28AB}"/>
              </a:ext>
            </a:extLst>
          </p:cNvPr>
          <p:cNvSpPr txBox="1"/>
          <p:nvPr/>
        </p:nvSpPr>
        <p:spPr>
          <a:xfrm>
            <a:off x="4050939" y="4016221"/>
            <a:ext cx="2440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238U FC experiment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CF38C00-54C6-2B35-8E97-38272D411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64869" y="755776"/>
            <a:ext cx="2232247" cy="397361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6830537-0ADD-DAB0-542A-6D01F1F38D5D}"/>
              </a:ext>
            </a:extLst>
          </p:cNvPr>
          <p:cNvSpPr txBox="1"/>
          <p:nvPr/>
        </p:nvSpPr>
        <p:spPr>
          <a:xfrm>
            <a:off x="6898232" y="3897196"/>
            <a:ext cx="4475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Signals from the preamplifier by U-8 FC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B65552-91DF-C64E-93C1-C75C63D8A791}"/>
              </a:ext>
            </a:extLst>
          </p:cNvPr>
          <p:cNvSpPr txBox="1"/>
          <p:nvPr/>
        </p:nvSpPr>
        <p:spPr>
          <a:xfrm>
            <a:off x="6994186" y="6004921"/>
            <a:ext cx="4475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Pulse height spectrum from U-8 FC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F59047-5925-8E38-9BAA-5643C12DB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32" y="4207338"/>
            <a:ext cx="4069567" cy="1789402"/>
          </a:xfrm>
          <a:prstGeom prst="rect">
            <a:avLst/>
          </a:prstGeom>
        </p:spPr>
      </p:pic>
      <p:pic>
        <p:nvPicPr>
          <p:cNvPr id="15" name="图片 34">
            <a:extLst>
              <a:ext uri="{FF2B5EF4-FFF2-40B4-BE49-F238E27FC236}">
                <a16:creationId xmlns:a16="http://schemas.microsoft.com/office/drawing/2014/main" id="{5513A378-0E19-E7E8-E87F-D0DE13C1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7" t="23238" r="26416" b="42990"/>
          <a:stretch>
            <a:fillRect/>
          </a:stretch>
        </p:blipFill>
        <p:spPr bwMode="auto">
          <a:xfrm>
            <a:off x="3567755" y="1615526"/>
            <a:ext cx="3080796" cy="24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F50A520-43E4-0D04-55DB-A0FF52F8D60C}"/>
              </a:ext>
            </a:extLst>
          </p:cNvPr>
          <p:cNvSpPr txBox="1"/>
          <p:nvPr/>
        </p:nvSpPr>
        <p:spPr>
          <a:xfrm>
            <a:off x="155643" y="4640374"/>
            <a:ext cx="649290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2A2B2E"/>
                </a:solidFill>
                <a:effectLst/>
              </a:rPr>
              <a:t>The main target material is natural U, the diameter of the target area is 100 mm, and the active aera is 78.54 cm</a:t>
            </a:r>
            <a:r>
              <a:rPr lang="en-US" altLang="zh-CN" b="0" i="0" baseline="30000" dirty="0">
                <a:solidFill>
                  <a:srgbClr val="2A2B2E"/>
                </a:solidFill>
                <a:effectLst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90318C0-E551-D599-24EC-DBFA4BA48A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r="16375"/>
          <a:stretch/>
        </p:blipFill>
        <p:spPr bwMode="auto">
          <a:xfrm>
            <a:off x="587376" y="1702694"/>
            <a:ext cx="2458448" cy="2167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7DEA1C8-B22A-134E-347B-DF939BAD640C}"/>
              </a:ext>
            </a:extLst>
          </p:cNvPr>
          <p:cNvSpPr txBox="1"/>
          <p:nvPr/>
        </p:nvSpPr>
        <p:spPr>
          <a:xfrm>
            <a:off x="604836" y="4022672"/>
            <a:ext cx="2440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238U FC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286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A5DF42-FA26-A09E-F2C2-EB11A0DEBE31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9D9C89-0FD5-1D05-8919-92D32C38098B}"/>
              </a:ext>
            </a:extLst>
          </p:cNvPr>
          <p:cNvSpPr txBox="1"/>
          <p:nvPr/>
        </p:nvSpPr>
        <p:spPr>
          <a:xfrm>
            <a:off x="267512" y="1236385"/>
            <a:ext cx="6094377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/>
              <a:t>Neutron monitors and proton monitor repeatability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Fission Chamber around target: NM1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Plastic scintillator in experiment room: NM2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Faraday cup as the proton monitor: PM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Neutron detector: N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A55E83A-C951-1761-0F16-84A1182FE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558"/>
              </p:ext>
            </p:extLst>
          </p:nvPr>
        </p:nvGraphicFramePr>
        <p:xfrm>
          <a:off x="587376" y="4339833"/>
          <a:ext cx="8044741" cy="170570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02704">
                  <a:extLst>
                    <a:ext uri="{9D8B030D-6E8A-4147-A177-3AD203B41FA5}">
                      <a16:colId xmlns:a16="http://schemas.microsoft.com/office/drawing/2014/main" val="2699290427"/>
                    </a:ext>
                  </a:extLst>
                </a:gridCol>
                <a:gridCol w="1416222">
                  <a:extLst>
                    <a:ext uri="{9D8B030D-6E8A-4147-A177-3AD203B41FA5}">
                      <a16:colId xmlns:a16="http://schemas.microsoft.com/office/drawing/2014/main" val="936552233"/>
                    </a:ext>
                  </a:extLst>
                </a:gridCol>
                <a:gridCol w="1615688">
                  <a:extLst>
                    <a:ext uri="{9D8B030D-6E8A-4147-A177-3AD203B41FA5}">
                      <a16:colId xmlns:a16="http://schemas.microsoft.com/office/drawing/2014/main" val="1626254146"/>
                    </a:ext>
                  </a:extLst>
                </a:gridCol>
                <a:gridCol w="1815157">
                  <a:extLst>
                    <a:ext uri="{9D8B030D-6E8A-4147-A177-3AD203B41FA5}">
                      <a16:colId xmlns:a16="http://schemas.microsoft.com/office/drawing/2014/main" val="1681337088"/>
                    </a:ext>
                  </a:extLst>
                </a:gridCol>
                <a:gridCol w="1894970">
                  <a:extLst>
                    <a:ext uri="{9D8B030D-6E8A-4147-A177-3AD203B41FA5}">
                      <a16:colId xmlns:a16="http://schemas.microsoft.com/office/drawing/2014/main" val="1441102998"/>
                    </a:ext>
                  </a:extLst>
                </a:gridCol>
              </a:tblGrid>
              <a:tr h="54540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</a:rPr>
                        <a:t>Neutron energy/MeV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effectLst/>
                        </a:rPr>
                        <a:t>With/without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target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Repeatability of N/NM1 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Repeatability of N/NM2</a:t>
                      </a:r>
                      <a:endParaRPr lang="zh-CN" altLang="zh-CN" sz="16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Times New Roman" panose="02020603050405020304" pitchFamily="18" charset="0"/>
                        </a:rPr>
                        <a:t>Repeatability of N/PM</a:t>
                      </a:r>
                      <a:endParaRPr lang="zh-CN" altLang="zh-CN" sz="16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419111"/>
                  </a:ext>
                </a:extLst>
              </a:tr>
              <a:tr h="272701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</a:rPr>
                        <a:t>100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With T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1.86%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1.48%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3.45%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621893"/>
                  </a:ext>
                </a:extLst>
              </a:tr>
              <a:tr h="27270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Without T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1.67%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1.01%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1.09%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058453"/>
                  </a:ext>
                </a:extLst>
              </a:tr>
              <a:tr h="272701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</a:rPr>
                        <a:t>70</a:t>
                      </a:r>
                      <a:endParaRPr lang="zh-CN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With T</a:t>
                      </a:r>
                      <a:endParaRPr lang="zh-CN" altLang="zh-CN" sz="1600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1.04%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0.77%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1.41%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622680"/>
                  </a:ext>
                </a:extLst>
              </a:tr>
              <a:tr h="3422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Without T</a:t>
                      </a:r>
                      <a:endParaRPr lang="zh-CN" altLang="zh-CN" sz="1600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8624" marR="58624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6.67%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5.11%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4.02%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65888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7335CD03-F0C8-BB74-CDCD-938E03F0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188" y="4281854"/>
            <a:ext cx="2808570" cy="18216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8AF20C-E9B7-1C5D-04D3-2276F6939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841" y="1242820"/>
            <a:ext cx="2211022" cy="20815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FB6A10A-D8D9-45A1-D4B7-AB94BC6C7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498" y="1468287"/>
            <a:ext cx="2713913" cy="182904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183B38-520C-EA96-8F35-2DAC7F89E9BD}"/>
              </a:ext>
            </a:extLst>
          </p:cNvPr>
          <p:cNvSpPr txBox="1"/>
          <p:nvPr/>
        </p:nvSpPr>
        <p:spPr>
          <a:xfrm>
            <a:off x="1406370" y="3881068"/>
            <a:ext cx="5398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Repeatability of neutron and proton monitor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9009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FBC233B-DA0C-A321-A1D9-A229A24291F4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81826D-7976-9FE1-5755-10B7D59EAA1E}"/>
              </a:ext>
            </a:extLst>
          </p:cNvPr>
          <p:cNvSpPr txBox="1"/>
          <p:nvPr/>
        </p:nvSpPr>
        <p:spPr>
          <a:xfrm>
            <a:off x="393456" y="1020240"/>
            <a:ext cx="11484952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/>
              <a:t>Background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neutron Background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contamination neutron; ratio: N (with target) / N’ (without target), on beam</a:t>
            </a: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Room scattering neutron; ratio: N</a:t>
            </a:r>
            <a:r>
              <a:rPr lang="en-US" altLang="zh-CN" sz="1800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(on beam) / N’</a:t>
            </a:r>
            <a:r>
              <a:rPr lang="en-US" altLang="zh-CN" sz="1800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(out of beam), with target;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4550283-4990-AE40-E098-4011DC18B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404130"/>
              </p:ext>
            </p:extLst>
          </p:nvPr>
        </p:nvGraphicFramePr>
        <p:xfrm>
          <a:off x="498416" y="2813426"/>
          <a:ext cx="1090246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477">
                  <a:extLst>
                    <a:ext uri="{9D8B030D-6E8A-4147-A177-3AD203B41FA5}">
                      <a16:colId xmlns:a16="http://schemas.microsoft.com/office/drawing/2014/main" val="1515256467"/>
                    </a:ext>
                  </a:extLst>
                </a:gridCol>
                <a:gridCol w="1664677">
                  <a:extLst>
                    <a:ext uri="{9D8B030D-6E8A-4147-A177-3AD203B41FA5}">
                      <a16:colId xmlns:a16="http://schemas.microsoft.com/office/drawing/2014/main" val="1721998395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3155852765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3343539123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691763156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3148044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N / N’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\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distance (cm)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23.1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500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035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3.27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</a:rPr>
                        <a:t>/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1.82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958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</a:rPr>
                        <a:t>/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2.48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055666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AAA9E5B-BD80-FA08-BA03-2C9984121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169545"/>
              </p:ext>
            </p:extLst>
          </p:nvPr>
        </p:nvGraphicFramePr>
        <p:xfrm>
          <a:off x="515566" y="4606612"/>
          <a:ext cx="1088531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327">
                  <a:extLst>
                    <a:ext uri="{9D8B030D-6E8A-4147-A177-3AD203B41FA5}">
                      <a16:colId xmlns:a16="http://schemas.microsoft.com/office/drawing/2014/main" val="1515256467"/>
                    </a:ext>
                  </a:extLst>
                </a:gridCol>
                <a:gridCol w="1664677">
                  <a:extLst>
                    <a:ext uri="{9D8B030D-6E8A-4147-A177-3AD203B41FA5}">
                      <a16:colId xmlns:a16="http://schemas.microsoft.com/office/drawing/2014/main" val="1721998395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3155852765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3343539123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691763156"/>
                    </a:ext>
                  </a:extLst>
                </a:gridCol>
                <a:gridCol w="1817077">
                  <a:extLst>
                    <a:ext uri="{9D8B030D-6E8A-4147-A177-3AD203B41FA5}">
                      <a16:colId xmlns:a16="http://schemas.microsoft.com/office/drawing/2014/main" val="3148044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CN" sz="1800" b="1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dirty="0"/>
                        <a:t> / </a:t>
                      </a:r>
                      <a:r>
                        <a:rPr lang="en-US" altLang="zh-CN" sz="1800" b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N’</a:t>
                      </a:r>
                      <a:r>
                        <a:rPr lang="en-US" altLang="zh-CN" sz="1800" b="1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\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distance (cm)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23.1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500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035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16.9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</a:rPr>
                        <a:t>/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11.0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7.4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958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/</a:t>
                      </a: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18.5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12.3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6.8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5.0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5055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62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FBC233B-DA0C-A321-A1D9-A229A24291F4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9F2C1C-FB51-BDF5-F80F-3CF21613E33E}"/>
              </a:ext>
            </a:extLst>
          </p:cNvPr>
          <p:cNvSpPr txBox="1"/>
          <p:nvPr/>
        </p:nvSpPr>
        <p:spPr>
          <a:xfrm>
            <a:off x="430823" y="1099038"/>
            <a:ext cx="11386039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/>
              <a:t>Neutron beam profile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黑体" panose="02010609060101010101" pitchFamily="49" charset="-122"/>
              </a:rPr>
              <a:t>Micromegas</a:t>
            </a:r>
            <a:r>
              <a:rPr lang="zh-CN" altLang="en-US" sz="1800" dirty="0">
                <a:ea typeface="黑体" panose="02010609060101010101" pitchFamily="49" charset="-122"/>
              </a:rPr>
              <a:t> </a:t>
            </a:r>
            <a:r>
              <a:rPr lang="en-US" altLang="zh-CN" sz="1800" dirty="0">
                <a:ea typeface="黑体" panose="02010609060101010101" pitchFamily="49" charset="-122"/>
              </a:rPr>
              <a:t>detectors, 512 channels, 64 + 64 strips (</a:t>
            </a:r>
            <a:r>
              <a:rPr lang="en-US" altLang="zh-CN" i="0" dirty="0">
                <a:solidFill>
                  <a:srgbClr val="101214"/>
                </a:solidFill>
                <a:effectLst/>
              </a:rPr>
              <a:t>orthogonality</a:t>
            </a:r>
            <a:r>
              <a:rPr lang="en-US" altLang="zh-CN" b="1" i="0" dirty="0">
                <a:solidFill>
                  <a:srgbClr val="101214"/>
                </a:solidFill>
                <a:effectLst/>
              </a:rPr>
              <a:t>)</a:t>
            </a:r>
            <a:r>
              <a:rPr lang="en-US" altLang="zh-CN" sz="1800" dirty="0">
                <a:ea typeface="黑体" panose="02010609060101010101" pitchFamily="49" charset="-122"/>
              </a:rPr>
              <a:t> for readout , 10 cm × 10cm area per detector, 4 detectors for measurements.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ea typeface="黑体" panose="02010609060101010101" pitchFamily="49" charset="-122"/>
              </a:rPr>
              <a:t>at 0.5 m,</a:t>
            </a:r>
            <a:r>
              <a:rPr lang="zh-CN" altLang="en-US" dirty="0">
                <a:ea typeface="黑体" panose="02010609060101010101" pitchFamily="49" charset="-122"/>
              </a:rPr>
              <a:t> </a:t>
            </a:r>
            <a:r>
              <a:rPr lang="en-US" altLang="zh-CN" dirty="0">
                <a:ea typeface="黑体" panose="02010609060101010101" pitchFamily="49" charset="-122"/>
              </a:rPr>
              <a:t>1</a:t>
            </a:r>
            <a:r>
              <a:rPr lang="zh-CN" altLang="en-US" dirty="0">
                <a:ea typeface="黑体" panose="02010609060101010101" pitchFamily="49" charset="-122"/>
              </a:rPr>
              <a:t> </a:t>
            </a:r>
            <a:r>
              <a:rPr lang="en-US" altLang="zh-CN" dirty="0">
                <a:ea typeface="黑体" panose="02010609060101010101" pitchFamily="49" charset="-122"/>
              </a:rPr>
              <a:t>m,</a:t>
            </a:r>
            <a:r>
              <a:rPr lang="zh-CN" altLang="en-US" dirty="0">
                <a:ea typeface="黑体" panose="02010609060101010101" pitchFamily="49" charset="-122"/>
              </a:rPr>
              <a:t> </a:t>
            </a:r>
            <a:r>
              <a:rPr lang="en-US" altLang="zh-CN" dirty="0">
                <a:ea typeface="黑体" panose="02010609060101010101" pitchFamily="49" charset="-122"/>
              </a:rPr>
              <a:t>1.5</a:t>
            </a:r>
            <a:r>
              <a:rPr lang="zh-CN" altLang="en-US" dirty="0">
                <a:ea typeface="黑体" panose="02010609060101010101" pitchFamily="49" charset="-122"/>
              </a:rPr>
              <a:t> </a:t>
            </a:r>
            <a:r>
              <a:rPr lang="en-US" altLang="zh-CN" dirty="0">
                <a:ea typeface="黑体" panose="02010609060101010101" pitchFamily="49" charset="-122"/>
              </a:rPr>
              <a:t>m,</a:t>
            </a:r>
            <a:r>
              <a:rPr lang="zh-CN" altLang="en-US" dirty="0">
                <a:ea typeface="黑体" panose="02010609060101010101" pitchFamily="49" charset="-122"/>
              </a:rPr>
              <a:t> </a:t>
            </a:r>
            <a:r>
              <a:rPr lang="en-US" altLang="zh-CN" dirty="0">
                <a:ea typeface="黑体" panose="02010609060101010101" pitchFamily="49" charset="-122"/>
              </a:rPr>
              <a:t>2 m, 2.5 m, 3 m, 4 m positions.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BF7C1D-D4DD-9301-1F79-60DF7E917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9" y="3152469"/>
            <a:ext cx="2773973" cy="25991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145B390-2E3A-D885-5767-4FD65FCEF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96" y="3149997"/>
            <a:ext cx="4406904" cy="260164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EC6C2DF-18A0-9138-E372-01CFC1BA2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04" y="3149997"/>
            <a:ext cx="3149604" cy="26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56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5C13EBA-A37C-B03E-F142-7622332D6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02" y="2329962"/>
            <a:ext cx="2467490" cy="12660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3DA69BD-C505-4689-6819-4429B4517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720" y="2329963"/>
            <a:ext cx="2486679" cy="12660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B9BD7A0-5265-6DEB-0BC8-BB5AADE48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617" y="2329963"/>
            <a:ext cx="2644967" cy="12660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9FCF1E-F3CE-B09B-5BCB-9AA5373E4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802" y="2329962"/>
            <a:ext cx="2509795" cy="12660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51904C-5516-4CDA-8533-3BB85C0E4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02" y="920628"/>
            <a:ext cx="2641750" cy="12660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2892DE8-CDD1-EFE9-7C11-007857CFB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369" y="920628"/>
            <a:ext cx="2586631" cy="12660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687575D-ADEC-A318-65AF-FDF4D0FB6A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920628"/>
            <a:ext cx="2724584" cy="12660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DDFEC3E-F5DD-D55B-5392-FBB9F8690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0584" y="888361"/>
            <a:ext cx="2641750" cy="129836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EA52673-6C67-D99E-8706-202C87FA2A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403" y="3596054"/>
            <a:ext cx="2641750" cy="143314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44012BF-B208-157C-6413-E42B2FA91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3371" y="3596054"/>
            <a:ext cx="2573013" cy="14331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AF8D87-B8D0-4186-DC81-8EFE53FE2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1399" y="3596054"/>
            <a:ext cx="2888388" cy="143314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6E53956-5386-DE83-456C-13D603865B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4802" y="3596054"/>
            <a:ext cx="2507532" cy="143314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0A033F3-483D-B4B0-9F37-0EDCC1637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403" y="5029200"/>
            <a:ext cx="2750954" cy="167053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5B36BB5-AABC-43D1-D33E-C496414296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9370" y="4918563"/>
            <a:ext cx="2641232" cy="178117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3BCF4BE-99B4-E7A9-89B8-224B371DCC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6602" y="4917127"/>
            <a:ext cx="2735938" cy="178117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9E023E7-E2E3-7522-93C9-C4D141D16F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18540" y="4973880"/>
            <a:ext cx="2454217" cy="172442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DC339DD9-4DE2-DE7D-1E88-66CF1EF7FB43}"/>
              </a:ext>
            </a:extLst>
          </p:cNvPr>
          <p:cNvSpPr txBox="1"/>
          <p:nvPr/>
        </p:nvSpPr>
        <p:spPr>
          <a:xfrm>
            <a:off x="144977" y="1369008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70 MeV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DED8768-8A65-E34A-529B-B51035A589A5}"/>
              </a:ext>
            </a:extLst>
          </p:cNvPr>
          <p:cNvSpPr txBox="1"/>
          <p:nvPr/>
        </p:nvSpPr>
        <p:spPr>
          <a:xfrm>
            <a:off x="142714" y="2819766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 MeV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4E7C8F7-2C66-7629-1F88-2D9C229ADA3F}"/>
              </a:ext>
            </a:extLst>
          </p:cNvPr>
          <p:cNvSpPr txBox="1"/>
          <p:nvPr/>
        </p:nvSpPr>
        <p:spPr>
          <a:xfrm>
            <a:off x="142714" y="4211488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90 MeV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0D8119F-64EC-1DBA-D052-2E3AAAE107E9}"/>
              </a:ext>
            </a:extLst>
          </p:cNvPr>
          <p:cNvSpPr txBox="1"/>
          <p:nvPr/>
        </p:nvSpPr>
        <p:spPr>
          <a:xfrm>
            <a:off x="134554" y="5752706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100 MeV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627316B-78C9-CD54-3FC6-8BC489484F41}"/>
              </a:ext>
            </a:extLst>
          </p:cNvPr>
          <p:cNvSpPr txBox="1"/>
          <p:nvPr/>
        </p:nvSpPr>
        <p:spPr>
          <a:xfrm>
            <a:off x="1458191" y="6513637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 m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5760F70-6CFC-80FC-A9C5-2162B545319C}"/>
              </a:ext>
            </a:extLst>
          </p:cNvPr>
          <p:cNvSpPr txBox="1"/>
          <p:nvPr/>
        </p:nvSpPr>
        <p:spPr>
          <a:xfrm>
            <a:off x="4472167" y="6522402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 m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52E6E41-E376-677F-8A14-9C6515D6FBCD}"/>
              </a:ext>
            </a:extLst>
          </p:cNvPr>
          <p:cNvSpPr txBox="1"/>
          <p:nvPr/>
        </p:nvSpPr>
        <p:spPr>
          <a:xfrm>
            <a:off x="7113399" y="6522402"/>
            <a:ext cx="131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 m</a:t>
            </a:r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9E9A72E-CF4A-BB85-41DD-00A253399907}"/>
              </a:ext>
            </a:extLst>
          </p:cNvPr>
          <p:cNvSpPr txBox="1"/>
          <p:nvPr/>
        </p:nvSpPr>
        <p:spPr>
          <a:xfrm>
            <a:off x="9915337" y="6478440"/>
            <a:ext cx="131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 m</a:t>
            </a:r>
            <a:endParaRPr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9607122-C5E9-4A94-A2BB-5357C76DA4E1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7396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43E5E00-A4DD-3EFF-A6BB-806ED95F480B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C46267-A4C1-0754-7827-FC7F6D7F040F}"/>
              </a:ext>
            </a:extLst>
          </p:cNvPr>
          <p:cNvSpPr txBox="1"/>
          <p:nvPr/>
        </p:nvSpPr>
        <p:spPr>
          <a:xfrm>
            <a:off x="522744" y="967486"/>
            <a:ext cx="609746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/>
              <a:t>gamma beam profile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D17C302-E3BB-1A41-1942-0526644FB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4" b="15497"/>
          <a:stretch>
            <a:fillRect/>
          </a:stretch>
        </p:blipFill>
        <p:spPr bwMode="auto">
          <a:xfrm rot="-5400000">
            <a:off x="6549404" y="847678"/>
            <a:ext cx="1913658" cy="243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402BCC-1733-E853-D531-3CBEA2E15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7" b="38577"/>
          <a:stretch>
            <a:fillRect/>
          </a:stretch>
        </p:blipFill>
        <p:spPr bwMode="auto">
          <a:xfrm>
            <a:off x="9096699" y="1118063"/>
            <a:ext cx="2834462" cy="190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79DADA8-8F18-8F83-6649-31623D805013}"/>
              </a:ext>
            </a:extLst>
          </p:cNvPr>
          <p:cNvSpPr txBox="1"/>
          <p:nvPr/>
        </p:nvSpPr>
        <p:spPr>
          <a:xfrm>
            <a:off x="522743" y="1424021"/>
            <a:ext cx="5860472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0" i="0" dirty="0">
                <a:solidFill>
                  <a:srgbClr val="2A2B2E"/>
                </a:solidFill>
                <a:effectLst/>
              </a:rPr>
              <a:t>7Li – 6Li pairs of thermoluminescence detectors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0" i="0" dirty="0">
                <a:solidFill>
                  <a:srgbClr val="2A2B2E"/>
                </a:solidFill>
                <a:effectLst/>
              </a:rPr>
              <a:t> was placed 30 cm away from the outlet of the collimator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0" i="0" dirty="0">
                <a:solidFill>
                  <a:srgbClr val="2A2B2E"/>
                </a:solidFill>
                <a:effectLst/>
              </a:rPr>
              <a:t>The XY plane was perpendicular to the direction of the beam.</a:t>
            </a:r>
            <a:endParaRPr lang="zh-CN" altLang="en-US" sz="1600" dirty="0"/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295A0361-EE0F-77E9-D544-BA7EC54D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9457" r="13316" b="4909"/>
          <a:stretch>
            <a:fillRect/>
          </a:stretch>
        </p:blipFill>
        <p:spPr bwMode="auto">
          <a:xfrm>
            <a:off x="790909" y="3429000"/>
            <a:ext cx="5592306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629C66F4-B604-ABD0-D300-6D63052F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9073" r="13396" b="5411"/>
          <a:stretch>
            <a:fillRect/>
          </a:stretch>
        </p:blipFill>
        <p:spPr bwMode="auto">
          <a:xfrm>
            <a:off x="6665545" y="3366338"/>
            <a:ext cx="4735546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67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4FD331F-9750-148E-65E0-DB413FB0325E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2D040E-15CF-2114-1E92-077EDA514AFF}"/>
              </a:ext>
            </a:extLst>
          </p:cNvPr>
          <p:cNvSpPr txBox="1"/>
          <p:nvPr/>
        </p:nvSpPr>
        <p:spPr>
          <a:xfrm>
            <a:off x="522743" y="967486"/>
            <a:ext cx="11669257" cy="230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/>
              <a:t>Neutron spectrum measurement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DC beam mode, TOF method with two liquid scintillation detector, one for start, one for stop gate signal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TOF detector1: EJ301, 2” diameter, detector2: EJ309, 5” diameter; coincidence electronic: CAEN 5790;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Angles between secondary neutron and neutron beam line are 57°,</a:t>
            </a:r>
            <a:r>
              <a:rPr lang="zh-CN" altLang="en-US" sz="1600" dirty="0"/>
              <a:t> </a:t>
            </a:r>
            <a:r>
              <a:rPr lang="en-US" altLang="zh-CN" sz="1600" dirty="0"/>
              <a:t>57°, 59° at 70 MeV, 90 MeV,</a:t>
            </a:r>
            <a:r>
              <a:rPr lang="zh-CN" altLang="en-US" sz="1600" dirty="0"/>
              <a:t> </a:t>
            </a:r>
            <a:r>
              <a:rPr lang="en-US" altLang="zh-CN" sz="1600" dirty="0"/>
              <a:t>100</a:t>
            </a:r>
            <a:r>
              <a:rPr lang="zh-CN" altLang="en-US" sz="1600" dirty="0"/>
              <a:t> </a:t>
            </a:r>
            <a:r>
              <a:rPr lang="en-US" altLang="zh-CN" sz="1600" dirty="0"/>
              <a:t>MeV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Secondary neutron flight lengths are 3.46 m, 3.00 m, 3.00m at 70 MeV, 90 MeV,</a:t>
            </a:r>
            <a:r>
              <a:rPr lang="zh-CN" altLang="en-US" sz="1600" dirty="0"/>
              <a:t> </a:t>
            </a:r>
            <a:r>
              <a:rPr lang="en-US" altLang="zh-CN" sz="1600" dirty="0"/>
              <a:t>100</a:t>
            </a:r>
            <a:r>
              <a:rPr lang="zh-CN" altLang="en-US" sz="1600" dirty="0"/>
              <a:t> </a:t>
            </a:r>
            <a:r>
              <a:rPr lang="en-US" altLang="zh-CN" sz="1600" dirty="0"/>
              <a:t>MeV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/>
              <a:t>Detector2 use shielding B-PE to reduce the background of coincidence event.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1200FE-A98C-CB15-4876-F4DB48BF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7" y="3582208"/>
            <a:ext cx="4104456" cy="23083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6DFA12-93CB-1F18-4192-CE9D3A5A0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45" y="3582208"/>
            <a:ext cx="3389233" cy="230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B8403A-0346-F0A1-269D-28B1E18D9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82" y="3582208"/>
            <a:ext cx="2999656" cy="23083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9FAD81E-7CB2-A40C-AD32-EA0CF499325B}"/>
              </a:ext>
            </a:extLst>
          </p:cNvPr>
          <p:cNvSpPr txBox="1"/>
          <p:nvPr/>
        </p:nvSpPr>
        <p:spPr>
          <a:xfrm>
            <a:off x="453941" y="5948658"/>
            <a:ext cx="435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Picture of two scintillation TOF experiment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C42C0DB-5821-17B2-88D8-563B26F04910}"/>
              </a:ext>
            </a:extLst>
          </p:cNvPr>
          <p:cNvSpPr txBox="1"/>
          <p:nvPr/>
        </p:nvSpPr>
        <p:spPr>
          <a:xfrm>
            <a:off x="4567765" y="5890514"/>
            <a:ext cx="435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Pulse height </a:t>
            </a:r>
            <a:r>
              <a:rPr lang="en-US" altLang="zh-CN" sz="1600" dirty="0"/>
              <a:t>spectrum</a:t>
            </a:r>
            <a:r>
              <a:rPr lang="en-US" altLang="zh-CN" dirty="0"/>
              <a:t> of detector1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43A91B-AEA2-D457-061E-89B6A716CDF2}"/>
              </a:ext>
            </a:extLst>
          </p:cNvPr>
          <p:cNvSpPr txBox="1"/>
          <p:nvPr/>
        </p:nvSpPr>
        <p:spPr>
          <a:xfrm>
            <a:off x="8072152" y="5902491"/>
            <a:ext cx="4352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Pulse height spectrum of detector2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68296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D9D370-AA4F-5C37-420D-81430EE3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81" y="991190"/>
            <a:ext cx="5559041" cy="2304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E9FEE5E5-C67A-A6E3-136B-05F66162E906}"/>
              </a:ext>
            </a:extLst>
          </p:cNvPr>
          <p:cNvGrpSpPr/>
          <p:nvPr/>
        </p:nvGrpSpPr>
        <p:grpSpPr>
          <a:xfrm>
            <a:off x="5967481" y="1063198"/>
            <a:ext cx="5559041" cy="2232248"/>
            <a:chOff x="4677164" y="4447302"/>
            <a:chExt cx="3744416" cy="199903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DA84917-29ED-8366-6C01-28A812DC0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164" y="4447302"/>
              <a:ext cx="3744416" cy="19990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C652B9A-430D-813C-047E-E18F6584B882}"/>
                </a:ext>
              </a:extLst>
            </p:cNvPr>
            <p:cNvSpPr txBox="1"/>
            <p:nvPr/>
          </p:nvSpPr>
          <p:spPr>
            <a:xfrm>
              <a:off x="5325236" y="5072519"/>
              <a:ext cx="10081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effectLst/>
                  <a:latin typeface="黑体" panose="02010609060101010101" pitchFamily="49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100MeV</a:t>
              </a:r>
              <a:endParaRPr lang="zh-CN" alt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E7F8F07-2BEC-66F1-9F2A-4507710EC77A}"/>
              </a:ext>
            </a:extLst>
          </p:cNvPr>
          <p:cNvGrpSpPr/>
          <p:nvPr/>
        </p:nvGrpSpPr>
        <p:grpSpPr>
          <a:xfrm>
            <a:off x="883822" y="3631223"/>
            <a:ext cx="4708086" cy="2834515"/>
            <a:chOff x="4677164" y="2400397"/>
            <a:chExt cx="3744416" cy="19556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60CF510-33B3-DB9B-8A7B-0658F173E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164" y="2400397"/>
              <a:ext cx="3744416" cy="1955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8DF7D6A-7FC7-4F5D-B218-07253DA605F0}"/>
                </a:ext>
              </a:extLst>
            </p:cNvPr>
            <p:cNvSpPr txBox="1"/>
            <p:nvPr/>
          </p:nvSpPr>
          <p:spPr>
            <a:xfrm>
              <a:off x="5325236" y="2858787"/>
              <a:ext cx="10081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effectLst/>
                  <a:latin typeface="黑体" panose="02010609060101010101" pitchFamily="49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90MeV</a:t>
              </a:r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C79D228-3516-502B-45A1-607076AB3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81" y="3631223"/>
            <a:ext cx="5559040" cy="26006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0D52209-F256-65E2-C950-2785AA7950EA}"/>
              </a:ext>
            </a:extLst>
          </p:cNvPr>
          <p:cNvSpPr txBox="1"/>
          <p:nvPr/>
        </p:nvSpPr>
        <p:spPr>
          <a:xfrm>
            <a:off x="1606067" y="1570160"/>
            <a:ext cx="1245296" cy="5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黑体" panose="02010609060101010101" pitchFamily="49" charset="-122"/>
                <a:ea typeface="宋体" panose="02010600030101010101" pitchFamily="2" charset="-122"/>
                <a:cs typeface="Times New Roman" panose="02020603050405020304" pitchFamily="18" charset="0"/>
              </a:rPr>
              <a:t>70MeV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E476EB-1360-C80C-F593-98142D450327}"/>
              </a:ext>
            </a:extLst>
          </p:cNvPr>
          <p:cNvSpPr txBox="1"/>
          <p:nvPr/>
        </p:nvSpPr>
        <p:spPr>
          <a:xfrm>
            <a:off x="2228715" y="3241523"/>
            <a:ext cx="176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TOF Spectrum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BDD50C4-16DD-674E-B23D-A36A156EC88C}"/>
              </a:ext>
            </a:extLst>
          </p:cNvPr>
          <p:cNvSpPr txBox="1"/>
          <p:nvPr/>
        </p:nvSpPr>
        <p:spPr>
          <a:xfrm>
            <a:off x="7865504" y="3377889"/>
            <a:ext cx="176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TOF Spectrum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2B12AA5-45E8-F10F-AF5D-5F762D7422C5}"/>
              </a:ext>
            </a:extLst>
          </p:cNvPr>
          <p:cNvSpPr txBox="1"/>
          <p:nvPr/>
        </p:nvSpPr>
        <p:spPr>
          <a:xfrm>
            <a:off x="2228715" y="6425089"/>
            <a:ext cx="176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TOF Spectrum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5DFCACA-ED2E-2F68-B6F4-85FB0EC5DD38}"/>
              </a:ext>
            </a:extLst>
          </p:cNvPr>
          <p:cNvSpPr txBox="1"/>
          <p:nvPr/>
        </p:nvSpPr>
        <p:spPr>
          <a:xfrm>
            <a:off x="7420708" y="6281072"/>
            <a:ext cx="304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Neutron energy distribution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5104ABC-024B-1FE7-B70D-5BAE7AF7C10D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916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44B04D-6C89-41D7-69FD-F44C40B9F518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B260DB0-1B09-4E62-A66D-90A17D826B6D}"/>
              </a:ext>
            </a:extLst>
          </p:cNvPr>
          <p:cNvSpPr txBox="1"/>
          <p:nvPr/>
        </p:nvSpPr>
        <p:spPr>
          <a:xfrm>
            <a:off x="404446" y="967126"/>
            <a:ext cx="1112227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/>
              <a:t>Neutron fluence absolute measurement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altLang="zh-CN" dirty="0"/>
              <a:t>Δ</a:t>
            </a:r>
            <a:r>
              <a:rPr lang="en-US" altLang="zh-CN" dirty="0"/>
              <a:t>E-E telescope, polyethylene convertor </a:t>
            </a:r>
            <a:r>
              <a:rPr lang="el-GR" altLang="zh-CN" dirty="0"/>
              <a:t>Φ</a:t>
            </a:r>
            <a:r>
              <a:rPr lang="en-US" altLang="zh-CN" dirty="0"/>
              <a:t>38 mm×1 mm</a:t>
            </a:r>
            <a:r>
              <a:rPr lang="zh-CN" altLang="en-US" dirty="0"/>
              <a:t>；</a:t>
            </a:r>
            <a:r>
              <a:rPr lang="el-GR" altLang="zh-CN" dirty="0"/>
              <a:t>Δ</a:t>
            </a:r>
            <a:r>
              <a:rPr lang="en-US" altLang="zh-CN" dirty="0"/>
              <a:t>E detector: silicon, </a:t>
            </a:r>
            <a:r>
              <a:rPr lang="el-GR" altLang="zh-CN" dirty="0"/>
              <a:t>Φ</a:t>
            </a:r>
            <a:r>
              <a:rPr lang="en-US" altLang="zh-CN" dirty="0"/>
              <a:t>40 mm×1.5 mm; E detector: BC501A </a:t>
            </a:r>
            <a:r>
              <a:rPr lang="el-GR" altLang="zh-CN" dirty="0"/>
              <a:t>Φ</a:t>
            </a:r>
            <a:r>
              <a:rPr lang="en-US" altLang="zh-CN" dirty="0"/>
              <a:t>2’’</a:t>
            </a:r>
            <a:r>
              <a:rPr lang="zh-CN" altLang="en-US" dirty="0"/>
              <a:t> </a:t>
            </a:r>
            <a:r>
              <a:rPr lang="en-US" altLang="zh-CN" dirty="0"/>
              <a:t>× 2’’; with two apertures to define the solid angle.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Telescope is located outside the neutron beam to reduce the background events for </a:t>
            </a:r>
            <a:r>
              <a:rPr lang="el-GR" altLang="zh-CN" dirty="0"/>
              <a:t>Δ</a:t>
            </a:r>
            <a:r>
              <a:rPr lang="en-US" altLang="zh-CN" dirty="0"/>
              <a:t>E-E detectors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CAEN DT5790 is used for coincidence electronic box.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EF05B1-5B1F-07C6-22DA-0358EC58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1" y="3511026"/>
            <a:ext cx="6855058" cy="26900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E8BAF7-4E11-11B7-9D49-CEE086284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906" y="3149083"/>
            <a:ext cx="2391463" cy="175702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275B14B-8FD5-C180-7786-A50ED9CBE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06" y="4969537"/>
            <a:ext cx="2391463" cy="13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1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D73A3D2-202A-0B03-53D3-F0897956C586}"/>
              </a:ext>
            </a:extLst>
          </p:cNvPr>
          <p:cNvGrpSpPr/>
          <p:nvPr/>
        </p:nvGrpSpPr>
        <p:grpSpPr>
          <a:xfrm>
            <a:off x="355241" y="938599"/>
            <a:ext cx="11343699" cy="5289549"/>
            <a:chOff x="311150" y="890588"/>
            <a:chExt cx="11809413" cy="6435997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E64FDAE-C9B0-4586-568C-FDF3C4AA4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150" y="890588"/>
              <a:ext cx="11809413" cy="6435997"/>
              <a:chOff x="2017878" y="912579"/>
              <a:chExt cx="8300257" cy="6435989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9E9B68D5-45D6-39C7-81E6-A3124C9AA73D}"/>
                  </a:ext>
                </a:extLst>
              </p:cNvPr>
              <p:cNvSpPr/>
              <p:nvPr/>
            </p:nvSpPr>
            <p:spPr>
              <a:xfrm>
                <a:off x="8400116" y="2969976"/>
                <a:ext cx="217577" cy="199072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897718"/>
                    </a:lnTo>
                    <a:lnTo>
                      <a:pt x="206672" y="1897718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3CCD5BD1-DC4B-FC65-B4E5-58DDAA4D3632}"/>
                  </a:ext>
                </a:extLst>
              </p:cNvPr>
              <p:cNvSpPr/>
              <p:nvPr/>
            </p:nvSpPr>
            <p:spPr>
              <a:xfrm>
                <a:off x="8400116" y="2969976"/>
                <a:ext cx="217577" cy="78263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746111"/>
                    </a:lnTo>
                    <a:lnTo>
                      <a:pt x="206672" y="746111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4748D32B-E6C6-9CD4-0BCB-EF18E56A3160}"/>
                  </a:ext>
                </a:extLst>
              </p:cNvPr>
              <p:cNvSpPr/>
              <p:nvPr/>
            </p:nvSpPr>
            <p:spPr>
              <a:xfrm>
                <a:off x="6303573" y="2176463"/>
                <a:ext cx="255512" cy="207168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897718"/>
                    </a:lnTo>
                    <a:lnTo>
                      <a:pt x="243297" y="1897718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8255E21E-6FDB-2DFC-24E4-2D5254405A9B}"/>
                  </a:ext>
                </a:extLst>
              </p:cNvPr>
              <p:cNvSpPr/>
              <p:nvPr/>
            </p:nvSpPr>
            <p:spPr>
              <a:xfrm>
                <a:off x="6303573" y="2969976"/>
                <a:ext cx="255512" cy="78263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746111"/>
                    </a:lnTo>
                    <a:lnTo>
                      <a:pt x="243297" y="746111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5DE432F8-35B9-3ABF-9E73-BD7E1FB3A92E}"/>
                  </a:ext>
                </a:extLst>
              </p:cNvPr>
              <p:cNvSpPr/>
              <p:nvPr/>
            </p:nvSpPr>
            <p:spPr>
              <a:xfrm>
                <a:off x="4246083" y="2969976"/>
                <a:ext cx="255512" cy="199072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897718"/>
                    </a:lnTo>
                    <a:lnTo>
                      <a:pt x="243297" y="1897718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03299BCE-C3FE-6D2E-FBB9-0008D30DEE7C}"/>
                  </a:ext>
                </a:extLst>
              </p:cNvPr>
              <p:cNvSpPr/>
              <p:nvPr/>
            </p:nvSpPr>
            <p:spPr>
              <a:xfrm>
                <a:off x="4246083" y="2969976"/>
                <a:ext cx="255512" cy="78263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746111"/>
                    </a:lnTo>
                    <a:lnTo>
                      <a:pt x="243297" y="746111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F0DE1983-B5C8-3D6A-95D1-F9486EA8A184}"/>
                  </a:ext>
                </a:extLst>
              </p:cNvPr>
              <p:cNvSpPr/>
              <p:nvPr/>
            </p:nvSpPr>
            <p:spPr>
              <a:xfrm>
                <a:off x="2187476" y="2969976"/>
                <a:ext cx="255513" cy="199072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897718"/>
                    </a:lnTo>
                    <a:lnTo>
                      <a:pt x="243297" y="1897718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110F0690-4C10-2535-A928-87A25BA69AA0}"/>
                  </a:ext>
                </a:extLst>
              </p:cNvPr>
              <p:cNvSpPr/>
              <p:nvPr/>
            </p:nvSpPr>
            <p:spPr>
              <a:xfrm>
                <a:off x="2187476" y="2969976"/>
                <a:ext cx="255513" cy="78263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746111"/>
                    </a:lnTo>
                    <a:lnTo>
                      <a:pt x="243297" y="746111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2F62AF91-A206-9AD4-4971-92049444BF1C}"/>
                  </a:ext>
                </a:extLst>
              </p:cNvPr>
              <p:cNvSpPr/>
              <p:nvPr/>
            </p:nvSpPr>
            <p:spPr>
              <a:xfrm>
                <a:off x="4107061" y="912579"/>
                <a:ext cx="3696675" cy="850436"/>
              </a:xfrm>
              <a:custGeom>
                <a:avLst/>
                <a:gdLst>
                  <a:gd name="connsiteX0" fmla="*/ 0 w 3696675"/>
                  <a:gd name="connsiteY0" fmla="*/ 0 h 850436"/>
                  <a:gd name="connsiteX1" fmla="*/ 3696675 w 3696675"/>
                  <a:gd name="connsiteY1" fmla="*/ 0 h 850436"/>
                  <a:gd name="connsiteX2" fmla="*/ 3696675 w 3696675"/>
                  <a:gd name="connsiteY2" fmla="*/ 850436 h 850436"/>
                  <a:gd name="connsiteX3" fmla="*/ 0 w 3696675"/>
                  <a:gd name="connsiteY3" fmla="*/ 850436 h 850436"/>
                  <a:gd name="connsiteX4" fmla="*/ 0 w 3696675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675" h="850436">
                    <a:moveTo>
                      <a:pt x="0" y="0"/>
                    </a:moveTo>
                    <a:lnTo>
                      <a:pt x="3696675" y="0"/>
                    </a:lnTo>
                    <a:lnTo>
                      <a:pt x="3696675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2700" tIns="12700" rIns="12700" bIns="12700" spcCol="1270" anchor="ctr"/>
              <a:lstStyle/>
              <a:p>
                <a:pPr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Neutron Metrology and Measurement Laboratory</a:t>
                </a:r>
                <a:endParaRPr lang="zh-CN" altLang="en-US" sz="20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69D023B2-E2E0-4326-94B1-51CC7D5A8579}"/>
                  </a:ext>
                </a:extLst>
              </p:cNvPr>
              <p:cNvSpPr/>
              <p:nvPr/>
            </p:nvSpPr>
            <p:spPr>
              <a:xfrm>
                <a:off x="2017878" y="2120198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Neutron Metrology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888A0208-6615-A150-B708-309B48C7F786}"/>
                  </a:ext>
                </a:extLst>
              </p:cNvPr>
              <p:cNvSpPr/>
              <p:nvPr/>
            </p:nvSpPr>
            <p:spPr>
              <a:xfrm>
                <a:off x="2434788" y="3300406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8890" tIns="8890" rIns="8890" bIns="8890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Thermal neutron </a:t>
                </a:r>
              </a:p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Mono-energetic neutron (from 8 keV ~ 20 MeV)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14890496-6724-0F30-704D-A186F9CB60DD}"/>
                  </a:ext>
                </a:extLst>
              </p:cNvPr>
              <p:cNvSpPr/>
              <p:nvPr/>
            </p:nvSpPr>
            <p:spPr>
              <a:xfrm>
                <a:off x="2427871" y="4752222"/>
                <a:ext cx="1700872" cy="1167082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Quasi-monoenergetic neutron </a:t>
                </a:r>
              </a:p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Now: 70 ~ 100 MeV</a:t>
                </a:r>
              </a:p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Future: 500MeV or 2GeV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D228A519-AA5C-8E97-FF36-626A3B64CF92}"/>
                  </a:ext>
                </a:extLst>
              </p:cNvPr>
              <p:cNvSpPr/>
              <p:nvPr/>
            </p:nvSpPr>
            <p:spPr>
              <a:xfrm>
                <a:off x="2438883" y="6181485"/>
                <a:ext cx="1700872" cy="1167083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White neutron field</a:t>
                </a:r>
              </a:p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Base on spallation neutron source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F3DEF095-395D-483F-7FA4-DBFD00D9C906}"/>
                  </a:ext>
                </a:extLst>
              </p:cNvPr>
              <p:cNvSpPr/>
              <p:nvPr/>
            </p:nvSpPr>
            <p:spPr>
              <a:xfrm>
                <a:off x="4075934" y="2120198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Neutron measurement in workplace</a:t>
                </a: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B6CFE72C-790D-552F-96D3-3003BF23BCE3}"/>
                  </a:ext>
                </a:extLst>
              </p:cNvPr>
              <p:cNvSpPr/>
              <p:nvPr/>
            </p:nvSpPr>
            <p:spPr>
              <a:xfrm>
                <a:off x="4485193" y="3133477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Cosmic ray measurement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46534B1E-E868-2A45-1E4C-FED6EF29005D}"/>
                  </a:ext>
                </a:extLst>
              </p:cNvPr>
              <p:cNvSpPr/>
              <p:nvPr/>
            </p:nvSpPr>
            <p:spPr>
              <a:xfrm>
                <a:off x="4459794" y="5192049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Development of instruments for commerce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94A2B74A-ECD6-FB97-842A-D6E310FA3251}"/>
                  </a:ext>
                </a:extLst>
              </p:cNvPr>
              <p:cNvSpPr/>
              <p:nvPr/>
            </p:nvSpPr>
            <p:spPr>
              <a:xfrm>
                <a:off x="6133990" y="2120198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Particle beam Analyzing for materials  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24BDA0D8-395A-BD23-C7FD-DA95CB2DB00C}"/>
                  </a:ext>
                </a:extLst>
              </p:cNvPr>
              <p:cNvSpPr/>
              <p:nvPr/>
            </p:nvSpPr>
            <p:spPr>
              <a:xfrm>
                <a:off x="6529579" y="3208922"/>
                <a:ext cx="1700872" cy="602621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PIXE and PIGE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5DB4F49-3B4B-0F3C-9D40-E7E1C5878790}"/>
                  </a:ext>
                </a:extLst>
              </p:cNvPr>
              <p:cNvSpPr/>
              <p:nvPr/>
            </p:nvSpPr>
            <p:spPr>
              <a:xfrm>
                <a:off x="6529579" y="4085976"/>
                <a:ext cx="1700872" cy="602621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Positron annihilation 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01158F99-92FE-23E1-7755-F085173CE22A}"/>
                  </a:ext>
                </a:extLst>
              </p:cNvPr>
              <p:cNvSpPr/>
              <p:nvPr/>
            </p:nvSpPr>
            <p:spPr>
              <a:xfrm>
                <a:off x="8230451" y="2120198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Neutron nuclear medicine</a:t>
                </a:r>
                <a:endPara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E22C0C9E-8558-9EC2-4E39-37C97D3C886C}"/>
                  </a:ext>
                </a:extLst>
              </p:cNvPr>
              <p:cNvSpPr/>
              <p:nvPr/>
            </p:nvSpPr>
            <p:spPr>
              <a:xfrm>
                <a:off x="8617263" y="3327817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Neutron dosimetry for BNCT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85FFF731-89F2-EB58-3868-1A7DD9B1D9F6}"/>
                  </a:ext>
                </a:extLst>
              </p:cNvPr>
              <p:cNvSpPr/>
              <p:nvPr/>
            </p:nvSpPr>
            <p:spPr>
              <a:xfrm>
                <a:off x="8617263" y="4535437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0160" tIns="10160" rIns="10160" bIns="10160" spcCol="1270" anchor="ctr"/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Development of target for BNCT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DF55D04F-C9B9-2D8B-F5BB-A37241C5C028}"/>
                  </a:ext>
                </a:extLst>
              </p:cNvPr>
              <p:cNvSpPr/>
              <p:nvPr/>
            </p:nvSpPr>
            <p:spPr>
              <a:xfrm>
                <a:off x="8617262" y="5526768"/>
                <a:ext cx="1700872" cy="850436"/>
              </a:xfrm>
              <a:custGeom>
                <a:avLst/>
                <a:gdLst>
                  <a:gd name="connsiteX0" fmla="*/ 0 w 1700872"/>
                  <a:gd name="connsiteY0" fmla="*/ 0 h 850436"/>
                  <a:gd name="connsiteX1" fmla="*/ 1700872 w 1700872"/>
                  <a:gd name="connsiteY1" fmla="*/ 0 h 850436"/>
                  <a:gd name="connsiteX2" fmla="*/ 1700872 w 1700872"/>
                  <a:gd name="connsiteY2" fmla="*/ 850436 h 850436"/>
                  <a:gd name="connsiteX3" fmla="*/ 0 w 1700872"/>
                  <a:gd name="connsiteY3" fmla="*/ 850436 h 850436"/>
                  <a:gd name="connsiteX4" fmla="*/ 0 w 1700872"/>
                  <a:gd name="connsiteY4" fmla="*/ 0 h 85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0872" h="850436">
                    <a:moveTo>
                      <a:pt x="0" y="0"/>
                    </a:moveTo>
                    <a:lnTo>
                      <a:pt x="1700872" y="0"/>
                    </a:lnTo>
                    <a:lnTo>
                      <a:pt x="1700872" y="850436"/>
                    </a:lnTo>
                    <a:lnTo>
                      <a:pt x="0" y="850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lIns="12700" tIns="12700" rIns="12700" bIns="12700" spcCol="1270" anchor="ctr"/>
              <a:lstStyle/>
              <a:p>
                <a:pPr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micro /nano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dosimetry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A9C4A5D1-A80A-9D3F-5FCE-8DF3ABCE09DD}"/>
                </a:ext>
              </a:extLst>
            </p:cNvPr>
            <p:cNvSpPr/>
            <p:nvPr/>
          </p:nvSpPr>
          <p:spPr>
            <a:xfrm>
              <a:off x="6679185" y="4869657"/>
              <a:ext cx="2419941" cy="602073"/>
            </a:xfrm>
            <a:custGeom>
              <a:avLst/>
              <a:gdLst>
                <a:gd name="connsiteX0" fmla="*/ 0 w 1700872"/>
                <a:gd name="connsiteY0" fmla="*/ 0 h 850436"/>
                <a:gd name="connsiteX1" fmla="*/ 1700872 w 1700872"/>
                <a:gd name="connsiteY1" fmla="*/ 0 h 850436"/>
                <a:gd name="connsiteX2" fmla="*/ 1700872 w 1700872"/>
                <a:gd name="connsiteY2" fmla="*/ 850436 h 850436"/>
                <a:gd name="connsiteX3" fmla="*/ 0 w 1700872"/>
                <a:gd name="connsiteY3" fmla="*/ 850436 h 850436"/>
                <a:gd name="connsiteX4" fmla="*/ 0 w 1700872"/>
                <a:gd name="connsiteY4" fmla="*/ 0 h 85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872" h="850436">
                  <a:moveTo>
                    <a:pt x="0" y="0"/>
                  </a:moveTo>
                  <a:lnTo>
                    <a:pt x="1700872" y="0"/>
                  </a:lnTo>
                  <a:lnTo>
                    <a:pt x="1700872" y="850436"/>
                  </a:lnTo>
                  <a:lnTo>
                    <a:pt x="0" y="850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Neutron induced gamma ray analyze</a:t>
              </a:r>
              <a:endPara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C4F8A379-3BBA-FBB1-1AB2-EA98E56CC6CC}"/>
                </a:ext>
              </a:extLst>
            </p:cNvPr>
            <p:cNvSpPr/>
            <p:nvPr/>
          </p:nvSpPr>
          <p:spPr>
            <a:xfrm>
              <a:off x="3796466" y="4184023"/>
              <a:ext cx="2419941" cy="850436"/>
            </a:xfrm>
            <a:custGeom>
              <a:avLst/>
              <a:gdLst>
                <a:gd name="connsiteX0" fmla="*/ 0 w 1700872"/>
                <a:gd name="connsiteY0" fmla="*/ 0 h 850436"/>
                <a:gd name="connsiteX1" fmla="*/ 1700872 w 1700872"/>
                <a:gd name="connsiteY1" fmla="*/ 0 h 850436"/>
                <a:gd name="connsiteX2" fmla="*/ 1700872 w 1700872"/>
                <a:gd name="connsiteY2" fmla="*/ 850436 h 850436"/>
                <a:gd name="connsiteX3" fmla="*/ 0 w 1700872"/>
                <a:gd name="connsiteY3" fmla="*/ 850436 h 850436"/>
                <a:gd name="connsiteX4" fmla="*/ 0 w 1700872"/>
                <a:gd name="connsiteY4" fmla="*/ 0 h 85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872" h="850436">
                  <a:moveTo>
                    <a:pt x="0" y="0"/>
                  </a:moveTo>
                  <a:lnTo>
                    <a:pt x="1700872" y="0"/>
                  </a:lnTo>
                  <a:lnTo>
                    <a:pt x="1700872" y="850436"/>
                  </a:lnTo>
                  <a:lnTo>
                    <a:pt x="0" y="850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Spectrum and dosimetry measurement on the workplace</a:t>
              </a:r>
              <a:endPara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左大括号 7">
              <a:extLst>
                <a:ext uri="{FF2B5EF4-FFF2-40B4-BE49-F238E27FC236}">
                  <a16:creationId xmlns:a16="http://schemas.microsoft.com/office/drawing/2014/main" id="{88619CEF-CEB3-A9E6-5052-24EE6EA2A20A}"/>
                </a:ext>
              </a:extLst>
            </p:cNvPr>
            <p:cNvSpPr/>
            <p:nvPr/>
          </p:nvSpPr>
          <p:spPr>
            <a:xfrm rot="5400000">
              <a:off x="5687219" y="-2847181"/>
              <a:ext cx="241300" cy="9650412"/>
            </a:xfrm>
            <a:prstGeom prst="leftBrac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C8008C8-265B-A000-01AC-60C51799DC4A}"/>
                </a:ext>
              </a:extLst>
            </p:cNvPr>
            <p:cNvSpPr/>
            <p:nvPr/>
          </p:nvSpPr>
          <p:spPr>
            <a:xfrm>
              <a:off x="6399605" y="3127375"/>
              <a:ext cx="361950" cy="20716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97718"/>
                  </a:lnTo>
                  <a:lnTo>
                    <a:pt x="243297" y="1897718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051ED079-A681-A53F-1C49-6EFCDB304D25}"/>
              </a:ext>
            </a:extLst>
          </p:cNvPr>
          <p:cNvSpPr txBox="1"/>
          <p:nvPr/>
        </p:nvSpPr>
        <p:spPr>
          <a:xfrm>
            <a:off x="184910" y="68985"/>
            <a:ext cx="8421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Main fields of Neutron metrology Laboratory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8791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3ADB86-0113-1000-D7DB-500D22F6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587" y="965257"/>
            <a:ext cx="4260989" cy="23846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14AC457-D316-C754-FBA3-CBD73B1EC821}"/>
              </a:ext>
            </a:extLst>
          </p:cNvPr>
          <p:cNvSpPr txBox="1"/>
          <p:nvPr/>
        </p:nvSpPr>
        <p:spPr>
          <a:xfrm>
            <a:off x="587376" y="131483"/>
            <a:ext cx="3518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Experiment results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E82D8A-4583-5A0C-381B-5F91DD584063}"/>
              </a:ext>
            </a:extLst>
          </p:cNvPr>
          <p:cNvSpPr txBox="1"/>
          <p:nvPr/>
        </p:nvSpPr>
        <p:spPr>
          <a:xfrm>
            <a:off x="7344527" y="3349869"/>
            <a:ext cx="376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Coincidence events TOF spectrum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739FA8-81D1-24C5-CE3F-8BAACBB33ECB}"/>
              </a:ext>
            </a:extLst>
          </p:cNvPr>
          <p:cNvSpPr txBox="1"/>
          <p:nvPr/>
        </p:nvSpPr>
        <p:spPr>
          <a:xfrm>
            <a:off x="334108" y="1081454"/>
            <a:ext cx="669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Fluence response is calculated by Geant4</a:t>
            </a:r>
            <a:endParaRPr lang="zh-CN" altLang="en-US" dirty="0"/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C7104726-F9AC-D2AD-C7B1-E1CD242FF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45301"/>
              </p:ext>
            </p:extLst>
          </p:nvPr>
        </p:nvGraphicFramePr>
        <p:xfrm>
          <a:off x="129931" y="1673720"/>
          <a:ext cx="6903915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269">
                  <a:extLst>
                    <a:ext uri="{9D8B030D-6E8A-4147-A177-3AD203B41FA5}">
                      <a16:colId xmlns:a16="http://schemas.microsoft.com/office/drawing/2014/main" val="1609610266"/>
                    </a:ext>
                  </a:extLst>
                </a:gridCol>
                <a:gridCol w="1291297">
                  <a:extLst>
                    <a:ext uri="{9D8B030D-6E8A-4147-A177-3AD203B41FA5}">
                      <a16:colId xmlns:a16="http://schemas.microsoft.com/office/drawing/2014/main" val="2391314145"/>
                    </a:ext>
                  </a:extLst>
                </a:gridCol>
                <a:gridCol w="1380783">
                  <a:extLst>
                    <a:ext uri="{9D8B030D-6E8A-4147-A177-3AD203B41FA5}">
                      <a16:colId xmlns:a16="http://schemas.microsoft.com/office/drawing/2014/main" val="3963499730"/>
                    </a:ext>
                  </a:extLst>
                </a:gridCol>
                <a:gridCol w="1380783">
                  <a:extLst>
                    <a:ext uri="{9D8B030D-6E8A-4147-A177-3AD203B41FA5}">
                      <a16:colId xmlns:a16="http://schemas.microsoft.com/office/drawing/2014/main" val="784822395"/>
                    </a:ext>
                  </a:extLst>
                </a:gridCol>
                <a:gridCol w="1380783">
                  <a:extLst>
                    <a:ext uri="{9D8B030D-6E8A-4147-A177-3AD203B41FA5}">
                      <a16:colId xmlns:a16="http://schemas.microsoft.com/office/drawing/2014/main" val="623436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</a:rPr>
                        <a:t>Energy/ MeV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</a:rPr>
                        <a:t>70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</a:rPr>
                        <a:t>80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</a:rPr>
                        <a:t>90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</a:rPr>
                        <a:t>100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5742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</a:rPr>
                        <a:t>Response/ cm</a:t>
                      </a:r>
                      <a:r>
                        <a:rPr lang="en-US" altLang="zh-CN" sz="1400" baseline="30000" dirty="0">
                          <a:latin typeface="+mn-lt"/>
                        </a:rPr>
                        <a:t>2</a:t>
                      </a:r>
                      <a:endParaRPr lang="zh-CN" altLang="en-US" sz="14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>
                          <a:effectLst/>
                          <a:latin typeface="+mn-lt"/>
                        </a:rPr>
                        <a:t>1.03E-05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>
                          <a:effectLst/>
                          <a:latin typeface="+mn-lt"/>
                        </a:rPr>
                        <a:t>1.51E-05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u="none" strike="noStrike" dirty="0">
                          <a:effectLst/>
                          <a:latin typeface="+mn-lt"/>
                        </a:rPr>
                        <a:t>2.02E-05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2.92E-05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509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+mn-lt"/>
                        </a:rPr>
                        <a:t>Fluence /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altLang="zh-CN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altLang="zh-CN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l-GR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CN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sz="1400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8.55E+04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7.12E+04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6.42E+04</a:t>
                      </a:r>
                      <a:endParaRPr lang="zh-CN" alt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5.04E+04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850565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A8A87802-4A7D-90DC-99E7-ED55D02C1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46" y="3924441"/>
            <a:ext cx="4260989" cy="24940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B1D359-222C-71C1-4608-8AB32D3F2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573" y="3536267"/>
            <a:ext cx="3084987" cy="24940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111E66B-E829-F704-6973-0CC77E60063C}"/>
              </a:ext>
            </a:extLst>
          </p:cNvPr>
          <p:cNvSpPr txBox="1"/>
          <p:nvPr/>
        </p:nvSpPr>
        <p:spPr>
          <a:xfrm>
            <a:off x="129932" y="6224592"/>
            <a:ext cx="5122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Coincidence events pulse height spectrum for silicon</a:t>
            </a:r>
            <a:endParaRPr lang="zh-CN" altLang="en-US" sz="16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FFA138-4243-ECF5-6AF4-A1F1DF79D033}"/>
              </a:ext>
            </a:extLst>
          </p:cNvPr>
          <p:cNvSpPr txBox="1"/>
          <p:nvPr/>
        </p:nvSpPr>
        <p:spPr>
          <a:xfrm>
            <a:off x="5920902" y="6439076"/>
            <a:ext cx="610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Coincidence events pulse height spectrum for silicon</a:t>
            </a:r>
            <a:endParaRPr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6EE1E2-C9D9-9D93-5034-9884909325A8}"/>
              </a:ext>
            </a:extLst>
          </p:cNvPr>
          <p:cNvSpPr txBox="1"/>
          <p:nvPr/>
        </p:nvSpPr>
        <p:spPr>
          <a:xfrm>
            <a:off x="2451370" y="3191443"/>
            <a:ext cx="4333534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Measurement point: 80 cm from outside of collimator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compare to the simulation result, 24% relative error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7038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图片 167">
            <a:extLst>
              <a:ext uri="{FF2B5EF4-FFF2-40B4-BE49-F238E27FC236}">
                <a16:creationId xmlns:a16="http://schemas.microsoft.com/office/drawing/2014/main" id="{E5F1313F-A23D-2397-F75C-5D19B2789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4167"/>
          <a:stretch/>
        </p:blipFill>
        <p:spPr>
          <a:xfrm>
            <a:off x="0" y="3905942"/>
            <a:ext cx="12192000" cy="3143250"/>
          </a:xfrm>
          <a:prstGeom prst="rect">
            <a:avLst/>
          </a:prstGeom>
        </p:spPr>
      </p:pic>
      <p:sp>
        <p:nvSpPr>
          <p:cNvPr id="170" name="矩形 169">
            <a:extLst>
              <a:ext uri="{FF2B5EF4-FFF2-40B4-BE49-F238E27FC236}">
                <a16:creationId xmlns:a16="http://schemas.microsoft.com/office/drawing/2014/main" id="{F2BD9A73-E7BB-3FAF-C82F-253F64D51CA7}"/>
              </a:ext>
            </a:extLst>
          </p:cNvPr>
          <p:cNvSpPr/>
          <p:nvPr/>
        </p:nvSpPr>
        <p:spPr>
          <a:xfrm flipV="1">
            <a:off x="-522866" y="873459"/>
            <a:ext cx="12192000" cy="154396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7000">
                <a:srgbClr val="0066C2">
                  <a:alpha val="20000"/>
                </a:srgbClr>
              </a:gs>
            </a:gsLst>
            <a:lin ang="54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7CA49918-72A0-BF34-B6B6-7A450967131E}"/>
              </a:ext>
            </a:extLst>
          </p:cNvPr>
          <p:cNvGrpSpPr/>
          <p:nvPr/>
        </p:nvGrpSpPr>
        <p:grpSpPr>
          <a:xfrm>
            <a:off x="3516495" y="1451560"/>
            <a:ext cx="7236440" cy="578800"/>
            <a:chOff x="4279109" y="1314460"/>
            <a:chExt cx="7236440" cy="578800"/>
          </a:xfrm>
        </p:grpSpPr>
        <p:sp>
          <p:nvSpPr>
            <p:cNvPr id="92" name="平行四边形 91">
              <a:extLst>
                <a:ext uri="{FF2B5EF4-FFF2-40B4-BE49-F238E27FC236}">
                  <a16:creationId xmlns:a16="http://schemas.microsoft.com/office/drawing/2014/main" id="{EEDA5781-E31F-33BB-F5DB-ACC8DBB1B0BD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rgbClr val="0066C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平行四边形 74">
              <a:extLst>
                <a:ext uri="{FF2B5EF4-FFF2-40B4-BE49-F238E27FC236}">
                  <a16:creationId xmlns:a16="http://schemas.microsoft.com/office/drawing/2014/main" id="{39E032A4-B883-F0C5-2751-BC9374D1D4A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B7B4F7FC-ED15-982B-108C-88DC276BB1B9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13000">
                    <a:srgbClr val="0066C2"/>
                  </a:gs>
                  <a:gs pos="0">
                    <a:srgbClr val="004686"/>
                  </a:gs>
                  <a:gs pos="100000">
                    <a:srgbClr val="0066C2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D5CB5AD-BDCB-E92D-7152-375ECCB2BDEA}"/>
                </a:ext>
              </a:extLst>
            </p:cNvPr>
            <p:cNvSpPr txBox="1"/>
            <p:nvPr/>
          </p:nvSpPr>
          <p:spPr>
            <a:xfrm>
              <a:off x="5082162" y="1314460"/>
              <a:ext cx="6433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neutron metrology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41B0BE4-67CC-7C57-B30F-FADE0DF35D5C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3B88ECF-533F-8833-707E-FF011FEBBA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FEC955D-ACF2-7FD1-E1C8-A186FFCA4848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4BFE8046-FEA5-0A81-0690-3D2C95357117}"/>
              </a:ext>
            </a:extLst>
          </p:cNvPr>
          <p:cNvGrpSpPr/>
          <p:nvPr/>
        </p:nvGrpSpPr>
        <p:grpSpPr>
          <a:xfrm>
            <a:off x="3433301" y="2446105"/>
            <a:ext cx="8071710" cy="578800"/>
            <a:chOff x="4279109" y="1314460"/>
            <a:chExt cx="6533671" cy="578800"/>
          </a:xfrm>
        </p:grpSpPr>
        <p:sp>
          <p:nvSpPr>
            <p:cNvPr id="100" name="平行四边形 99">
              <a:extLst>
                <a:ext uri="{FF2B5EF4-FFF2-40B4-BE49-F238E27FC236}">
                  <a16:creationId xmlns:a16="http://schemas.microsoft.com/office/drawing/2014/main" id="{827BBB01-F911-C5E8-F576-8717A93119F2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平行四边形 100">
              <a:extLst>
                <a:ext uri="{FF2B5EF4-FFF2-40B4-BE49-F238E27FC236}">
                  <a16:creationId xmlns:a16="http://schemas.microsoft.com/office/drawing/2014/main" id="{96DCAEEF-F00E-DECF-094D-4364CBDE4E1A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C66C44EA-0636-94FF-9DB3-F728ABCD6BE1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ADD676E8-E2A5-7AE9-0C82-B6ABA4D31C59}"/>
                </a:ext>
              </a:extLst>
            </p:cNvPr>
            <p:cNvSpPr txBox="1"/>
            <p:nvPr/>
          </p:nvSpPr>
          <p:spPr>
            <a:xfrm>
              <a:off x="5082163" y="1314460"/>
              <a:ext cx="5730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Why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we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need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QMN fields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28AD9EB0-7709-FA37-D4C1-8695B1E4799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EEF1571F-AEFB-EAF0-05ED-DAAD574E832B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891F524A-186F-CF7E-6487-810760CB13E4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9" name="图片 88">
            <a:extLst>
              <a:ext uri="{FF2B5EF4-FFF2-40B4-BE49-F238E27FC236}">
                <a16:creationId xmlns:a16="http://schemas.microsoft.com/office/drawing/2014/main" id="{4619622F-B7D5-13E1-3AEE-C6E141E8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04" y="339623"/>
            <a:ext cx="2011622" cy="4731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02ED3F9-EA23-7DC1-CC22-12C9CDC68A07}"/>
              </a:ext>
            </a:extLst>
          </p:cNvPr>
          <p:cNvGrpSpPr/>
          <p:nvPr/>
        </p:nvGrpSpPr>
        <p:grpSpPr>
          <a:xfrm>
            <a:off x="0" y="0"/>
            <a:ext cx="2832822" cy="6858000"/>
            <a:chOff x="-1" y="0"/>
            <a:chExt cx="3746500" cy="6858000"/>
          </a:xfrm>
        </p:grpSpPr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D83CFD48-40DB-02EC-12B5-A71AFFEC9CB7}"/>
                </a:ext>
              </a:extLst>
            </p:cNvPr>
            <p:cNvGrpSpPr/>
            <p:nvPr/>
          </p:nvGrpSpPr>
          <p:grpSpPr>
            <a:xfrm>
              <a:off x="0" y="0"/>
              <a:ext cx="3746499" cy="6858000"/>
              <a:chOff x="1" y="0"/>
              <a:chExt cx="3556000" cy="6858000"/>
            </a:xfrm>
          </p:grpSpPr>
          <p:pic>
            <p:nvPicPr>
              <p:cNvPr id="200" name="图片 199">
                <a:extLst>
                  <a:ext uri="{FF2B5EF4-FFF2-40B4-BE49-F238E27FC236}">
                    <a16:creationId xmlns:a16="http://schemas.microsoft.com/office/drawing/2014/main" id="{41DA5B59-5493-6D32-4D1F-143508C99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25615" t="27631" r="23519" b="1"/>
              <a:stretch/>
            </p:blipFill>
            <p:spPr>
              <a:xfrm>
                <a:off x="1" y="1968500"/>
                <a:ext cx="3556000" cy="4889499"/>
              </a:xfrm>
              <a:custGeom>
                <a:avLst/>
                <a:gdLst>
                  <a:gd name="connsiteX0" fmla="*/ 0 w 3556000"/>
                  <a:gd name="connsiteY0" fmla="*/ 0 h 4257761"/>
                  <a:gd name="connsiteX1" fmla="*/ 3556000 w 3556000"/>
                  <a:gd name="connsiteY1" fmla="*/ 0 h 4257761"/>
                  <a:gd name="connsiteX2" fmla="*/ 3556000 w 3556000"/>
                  <a:gd name="connsiteY2" fmla="*/ 4257761 h 4257761"/>
                  <a:gd name="connsiteX3" fmla="*/ 0 w 3556000"/>
                  <a:gd name="connsiteY3" fmla="*/ 4257761 h 4257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000" h="4257761">
                    <a:moveTo>
                      <a:pt x="0" y="0"/>
                    </a:moveTo>
                    <a:lnTo>
                      <a:pt x="3556000" y="0"/>
                    </a:lnTo>
                    <a:lnTo>
                      <a:pt x="3556000" y="4257761"/>
                    </a:lnTo>
                    <a:lnTo>
                      <a:pt x="0" y="4257761"/>
                    </a:lnTo>
                    <a:close/>
                  </a:path>
                </a:pathLst>
              </a:custGeom>
            </p:spPr>
          </p:pic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14F54D43-26CA-350C-5678-997012E9027A}"/>
                  </a:ext>
                </a:extLst>
              </p:cNvPr>
              <p:cNvSpPr/>
              <p:nvPr/>
            </p:nvSpPr>
            <p:spPr>
              <a:xfrm>
                <a:off x="2" y="0"/>
                <a:ext cx="3555999" cy="6858000"/>
              </a:xfrm>
              <a:prstGeom prst="rect">
                <a:avLst/>
              </a:prstGeom>
              <a:gradFill>
                <a:gsLst>
                  <a:gs pos="0">
                    <a:srgbClr val="0066C2"/>
                  </a:gs>
                  <a:gs pos="67000">
                    <a:srgbClr val="0066C2">
                      <a:alpha val="80000"/>
                    </a:srgbClr>
                  </a:gs>
                  <a:gs pos="28000">
                    <a:srgbClr val="0066C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06" name="图片 205">
              <a:extLst>
                <a:ext uri="{FF2B5EF4-FFF2-40B4-BE49-F238E27FC236}">
                  <a16:creationId xmlns:a16="http://schemas.microsoft.com/office/drawing/2014/main" id="{BC77EF42-0C58-E1A9-0FC4-676953D9F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7000"/>
            </a:blip>
            <a:srcRect l="8478" r="17955"/>
            <a:stretch/>
          </p:blipFill>
          <p:spPr>
            <a:xfrm>
              <a:off x="-1" y="0"/>
              <a:ext cx="3746500" cy="287020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E29FC76-32AA-17A1-31E2-C9F63B1FDA14}"/>
              </a:ext>
            </a:extLst>
          </p:cNvPr>
          <p:cNvGrpSpPr/>
          <p:nvPr/>
        </p:nvGrpSpPr>
        <p:grpSpPr>
          <a:xfrm>
            <a:off x="626202" y="607042"/>
            <a:ext cx="1367575" cy="3108543"/>
            <a:chOff x="664302" y="607042"/>
            <a:chExt cx="1367575" cy="310854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5EDAEBD-F4A4-F872-47A0-7D4BCA1A04F9}"/>
                </a:ext>
              </a:extLst>
            </p:cNvPr>
            <p:cNvGrpSpPr/>
            <p:nvPr/>
          </p:nvGrpSpPr>
          <p:grpSpPr>
            <a:xfrm>
              <a:off x="664302" y="607042"/>
              <a:ext cx="1367575" cy="3108543"/>
              <a:chOff x="696494" y="663026"/>
              <a:chExt cx="1367575" cy="3108543"/>
            </a:xfrm>
          </p:grpSpPr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17786911-B9EA-6D11-F854-AF0484A25E07}"/>
                  </a:ext>
                </a:extLst>
              </p:cNvPr>
              <p:cNvSpPr txBox="1"/>
              <p:nvPr/>
            </p:nvSpPr>
            <p:spPr>
              <a:xfrm>
                <a:off x="1211402" y="663026"/>
                <a:ext cx="85266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C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O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3600" b="1" kern="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C5E26A84-3B85-8445-76AA-E24BBBDC3784}"/>
                  </a:ext>
                </a:extLst>
              </p:cNvPr>
              <p:cNvSpPr txBox="1"/>
              <p:nvPr/>
            </p:nvSpPr>
            <p:spPr>
              <a:xfrm rot="5400000">
                <a:off x="-313920" y="1689049"/>
                <a:ext cx="2605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>
                        <a:alpha val="10000"/>
                      </a:schemeClr>
                    </a:solidFill>
                    <a:cs typeface="+mn-ea"/>
                    <a:sym typeface="+mn-lt"/>
                  </a:rPr>
                  <a:t>CONTENT</a:t>
                </a:r>
                <a:endParaRPr lang="zh-CN" altLang="en-US" sz="3200" dirty="0">
                  <a:solidFill>
                    <a:schemeClr val="bg1">
                      <a:alpha val="1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E21E5541-F219-8D35-5E74-6F4997582EFD}"/>
                </a:ext>
              </a:extLst>
            </p:cNvPr>
            <p:cNvGrpSpPr/>
            <p:nvPr/>
          </p:nvGrpSpPr>
          <p:grpSpPr>
            <a:xfrm>
              <a:off x="1272855" y="669608"/>
              <a:ext cx="662400" cy="28800"/>
              <a:chOff x="617535" y="2071688"/>
              <a:chExt cx="662400" cy="28800"/>
            </a:xfrm>
          </p:grpSpPr>
          <p:sp>
            <p:nvSpPr>
              <p:cNvPr id="65" name="等腰三角形 64">
                <a:extLst>
                  <a:ext uri="{FF2B5EF4-FFF2-40B4-BE49-F238E27FC236}">
                    <a16:creationId xmlns:a16="http://schemas.microsoft.com/office/drawing/2014/main" id="{2BB122F6-248D-DBCB-56F7-72DC6E2C5B84}"/>
                  </a:ext>
                </a:extLst>
              </p:cNvPr>
              <p:cNvSpPr/>
              <p:nvPr/>
            </p:nvSpPr>
            <p:spPr>
              <a:xfrm flipV="1">
                <a:off x="894735" y="2071688"/>
                <a:ext cx="108000" cy="28800"/>
              </a:xfrm>
              <a:prstGeom prst="triangl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pc="-150" dirty="0">
                  <a:cs typeface="+mn-ea"/>
                  <a:sym typeface="+mn-lt"/>
                </a:endParaRPr>
              </a:p>
            </p:txBody>
          </p: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25C8C9C2-77FE-0D36-DFF3-499CD4393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535" y="2071688"/>
                <a:ext cx="662400" cy="0"/>
              </a:xfrm>
              <a:prstGeom prst="line">
                <a:avLst/>
              </a:prstGeom>
              <a:ln cap="rnd">
                <a:solidFill>
                  <a:srgbClr val="CCE0F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EBD310A-B21B-56A4-0DA2-CCE6035E4C2C}"/>
              </a:ext>
            </a:extLst>
          </p:cNvPr>
          <p:cNvGrpSpPr/>
          <p:nvPr/>
        </p:nvGrpSpPr>
        <p:grpSpPr>
          <a:xfrm>
            <a:off x="3433301" y="5225485"/>
            <a:ext cx="8171325" cy="578800"/>
            <a:chOff x="4279109" y="1314460"/>
            <a:chExt cx="6495571" cy="578800"/>
          </a:xfrm>
        </p:grpSpPr>
        <p:sp>
          <p:nvSpPr>
            <p:cNvPr id="80" name="平行四边形 79">
              <a:extLst>
                <a:ext uri="{FF2B5EF4-FFF2-40B4-BE49-F238E27FC236}">
                  <a16:creationId xmlns:a16="http://schemas.microsoft.com/office/drawing/2014/main" id="{E66365FC-49BE-A506-12F3-193923E1137A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平行四边形 80">
              <a:extLst>
                <a:ext uri="{FF2B5EF4-FFF2-40B4-BE49-F238E27FC236}">
                  <a16:creationId xmlns:a16="http://schemas.microsoft.com/office/drawing/2014/main" id="{E22A7373-8A47-22F4-4280-0793B9DFD9E7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429F36A-38CB-88D8-0504-DD9125985C9F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84ECF92-04E3-8E9C-ECB1-329405B9383F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cs typeface="+mn-ea"/>
                  <a:sym typeface="+mn-lt"/>
                </a:rPr>
                <a:t>Summary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D4D468EA-895C-11CC-921A-46D99AA9C300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B404727-BD1C-A87B-C090-A40200C90E7D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D3375F8-B213-A5CE-4BEA-0B9DF31EF850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DFF7511D-D877-6C01-6443-E904219C60BF}"/>
              </a:ext>
            </a:extLst>
          </p:cNvPr>
          <p:cNvGrpSpPr/>
          <p:nvPr/>
        </p:nvGrpSpPr>
        <p:grpSpPr>
          <a:xfrm>
            <a:off x="3433299" y="3408626"/>
            <a:ext cx="8581665" cy="578800"/>
            <a:chOff x="4279109" y="1314460"/>
            <a:chExt cx="7768921" cy="578800"/>
          </a:xfrm>
        </p:grpSpPr>
        <p:sp>
          <p:nvSpPr>
            <p:cNvPr id="142" name="平行四边形 141">
              <a:extLst>
                <a:ext uri="{FF2B5EF4-FFF2-40B4-BE49-F238E27FC236}">
                  <a16:creationId xmlns:a16="http://schemas.microsoft.com/office/drawing/2014/main" id="{65788568-3533-0A30-F91A-E1426B46C2FC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平行四边形 142">
              <a:extLst>
                <a:ext uri="{FF2B5EF4-FFF2-40B4-BE49-F238E27FC236}">
                  <a16:creationId xmlns:a16="http://schemas.microsoft.com/office/drawing/2014/main" id="{E205BD20-D853-B2B6-BD99-58F2AC7B579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6E1D9C2B-94EF-5371-AADD-0E5462095B02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4F2C3AB6-10C5-4376-10BA-1E9456DC0842}"/>
                </a:ext>
              </a:extLst>
            </p:cNvPr>
            <p:cNvSpPr txBox="1"/>
            <p:nvPr/>
          </p:nvSpPr>
          <p:spPr>
            <a:xfrm>
              <a:off x="5082162" y="1314460"/>
              <a:ext cx="6965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Layout of QMN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31E6777E-6F86-B654-245F-611102664BC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B6CCFBE8-ABC1-C1F1-14CD-9BFC4D562CB8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F2F9BDA4-82F1-F53A-5A80-9A861BA4DA7D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B8FA422-172E-6037-E449-88F9ED05D4EC}"/>
              </a:ext>
            </a:extLst>
          </p:cNvPr>
          <p:cNvGrpSpPr/>
          <p:nvPr/>
        </p:nvGrpSpPr>
        <p:grpSpPr>
          <a:xfrm>
            <a:off x="3433301" y="4257607"/>
            <a:ext cx="6495571" cy="578800"/>
            <a:chOff x="4279109" y="1314460"/>
            <a:chExt cx="6495571" cy="578800"/>
          </a:xfrm>
        </p:grpSpPr>
        <p:sp>
          <p:nvSpPr>
            <p:cNvPr id="150" name="平行四边形 149">
              <a:extLst>
                <a:ext uri="{FF2B5EF4-FFF2-40B4-BE49-F238E27FC236}">
                  <a16:creationId xmlns:a16="http://schemas.microsoft.com/office/drawing/2014/main" id="{B082D596-B9E7-015D-9400-93E5C8E32E1E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平行四边形 150">
              <a:extLst>
                <a:ext uri="{FF2B5EF4-FFF2-40B4-BE49-F238E27FC236}">
                  <a16:creationId xmlns:a16="http://schemas.microsoft.com/office/drawing/2014/main" id="{A215BC9E-52C2-BF2E-1196-D4934EDCEB3F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A8BB5708-B0B8-06D2-F780-AED8B59AF0B7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1E2AE1AB-6892-ED41-ABBD-DDD14B7F6B78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Experiment results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0CF8CA8B-0893-AA84-F534-04B23B8B46EF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BFDE62CB-0CAB-F06C-D788-B337771D06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85663461-B18A-C0D4-B552-5587376C71AE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1A6D2AD-E600-C42E-56B0-109EC0114B42}"/>
              </a:ext>
            </a:extLst>
          </p:cNvPr>
          <p:cNvCxnSpPr>
            <a:cxnSpLocks/>
          </p:cNvCxnSpPr>
          <p:nvPr/>
        </p:nvCxnSpPr>
        <p:spPr>
          <a:xfrm>
            <a:off x="1234755" y="3715585"/>
            <a:ext cx="662400" cy="0"/>
          </a:xfrm>
          <a:prstGeom prst="line">
            <a:avLst/>
          </a:prstGeom>
          <a:ln cap="rnd">
            <a:solidFill>
              <a:srgbClr val="CCE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523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矩形: 圆角 239">
            <a:extLst>
              <a:ext uri="{FF2B5EF4-FFF2-40B4-BE49-F238E27FC236}">
                <a16:creationId xmlns:a16="http://schemas.microsoft.com/office/drawing/2014/main" id="{5DF7DCA4-1CA2-019A-8791-6B920CFCDBBE}"/>
              </a:ext>
            </a:extLst>
          </p:cNvPr>
          <p:cNvSpPr/>
          <p:nvPr/>
        </p:nvSpPr>
        <p:spPr>
          <a:xfrm>
            <a:off x="587376" y="6549051"/>
            <a:ext cx="11017249" cy="18000"/>
          </a:xfrm>
          <a:prstGeom prst="roundRect">
            <a:avLst>
              <a:gd name="adj" fmla="val 0"/>
            </a:avLst>
          </a:prstGeom>
          <a:solidFill>
            <a:srgbClr val="006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808946-A032-F6B6-541C-5BD5EE5E0D1C}"/>
              </a:ext>
            </a:extLst>
          </p:cNvPr>
          <p:cNvSpPr txBox="1"/>
          <p:nvPr/>
        </p:nvSpPr>
        <p:spPr>
          <a:xfrm>
            <a:off x="587376" y="1314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Summary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B640D5-2F11-E743-8B8B-C2096862E728}"/>
              </a:ext>
            </a:extLst>
          </p:cNvPr>
          <p:cNvSpPr txBox="1"/>
          <p:nvPr/>
        </p:nvSpPr>
        <p:spPr>
          <a:xfrm>
            <a:off x="402549" y="963039"/>
            <a:ext cx="11017249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QMN is important for detector calibration, SEE, proton therapy, shielding materials benchmark, cross-section measurement;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70 MeV ~ 100 MeV QMN is established  in CIAE for the first time in China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Get the information of  QMN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Neutron monitors: FC, thin plastic scintillation;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Proton monitor: faraday cup;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Neutron beam profile: micromegas detector;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Energy: two scintillation TOF method;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Fluence: </a:t>
            </a:r>
            <a:r>
              <a:rPr lang="el-GR" altLang="zh-CN" dirty="0"/>
              <a:t>Δ</a:t>
            </a:r>
            <a:r>
              <a:rPr lang="en-US" altLang="zh-CN" dirty="0"/>
              <a:t>E-E telescope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Next plan: reduce the neutron background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Reduce the contamination neutrons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Fully close the neutron target Chamber by concrete shielding materials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Add the neutron beam dump to reduce the scattering neutron.</a:t>
            </a:r>
          </a:p>
        </p:txBody>
      </p:sp>
    </p:spTree>
    <p:extLst>
      <p:ext uri="{BB962C8B-B14F-4D97-AF65-F5344CB8AC3E}">
        <p14:creationId xmlns:p14="http://schemas.microsoft.com/office/powerpoint/2010/main" val="2027577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DAA1789-78B7-E41D-C472-3F370FCA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540482-AB94-8281-704C-A846FB0627F1}"/>
              </a:ext>
            </a:extLst>
          </p:cNvPr>
          <p:cNvSpPr txBox="1"/>
          <p:nvPr/>
        </p:nvSpPr>
        <p:spPr>
          <a:xfrm>
            <a:off x="1206230" y="1624519"/>
            <a:ext cx="10243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tx2"/>
                </a:solidFill>
              </a:rPr>
              <a:t>Thanks for your attention</a:t>
            </a:r>
            <a:endParaRPr lang="zh-CN" altLang="en-US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1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0E27838-48C3-DF6A-B8DD-8E730F23AFAA}"/>
              </a:ext>
            </a:extLst>
          </p:cNvPr>
          <p:cNvGrpSpPr/>
          <p:nvPr/>
        </p:nvGrpSpPr>
        <p:grpSpPr>
          <a:xfrm>
            <a:off x="112238" y="1071563"/>
            <a:ext cx="12176450" cy="5676900"/>
            <a:chOff x="127436" y="1071563"/>
            <a:chExt cx="11672452" cy="5676900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9EFCB6EF-AC19-9B27-D980-06092688E53E}"/>
                </a:ext>
              </a:extLst>
            </p:cNvPr>
            <p:cNvCxnSpPr/>
            <p:nvPr/>
          </p:nvCxnSpPr>
          <p:spPr bwMode="auto">
            <a:xfrm>
              <a:off x="1919288" y="6242050"/>
              <a:ext cx="9880600" cy="1588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id="{588CAC4D-741C-3AF6-9EB6-5D098B78883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74838" y="1071563"/>
              <a:ext cx="57149" cy="516731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18DE6E2F-29E4-40F0-3D8B-818BA69DDA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708" y="1879600"/>
              <a:ext cx="888706" cy="4099745"/>
              <a:chOff x="14943" y="1298895"/>
              <a:chExt cx="704463" cy="5690371"/>
            </a:xfrm>
          </p:grpSpPr>
          <p:sp>
            <p:nvSpPr>
              <p:cNvPr id="52" name="TextBox 16">
                <a:extLst>
                  <a:ext uri="{FF2B5EF4-FFF2-40B4-BE49-F238E27FC236}">
                    <a16:creationId xmlns:a16="http://schemas.microsoft.com/office/drawing/2014/main" id="{41FD636F-5603-ABE8-A953-E304A62591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96" y="6636835"/>
                <a:ext cx="515939" cy="3524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05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cold</a:t>
                </a:r>
                <a:endParaRPr lang="zh-CN" altLang="en-US" sz="105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TextBox 17">
                <a:extLst>
                  <a:ext uri="{FF2B5EF4-FFF2-40B4-BE49-F238E27FC236}">
                    <a16:creationId xmlns:a16="http://schemas.microsoft.com/office/drawing/2014/main" id="{3222D6C9-CAFD-759B-CA34-ECF49AE772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43" y="5550547"/>
                <a:ext cx="664545" cy="3524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05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thermal</a:t>
                </a:r>
                <a:endParaRPr lang="zh-CN" altLang="en-US" sz="105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TextBox 18">
                <a:extLst>
                  <a:ext uri="{FF2B5EF4-FFF2-40B4-BE49-F238E27FC236}">
                    <a16:creationId xmlns:a16="http://schemas.microsoft.com/office/drawing/2014/main" id="{8911D381-BBF0-0C21-F7DE-6EA25A289F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73" y="4346226"/>
                <a:ext cx="679133" cy="5767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05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Epi-thermal</a:t>
                </a:r>
                <a:endParaRPr lang="zh-CN" altLang="en-US" sz="105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TextBox 19">
                <a:extLst>
                  <a:ext uri="{FF2B5EF4-FFF2-40B4-BE49-F238E27FC236}">
                    <a16:creationId xmlns:a16="http://schemas.microsoft.com/office/drawing/2014/main" id="{B135E4ED-E43C-9FA9-413B-C5AA8C1581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38" y="2738902"/>
                <a:ext cx="635655" cy="5767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05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Fast neutron</a:t>
                </a:r>
                <a:endParaRPr lang="zh-CN" altLang="en-US" sz="105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TextBox 20">
                <a:extLst>
                  <a:ext uri="{FF2B5EF4-FFF2-40B4-BE49-F238E27FC236}">
                    <a16:creationId xmlns:a16="http://schemas.microsoft.com/office/drawing/2014/main" id="{0C9794BC-119A-7F7C-30BB-767D1B10DF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467" y="1298895"/>
                <a:ext cx="515939" cy="5767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05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energy</a:t>
                </a:r>
                <a:endParaRPr lang="zh-CN" altLang="en-US" sz="105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AD563ABD-E47E-3F85-5A97-39D2806F7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36" y="3440590"/>
              <a:ext cx="3451944" cy="64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energy/MeV</a:t>
              </a:r>
            </a:p>
            <a:p>
              <a:pPr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22">
              <a:extLst>
                <a:ext uri="{FF2B5EF4-FFF2-40B4-BE49-F238E27FC236}">
                  <a16:creationId xmlns:a16="http://schemas.microsoft.com/office/drawing/2014/main" id="{9655A843-8299-5DC9-229E-4AFD2BD18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018" y="6379103"/>
              <a:ext cx="3474743" cy="36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fluence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D1AE971-2AAE-7D83-C361-0FCE49FD2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375" y="6273801"/>
              <a:ext cx="2063751" cy="2540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05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0cm</a:t>
              </a:r>
              <a:r>
                <a:rPr lang="en-US" altLang="zh-CN" sz="1050" b="1" baseline="30000">
                  <a:latin typeface="微软雅黑" panose="020B0503020204020204" pitchFamily="34" charset="-122"/>
                  <a:ea typeface="微软雅黑" panose="020B0503020204020204" pitchFamily="34" charset="-122"/>
                </a:rPr>
                <a:t>-2</a:t>
              </a:r>
              <a:r>
                <a:rPr lang="en-US" altLang="zh-CN" sz="105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r>
                <a:rPr lang="en-US" altLang="zh-CN" sz="1050" b="1" baseline="30000">
                  <a:latin typeface="微软雅黑" panose="020B0503020204020204" pitchFamily="34" charset="-122"/>
                  <a:ea typeface="微软雅黑" panose="020B0503020204020204" pitchFamily="34" charset="-122"/>
                </a:rPr>
                <a:t>-1</a:t>
              </a:r>
              <a:endParaRPr lang="zh-CN" altLang="en-US" sz="1050" b="1" baseline="30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4B97E67A-1788-13EC-4FE5-A79D99D7C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3401" y="6238875"/>
              <a:ext cx="2279650" cy="2540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050" b="1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cm</a:t>
              </a:r>
              <a:r>
                <a:rPr lang="en-US" altLang="zh-CN" sz="1050" b="1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-2</a:t>
              </a: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r>
                <a:rPr lang="en-US" altLang="zh-CN" sz="1050" b="1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-1</a:t>
              </a:r>
              <a:endParaRPr lang="zh-CN" altLang="en-US" sz="1050" b="1" baseline="30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8CB5B129-485A-4FB2-4F1D-256ADB3FF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1589" y="6273801"/>
              <a:ext cx="2281238" cy="2540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05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050" b="1" baseline="30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en-US" altLang="zh-CN" sz="105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cm</a:t>
              </a:r>
              <a:r>
                <a:rPr lang="en-US" altLang="zh-CN" sz="1050" b="1" baseline="30000">
                  <a:latin typeface="微软雅黑" panose="020B0503020204020204" pitchFamily="34" charset="-122"/>
                  <a:ea typeface="微软雅黑" panose="020B0503020204020204" pitchFamily="34" charset="-122"/>
                </a:rPr>
                <a:t>-2</a:t>
              </a:r>
              <a:r>
                <a:rPr lang="en-US" altLang="zh-CN" sz="105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r>
                <a:rPr lang="en-US" altLang="zh-CN" sz="1050" b="1" baseline="30000">
                  <a:latin typeface="微软雅黑" panose="020B0503020204020204" pitchFamily="34" charset="-122"/>
                  <a:ea typeface="微软雅黑" panose="020B0503020204020204" pitchFamily="34" charset="-122"/>
                </a:rPr>
                <a:t>-1</a:t>
              </a:r>
              <a:endParaRPr lang="zh-CN" altLang="en-US" sz="1050" b="1" baseline="30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3EEBF39C-900D-3B4B-CB03-F8135CCB4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639" y="6238875"/>
              <a:ext cx="2279650" cy="2540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050" b="1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cm</a:t>
              </a:r>
              <a:r>
                <a:rPr lang="en-US" altLang="zh-CN" sz="1050" b="1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-2</a:t>
              </a:r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r>
                <a:rPr lang="en-US" altLang="zh-CN" sz="1050" b="1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-1</a:t>
              </a:r>
              <a:endParaRPr lang="zh-CN" altLang="en-US" sz="1050" b="1" baseline="30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99136A47-B69E-BB17-C3C6-5504D6174B40}"/>
                </a:ext>
              </a:extLst>
            </p:cNvPr>
            <p:cNvSpPr/>
            <p:nvPr/>
          </p:nvSpPr>
          <p:spPr bwMode="auto">
            <a:xfrm>
              <a:off x="5863523" y="4725988"/>
              <a:ext cx="2580391" cy="80168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03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1"/>
                  </a:solidFill>
                  <a:latin typeface="微软雅黑" panose="020B0503020204020204" pitchFamily="34" charset="-122"/>
                </a:rPr>
                <a:t>Thermal neutron from reactor</a:t>
              </a: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FEB05E01-F633-E9D9-7F4F-92BDD6A358D2}"/>
                </a:ext>
              </a:extLst>
            </p:cNvPr>
            <p:cNvSpPr/>
            <p:nvPr/>
          </p:nvSpPr>
          <p:spPr bwMode="auto">
            <a:xfrm>
              <a:off x="2865764" y="2386013"/>
              <a:ext cx="1780846" cy="156368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1"/>
                  </a:solidFill>
                  <a:latin typeface="微软雅黑" panose="020B0503020204020204" pitchFamily="34" charset="-122"/>
                </a:rPr>
                <a:t>8keV~20MeV energetic neutron fields base on tandem accelerator</a:t>
              </a:r>
              <a:endPara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B2B3EFDD-BDA4-C65A-AEA3-4AF1E6790F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8510" y="2305776"/>
              <a:ext cx="665958" cy="3627308"/>
              <a:chOff x="1246384" y="1594908"/>
              <a:chExt cx="527895" cy="4352207"/>
            </a:xfrm>
          </p:grpSpPr>
          <p:sp>
            <p:nvSpPr>
              <p:cNvPr id="47" name="文本框 7">
                <a:extLst>
                  <a:ext uri="{FF2B5EF4-FFF2-40B4-BE49-F238E27FC236}">
                    <a16:creationId xmlns:a16="http://schemas.microsoft.com/office/drawing/2014/main" id="{34FC7B9A-27CA-FCB7-B03B-6140FDF2DF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0453" y="1594908"/>
                <a:ext cx="469239" cy="727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/>
                  <a:t>20</a:t>
                </a:r>
                <a:endParaRPr lang="zh-CN" altLang="en-US"/>
              </a:p>
            </p:txBody>
          </p:sp>
          <p:sp>
            <p:nvSpPr>
              <p:cNvPr id="48" name="文本框 26">
                <a:extLst>
                  <a:ext uri="{FF2B5EF4-FFF2-40B4-BE49-F238E27FC236}">
                    <a16:creationId xmlns:a16="http://schemas.microsoft.com/office/drawing/2014/main" id="{A3C9B550-150D-AC31-1662-60E6B7B9CB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0452" y="3344888"/>
                <a:ext cx="469239" cy="600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/>
                  <a:t>10</a:t>
                </a:r>
                <a:r>
                  <a:rPr lang="en-US" altLang="zh-CN" baseline="30000"/>
                  <a:t>-3</a:t>
                </a:r>
                <a:endParaRPr lang="zh-CN" altLang="en-US" baseline="30000"/>
              </a:p>
            </p:txBody>
          </p:sp>
          <p:sp>
            <p:nvSpPr>
              <p:cNvPr id="49" name="文本框 27">
                <a:extLst>
                  <a:ext uri="{FF2B5EF4-FFF2-40B4-BE49-F238E27FC236}">
                    <a16:creationId xmlns:a16="http://schemas.microsoft.com/office/drawing/2014/main" id="{EA60CE11-3DAF-D8FE-CD52-DE9880F410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0453" y="2544333"/>
                <a:ext cx="469239" cy="271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/>
                  <a:t>1</a:t>
                </a:r>
                <a:endParaRPr lang="zh-CN" altLang="en-US"/>
              </a:p>
            </p:txBody>
          </p:sp>
          <p:sp>
            <p:nvSpPr>
              <p:cNvPr id="50" name="文本框 28">
                <a:extLst>
                  <a:ext uri="{FF2B5EF4-FFF2-40B4-BE49-F238E27FC236}">
                    <a16:creationId xmlns:a16="http://schemas.microsoft.com/office/drawing/2014/main" id="{FAD09112-006B-CC18-D64B-FF5DBA5BC4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5040" y="4336502"/>
                <a:ext cx="469239" cy="727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/>
                  <a:t>10</a:t>
                </a:r>
                <a:r>
                  <a:rPr lang="en-US" altLang="zh-CN" baseline="30000"/>
                  <a:t>-6</a:t>
                </a:r>
                <a:endParaRPr lang="zh-CN" altLang="en-US" baseline="30000"/>
              </a:p>
            </p:txBody>
          </p:sp>
          <p:sp>
            <p:nvSpPr>
              <p:cNvPr id="51" name="文本框 29">
                <a:extLst>
                  <a:ext uri="{FF2B5EF4-FFF2-40B4-BE49-F238E27FC236}">
                    <a16:creationId xmlns:a16="http://schemas.microsoft.com/office/drawing/2014/main" id="{6BBB3A57-CF3D-3A87-462C-82B31D66EA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6384" y="5220040"/>
                <a:ext cx="469239" cy="727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/>
                  <a:t>10</a:t>
                </a:r>
                <a:r>
                  <a:rPr lang="en-US" altLang="zh-CN" baseline="30000"/>
                  <a:t>-9</a:t>
                </a:r>
                <a:endParaRPr lang="zh-CN" altLang="en-US" baseline="30000"/>
              </a:p>
            </p:txBody>
          </p: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8135BD77-0BAC-FF74-C84F-81C0B4628D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2938" y="2398713"/>
              <a:ext cx="2555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1458503-CB62-7056-AC78-5D516F29D4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2938" y="3178175"/>
              <a:ext cx="2555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9696D33-35A6-539B-D83B-50EE776EE2A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2938" y="3956050"/>
              <a:ext cx="2555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5C61DB02-9910-47B4-42CF-D9E2A984E1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2938" y="4735513"/>
              <a:ext cx="2555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B4DFA62-BF34-9C38-377D-B7CAB2DDE6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2938" y="5514975"/>
              <a:ext cx="2555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左大括号 19">
              <a:extLst>
                <a:ext uri="{FF2B5EF4-FFF2-40B4-BE49-F238E27FC236}">
                  <a16:creationId xmlns:a16="http://schemas.microsoft.com/office/drawing/2014/main" id="{4CE40EE8-317E-1011-D0AE-B56D0E4E76FB}"/>
                </a:ext>
              </a:extLst>
            </p:cNvPr>
            <p:cNvSpPr/>
            <p:nvPr/>
          </p:nvSpPr>
          <p:spPr bwMode="auto">
            <a:xfrm>
              <a:off x="1373187" y="1254125"/>
              <a:ext cx="547686" cy="1160463"/>
            </a:xfrm>
            <a:prstGeom prst="leftBrace">
              <a:avLst>
                <a:gd name="adj1" fmla="val 23215"/>
                <a:gd name="adj2" fmla="val 488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1" name="左大括号 20">
              <a:extLst>
                <a:ext uri="{FF2B5EF4-FFF2-40B4-BE49-F238E27FC236}">
                  <a16:creationId xmlns:a16="http://schemas.microsoft.com/office/drawing/2014/main" id="{C926753A-B606-7D1C-D6EB-E244F6DD9266}"/>
                </a:ext>
              </a:extLst>
            </p:cNvPr>
            <p:cNvSpPr/>
            <p:nvPr/>
          </p:nvSpPr>
          <p:spPr bwMode="auto">
            <a:xfrm>
              <a:off x="1325564" y="2414588"/>
              <a:ext cx="595312" cy="1573212"/>
            </a:xfrm>
            <a:prstGeom prst="leftBrace">
              <a:avLst>
                <a:gd name="adj1" fmla="val 23215"/>
                <a:gd name="adj2" fmla="val 488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左大括号 21">
              <a:extLst>
                <a:ext uri="{FF2B5EF4-FFF2-40B4-BE49-F238E27FC236}">
                  <a16:creationId xmlns:a16="http://schemas.microsoft.com/office/drawing/2014/main" id="{3D7AF349-5EF6-8F09-B399-D4A19F6B1DAF}"/>
                </a:ext>
              </a:extLst>
            </p:cNvPr>
            <p:cNvSpPr/>
            <p:nvPr/>
          </p:nvSpPr>
          <p:spPr bwMode="auto">
            <a:xfrm>
              <a:off x="1365250" y="3960813"/>
              <a:ext cx="555626" cy="754062"/>
            </a:xfrm>
            <a:prstGeom prst="leftBrace">
              <a:avLst>
                <a:gd name="adj1" fmla="val 23215"/>
                <a:gd name="adj2" fmla="val 488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左大括号 22">
              <a:extLst>
                <a:ext uri="{FF2B5EF4-FFF2-40B4-BE49-F238E27FC236}">
                  <a16:creationId xmlns:a16="http://schemas.microsoft.com/office/drawing/2014/main" id="{87DC56E9-F989-044F-6983-63743CF2AA9D}"/>
                </a:ext>
              </a:extLst>
            </p:cNvPr>
            <p:cNvSpPr/>
            <p:nvPr/>
          </p:nvSpPr>
          <p:spPr bwMode="auto">
            <a:xfrm>
              <a:off x="1365250" y="5514975"/>
              <a:ext cx="555626" cy="733425"/>
            </a:xfrm>
            <a:prstGeom prst="leftBrace">
              <a:avLst>
                <a:gd name="adj1" fmla="val 23215"/>
                <a:gd name="adj2" fmla="val 488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4" name="左大括号 23">
              <a:extLst>
                <a:ext uri="{FF2B5EF4-FFF2-40B4-BE49-F238E27FC236}">
                  <a16:creationId xmlns:a16="http://schemas.microsoft.com/office/drawing/2014/main" id="{35A6DE82-2E86-BF9E-6B10-566F4908EB65}"/>
                </a:ext>
              </a:extLst>
            </p:cNvPr>
            <p:cNvSpPr/>
            <p:nvPr/>
          </p:nvSpPr>
          <p:spPr bwMode="auto">
            <a:xfrm>
              <a:off x="1365250" y="4745038"/>
              <a:ext cx="555626" cy="752475"/>
            </a:xfrm>
            <a:prstGeom prst="leftBrace">
              <a:avLst>
                <a:gd name="adj1" fmla="val 23215"/>
                <a:gd name="adj2" fmla="val 488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98ACD894-DCBB-3873-8F27-F75E8DE0C2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73914" y="4711700"/>
              <a:ext cx="7938" cy="15367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42302CA-BD9C-6616-E39E-E9E356E798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43913" y="4711700"/>
              <a:ext cx="0" cy="15621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3E23C2D-BEF7-989A-7D6F-132AFB7A583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63737" y="4711700"/>
              <a:ext cx="6480176" cy="14289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4CCDC120-C1C5-679C-66BE-7A1EE37E8E4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31989" y="5500688"/>
              <a:ext cx="6480176" cy="14287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0E741E08-3FC6-4127-4FA3-FF70069CE1B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89401" y="2405064"/>
              <a:ext cx="3174" cy="3836986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17B5883-DD3D-42E5-79D5-DBAC08C8EB82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>
              <a:off x="5692775" y="1463675"/>
              <a:ext cx="12699" cy="477837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B13AAC04-3922-492B-B174-C63F77670B1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01825" y="2357439"/>
              <a:ext cx="3795713" cy="4762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F981F02C-2524-9ED1-BA77-25BCE436B60F}"/>
                </a:ext>
              </a:extLst>
            </p:cNvPr>
            <p:cNvSpPr/>
            <p:nvPr/>
          </p:nvSpPr>
          <p:spPr bwMode="auto">
            <a:xfrm>
              <a:off x="2384784" y="4713288"/>
              <a:ext cx="1228367" cy="8001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03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1"/>
                  </a:solidFill>
                  <a:latin typeface="微软雅黑" panose="020B0503020204020204" pitchFamily="34" charset="-122"/>
                </a:rPr>
                <a:t>Graphite Thermal pile</a:t>
              </a:r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6613A667-6DB1-F8D5-0F75-9976541EE2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2938" y="1793875"/>
              <a:ext cx="2555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47">
              <a:extLst>
                <a:ext uri="{FF2B5EF4-FFF2-40B4-BE49-F238E27FC236}">
                  <a16:creationId xmlns:a16="http://schemas.microsoft.com/office/drawing/2014/main" id="{264A60AC-C836-4064-AE92-90E95D437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8064" y="1645763"/>
              <a:ext cx="925669" cy="36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100</a:t>
              </a:r>
              <a:endParaRPr lang="zh-CN" altLang="en-US"/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F1B31547-6938-1F81-014C-65429756DB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2938" y="1257300"/>
              <a:ext cx="2555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72">
              <a:extLst>
                <a:ext uri="{FF2B5EF4-FFF2-40B4-BE49-F238E27FC236}">
                  <a16:creationId xmlns:a16="http://schemas.microsoft.com/office/drawing/2014/main" id="{72E2C926-E205-D3CC-F2B0-93167738C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8064" y="1108709"/>
              <a:ext cx="925669" cy="36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500</a:t>
              </a:r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385B2BAE-F2AA-C517-917B-36C8613B7EF7}"/>
                </a:ext>
              </a:extLst>
            </p:cNvPr>
            <p:cNvSpPr/>
            <p:nvPr/>
          </p:nvSpPr>
          <p:spPr bwMode="auto">
            <a:xfrm>
              <a:off x="3367088" y="1785938"/>
              <a:ext cx="2330449" cy="43021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1"/>
                  </a:solidFill>
                  <a:latin typeface="微软雅黑" panose="020B0503020204020204" pitchFamily="34" charset="-122"/>
                </a:rPr>
                <a:t>100MeV quasi monoenergetic neutron fields base on cyclotron</a:t>
              </a:r>
              <a:endPara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63EC0826-C907-4687-FAC7-8CF89CCB169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25624" y="1763713"/>
              <a:ext cx="3797300" cy="4762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078B666E-887F-CED9-F582-E76929B70FE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95475" y="2195513"/>
              <a:ext cx="3797300" cy="4762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1D72C6B-E890-C939-45D9-2A98967FFC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67088" y="1220788"/>
              <a:ext cx="0" cy="5018087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39C52C67-7BD1-9107-0EBB-45821AAD1A90}"/>
                </a:ext>
              </a:extLst>
            </p:cNvPr>
            <p:cNvSpPr/>
            <p:nvPr/>
          </p:nvSpPr>
          <p:spPr bwMode="auto">
            <a:xfrm>
              <a:off x="3362326" y="1220788"/>
              <a:ext cx="2330449" cy="485775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1"/>
                  </a:solidFill>
                  <a:latin typeface="微软雅黑" panose="020B0503020204020204" pitchFamily="34" charset="-122"/>
                </a:rPr>
                <a:t>500MeV quasi monoenergetic neutron fields base on </a:t>
              </a:r>
              <a:r>
                <a:rPr lang="en-US" altLang="zh-CN" sz="1050" b="1" dirty="0" err="1">
                  <a:solidFill>
                    <a:schemeClr val="tx1"/>
                  </a:solidFill>
                  <a:latin typeface="微软雅黑" panose="020B0503020204020204" pitchFamily="34" charset="-122"/>
                </a:rPr>
                <a:t>linac</a:t>
              </a:r>
              <a:endPara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8BAC48DA-92E4-53FC-712C-6CF7D7164BF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12938" y="1200150"/>
              <a:ext cx="3797300" cy="4762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17513118-3BAE-732D-AFE4-7F538A76C4FF}"/>
                </a:ext>
              </a:extLst>
            </p:cNvPr>
            <p:cNvSpPr/>
            <p:nvPr/>
          </p:nvSpPr>
          <p:spPr bwMode="auto">
            <a:xfrm>
              <a:off x="6273800" y="1493838"/>
              <a:ext cx="1269999" cy="320833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03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1050" b="1" dirty="0">
                  <a:solidFill>
                    <a:schemeClr val="tx1"/>
                  </a:solidFill>
                  <a:latin typeface="微软雅黑" panose="020B0503020204020204" pitchFamily="34" charset="-122"/>
                </a:rPr>
                <a:t>White neutron fields base on Spallation neutron source </a:t>
              </a: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F967414E-580E-4E8D-4AA2-16C5D63F0F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61264" y="3962401"/>
              <a:ext cx="3176" cy="227647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A26FAEFD-19B9-E926-00DC-4244348F1DB3}"/>
                </a:ext>
              </a:extLst>
            </p:cNvPr>
            <p:cNvCxnSpPr>
              <a:cxnSpLocks/>
              <a:stCxn id="43" idx="0"/>
            </p:cNvCxnSpPr>
            <p:nvPr/>
          </p:nvCxnSpPr>
          <p:spPr bwMode="auto">
            <a:xfrm flipH="1">
              <a:off x="1868488" y="1493838"/>
              <a:ext cx="5040313" cy="42862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19628C10-6A04-B275-285E-41880E6D8C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755776" y="3935413"/>
              <a:ext cx="3797300" cy="4762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6CB5BF40-4229-2E8F-E915-7A7308DCDA9A}"/>
              </a:ext>
            </a:extLst>
          </p:cNvPr>
          <p:cNvSpPr txBox="1"/>
          <p:nvPr/>
        </p:nvSpPr>
        <p:spPr>
          <a:xfrm>
            <a:off x="184910" y="68985"/>
            <a:ext cx="8421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Neutron reference fields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DED35424-825F-B32B-2C2E-B261481F6D17}"/>
              </a:ext>
            </a:extLst>
          </p:cNvPr>
          <p:cNvSpPr/>
          <p:nvPr/>
        </p:nvSpPr>
        <p:spPr bwMode="auto">
          <a:xfrm>
            <a:off x="9250091" y="1457979"/>
            <a:ext cx="1324836" cy="6447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603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altLang="zh-CN" sz="1050" b="1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3901E38-0A7F-3521-11FE-7F6757F2523E}"/>
              </a:ext>
            </a:extLst>
          </p:cNvPr>
          <p:cNvSpPr txBox="1"/>
          <p:nvPr/>
        </p:nvSpPr>
        <p:spPr>
          <a:xfrm>
            <a:off x="10761635" y="1579047"/>
            <a:ext cx="132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developing</a:t>
            </a:r>
            <a:endParaRPr lang="zh-CN" altLang="en-US" dirty="0"/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C46F2D5D-F9DC-B59C-E35A-21CC1F3727BA}"/>
              </a:ext>
            </a:extLst>
          </p:cNvPr>
          <p:cNvSpPr/>
          <p:nvPr/>
        </p:nvSpPr>
        <p:spPr bwMode="auto">
          <a:xfrm>
            <a:off x="9229024" y="2380227"/>
            <a:ext cx="1345903" cy="5315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050" b="1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8A6D177-8AA8-9E1D-DE1A-2BA98C31DECE}"/>
              </a:ext>
            </a:extLst>
          </p:cNvPr>
          <p:cNvSpPr txBox="1"/>
          <p:nvPr/>
        </p:nvSpPr>
        <p:spPr>
          <a:xfrm>
            <a:off x="10761635" y="2379620"/>
            <a:ext cx="132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developed</a:t>
            </a:r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9B7C22E-3B61-C53E-FF5D-373E0874417D}"/>
              </a:ext>
            </a:extLst>
          </p:cNvPr>
          <p:cNvSpPr txBox="1"/>
          <p:nvPr/>
        </p:nvSpPr>
        <p:spPr>
          <a:xfrm>
            <a:off x="10829901" y="3244334"/>
            <a:ext cx="1324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In the future</a:t>
            </a:r>
            <a:endParaRPr lang="zh-CN" altLang="en-US" sz="1600" dirty="0"/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2CAB54A1-6C83-6C0D-9E25-237A017BC0A9}"/>
              </a:ext>
            </a:extLst>
          </p:cNvPr>
          <p:cNvSpPr/>
          <p:nvPr/>
        </p:nvSpPr>
        <p:spPr bwMode="auto">
          <a:xfrm>
            <a:off x="9223197" y="3210224"/>
            <a:ext cx="1392886" cy="485775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050" b="1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326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图片 167">
            <a:extLst>
              <a:ext uri="{FF2B5EF4-FFF2-40B4-BE49-F238E27FC236}">
                <a16:creationId xmlns:a16="http://schemas.microsoft.com/office/drawing/2014/main" id="{E5F1313F-A23D-2397-F75C-5D19B2789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4167"/>
          <a:stretch/>
        </p:blipFill>
        <p:spPr>
          <a:xfrm>
            <a:off x="0" y="3905942"/>
            <a:ext cx="12192000" cy="3143250"/>
          </a:xfrm>
          <a:prstGeom prst="rect">
            <a:avLst/>
          </a:prstGeom>
        </p:spPr>
      </p:pic>
      <p:sp>
        <p:nvSpPr>
          <p:cNvPr id="170" name="矩形 169">
            <a:extLst>
              <a:ext uri="{FF2B5EF4-FFF2-40B4-BE49-F238E27FC236}">
                <a16:creationId xmlns:a16="http://schemas.microsoft.com/office/drawing/2014/main" id="{F2BD9A73-E7BB-3FAF-C82F-253F64D51CA7}"/>
              </a:ext>
            </a:extLst>
          </p:cNvPr>
          <p:cNvSpPr/>
          <p:nvPr/>
        </p:nvSpPr>
        <p:spPr>
          <a:xfrm flipV="1">
            <a:off x="-522866" y="873459"/>
            <a:ext cx="12192000" cy="154396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7000">
                <a:srgbClr val="0066C2">
                  <a:alpha val="20000"/>
                </a:srgbClr>
              </a:gs>
            </a:gsLst>
            <a:lin ang="54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7CA49918-72A0-BF34-B6B6-7A450967131E}"/>
              </a:ext>
            </a:extLst>
          </p:cNvPr>
          <p:cNvGrpSpPr/>
          <p:nvPr/>
        </p:nvGrpSpPr>
        <p:grpSpPr>
          <a:xfrm>
            <a:off x="3516495" y="1451560"/>
            <a:ext cx="7236440" cy="578800"/>
            <a:chOff x="4279109" y="1314460"/>
            <a:chExt cx="7236440" cy="578800"/>
          </a:xfrm>
        </p:grpSpPr>
        <p:sp>
          <p:nvSpPr>
            <p:cNvPr id="92" name="平行四边形 91">
              <a:extLst>
                <a:ext uri="{FF2B5EF4-FFF2-40B4-BE49-F238E27FC236}">
                  <a16:creationId xmlns:a16="http://schemas.microsoft.com/office/drawing/2014/main" id="{EEDA5781-E31F-33BB-F5DB-ACC8DBB1B0BD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rgbClr val="0066C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平行四边形 74">
              <a:extLst>
                <a:ext uri="{FF2B5EF4-FFF2-40B4-BE49-F238E27FC236}">
                  <a16:creationId xmlns:a16="http://schemas.microsoft.com/office/drawing/2014/main" id="{39E032A4-B883-F0C5-2751-BC9374D1D4A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B7B4F7FC-ED15-982B-108C-88DC276BB1B9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13000">
                    <a:srgbClr val="0066C2"/>
                  </a:gs>
                  <a:gs pos="0">
                    <a:srgbClr val="004686"/>
                  </a:gs>
                  <a:gs pos="100000">
                    <a:srgbClr val="0066C2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D5CB5AD-BDCB-E92D-7152-375ECCB2BDEA}"/>
                </a:ext>
              </a:extLst>
            </p:cNvPr>
            <p:cNvSpPr txBox="1"/>
            <p:nvPr/>
          </p:nvSpPr>
          <p:spPr>
            <a:xfrm>
              <a:off x="5082162" y="1314460"/>
              <a:ext cx="6433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neutron metrology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41B0BE4-67CC-7C57-B30F-FADE0DF35D5C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3B88ECF-533F-8833-707E-FF011FEBBA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FEC955D-ACF2-7FD1-E1C8-A186FFCA4848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4BFE8046-FEA5-0A81-0690-3D2C95357117}"/>
              </a:ext>
            </a:extLst>
          </p:cNvPr>
          <p:cNvGrpSpPr/>
          <p:nvPr/>
        </p:nvGrpSpPr>
        <p:grpSpPr>
          <a:xfrm>
            <a:off x="3433301" y="2446105"/>
            <a:ext cx="8071710" cy="578800"/>
            <a:chOff x="4279109" y="1314460"/>
            <a:chExt cx="6533671" cy="578800"/>
          </a:xfrm>
        </p:grpSpPr>
        <p:sp>
          <p:nvSpPr>
            <p:cNvPr id="100" name="平行四边形 99">
              <a:extLst>
                <a:ext uri="{FF2B5EF4-FFF2-40B4-BE49-F238E27FC236}">
                  <a16:creationId xmlns:a16="http://schemas.microsoft.com/office/drawing/2014/main" id="{827BBB01-F911-C5E8-F576-8717A93119F2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平行四边形 100">
              <a:extLst>
                <a:ext uri="{FF2B5EF4-FFF2-40B4-BE49-F238E27FC236}">
                  <a16:creationId xmlns:a16="http://schemas.microsoft.com/office/drawing/2014/main" id="{96DCAEEF-F00E-DECF-094D-4364CBDE4E1A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C66C44EA-0636-94FF-9DB3-F728ABCD6BE1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ADD676E8-E2A5-7AE9-0C82-B6ABA4D31C59}"/>
                </a:ext>
              </a:extLst>
            </p:cNvPr>
            <p:cNvSpPr txBox="1"/>
            <p:nvPr/>
          </p:nvSpPr>
          <p:spPr>
            <a:xfrm>
              <a:off x="5082163" y="1314460"/>
              <a:ext cx="5730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cs typeface="+mn-ea"/>
                  <a:sym typeface="+mn-lt"/>
                </a:rPr>
                <a:t>Why</a:t>
              </a:r>
              <a:r>
                <a:rPr lang="zh-CN" altLang="en-US" sz="2800" b="1" dirty="0"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cs typeface="+mn-ea"/>
                  <a:sym typeface="+mn-lt"/>
                </a:rPr>
                <a:t>we</a:t>
              </a:r>
              <a:r>
                <a:rPr lang="zh-CN" altLang="en-US" sz="2800" b="1" dirty="0"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cs typeface="+mn-ea"/>
                  <a:sym typeface="+mn-lt"/>
                </a:rPr>
                <a:t>need</a:t>
              </a:r>
              <a:r>
                <a:rPr lang="zh-CN" altLang="en-US" sz="2800" b="1" dirty="0"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cs typeface="+mn-ea"/>
                  <a:sym typeface="+mn-lt"/>
                </a:rPr>
                <a:t>QMN fields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28AD9EB0-7709-FA37-D4C1-8695B1E4799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EEF1571F-AEFB-EAF0-05ED-DAAD574E832B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891F524A-186F-CF7E-6487-810760CB13E4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9" name="图片 88">
            <a:extLst>
              <a:ext uri="{FF2B5EF4-FFF2-40B4-BE49-F238E27FC236}">
                <a16:creationId xmlns:a16="http://schemas.microsoft.com/office/drawing/2014/main" id="{4619622F-B7D5-13E1-3AEE-C6E141E8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04" y="339623"/>
            <a:ext cx="2011622" cy="4731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02ED3F9-EA23-7DC1-CC22-12C9CDC68A07}"/>
              </a:ext>
            </a:extLst>
          </p:cNvPr>
          <p:cNvGrpSpPr/>
          <p:nvPr/>
        </p:nvGrpSpPr>
        <p:grpSpPr>
          <a:xfrm>
            <a:off x="0" y="0"/>
            <a:ext cx="2832822" cy="6858000"/>
            <a:chOff x="-1" y="0"/>
            <a:chExt cx="3746500" cy="6858000"/>
          </a:xfrm>
        </p:grpSpPr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D83CFD48-40DB-02EC-12B5-A71AFFEC9CB7}"/>
                </a:ext>
              </a:extLst>
            </p:cNvPr>
            <p:cNvGrpSpPr/>
            <p:nvPr/>
          </p:nvGrpSpPr>
          <p:grpSpPr>
            <a:xfrm>
              <a:off x="0" y="0"/>
              <a:ext cx="3746499" cy="6858000"/>
              <a:chOff x="1" y="0"/>
              <a:chExt cx="3556000" cy="6858000"/>
            </a:xfrm>
          </p:grpSpPr>
          <p:pic>
            <p:nvPicPr>
              <p:cNvPr id="200" name="图片 199">
                <a:extLst>
                  <a:ext uri="{FF2B5EF4-FFF2-40B4-BE49-F238E27FC236}">
                    <a16:creationId xmlns:a16="http://schemas.microsoft.com/office/drawing/2014/main" id="{41DA5B59-5493-6D32-4D1F-143508C99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25615" t="27631" r="23519" b="1"/>
              <a:stretch/>
            </p:blipFill>
            <p:spPr>
              <a:xfrm>
                <a:off x="1" y="1968500"/>
                <a:ext cx="3556000" cy="4889499"/>
              </a:xfrm>
              <a:custGeom>
                <a:avLst/>
                <a:gdLst>
                  <a:gd name="connsiteX0" fmla="*/ 0 w 3556000"/>
                  <a:gd name="connsiteY0" fmla="*/ 0 h 4257761"/>
                  <a:gd name="connsiteX1" fmla="*/ 3556000 w 3556000"/>
                  <a:gd name="connsiteY1" fmla="*/ 0 h 4257761"/>
                  <a:gd name="connsiteX2" fmla="*/ 3556000 w 3556000"/>
                  <a:gd name="connsiteY2" fmla="*/ 4257761 h 4257761"/>
                  <a:gd name="connsiteX3" fmla="*/ 0 w 3556000"/>
                  <a:gd name="connsiteY3" fmla="*/ 4257761 h 4257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000" h="4257761">
                    <a:moveTo>
                      <a:pt x="0" y="0"/>
                    </a:moveTo>
                    <a:lnTo>
                      <a:pt x="3556000" y="0"/>
                    </a:lnTo>
                    <a:lnTo>
                      <a:pt x="3556000" y="4257761"/>
                    </a:lnTo>
                    <a:lnTo>
                      <a:pt x="0" y="4257761"/>
                    </a:lnTo>
                    <a:close/>
                  </a:path>
                </a:pathLst>
              </a:custGeom>
            </p:spPr>
          </p:pic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14F54D43-26CA-350C-5678-997012E9027A}"/>
                  </a:ext>
                </a:extLst>
              </p:cNvPr>
              <p:cNvSpPr/>
              <p:nvPr/>
            </p:nvSpPr>
            <p:spPr>
              <a:xfrm>
                <a:off x="2" y="0"/>
                <a:ext cx="3555999" cy="6858000"/>
              </a:xfrm>
              <a:prstGeom prst="rect">
                <a:avLst/>
              </a:prstGeom>
              <a:gradFill>
                <a:gsLst>
                  <a:gs pos="0">
                    <a:srgbClr val="0066C2"/>
                  </a:gs>
                  <a:gs pos="67000">
                    <a:srgbClr val="0066C2">
                      <a:alpha val="80000"/>
                    </a:srgbClr>
                  </a:gs>
                  <a:gs pos="28000">
                    <a:srgbClr val="0066C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06" name="图片 205">
              <a:extLst>
                <a:ext uri="{FF2B5EF4-FFF2-40B4-BE49-F238E27FC236}">
                  <a16:creationId xmlns:a16="http://schemas.microsoft.com/office/drawing/2014/main" id="{BC77EF42-0C58-E1A9-0FC4-676953D9F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7000"/>
            </a:blip>
            <a:srcRect l="8478" r="17955"/>
            <a:stretch/>
          </p:blipFill>
          <p:spPr>
            <a:xfrm>
              <a:off x="-1" y="0"/>
              <a:ext cx="3746500" cy="287020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E29FC76-32AA-17A1-31E2-C9F63B1FDA14}"/>
              </a:ext>
            </a:extLst>
          </p:cNvPr>
          <p:cNvGrpSpPr/>
          <p:nvPr/>
        </p:nvGrpSpPr>
        <p:grpSpPr>
          <a:xfrm>
            <a:off x="626202" y="607042"/>
            <a:ext cx="1367575" cy="3108543"/>
            <a:chOff x="664302" y="607042"/>
            <a:chExt cx="1367575" cy="310854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5EDAEBD-F4A4-F872-47A0-7D4BCA1A04F9}"/>
                </a:ext>
              </a:extLst>
            </p:cNvPr>
            <p:cNvGrpSpPr/>
            <p:nvPr/>
          </p:nvGrpSpPr>
          <p:grpSpPr>
            <a:xfrm>
              <a:off x="664302" y="607042"/>
              <a:ext cx="1367575" cy="3108543"/>
              <a:chOff x="696494" y="663026"/>
              <a:chExt cx="1367575" cy="3108543"/>
            </a:xfrm>
          </p:grpSpPr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17786911-B9EA-6D11-F854-AF0484A25E07}"/>
                  </a:ext>
                </a:extLst>
              </p:cNvPr>
              <p:cNvSpPr txBox="1"/>
              <p:nvPr/>
            </p:nvSpPr>
            <p:spPr>
              <a:xfrm>
                <a:off x="1211402" y="663026"/>
                <a:ext cx="85266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C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O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3600" b="1" kern="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C5E26A84-3B85-8445-76AA-E24BBBDC3784}"/>
                  </a:ext>
                </a:extLst>
              </p:cNvPr>
              <p:cNvSpPr txBox="1"/>
              <p:nvPr/>
            </p:nvSpPr>
            <p:spPr>
              <a:xfrm rot="5400000">
                <a:off x="-313920" y="1689049"/>
                <a:ext cx="2605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>
                        <a:alpha val="10000"/>
                      </a:schemeClr>
                    </a:solidFill>
                    <a:cs typeface="+mn-ea"/>
                    <a:sym typeface="+mn-lt"/>
                  </a:rPr>
                  <a:t>CONTENT</a:t>
                </a:r>
                <a:endParaRPr lang="zh-CN" altLang="en-US" sz="3200" dirty="0">
                  <a:solidFill>
                    <a:schemeClr val="bg1">
                      <a:alpha val="1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E21E5541-F219-8D35-5E74-6F4997582EFD}"/>
                </a:ext>
              </a:extLst>
            </p:cNvPr>
            <p:cNvGrpSpPr/>
            <p:nvPr/>
          </p:nvGrpSpPr>
          <p:grpSpPr>
            <a:xfrm>
              <a:off x="1272855" y="669608"/>
              <a:ext cx="662400" cy="28800"/>
              <a:chOff x="617535" y="2071688"/>
              <a:chExt cx="662400" cy="28800"/>
            </a:xfrm>
          </p:grpSpPr>
          <p:sp>
            <p:nvSpPr>
              <p:cNvPr id="65" name="等腰三角形 64">
                <a:extLst>
                  <a:ext uri="{FF2B5EF4-FFF2-40B4-BE49-F238E27FC236}">
                    <a16:creationId xmlns:a16="http://schemas.microsoft.com/office/drawing/2014/main" id="{2BB122F6-248D-DBCB-56F7-72DC6E2C5B84}"/>
                  </a:ext>
                </a:extLst>
              </p:cNvPr>
              <p:cNvSpPr/>
              <p:nvPr/>
            </p:nvSpPr>
            <p:spPr>
              <a:xfrm flipV="1">
                <a:off x="894735" y="2071688"/>
                <a:ext cx="108000" cy="28800"/>
              </a:xfrm>
              <a:prstGeom prst="triangl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pc="-150" dirty="0">
                  <a:cs typeface="+mn-ea"/>
                  <a:sym typeface="+mn-lt"/>
                </a:endParaRPr>
              </a:p>
            </p:txBody>
          </p: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25C8C9C2-77FE-0D36-DFF3-499CD4393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535" y="2071688"/>
                <a:ext cx="662400" cy="0"/>
              </a:xfrm>
              <a:prstGeom prst="line">
                <a:avLst/>
              </a:prstGeom>
              <a:ln cap="rnd">
                <a:solidFill>
                  <a:srgbClr val="CCE0F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EBD310A-B21B-56A4-0DA2-CCE6035E4C2C}"/>
              </a:ext>
            </a:extLst>
          </p:cNvPr>
          <p:cNvGrpSpPr/>
          <p:nvPr/>
        </p:nvGrpSpPr>
        <p:grpSpPr>
          <a:xfrm>
            <a:off x="3433301" y="5225485"/>
            <a:ext cx="8171325" cy="578800"/>
            <a:chOff x="4279109" y="1314460"/>
            <a:chExt cx="6495571" cy="578800"/>
          </a:xfrm>
        </p:grpSpPr>
        <p:sp>
          <p:nvSpPr>
            <p:cNvPr id="80" name="平行四边形 79">
              <a:extLst>
                <a:ext uri="{FF2B5EF4-FFF2-40B4-BE49-F238E27FC236}">
                  <a16:creationId xmlns:a16="http://schemas.microsoft.com/office/drawing/2014/main" id="{E66365FC-49BE-A506-12F3-193923E1137A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平行四边形 80">
              <a:extLst>
                <a:ext uri="{FF2B5EF4-FFF2-40B4-BE49-F238E27FC236}">
                  <a16:creationId xmlns:a16="http://schemas.microsoft.com/office/drawing/2014/main" id="{E22A7373-8A47-22F4-4280-0793B9DFD9E7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429F36A-38CB-88D8-0504-DD9125985C9F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84ECF92-04E3-8E9C-ECB1-329405B9383F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Summary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D4D468EA-895C-11CC-921A-46D99AA9C300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B404727-BD1C-A87B-C090-A40200C90E7D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D3375F8-B213-A5CE-4BEA-0B9DF31EF850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DFF7511D-D877-6C01-6443-E904219C60BF}"/>
              </a:ext>
            </a:extLst>
          </p:cNvPr>
          <p:cNvGrpSpPr/>
          <p:nvPr/>
        </p:nvGrpSpPr>
        <p:grpSpPr>
          <a:xfrm>
            <a:off x="3433299" y="3408626"/>
            <a:ext cx="8581665" cy="578800"/>
            <a:chOff x="4279109" y="1314460"/>
            <a:chExt cx="7768921" cy="578800"/>
          </a:xfrm>
        </p:grpSpPr>
        <p:sp>
          <p:nvSpPr>
            <p:cNvPr id="142" name="平行四边形 141">
              <a:extLst>
                <a:ext uri="{FF2B5EF4-FFF2-40B4-BE49-F238E27FC236}">
                  <a16:creationId xmlns:a16="http://schemas.microsoft.com/office/drawing/2014/main" id="{65788568-3533-0A30-F91A-E1426B46C2FC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平行四边形 142">
              <a:extLst>
                <a:ext uri="{FF2B5EF4-FFF2-40B4-BE49-F238E27FC236}">
                  <a16:creationId xmlns:a16="http://schemas.microsoft.com/office/drawing/2014/main" id="{E205BD20-D853-B2B6-BD99-58F2AC7B579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6E1D9C2B-94EF-5371-AADD-0E5462095B02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4F2C3AB6-10C5-4376-10BA-1E9456DC0842}"/>
                </a:ext>
              </a:extLst>
            </p:cNvPr>
            <p:cNvSpPr txBox="1"/>
            <p:nvPr/>
          </p:nvSpPr>
          <p:spPr>
            <a:xfrm>
              <a:off x="5082162" y="1314460"/>
              <a:ext cx="6965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Layout of QMN field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31E6777E-6F86-B654-245F-611102664BC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B6CCFBE8-ABC1-C1F1-14CD-9BFC4D562CB8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F2F9BDA4-82F1-F53A-5A80-9A861BA4DA7D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B8FA422-172E-6037-E449-88F9ED05D4EC}"/>
              </a:ext>
            </a:extLst>
          </p:cNvPr>
          <p:cNvGrpSpPr/>
          <p:nvPr/>
        </p:nvGrpSpPr>
        <p:grpSpPr>
          <a:xfrm>
            <a:off x="3433301" y="4257607"/>
            <a:ext cx="6495571" cy="578800"/>
            <a:chOff x="4279109" y="1314460"/>
            <a:chExt cx="6495571" cy="578800"/>
          </a:xfrm>
        </p:grpSpPr>
        <p:sp>
          <p:nvSpPr>
            <p:cNvPr id="150" name="平行四边形 149">
              <a:extLst>
                <a:ext uri="{FF2B5EF4-FFF2-40B4-BE49-F238E27FC236}">
                  <a16:creationId xmlns:a16="http://schemas.microsoft.com/office/drawing/2014/main" id="{B082D596-B9E7-015D-9400-93E5C8E32E1E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平行四边形 150">
              <a:extLst>
                <a:ext uri="{FF2B5EF4-FFF2-40B4-BE49-F238E27FC236}">
                  <a16:creationId xmlns:a16="http://schemas.microsoft.com/office/drawing/2014/main" id="{A215BC9E-52C2-BF2E-1196-D4934EDCEB3F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A8BB5708-B0B8-06D2-F780-AED8B59AF0B7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1E2AE1AB-6892-ED41-ABBD-DDD14B7F6B78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Experiment results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0CF8CA8B-0893-AA84-F534-04B23B8B46EF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BFDE62CB-0CAB-F06C-D788-B337771D06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85663461-B18A-C0D4-B552-5587376C71AE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1A6D2AD-E600-C42E-56B0-109EC0114B42}"/>
              </a:ext>
            </a:extLst>
          </p:cNvPr>
          <p:cNvCxnSpPr>
            <a:cxnSpLocks/>
          </p:cNvCxnSpPr>
          <p:nvPr/>
        </p:nvCxnSpPr>
        <p:spPr>
          <a:xfrm>
            <a:off x="1234755" y="3715585"/>
            <a:ext cx="662400" cy="0"/>
          </a:xfrm>
          <a:prstGeom prst="line">
            <a:avLst/>
          </a:prstGeom>
          <a:ln cap="rnd">
            <a:solidFill>
              <a:srgbClr val="CCE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50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F7676C3-235A-01C3-3FF5-A24AC1FB080D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Why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we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need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high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energy neutron fields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725168-9FC0-27F8-5462-D32B63B0A464}"/>
              </a:ext>
            </a:extLst>
          </p:cNvPr>
          <p:cNvSpPr txBox="1"/>
          <p:nvPr/>
        </p:nvSpPr>
        <p:spPr>
          <a:xfrm>
            <a:off x="378069" y="950780"/>
            <a:ext cx="6954716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Neutron will be produced by primary cosmic ray which is reacted with atmosphere,</a:t>
            </a:r>
            <a:r>
              <a:rPr lang="zh-CN" altLang="en-US" dirty="0"/>
              <a:t> </a:t>
            </a:r>
            <a:r>
              <a:rPr lang="en-US" altLang="zh-CN" dirty="0"/>
              <a:t>lunar soil, space station materials, astronaut…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For many purposes: such as astronauts healthy monitor, space environment monitor …;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all kinds of detectors were send to space: neutron personal dosimetry, TEPC, neutron spectrometer …;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127CE1-6799-F62C-CC20-0733A77C3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48" y="862857"/>
            <a:ext cx="3062653" cy="21187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27CAA88-D14A-0274-308C-87AC31E5D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557" y="2981632"/>
            <a:ext cx="4495434" cy="1263777"/>
          </a:xfrm>
          <a:prstGeom prst="rect">
            <a:avLst/>
          </a:prstGeom>
        </p:spPr>
      </p:pic>
      <p:pic>
        <p:nvPicPr>
          <p:cNvPr id="20" name="Picture 2" descr="中子在组织中的辐射效应">
            <a:extLst>
              <a:ext uri="{FF2B5EF4-FFF2-40B4-BE49-F238E27FC236}">
                <a16:creationId xmlns:a16="http://schemas.microsoft.com/office/drawing/2014/main" id="{9C625D38-E099-8F50-3A2C-733BEFC8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93" y="3859823"/>
            <a:ext cx="3501783" cy="22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976B802D-8CD8-6C0D-4430-683DA207A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1" y="3859823"/>
            <a:ext cx="3264124" cy="24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53A1E03-2681-2A07-8042-4EB067EA345C}"/>
              </a:ext>
            </a:extLst>
          </p:cNvPr>
          <p:cNvSpPr txBox="1"/>
          <p:nvPr/>
        </p:nvSpPr>
        <p:spPr>
          <a:xfrm>
            <a:off x="295182" y="6225272"/>
            <a:ext cx="3288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Neutron energy distribution at different heights from the ground</a:t>
            </a:r>
            <a:endParaRPr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98931B4-5839-EE3E-F35B-1E82B939E130}"/>
              </a:ext>
            </a:extLst>
          </p:cNvPr>
          <p:cNvSpPr txBox="1"/>
          <p:nvPr/>
        </p:nvSpPr>
        <p:spPr>
          <a:xfrm>
            <a:off x="3855653" y="6260522"/>
            <a:ext cx="3288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Relative weights with neutron energy for dose equivalent </a:t>
            </a:r>
            <a:endParaRPr lang="zh-CN" altLang="en-US" sz="12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97F94AF-075F-D621-85FA-ABB344B9E17A}"/>
              </a:ext>
            </a:extLst>
          </p:cNvPr>
          <p:cNvSpPr txBox="1"/>
          <p:nvPr/>
        </p:nvSpPr>
        <p:spPr>
          <a:xfrm>
            <a:off x="7578969" y="4731302"/>
            <a:ext cx="431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Tens of MeV neutron plays an important role!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16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672553-D027-9BD5-8360-F67113D5C425}"/>
              </a:ext>
            </a:extLst>
          </p:cNvPr>
          <p:cNvSpPr txBox="1"/>
          <p:nvPr/>
        </p:nvSpPr>
        <p:spPr>
          <a:xfrm>
            <a:off x="395654" y="993531"/>
            <a:ext cx="1140069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The key experiments for launching neutron detectors are: get fluence response, dosimetry response and energy calibration at interested neutron energy region.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B41B574-77F7-37E6-91C1-A4AC1F675AD1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Why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we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need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high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energy neutron fields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84C5F31-8407-FD66-FBCD-004D4254D729}"/>
              </a:ext>
            </a:extLst>
          </p:cNvPr>
          <p:cNvGrpSpPr/>
          <p:nvPr/>
        </p:nvGrpSpPr>
        <p:grpSpPr>
          <a:xfrm>
            <a:off x="395654" y="2055743"/>
            <a:ext cx="5911170" cy="4367608"/>
            <a:chOff x="6280830" y="2124442"/>
            <a:chExt cx="5911170" cy="4367608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1F5DA406-0681-E895-82E4-0E8C1FD72E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8869" y="2124442"/>
              <a:ext cx="47225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Launching neutron detector in China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41466576-9CE0-46A1-9381-C5C5A776A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830" y="3246547"/>
              <a:ext cx="59111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&lt; 20 MeV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MC simulation + monoenergetic calibration</a:t>
              </a:r>
            </a:p>
            <a:p>
              <a:pPr eaLnBrk="1" hangingPunct="1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&gt; 20 MeV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MC simulation (only)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13091C1C-1F3B-7534-954F-C855C517E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8312" y="2695942"/>
              <a:ext cx="19288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Status for now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189FFCDD-004C-2FCE-236F-C0F879EDD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8311" y="4040979"/>
              <a:ext cx="15353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problem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13">
              <a:extLst>
                <a:ext uri="{FF2B5EF4-FFF2-40B4-BE49-F238E27FC236}">
                  <a16:creationId xmlns:a16="http://schemas.microsoft.com/office/drawing/2014/main" id="{5DDD46C2-015C-42FB-6FC0-AE65F8AD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2313" y="4624754"/>
              <a:ext cx="42148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&gt; 20 MeV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lack of cross-section data, depend on the theoretical model</a:t>
              </a:r>
            </a:p>
          </p:txBody>
        </p:sp>
        <p:sp>
          <p:nvSpPr>
            <p:cNvPr id="9" name="矩形 14">
              <a:extLst>
                <a:ext uri="{FF2B5EF4-FFF2-40B4-BE49-F238E27FC236}">
                  <a16:creationId xmlns:a16="http://schemas.microsoft.com/office/drawing/2014/main" id="{866D1F98-0530-4D4E-795B-4FBEC844D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3702" y="5907275"/>
              <a:ext cx="42148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above 20 MeV, measurement results quality is poor</a:t>
              </a: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C2040C40-48B6-C5AA-B25F-E28DDF5BB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9750" y="5339129"/>
              <a:ext cx="10715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result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下箭头 16">
              <a:extLst>
                <a:ext uri="{FF2B5EF4-FFF2-40B4-BE49-F238E27FC236}">
                  <a16:creationId xmlns:a16="http://schemas.microsoft.com/office/drawing/2014/main" id="{DBE7BE71-E41D-5332-99A8-239EEF93E621}"/>
                </a:ext>
              </a:extLst>
            </p:cNvPr>
            <p:cNvSpPr/>
            <p:nvPr/>
          </p:nvSpPr>
          <p:spPr>
            <a:xfrm>
              <a:off x="8643918" y="2624498"/>
              <a:ext cx="357190" cy="500066"/>
            </a:xfrm>
            <a:prstGeom prst="downArrow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下箭头 17">
              <a:extLst>
                <a:ext uri="{FF2B5EF4-FFF2-40B4-BE49-F238E27FC236}">
                  <a16:creationId xmlns:a16="http://schemas.microsoft.com/office/drawing/2014/main" id="{B5FE6454-A93D-950A-1D0D-8F64A8A44344}"/>
                </a:ext>
              </a:extLst>
            </p:cNvPr>
            <p:cNvSpPr/>
            <p:nvPr/>
          </p:nvSpPr>
          <p:spPr>
            <a:xfrm>
              <a:off x="8643918" y="3981820"/>
              <a:ext cx="357190" cy="500066"/>
            </a:xfrm>
            <a:prstGeom prst="downArrow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下箭头 18">
              <a:extLst>
                <a:ext uri="{FF2B5EF4-FFF2-40B4-BE49-F238E27FC236}">
                  <a16:creationId xmlns:a16="http://schemas.microsoft.com/office/drawing/2014/main" id="{8DC176FF-564E-5385-EC51-38E79E47E7B7}"/>
                </a:ext>
              </a:extLst>
            </p:cNvPr>
            <p:cNvSpPr/>
            <p:nvPr/>
          </p:nvSpPr>
          <p:spPr>
            <a:xfrm>
              <a:off x="8643918" y="5339142"/>
              <a:ext cx="357190" cy="500066"/>
            </a:xfrm>
            <a:prstGeom prst="downArrow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A98BC0B3-77C2-4267-5909-FC55D1A481EA}"/>
              </a:ext>
            </a:extLst>
          </p:cNvPr>
          <p:cNvSpPr txBox="1"/>
          <p:nvPr/>
        </p:nvSpPr>
        <p:spPr>
          <a:xfrm>
            <a:off x="6735466" y="1862038"/>
            <a:ext cx="5060880" cy="4415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fr-FR" sz="1900" kern="0" dirty="0"/>
              <a:t>Secondary neutrons in proton/hadron therapy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fr-FR" sz="1400" kern="0" dirty="0"/>
              <a:t>Patient radiation protection (</a:t>
            </a:r>
            <a:r>
              <a:rPr lang="en-US" altLang="fr-FR" sz="1400" kern="0" dirty="0" err="1"/>
              <a:t>En</a:t>
            </a:r>
            <a:r>
              <a:rPr lang="en-US" altLang="fr-FR" sz="1400" kern="0" dirty="0"/>
              <a:t> max ~250 MeV / 800 MeV) </a:t>
            </a:r>
            <a:r>
              <a:rPr lang="en-US" altLang="fr-FR" sz="1400" kern="0" dirty="0">
                <a:sym typeface="Wingdings"/>
              </a:rPr>
              <a:t> secondary cancer risk </a:t>
            </a:r>
            <a:endParaRPr lang="en-US" altLang="fr-FR" sz="1400" kern="0" dirty="0"/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fr-FR" sz="1900" kern="0" dirty="0"/>
              <a:t>Shielding benchmark experiments for high energy accelerator facilities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fr-FR" sz="1900" kern="0" dirty="0"/>
              <a:t>Cross section studies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fr-FR" sz="1400" kern="0" dirty="0"/>
              <a:t>Accelerator-driven reactors, spallation sources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fr-FR" sz="1900" kern="0" dirty="0"/>
              <a:t>Study of neutron-induced single–event effect (SEE)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fr-FR" sz="1400" kern="0" dirty="0"/>
              <a:t>Test of semiconductors</a:t>
            </a:r>
          </a:p>
        </p:txBody>
      </p:sp>
    </p:spTree>
    <p:extLst>
      <p:ext uri="{BB962C8B-B14F-4D97-AF65-F5344CB8AC3E}">
        <p14:creationId xmlns:p14="http://schemas.microsoft.com/office/powerpoint/2010/main" val="24694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9D02A06-7784-E2BB-AB8C-6132B41D78B1}"/>
              </a:ext>
            </a:extLst>
          </p:cNvPr>
          <p:cNvSpPr txBox="1"/>
          <p:nvPr/>
        </p:nvSpPr>
        <p:spPr>
          <a:xfrm>
            <a:off x="295182" y="135813"/>
            <a:ext cx="8211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Why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we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need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high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energy neutron fields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678CF2B-AB72-C6CF-797E-56303AE44683}"/>
              </a:ext>
            </a:extLst>
          </p:cNvPr>
          <p:cNvSpPr txBox="1">
            <a:spLocks noChangeArrowheads="1"/>
          </p:cNvSpPr>
          <p:nvPr/>
        </p:nvSpPr>
        <p:spPr>
          <a:xfrm>
            <a:off x="170595" y="1160462"/>
            <a:ext cx="9879012" cy="4537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fr-FR" sz="2000" dirty="0"/>
              <a:t>NMIJ (Japan)</a:t>
            </a:r>
          </a:p>
          <a:p>
            <a:pPr lvl="1">
              <a:lnSpc>
                <a:spcPct val="150000"/>
              </a:lnSpc>
              <a:defRPr/>
            </a:pPr>
            <a:r>
              <a:rPr lang="fr-FR" sz="2000" dirty="0" err="1"/>
              <a:t>development</a:t>
            </a:r>
            <a:r>
              <a:rPr lang="fr-FR" sz="2000" dirty="0"/>
              <a:t> of QMN </a:t>
            </a:r>
            <a:r>
              <a:rPr lang="fr-FR" sz="2000" dirty="0" err="1"/>
              <a:t>fields</a:t>
            </a:r>
            <a:r>
              <a:rPr lang="fr-FR" sz="2000" dirty="0"/>
              <a:t> at TIARA </a:t>
            </a:r>
            <a:r>
              <a:rPr lang="fr-FR" sz="2000" dirty="0" err="1"/>
              <a:t>facility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JAEA</a:t>
            </a:r>
          </a:p>
          <a:p>
            <a:pPr lvl="3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fr-FR" altLang="fr-FR" dirty="0"/>
              <a:t>calibration services at 45 MeV </a:t>
            </a:r>
            <a:r>
              <a:rPr lang="fr-FR" altLang="fr-FR" dirty="0" err="1"/>
              <a:t>started</a:t>
            </a:r>
            <a:r>
              <a:rPr lang="fr-FR" altLang="fr-FR" dirty="0"/>
              <a:t> in 2015</a:t>
            </a:r>
          </a:p>
          <a:p>
            <a:pPr lvl="1">
              <a:lnSpc>
                <a:spcPct val="150000"/>
              </a:lnSpc>
              <a:defRPr/>
            </a:pPr>
            <a:r>
              <a:rPr lang="fr-FR" altLang="fr-FR" sz="2000" dirty="0"/>
              <a:t>Medium/long </a:t>
            </a:r>
            <a:r>
              <a:rPr lang="fr-FR" altLang="fr-FR" sz="2000" dirty="0" err="1"/>
              <a:t>term</a:t>
            </a:r>
            <a:r>
              <a:rPr lang="fr-FR" altLang="fr-FR" sz="2000" dirty="0"/>
              <a:t> : up to 400 MeV </a:t>
            </a:r>
            <a:r>
              <a:rPr lang="fr-FR" altLang="fr-FR" sz="2000" dirty="0" err="1"/>
              <a:t>using</a:t>
            </a:r>
            <a:r>
              <a:rPr lang="fr-FR" altLang="fr-FR" sz="2000" dirty="0"/>
              <a:t> RCNP </a:t>
            </a:r>
            <a:r>
              <a:rPr lang="fr-FR" altLang="fr-FR" sz="2000" dirty="0" err="1"/>
              <a:t>facility</a:t>
            </a:r>
            <a:endParaRPr lang="fr-FR" altLang="fr-FR" sz="2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fr-FR" altLang="fr-FR" sz="2000" dirty="0"/>
              <a:t>i-</a:t>
            </a:r>
            <a:r>
              <a:rPr lang="fr-FR" altLang="fr-FR" sz="2000" dirty="0" err="1"/>
              <a:t>Themba</a:t>
            </a:r>
            <a:r>
              <a:rPr lang="fr-FR" altLang="fr-FR" sz="2000" dirty="0"/>
              <a:t> </a:t>
            </a:r>
            <a:r>
              <a:rPr lang="fr-FR" altLang="fr-FR" sz="2000" dirty="0" err="1"/>
              <a:t>Labs</a:t>
            </a:r>
            <a:r>
              <a:rPr lang="fr-FR" altLang="fr-FR" sz="2000" dirty="0"/>
              <a:t> (South </a:t>
            </a:r>
            <a:r>
              <a:rPr lang="fr-FR" altLang="fr-FR" sz="2000" dirty="0" err="1"/>
              <a:t>Africa</a:t>
            </a:r>
            <a:r>
              <a:rPr lang="fr-FR" altLang="fr-FR" sz="2000" dirty="0"/>
              <a:t>)</a:t>
            </a:r>
          </a:p>
          <a:p>
            <a:pPr lvl="1">
              <a:lnSpc>
                <a:spcPct val="150000"/>
              </a:lnSpc>
              <a:defRPr/>
            </a:pPr>
            <a:r>
              <a:rPr lang="fr-FR" altLang="fr-FR" sz="2000" dirty="0" err="1"/>
              <a:t>Development</a:t>
            </a:r>
            <a:r>
              <a:rPr lang="fr-FR" altLang="fr-FR" sz="2000" dirty="0"/>
              <a:t> of QMN </a:t>
            </a:r>
            <a:r>
              <a:rPr lang="fr-FR" altLang="fr-FR" sz="2000" dirty="0" err="1"/>
              <a:t>fields</a:t>
            </a:r>
            <a:r>
              <a:rPr lang="fr-FR" altLang="fr-FR" sz="2000" dirty="0"/>
              <a:t> </a:t>
            </a:r>
            <a:r>
              <a:rPr lang="fr-FR" altLang="fr-FR" sz="2000" dirty="0" err="1"/>
              <a:t>between</a:t>
            </a:r>
            <a:r>
              <a:rPr lang="fr-FR" altLang="fr-FR" sz="2000" dirty="0"/>
              <a:t> up to 200 MeV</a:t>
            </a:r>
          </a:p>
          <a:p>
            <a:pPr lvl="1">
              <a:lnSpc>
                <a:spcPct val="150000"/>
              </a:lnSpc>
              <a:defRPr/>
            </a:pPr>
            <a:r>
              <a:rPr lang="fr-FR" altLang="fr-FR" sz="2000" dirty="0"/>
              <a:t>Collaboration </a:t>
            </a:r>
            <a:r>
              <a:rPr lang="fr-FR" altLang="fr-FR" sz="2000" dirty="0" err="1"/>
              <a:t>between</a:t>
            </a:r>
            <a:r>
              <a:rPr lang="fr-FR" altLang="fr-FR" sz="2000" dirty="0"/>
              <a:t> </a:t>
            </a:r>
            <a:br>
              <a:rPr lang="fr-FR" altLang="fr-FR" sz="2000" dirty="0"/>
            </a:br>
            <a:r>
              <a:rPr lang="fr-FR" altLang="fr-FR" sz="2000" dirty="0"/>
              <a:t>i-</a:t>
            </a:r>
            <a:r>
              <a:rPr lang="fr-FR" altLang="fr-FR" sz="2000" dirty="0" err="1"/>
              <a:t>Themba</a:t>
            </a:r>
            <a:r>
              <a:rPr lang="fr-FR" altLang="fr-FR" sz="2000" dirty="0"/>
              <a:t> </a:t>
            </a:r>
            <a:r>
              <a:rPr lang="fr-FR" altLang="fr-FR" sz="2000" dirty="0" err="1"/>
              <a:t>Labs</a:t>
            </a:r>
            <a:r>
              <a:rPr lang="fr-FR" altLang="fr-FR" sz="2000" dirty="0"/>
              <a:t>, NMISA, PTB and IRSN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fr-FR" sz="2000" dirty="0"/>
              <a:t>CIAE (China)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fr-FR" sz="2000" dirty="0"/>
              <a:t>QMN fields in development from 70 MeV to 100 MeV </a:t>
            </a:r>
          </a:p>
          <a:p>
            <a:pPr lvl="1">
              <a:lnSpc>
                <a:spcPct val="150000"/>
              </a:lnSpc>
              <a:buFont typeface="Trebuchet MS" pitchFamily="34" charset="0"/>
              <a:buNone/>
              <a:defRPr/>
            </a:pPr>
            <a:endParaRPr lang="en-US" altLang="fr-FR" sz="2000" dirty="0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DF1F05DB-4B02-E29C-166F-7B5D3218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30858" r="14343" b="12827"/>
          <a:stretch>
            <a:fillRect/>
          </a:stretch>
        </p:blipFill>
        <p:spPr bwMode="auto">
          <a:xfrm>
            <a:off x="8173549" y="3198813"/>
            <a:ext cx="2843212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47">
            <a:extLst>
              <a:ext uri="{FF2B5EF4-FFF2-40B4-BE49-F238E27FC236}">
                <a16:creationId xmlns:a16="http://schemas.microsoft.com/office/drawing/2014/main" id="{84A548BC-7CF2-68E1-E2E7-41D1E6CC6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49" y="866775"/>
            <a:ext cx="34178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ésultat de recherche d'images pour &quot;cyclotron 100 MeV CIAE&quot;">
            <a:extLst>
              <a:ext uri="{FF2B5EF4-FFF2-40B4-BE49-F238E27FC236}">
                <a16:creationId xmlns:a16="http://schemas.microsoft.com/office/drawing/2014/main" id="{29566996-D623-E8E7-C62F-4EFC9E42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524" y="4767263"/>
            <a:ext cx="20923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72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图片 167">
            <a:extLst>
              <a:ext uri="{FF2B5EF4-FFF2-40B4-BE49-F238E27FC236}">
                <a16:creationId xmlns:a16="http://schemas.microsoft.com/office/drawing/2014/main" id="{E5F1313F-A23D-2397-F75C-5D19B2789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4167"/>
          <a:stretch/>
        </p:blipFill>
        <p:spPr>
          <a:xfrm>
            <a:off x="0" y="3905942"/>
            <a:ext cx="12192000" cy="3143250"/>
          </a:xfrm>
          <a:prstGeom prst="rect">
            <a:avLst/>
          </a:prstGeom>
        </p:spPr>
      </p:pic>
      <p:sp>
        <p:nvSpPr>
          <p:cNvPr id="170" name="矩形 169">
            <a:extLst>
              <a:ext uri="{FF2B5EF4-FFF2-40B4-BE49-F238E27FC236}">
                <a16:creationId xmlns:a16="http://schemas.microsoft.com/office/drawing/2014/main" id="{F2BD9A73-E7BB-3FAF-C82F-253F64D51CA7}"/>
              </a:ext>
            </a:extLst>
          </p:cNvPr>
          <p:cNvSpPr/>
          <p:nvPr/>
        </p:nvSpPr>
        <p:spPr>
          <a:xfrm flipV="1">
            <a:off x="-522866" y="873459"/>
            <a:ext cx="12192000" cy="154396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7000">
                <a:srgbClr val="0066C2">
                  <a:alpha val="20000"/>
                </a:srgbClr>
              </a:gs>
            </a:gsLst>
            <a:lin ang="54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7CA49918-72A0-BF34-B6B6-7A450967131E}"/>
              </a:ext>
            </a:extLst>
          </p:cNvPr>
          <p:cNvGrpSpPr/>
          <p:nvPr/>
        </p:nvGrpSpPr>
        <p:grpSpPr>
          <a:xfrm>
            <a:off x="3516495" y="1451560"/>
            <a:ext cx="7236440" cy="578800"/>
            <a:chOff x="4279109" y="1314460"/>
            <a:chExt cx="7236440" cy="578800"/>
          </a:xfrm>
        </p:grpSpPr>
        <p:sp>
          <p:nvSpPr>
            <p:cNvPr id="92" name="平行四边形 91">
              <a:extLst>
                <a:ext uri="{FF2B5EF4-FFF2-40B4-BE49-F238E27FC236}">
                  <a16:creationId xmlns:a16="http://schemas.microsoft.com/office/drawing/2014/main" id="{EEDA5781-E31F-33BB-F5DB-ACC8DBB1B0BD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rgbClr val="0066C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平行四边形 74">
              <a:extLst>
                <a:ext uri="{FF2B5EF4-FFF2-40B4-BE49-F238E27FC236}">
                  <a16:creationId xmlns:a16="http://schemas.microsoft.com/office/drawing/2014/main" id="{39E032A4-B883-F0C5-2751-BC9374D1D4A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B7B4F7FC-ED15-982B-108C-88DC276BB1B9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13000">
                    <a:srgbClr val="0066C2"/>
                  </a:gs>
                  <a:gs pos="0">
                    <a:srgbClr val="004686"/>
                  </a:gs>
                  <a:gs pos="100000">
                    <a:srgbClr val="0066C2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D5CB5AD-BDCB-E92D-7152-375ECCB2BDEA}"/>
                </a:ext>
              </a:extLst>
            </p:cNvPr>
            <p:cNvSpPr txBox="1"/>
            <p:nvPr/>
          </p:nvSpPr>
          <p:spPr>
            <a:xfrm>
              <a:off x="5082162" y="1314460"/>
              <a:ext cx="6433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neutron metrology in CIAE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41B0BE4-67CC-7C57-B30F-FADE0DF35D5C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3B88ECF-533F-8833-707E-FF011FEBBA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FEC955D-ACF2-7FD1-E1C8-A186FFCA4848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rgbClr val="0066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4BFE8046-FEA5-0A81-0690-3D2C95357117}"/>
              </a:ext>
            </a:extLst>
          </p:cNvPr>
          <p:cNvGrpSpPr/>
          <p:nvPr/>
        </p:nvGrpSpPr>
        <p:grpSpPr>
          <a:xfrm>
            <a:off x="3433301" y="2446105"/>
            <a:ext cx="8071710" cy="578800"/>
            <a:chOff x="4279109" y="1314460"/>
            <a:chExt cx="6533671" cy="578800"/>
          </a:xfrm>
        </p:grpSpPr>
        <p:sp>
          <p:nvSpPr>
            <p:cNvPr id="100" name="平行四边形 99">
              <a:extLst>
                <a:ext uri="{FF2B5EF4-FFF2-40B4-BE49-F238E27FC236}">
                  <a16:creationId xmlns:a16="http://schemas.microsoft.com/office/drawing/2014/main" id="{827BBB01-F911-C5E8-F576-8717A93119F2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平行四边形 100">
              <a:extLst>
                <a:ext uri="{FF2B5EF4-FFF2-40B4-BE49-F238E27FC236}">
                  <a16:creationId xmlns:a16="http://schemas.microsoft.com/office/drawing/2014/main" id="{96DCAEEF-F00E-DECF-094D-4364CBDE4E1A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C66C44EA-0636-94FF-9DB3-F728ABCD6BE1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ADD676E8-E2A5-7AE9-0C82-B6ABA4D31C59}"/>
                </a:ext>
              </a:extLst>
            </p:cNvPr>
            <p:cNvSpPr txBox="1"/>
            <p:nvPr/>
          </p:nvSpPr>
          <p:spPr>
            <a:xfrm>
              <a:off x="5082163" y="1314460"/>
              <a:ext cx="5730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Why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we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need</a:t>
              </a:r>
              <a:r>
                <a:rPr lang="zh-CN" altLang="en-US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QMN fields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28AD9EB0-7709-FA37-D4C1-8695B1E4799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EEF1571F-AEFB-EAF0-05ED-DAAD574E832B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891F524A-186F-CF7E-6487-810760CB13E4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9" name="图片 88">
            <a:extLst>
              <a:ext uri="{FF2B5EF4-FFF2-40B4-BE49-F238E27FC236}">
                <a16:creationId xmlns:a16="http://schemas.microsoft.com/office/drawing/2014/main" id="{4619622F-B7D5-13E1-3AEE-C6E141E8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004" y="339623"/>
            <a:ext cx="2011622" cy="4731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02ED3F9-EA23-7DC1-CC22-12C9CDC68A07}"/>
              </a:ext>
            </a:extLst>
          </p:cNvPr>
          <p:cNvGrpSpPr/>
          <p:nvPr/>
        </p:nvGrpSpPr>
        <p:grpSpPr>
          <a:xfrm>
            <a:off x="0" y="0"/>
            <a:ext cx="2832822" cy="6858000"/>
            <a:chOff x="-1" y="0"/>
            <a:chExt cx="3746500" cy="6858000"/>
          </a:xfrm>
        </p:grpSpPr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D83CFD48-40DB-02EC-12B5-A71AFFEC9CB7}"/>
                </a:ext>
              </a:extLst>
            </p:cNvPr>
            <p:cNvGrpSpPr/>
            <p:nvPr/>
          </p:nvGrpSpPr>
          <p:grpSpPr>
            <a:xfrm>
              <a:off x="0" y="0"/>
              <a:ext cx="3746499" cy="6858000"/>
              <a:chOff x="1" y="0"/>
              <a:chExt cx="3556000" cy="6858000"/>
            </a:xfrm>
          </p:grpSpPr>
          <p:pic>
            <p:nvPicPr>
              <p:cNvPr id="200" name="图片 199">
                <a:extLst>
                  <a:ext uri="{FF2B5EF4-FFF2-40B4-BE49-F238E27FC236}">
                    <a16:creationId xmlns:a16="http://schemas.microsoft.com/office/drawing/2014/main" id="{41DA5B59-5493-6D32-4D1F-143508C99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25615" t="27631" r="23519" b="1"/>
              <a:stretch/>
            </p:blipFill>
            <p:spPr>
              <a:xfrm>
                <a:off x="1" y="1968500"/>
                <a:ext cx="3556000" cy="4889499"/>
              </a:xfrm>
              <a:custGeom>
                <a:avLst/>
                <a:gdLst>
                  <a:gd name="connsiteX0" fmla="*/ 0 w 3556000"/>
                  <a:gd name="connsiteY0" fmla="*/ 0 h 4257761"/>
                  <a:gd name="connsiteX1" fmla="*/ 3556000 w 3556000"/>
                  <a:gd name="connsiteY1" fmla="*/ 0 h 4257761"/>
                  <a:gd name="connsiteX2" fmla="*/ 3556000 w 3556000"/>
                  <a:gd name="connsiteY2" fmla="*/ 4257761 h 4257761"/>
                  <a:gd name="connsiteX3" fmla="*/ 0 w 3556000"/>
                  <a:gd name="connsiteY3" fmla="*/ 4257761 h 4257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000" h="4257761">
                    <a:moveTo>
                      <a:pt x="0" y="0"/>
                    </a:moveTo>
                    <a:lnTo>
                      <a:pt x="3556000" y="0"/>
                    </a:lnTo>
                    <a:lnTo>
                      <a:pt x="3556000" y="4257761"/>
                    </a:lnTo>
                    <a:lnTo>
                      <a:pt x="0" y="4257761"/>
                    </a:lnTo>
                    <a:close/>
                  </a:path>
                </a:pathLst>
              </a:custGeom>
            </p:spPr>
          </p:pic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14F54D43-26CA-350C-5678-997012E9027A}"/>
                  </a:ext>
                </a:extLst>
              </p:cNvPr>
              <p:cNvSpPr/>
              <p:nvPr/>
            </p:nvSpPr>
            <p:spPr>
              <a:xfrm>
                <a:off x="2" y="0"/>
                <a:ext cx="3555999" cy="6858000"/>
              </a:xfrm>
              <a:prstGeom prst="rect">
                <a:avLst/>
              </a:prstGeom>
              <a:gradFill>
                <a:gsLst>
                  <a:gs pos="0">
                    <a:srgbClr val="0066C2"/>
                  </a:gs>
                  <a:gs pos="67000">
                    <a:srgbClr val="0066C2">
                      <a:alpha val="80000"/>
                    </a:srgbClr>
                  </a:gs>
                  <a:gs pos="28000">
                    <a:srgbClr val="0066C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06" name="图片 205">
              <a:extLst>
                <a:ext uri="{FF2B5EF4-FFF2-40B4-BE49-F238E27FC236}">
                  <a16:creationId xmlns:a16="http://schemas.microsoft.com/office/drawing/2014/main" id="{BC77EF42-0C58-E1A9-0FC4-676953D9F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7000"/>
            </a:blip>
            <a:srcRect l="8478" r="17955"/>
            <a:stretch/>
          </p:blipFill>
          <p:spPr>
            <a:xfrm>
              <a:off x="-1" y="0"/>
              <a:ext cx="3746500" cy="287020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E29FC76-32AA-17A1-31E2-C9F63B1FDA14}"/>
              </a:ext>
            </a:extLst>
          </p:cNvPr>
          <p:cNvGrpSpPr/>
          <p:nvPr/>
        </p:nvGrpSpPr>
        <p:grpSpPr>
          <a:xfrm>
            <a:off x="626202" y="607042"/>
            <a:ext cx="1367575" cy="3108543"/>
            <a:chOff x="664302" y="607042"/>
            <a:chExt cx="1367575" cy="310854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5EDAEBD-F4A4-F872-47A0-7D4BCA1A04F9}"/>
                </a:ext>
              </a:extLst>
            </p:cNvPr>
            <p:cNvGrpSpPr/>
            <p:nvPr/>
          </p:nvGrpSpPr>
          <p:grpSpPr>
            <a:xfrm>
              <a:off x="664302" y="607042"/>
              <a:ext cx="1367575" cy="3108543"/>
              <a:chOff x="696494" y="663026"/>
              <a:chExt cx="1367575" cy="3108543"/>
            </a:xfrm>
          </p:grpSpPr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17786911-B9EA-6D11-F854-AF0484A25E07}"/>
                  </a:ext>
                </a:extLst>
              </p:cNvPr>
              <p:cNvSpPr txBox="1"/>
              <p:nvPr/>
            </p:nvSpPr>
            <p:spPr>
              <a:xfrm>
                <a:off x="1211402" y="663026"/>
                <a:ext cx="85266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C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O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N</a:t>
                </a: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3600" b="1" kern="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C5E26A84-3B85-8445-76AA-E24BBBDC3784}"/>
                  </a:ext>
                </a:extLst>
              </p:cNvPr>
              <p:cNvSpPr txBox="1"/>
              <p:nvPr/>
            </p:nvSpPr>
            <p:spPr>
              <a:xfrm rot="5400000">
                <a:off x="-313920" y="1689049"/>
                <a:ext cx="2605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>
                        <a:alpha val="10000"/>
                      </a:schemeClr>
                    </a:solidFill>
                    <a:cs typeface="+mn-ea"/>
                    <a:sym typeface="+mn-lt"/>
                  </a:rPr>
                  <a:t>CONTENT</a:t>
                </a:r>
                <a:endParaRPr lang="zh-CN" altLang="en-US" sz="3200" dirty="0">
                  <a:solidFill>
                    <a:schemeClr val="bg1">
                      <a:alpha val="1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E21E5541-F219-8D35-5E74-6F4997582EFD}"/>
                </a:ext>
              </a:extLst>
            </p:cNvPr>
            <p:cNvGrpSpPr/>
            <p:nvPr/>
          </p:nvGrpSpPr>
          <p:grpSpPr>
            <a:xfrm>
              <a:off x="1272855" y="669608"/>
              <a:ext cx="662400" cy="28800"/>
              <a:chOff x="617535" y="2071688"/>
              <a:chExt cx="662400" cy="28800"/>
            </a:xfrm>
          </p:grpSpPr>
          <p:sp>
            <p:nvSpPr>
              <p:cNvPr id="65" name="等腰三角形 64">
                <a:extLst>
                  <a:ext uri="{FF2B5EF4-FFF2-40B4-BE49-F238E27FC236}">
                    <a16:creationId xmlns:a16="http://schemas.microsoft.com/office/drawing/2014/main" id="{2BB122F6-248D-DBCB-56F7-72DC6E2C5B84}"/>
                  </a:ext>
                </a:extLst>
              </p:cNvPr>
              <p:cNvSpPr/>
              <p:nvPr/>
            </p:nvSpPr>
            <p:spPr>
              <a:xfrm flipV="1">
                <a:off x="894735" y="2071688"/>
                <a:ext cx="108000" cy="28800"/>
              </a:xfrm>
              <a:prstGeom prst="triangl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pc="-150" dirty="0">
                  <a:cs typeface="+mn-ea"/>
                  <a:sym typeface="+mn-lt"/>
                </a:endParaRPr>
              </a:p>
            </p:txBody>
          </p: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25C8C9C2-77FE-0D36-DFF3-499CD4393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535" y="2071688"/>
                <a:ext cx="662400" cy="0"/>
              </a:xfrm>
              <a:prstGeom prst="line">
                <a:avLst/>
              </a:prstGeom>
              <a:ln cap="rnd">
                <a:solidFill>
                  <a:srgbClr val="CCE0F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EBD310A-B21B-56A4-0DA2-CCE6035E4C2C}"/>
              </a:ext>
            </a:extLst>
          </p:cNvPr>
          <p:cNvGrpSpPr/>
          <p:nvPr/>
        </p:nvGrpSpPr>
        <p:grpSpPr>
          <a:xfrm>
            <a:off x="3433301" y="5225485"/>
            <a:ext cx="8171325" cy="578800"/>
            <a:chOff x="4279109" y="1314460"/>
            <a:chExt cx="6495571" cy="578800"/>
          </a:xfrm>
        </p:grpSpPr>
        <p:sp>
          <p:nvSpPr>
            <p:cNvPr id="80" name="平行四边形 79">
              <a:extLst>
                <a:ext uri="{FF2B5EF4-FFF2-40B4-BE49-F238E27FC236}">
                  <a16:creationId xmlns:a16="http://schemas.microsoft.com/office/drawing/2014/main" id="{E66365FC-49BE-A506-12F3-193923E1137A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平行四边形 80">
              <a:extLst>
                <a:ext uri="{FF2B5EF4-FFF2-40B4-BE49-F238E27FC236}">
                  <a16:creationId xmlns:a16="http://schemas.microsoft.com/office/drawing/2014/main" id="{E22A7373-8A47-22F4-4280-0793B9DFD9E7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429F36A-38CB-88D8-0504-DD9125985C9F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84ECF92-04E3-8E9C-ECB1-329405B9383F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Summary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D4D468EA-895C-11CC-921A-46D99AA9C300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B404727-BD1C-A87B-C090-A40200C90E7D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D3375F8-B213-A5CE-4BEA-0B9DF31EF850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DFF7511D-D877-6C01-6443-E904219C60BF}"/>
              </a:ext>
            </a:extLst>
          </p:cNvPr>
          <p:cNvGrpSpPr/>
          <p:nvPr/>
        </p:nvGrpSpPr>
        <p:grpSpPr>
          <a:xfrm>
            <a:off x="3433299" y="3408626"/>
            <a:ext cx="8581665" cy="578800"/>
            <a:chOff x="4279109" y="1314460"/>
            <a:chExt cx="7768921" cy="578800"/>
          </a:xfrm>
        </p:grpSpPr>
        <p:sp>
          <p:nvSpPr>
            <p:cNvPr id="142" name="平行四边形 141">
              <a:extLst>
                <a:ext uri="{FF2B5EF4-FFF2-40B4-BE49-F238E27FC236}">
                  <a16:creationId xmlns:a16="http://schemas.microsoft.com/office/drawing/2014/main" id="{65788568-3533-0A30-F91A-E1426B46C2FC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平行四边形 142">
              <a:extLst>
                <a:ext uri="{FF2B5EF4-FFF2-40B4-BE49-F238E27FC236}">
                  <a16:creationId xmlns:a16="http://schemas.microsoft.com/office/drawing/2014/main" id="{E205BD20-D853-B2B6-BD99-58F2AC7B5790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gradFill>
              <a:gsLst>
                <a:gs pos="37000">
                  <a:srgbClr val="0066C2"/>
                </a:gs>
                <a:gs pos="97000">
                  <a:srgbClr val="004686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6E1D9C2B-94EF-5371-AADD-0E5462095B02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4F2C3AB6-10C5-4376-10BA-1E9456DC0842}"/>
                </a:ext>
              </a:extLst>
            </p:cNvPr>
            <p:cNvSpPr txBox="1"/>
            <p:nvPr/>
          </p:nvSpPr>
          <p:spPr>
            <a:xfrm>
              <a:off x="5082162" y="1314460"/>
              <a:ext cx="6965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cs typeface="+mn-ea"/>
                  <a:sym typeface="+mn-lt"/>
                </a:rPr>
                <a:t>Layout of QMN in CIAE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31E6777E-6F86-B654-245F-611102664BC1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B6CCFBE8-ABC1-C1F1-14CD-9BFC4D562CB8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F2F9BDA4-82F1-F53A-5A80-9A861BA4DA7D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B8FA422-172E-6037-E449-88F9ED05D4EC}"/>
              </a:ext>
            </a:extLst>
          </p:cNvPr>
          <p:cNvGrpSpPr/>
          <p:nvPr/>
        </p:nvGrpSpPr>
        <p:grpSpPr>
          <a:xfrm>
            <a:off x="3433301" y="4257607"/>
            <a:ext cx="6495571" cy="578800"/>
            <a:chOff x="4279109" y="1314460"/>
            <a:chExt cx="6495571" cy="578800"/>
          </a:xfrm>
        </p:grpSpPr>
        <p:sp>
          <p:nvSpPr>
            <p:cNvPr id="150" name="平行四边形 149">
              <a:extLst>
                <a:ext uri="{FF2B5EF4-FFF2-40B4-BE49-F238E27FC236}">
                  <a16:creationId xmlns:a16="http://schemas.microsoft.com/office/drawing/2014/main" id="{B082D596-B9E7-015D-9400-93E5C8E32E1E}"/>
                </a:ext>
              </a:extLst>
            </p:cNvPr>
            <p:cNvSpPr/>
            <p:nvPr/>
          </p:nvSpPr>
          <p:spPr>
            <a:xfrm>
              <a:off x="4336256" y="1357312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平行四边形 150">
              <a:extLst>
                <a:ext uri="{FF2B5EF4-FFF2-40B4-BE49-F238E27FC236}">
                  <a16:creationId xmlns:a16="http://schemas.microsoft.com/office/drawing/2014/main" id="{A215BC9E-52C2-BF2E-1196-D4934EDCEB3F}"/>
                </a:ext>
              </a:extLst>
            </p:cNvPr>
            <p:cNvSpPr/>
            <p:nvPr/>
          </p:nvSpPr>
          <p:spPr>
            <a:xfrm>
              <a:off x="4305300" y="1378743"/>
              <a:ext cx="709532" cy="495469"/>
            </a:xfrm>
            <a:prstGeom prst="parallelogram">
              <a:avLst>
                <a:gd name="adj" fmla="val 2451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A8BB5708-B0B8-06D2-F780-AED8B59AF0B7}"/>
                </a:ext>
              </a:extLst>
            </p:cNvPr>
            <p:cNvCxnSpPr>
              <a:cxnSpLocks/>
            </p:cNvCxnSpPr>
            <p:nvPr/>
          </p:nvCxnSpPr>
          <p:spPr>
            <a:xfrm>
              <a:off x="4735113" y="1866592"/>
              <a:ext cx="6039567" cy="0"/>
            </a:xfrm>
            <a:prstGeom prst="line">
              <a:avLst/>
            </a:prstGeom>
            <a:ln w="12700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1E2AE1AB-6892-ED41-ABBD-DDD14B7F6B78}"/>
                </a:ext>
              </a:extLst>
            </p:cNvPr>
            <p:cNvSpPr txBox="1"/>
            <p:nvPr/>
          </p:nvSpPr>
          <p:spPr>
            <a:xfrm>
              <a:off x="5082162" y="1314460"/>
              <a:ext cx="5005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75000"/>
                    </a:schemeClr>
                  </a:solidFill>
                  <a:cs typeface="+mn-ea"/>
                  <a:sym typeface="+mn-lt"/>
                </a:rPr>
                <a:t>Experiment results</a:t>
              </a:r>
              <a:endParaRPr lang="zh-CN" altLang="en-US" sz="28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0CF8CA8B-0893-AA84-F534-04B23B8B46EF}"/>
                </a:ext>
              </a:extLst>
            </p:cNvPr>
            <p:cNvSpPr txBox="1"/>
            <p:nvPr/>
          </p:nvSpPr>
          <p:spPr>
            <a:xfrm>
              <a:off x="4366995" y="1398120"/>
              <a:ext cx="59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BFDE62CB-0CAB-F06C-D788-B337771D067C}"/>
                </a:ext>
              </a:extLst>
            </p:cNvPr>
            <p:cNvSpPr/>
            <p:nvPr/>
          </p:nvSpPr>
          <p:spPr>
            <a:xfrm>
              <a:off x="4995863" y="1357312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85663461-B18A-C0D4-B552-5587376C71AE}"/>
                </a:ext>
              </a:extLst>
            </p:cNvPr>
            <p:cNvSpPr/>
            <p:nvPr/>
          </p:nvSpPr>
          <p:spPr>
            <a:xfrm flipH="1" flipV="1">
              <a:off x="4279109" y="1848016"/>
              <a:ext cx="49925" cy="45244"/>
            </a:xfrm>
            <a:custGeom>
              <a:avLst/>
              <a:gdLst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  <a:gd name="connsiteX3" fmla="*/ 0 w 49925"/>
                <a:gd name="connsiteY3" fmla="*/ 45244 h 45244"/>
                <a:gd name="connsiteX0" fmla="*/ 0 w 91440"/>
                <a:gd name="connsiteY0" fmla="*/ 45244 h 136684"/>
                <a:gd name="connsiteX1" fmla="*/ 0 w 91440"/>
                <a:gd name="connsiteY1" fmla="*/ 0 h 136684"/>
                <a:gd name="connsiteX2" fmla="*/ 49925 w 91440"/>
                <a:gd name="connsiteY2" fmla="*/ 0 h 136684"/>
                <a:gd name="connsiteX3" fmla="*/ 38832 w 91440"/>
                <a:gd name="connsiteY3" fmla="*/ 45244 h 136684"/>
                <a:gd name="connsiteX4" fmla="*/ 91440 w 91440"/>
                <a:gd name="connsiteY4" fmla="*/ 136684 h 136684"/>
                <a:gd name="connsiteX0" fmla="*/ 0 w 49925"/>
                <a:gd name="connsiteY0" fmla="*/ 45244 h 45244"/>
                <a:gd name="connsiteX1" fmla="*/ 0 w 49925"/>
                <a:gd name="connsiteY1" fmla="*/ 0 h 45244"/>
                <a:gd name="connsiteX2" fmla="*/ 49925 w 49925"/>
                <a:gd name="connsiteY2" fmla="*/ 0 h 45244"/>
                <a:gd name="connsiteX3" fmla="*/ 38832 w 49925"/>
                <a:gd name="connsiteY3" fmla="*/ 45244 h 45244"/>
                <a:gd name="connsiteX0" fmla="*/ 0 w 49925"/>
                <a:gd name="connsiteY0" fmla="*/ 0 h 45244"/>
                <a:gd name="connsiteX1" fmla="*/ 49925 w 49925"/>
                <a:gd name="connsiteY1" fmla="*/ 0 h 45244"/>
                <a:gd name="connsiteX2" fmla="*/ 38832 w 49925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25" h="45244">
                  <a:moveTo>
                    <a:pt x="0" y="0"/>
                  </a:moveTo>
                  <a:lnTo>
                    <a:pt x="49925" y="0"/>
                  </a:lnTo>
                  <a:lnTo>
                    <a:pt x="38832" y="45244"/>
                  </a:ln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1A6D2AD-E600-C42E-56B0-109EC0114B42}"/>
              </a:ext>
            </a:extLst>
          </p:cNvPr>
          <p:cNvCxnSpPr>
            <a:cxnSpLocks/>
          </p:cNvCxnSpPr>
          <p:nvPr/>
        </p:nvCxnSpPr>
        <p:spPr>
          <a:xfrm>
            <a:off x="1234755" y="3715585"/>
            <a:ext cx="662400" cy="0"/>
          </a:xfrm>
          <a:prstGeom prst="line">
            <a:avLst/>
          </a:prstGeom>
          <a:ln cap="rnd">
            <a:solidFill>
              <a:srgbClr val="CCE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134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rfeefvl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8080</TotalTime>
  <Words>2179</Words>
  <Application>Microsoft Office PowerPoint</Application>
  <PresentationFormat>宽屏</PresentationFormat>
  <Paragraphs>505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等线</vt:lpstr>
      <vt:lpstr>黑体</vt:lpstr>
      <vt:lpstr>微软雅黑</vt:lpstr>
      <vt:lpstr>Arial</vt:lpstr>
      <vt:lpstr>Times New Roman</vt:lpstr>
      <vt:lpstr>Trebuchet MS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绎奇传媒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陆长淼</dc:creator>
  <cp:lastModifiedBy>li wei</cp:lastModifiedBy>
  <cp:revision>126</cp:revision>
  <dcterms:created xsi:type="dcterms:W3CDTF">2022-08-17T07:30:26Z</dcterms:created>
  <dcterms:modified xsi:type="dcterms:W3CDTF">2022-12-09T01:05:48Z</dcterms:modified>
</cp:coreProperties>
</file>