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89" r:id="rId1"/>
    <p:sldMasterId id="2147483766" r:id="rId2"/>
  </p:sldMasterIdLst>
  <p:notesMasterIdLst>
    <p:notesMasterId r:id="rId16"/>
  </p:notesMasterIdLst>
  <p:handoutMasterIdLst>
    <p:handoutMasterId r:id="rId17"/>
  </p:handoutMasterIdLst>
  <p:sldIdLst>
    <p:sldId id="341" r:id="rId3"/>
    <p:sldId id="307" r:id="rId4"/>
    <p:sldId id="315" r:id="rId5"/>
    <p:sldId id="347" r:id="rId6"/>
    <p:sldId id="342" r:id="rId7"/>
    <p:sldId id="348" r:id="rId8"/>
    <p:sldId id="316" r:id="rId9"/>
    <p:sldId id="345" r:id="rId10"/>
    <p:sldId id="346" r:id="rId11"/>
    <p:sldId id="349" r:id="rId12"/>
    <p:sldId id="344" r:id="rId13"/>
    <p:sldId id="325" r:id="rId14"/>
    <p:sldId id="34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DF"/>
    <a:srgbClr val="009CFF"/>
    <a:srgbClr val="00A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6672C5-32DA-442E-8DE0-932F79A5448E}" v="370" dt="2021-04-22T17:54:54.829"/>
    <p1510:client id="{0B3FC09F-F027-0000-A32F-7EE4503799C2}" v="9" dt="2021-04-21T00:24:27.411"/>
    <p1510:client id="{0E77A35C-1653-39F3-90B4-3A8D89A8299D}" v="28" dt="2022-12-04T02:38:46.205"/>
    <p1510:client id="{126BC294-2892-48CF-AF73-4B5B8CB11EAF}" v="4" dt="2022-05-24T17:43:40.022"/>
    <p1510:client id="{19CAC525-914B-1278-2AC7-DDE9F3FF95A8}" v="1697" dt="2021-05-11T02:46:32.092"/>
    <p1510:client id="{1A068FA7-0A35-44DC-9C87-ABD23F5FADDE}" v="210" dt="2019-09-24T18:52:38.423"/>
    <p1510:client id="{1C2A8C1F-1A89-21C2-0E5C-0E6EE6EEE5A0}" v="426" dt="2021-04-24T00:43:24.214"/>
    <p1510:client id="{1ED79FD5-D75E-B43D-8046-A06757C4C5D3}" v="20" dt="2021-04-20T22:07:38.390"/>
    <p1510:client id="{1EEEC69F-F0F3-0000-BFBF-8BFAF85A278A}" v="613" dt="2021-05-11T18:55:34.348"/>
    <p1510:client id="{24AD2179-8197-3E95-1DA9-1A156616BF12}" v="321" dt="2021-05-12T00:32:33.353"/>
    <p1510:client id="{27F0A5F0-939C-6F1D-18FB-8492D3369825}" v="3" dt="2022-12-06T01:28:46.293"/>
    <p1510:client id="{2B619340-A59E-8C56-3C34-0E1B2B3160F0}" v="1505" dt="2022-12-01T03:01:11.223"/>
    <p1510:client id="{2DFCEA3B-42DC-D370-3506-55B913B3F86C}" v="129" dt="2022-12-02T22:44:27.879"/>
    <p1510:client id="{2E8849C2-D2CA-4617-A41B-D062F63EC88C}" v="63" dt="2019-09-25T18:03:18.349"/>
    <p1510:client id="{2ED9655C-4580-491C-54E2-D22D6057B0F7}" v="82" dt="2022-12-06T01:15:09.849"/>
    <p1510:client id="{35B50481-E918-43BB-42AB-29BEB6727395}" v="535" dt="2022-12-04T05:04:07.136"/>
    <p1510:client id="{3C99C524-DAFF-1910-B246-1EAC7236C066}" v="4" dt="2021-04-21T00:29:32.505"/>
    <p1510:client id="{459934DB-5303-D757-D7EB-F454A7F8D8FF}" v="77" dt="2021-04-20T20:10:13.252"/>
    <p1510:client id="{474A2309-A8CD-54C7-E94B-A24E0389233B}" v="3" dt="2019-09-24T22:26:39.093"/>
    <p1510:client id="{4F248AD8-F243-D212-99CD-49413C8896CE}" v="11" dt="2022-11-29T23:51:47.471"/>
    <p1510:client id="{5447F307-625F-42A6-A791-D4D2636C42B7}" v="748" dt="2021-05-10T17:58:07.239"/>
    <p1510:client id="{578D366C-E6E5-5B5C-A4DC-600F11FFCD79}" v="501" dt="2019-09-25T17:38:20.260"/>
    <p1510:client id="{5797D6A7-D719-2F21-5CBB-63D0AD02CE23}" v="99" dt="2022-12-03T00:31:55.041"/>
    <p1510:client id="{5B505660-E812-F4E0-E148-C60F4CEF375B}" v="3" dt="2021-04-20T21:43:27.498"/>
    <p1510:client id="{5CED21F8-DAD7-79EF-4448-2BB5DD6D6FDA}" v="802" dt="2021-04-13T20:27:46.106"/>
    <p1510:client id="{6946C69F-90D9-0000-BFBF-8D8066ECD89F}" v="1415" dt="2021-05-09T19:13:51.098"/>
    <p1510:client id="{6A1FC19F-9080-0000-A32F-7D54DA2A6C37}" v="86" dt="2021-04-23T17:42:16.312"/>
    <p1510:client id="{76CEA22F-4F3A-304F-7FAB-6F48CAA4A2D2}" v="729" dt="2022-12-02T21:13:47.245"/>
    <p1510:client id="{7710DB87-DD39-BBA6-8EC9-0584A51A4215}" v="7" dt="2022-12-02T21:15:28.015"/>
    <p1510:client id="{7C43D0F2-6CB7-9F4D-4635-6CB9F44AFE46}" v="457" dt="2021-04-13T01:27:30.583"/>
    <p1510:client id="{82FEA475-900E-41E5-AF76-CDBE7B4554D5}" v="2417" dt="2021-04-13T17:45:32.596"/>
    <p1510:client id="{8C36D533-363D-50AF-F09E-80BCC69CF75D}" v="9" dt="2022-12-01T03:44:08.513"/>
    <p1510:client id="{91F137BA-CCE1-25C3-A4B3-86BC4455436C}" v="5" dt="2022-12-06T01:43:05.628"/>
    <p1510:client id="{968E0C89-EE0D-7373-9E54-657A54CC0CDB}" v="305" dt="2019-09-24T19:34:44.232"/>
    <p1510:client id="{9C0AFA01-0E53-4C4B-A005-0B85DCD63052}" v="6" dt="2021-04-24T00:19:25.113"/>
    <p1510:client id="{9FA881B2-7757-2B7D-4715-0B4FCE879B72}" v="111" dt="2021-04-14T01:55:27.230"/>
    <p1510:client id="{AFF8A581-5EEA-49F1-9B99-EBFFF84EA627}" v="287" dt="2021-04-23T04:43:12.005"/>
    <p1510:client id="{B169C59F-F07D-0000-A32F-735E2A236AFA}" v="343" dt="2021-05-07T01:58:47.515"/>
    <p1510:client id="{B64E38CC-447E-6186-A421-A4487CE50008}" v="3" dt="2022-12-06T01:26:01.687"/>
    <p1510:client id="{B90F1483-758B-59C5-D007-31FEC5C0BD09}" v="316" dt="2022-12-03T20:25:01.284"/>
    <p1510:client id="{BDE0C69F-6047-0000-A32F-77EC4EB1D052}" v="251" dt="2021-05-11T15:03:59.228"/>
    <p1510:client id="{BE25D2A8-763F-1103-41BA-C995CB28451A}" v="140" dt="2019-09-24T23:41:45.132"/>
    <p1510:client id="{C858CFB8-2EBF-F65B-765B-FDB639428B16}" v="145" dt="2022-12-02T05:14:06.701"/>
    <p1510:client id="{D1FF4E26-11DD-0F68-4D14-5B98AEFDE8AF}" v="50" dt="2022-12-03T00:17:05.967"/>
    <p1510:client id="{DA65D85E-3FCE-230C-4981-25115CC571A7}" v="340" dt="2022-12-02T22:36:22.128"/>
    <p1510:client id="{DBA05066-01FE-EF3F-9758-EC7AE6DC2C53}" v="699" dt="2019-09-24T22:14:11.225"/>
    <p1510:client id="{DE1A89F3-5F51-37D9-263A-83AE8537D477}" v="99" dt="2021-05-05T19:56:36.320"/>
    <p1510:client id="{E6190816-DF45-E47B-3038-F5BCD3D0202B}" v="991" dt="2022-12-05T20:01:17.328"/>
    <p1510:client id="{E6645649-5007-A944-FAB2-04A7C7D2C42F}" v="946" dt="2022-12-02T19:12:49.061"/>
    <p1510:client id="{E8154EB6-C6CB-C3BE-3B41-30C48DBF15C9}" v="12" dt="2019-09-25T22:02:16.688"/>
    <p1510:client id="{E9D2E281-6A41-BA0D-7B85-ADCACC5069CE}" v="7" dt="2021-04-14T19:54:00.528"/>
    <p1510:client id="{ECA3826C-90EA-7E6F-8130-CE80287A1102}" v="11" dt="2022-12-02T19:21:18.368"/>
    <p1510:client id="{ED45CE10-3BF1-443C-C78A-BB0A874E3EC3}" v="342" dt="2021-05-07T01:24:03.128"/>
    <p1510:client id="{F1105BD4-2875-A0DF-49B1-B63AB7F17424}" v="57" dt="2022-12-05T22:11:07.486"/>
    <p1510:client id="{F5ABB39E-5AC3-25C4-FEDE-EEF1EE018771}" v="895" dt="2021-04-14T00:16:08.073"/>
    <p1510:client id="{F631C09F-6063-0000-A32F-74CE09E710D7}" v="177" dt="2021-04-20T20:46:02.685"/>
    <p1510:client id="{F651E3B2-8088-010A-118E-A57A7C8026D1}" v="2" dt="2022-12-06T03:01:03.945"/>
    <p1510:client id="{F6BA7F74-90BA-E1C1-1359-8B60A0926760}" v="258" dt="2022-12-05T21:38:22.174"/>
    <p1510:client id="{F8326B40-4A87-9322-CC0A-A3458D39E218}" v="88" dt="2022-12-02T19:18:26.768"/>
    <p1510:client id="{FB05B1C3-8CF9-9443-59C4-628A991367CF}" v="282" dt="2022-11-29T22:22:32.3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9C03A-79D8-174C-8A65-8B724BE9D7B5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49E93-5542-D14B-A07B-05AD65D6E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04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3967B-E13D-644C-B749-25F5E6C5117C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A6A82-C43D-0E45-8BBC-3BA89641B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6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Saminathan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4318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Saminathan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57617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Saminathan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99656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2022-12-05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27826402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8796406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2022-12-05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2022-12-05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2022-12-05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2022-12-05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2022-12-05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Saminathan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59045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  <p:hf sldNum="0"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Saminathan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87189"/>
      </p:ext>
    </p:extLst>
  </p:cSld>
  <p:clrMapOvr>
    <a:masterClrMapping/>
  </p:clrMapOvr>
  <p:hf sldNum="0"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  <p:hf sldNum="0"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  <p:hf sldNum="0"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  <p:hf sldNum="0"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  <p:hf sldNum="0"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p:hf sldNum="0"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  <p:hf sldNum="0"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  <p:hf sldNum="0"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  <p:hf sldNum="0"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  <p:hf sldNum="0"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Saminathan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95129"/>
      </p:ext>
    </p:extLst>
  </p:cSld>
  <p:clrMapOvr>
    <a:masterClrMapping/>
  </p:clrMapOvr>
  <p:hf sldNum="0"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  <p:hf sldNum="0"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  <p:hf sldNum="0"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  <p:hf sldNum="0"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  <p:hf sldNum="0"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  <p:hf sldNum="0"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  <p:hf sldNum="0"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  <p:hf sldNum="0"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  <p:hf sldNum="0"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  <p:hf sldNum="0"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Saminathan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697160"/>
      </p:ext>
    </p:extLst>
  </p:cSld>
  <p:clrMapOvr>
    <a:masterClrMapping/>
  </p:clrMapOvr>
  <p:hf sldNum="0"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  <p:hf sldNum="0"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  <p:hf sldNum="0"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  <p:hf sldNum="0"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  <p:hf sldNum="0"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  <p:hf sldNum="0"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  <p:hf sldNum="0"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  <p:hf sldNum="0" hd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  <p:hf sldNum="0" hd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  <p:hf sldNum="0" hd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Saminathan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73747"/>
      </p:ext>
    </p:extLst>
  </p:cSld>
  <p:clrMapOvr>
    <a:masterClrMapping/>
  </p:clrMapOvr>
  <p:hf sldNum="0" hd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  <p:hf sldNum="0" hd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  <p:hf sldNum="0" hd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  <p:hf sldNum="0" hd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  <p:hf sldNum="0" hd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  <p:hf sldNum="0" hd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  <p:hf sldNum="0" hd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  <p:hf sldNum="0" hd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2429FF-C53D-684F-B09D-2594DB5C5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66" y="235497"/>
            <a:ext cx="10515600" cy="38897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9CFF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816457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Saminathan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410266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Saminathan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38076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Saminathan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46058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55" Type="http://schemas.openxmlformats.org/officeDocument/2006/relationships/theme" Target="../theme/theme2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3" Type="http://schemas.openxmlformats.org/officeDocument/2006/relationships/slideLayout" Target="../slideLayouts/slideLayout66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slideLayout" Target="../slideLayouts/slideLayout65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54.xml"/><Relationship Id="rId54" Type="http://schemas.openxmlformats.org/officeDocument/2006/relationships/slideLayout" Target="../slideLayouts/slideLayout67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S. Saminathan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6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90" r:id="rId6"/>
    <p:sldLayoutId id="2147483844" r:id="rId7"/>
    <p:sldLayoutId id="2147483845" r:id="rId8"/>
    <p:sldLayoutId id="2147483846" r:id="rId9"/>
    <p:sldLayoutId id="2147483847" r:id="rId10"/>
    <p:sldLayoutId id="2147483891" r:id="rId11"/>
    <p:sldLayoutId id="2147483892" r:id="rId12"/>
    <p:sldLayoutId id="2147483848" r:id="rId13"/>
    <p:sldLayoutId id="2147483849" r:id="rId14"/>
    <p:sldLayoutId id="2147483850" r:id="rId15"/>
    <p:sldLayoutId id="2147483851" r:id="rId16"/>
    <p:sldLayoutId id="2147483852" r:id="rId17"/>
    <p:sldLayoutId id="2147483853" r:id="rId18"/>
    <p:sldLayoutId id="2147483854" r:id="rId19"/>
    <p:sldLayoutId id="2147483855" r:id="rId20"/>
    <p:sldLayoutId id="2147483856" r:id="rId21"/>
    <p:sldLayoutId id="2147483857" r:id="rId22"/>
    <p:sldLayoutId id="2147483858" r:id="rId23"/>
    <p:sldLayoutId id="2147483859" r:id="rId24"/>
    <p:sldLayoutId id="2147483860" r:id="rId25"/>
    <p:sldLayoutId id="2147483861" r:id="rId26"/>
    <p:sldLayoutId id="2147483862" r:id="rId27"/>
    <p:sldLayoutId id="2147483863" r:id="rId28"/>
    <p:sldLayoutId id="2147483864" r:id="rId29"/>
    <p:sldLayoutId id="2147483865" r:id="rId30"/>
    <p:sldLayoutId id="2147483866" r:id="rId31"/>
    <p:sldLayoutId id="2147483867" r:id="rId32"/>
    <p:sldLayoutId id="2147483868" r:id="rId33"/>
    <p:sldLayoutId id="2147483869" r:id="rId34"/>
    <p:sldLayoutId id="2147483870" r:id="rId35"/>
    <p:sldLayoutId id="2147483871" r:id="rId36"/>
    <p:sldLayoutId id="2147483872" r:id="rId37"/>
    <p:sldLayoutId id="2147483873" r:id="rId38"/>
    <p:sldLayoutId id="2147483874" r:id="rId39"/>
    <p:sldLayoutId id="2147483875" r:id="rId40"/>
    <p:sldLayoutId id="2147483876" r:id="rId41"/>
    <p:sldLayoutId id="2147483877" r:id="rId42"/>
    <p:sldLayoutId id="2147483878" r:id="rId43"/>
    <p:sldLayoutId id="2147483879" r:id="rId44"/>
    <p:sldLayoutId id="2147483880" r:id="rId45"/>
    <p:sldLayoutId id="2147483881" r:id="rId46"/>
    <p:sldLayoutId id="2147483882" r:id="rId47"/>
    <p:sldLayoutId id="2147483883" r:id="rId48"/>
    <p:sldLayoutId id="2147483884" r:id="rId49"/>
    <p:sldLayoutId id="2147483885" r:id="rId50"/>
    <p:sldLayoutId id="2147483886" r:id="rId51"/>
    <p:sldLayoutId id="2147483887" r:id="rId52"/>
    <p:sldLayoutId id="2147483888" r:id="rId53"/>
    <p:sldLayoutId id="2147483825" r:id="rId5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://lin12.triumf.ca/design-notes/2009/TRI-DN-09-11.pdf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accelconf.web.cern.ch/c84/papers/b39.pdf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ieeexplore.ieee.org/document/663342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6468" y="1686413"/>
            <a:ext cx="5479325" cy="1439906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 sz="3200">
                <a:solidFill>
                  <a:srgbClr val="009FDF"/>
                </a:solidFill>
                <a:latin typeface="Arial"/>
                <a:cs typeface="Arial"/>
              </a:rPr>
              <a:t>Design of a multi-harmonic buncher for TRIUMF 500 MeV cyclotron</a:t>
            </a:r>
            <a:endParaRPr lang="en-US" sz="3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9E8752-DB57-90BB-34AE-ED78498245F0}"/>
              </a:ext>
            </a:extLst>
          </p:cNvPr>
          <p:cNvSpPr txBox="1"/>
          <p:nvPr/>
        </p:nvSpPr>
        <p:spPr>
          <a:xfrm>
            <a:off x="336467" y="3681350"/>
            <a:ext cx="518555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u="sng">
                <a:solidFill>
                  <a:srgbClr val="0070C0"/>
                </a:solidFill>
                <a:ea typeface="+mn-lt"/>
                <a:cs typeface="+mn-lt"/>
              </a:rPr>
              <a:t>S. </a:t>
            </a:r>
            <a:r>
              <a:rPr lang="en-US" b="1" u="sng" err="1">
                <a:solidFill>
                  <a:srgbClr val="0070C0"/>
                </a:solidFill>
                <a:ea typeface="+mn-lt"/>
                <a:cs typeface="+mn-lt"/>
              </a:rPr>
              <a:t>Saminathan</a:t>
            </a:r>
            <a:r>
              <a:rPr lang="en-US" b="1">
                <a:solidFill>
                  <a:srgbClr val="0070C0"/>
                </a:solidFill>
                <a:ea typeface="+mn-lt"/>
                <a:cs typeface="+mn-lt"/>
              </a:rPr>
              <a:t>, R. Baartman, Y. </a:t>
            </a:r>
            <a:r>
              <a:rPr lang="en-US" b="1" err="1">
                <a:solidFill>
                  <a:srgbClr val="0070C0"/>
                </a:solidFill>
                <a:ea typeface="+mn-lt"/>
                <a:cs typeface="+mn-lt"/>
              </a:rPr>
              <a:t>Bylinski</a:t>
            </a:r>
            <a:r>
              <a:rPr lang="en-US" b="1">
                <a:solidFill>
                  <a:srgbClr val="0070C0"/>
                </a:solidFill>
                <a:ea typeface="+mn-lt"/>
                <a:cs typeface="+mn-lt"/>
              </a:rPr>
              <a:t>, M. Ilagan, P. Jung, O. Law, R. E. Laxdal, M. Marchetto, T. Planche, V. Zvyagintsev</a:t>
            </a:r>
            <a:endParaRPr lang="en-US" b="1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7AE0B0-9A8D-0DC1-F7D4-308BE368E1E7}"/>
              </a:ext>
            </a:extLst>
          </p:cNvPr>
          <p:cNvSpPr txBox="1"/>
          <p:nvPr/>
        </p:nvSpPr>
        <p:spPr>
          <a:xfrm>
            <a:off x="336467" y="5056909"/>
            <a:ext cx="420584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9FDF"/>
                </a:solidFill>
                <a:ea typeface="+mn-lt"/>
                <a:cs typeface="+mn-lt"/>
              </a:rPr>
              <a:t>TRIUMF, Vancouver, BC, CANADA</a:t>
            </a:r>
            <a:endParaRPr lang="en-US" b="1">
              <a:solidFill>
                <a:srgbClr val="009FDF"/>
              </a:solidFill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60283-0D56-00EB-34DA-E08106F0010C}"/>
              </a:ext>
            </a:extLst>
          </p:cNvPr>
          <p:cNvSpPr txBox="1"/>
          <p:nvPr/>
        </p:nvSpPr>
        <p:spPr>
          <a:xfrm>
            <a:off x="2513610" y="6521532"/>
            <a:ext cx="330529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cs typeface="Arial"/>
              </a:rPr>
              <a:t>CYC2022, Beijing, China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41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3A09C7-B828-46AD-8256-33B06A5E0486}"/>
              </a:ext>
            </a:extLst>
          </p:cNvPr>
          <p:cNvSpPr txBox="1">
            <a:spLocks/>
          </p:cNvSpPr>
          <p:nvPr/>
        </p:nvSpPr>
        <p:spPr>
          <a:xfrm>
            <a:off x="536504" y="310724"/>
            <a:ext cx="8560056" cy="58782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800">
                <a:solidFill>
                  <a:srgbClr val="009FDF"/>
                </a:solidFill>
                <a:latin typeface="Arial"/>
                <a:cs typeface="Arial"/>
              </a:rPr>
              <a:t>New multi-harmonic with re-buncher (I = 650 µA)</a:t>
            </a:r>
            <a:endParaRPr lang="en-US" sz="2800">
              <a:solidFill>
                <a:srgbClr val="009FD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3ABC0C-0B7B-4271-B64B-30A6028A465A}"/>
              </a:ext>
            </a:extLst>
          </p:cNvPr>
          <p:cNvSpPr txBox="1"/>
          <p:nvPr/>
        </p:nvSpPr>
        <p:spPr>
          <a:xfrm>
            <a:off x="748127" y="5806643"/>
            <a:ext cx="500846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Arial"/>
                <a:cs typeface="Arial"/>
              </a:rPr>
              <a:t>Fig. 14: Calculated longitudinal phase-space</a:t>
            </a:r>
          </a:p>
        </p:txBody>
      </p:sp>
      <p:pic>
        <p:nvPicPr>
          <p:cNvPr id="28" name="Picture 28" descr="Diagram&#10;&#10;Description automatically generated">
            <a:extLst>
              <a:ext uri="{FF2B5EF4-FFF2-40B4-BE49-F238E27FC236}">
                <a16:creationId xmlns:a16="http://schemas.microsoft.com/office/drawing/2014/main" id="{3E7768CF-38F3-BD05-F8D9-ACB0D9605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260" y="4205874"/>
            <a:ext cx="2743198" cy="2057399"/>
          </a:xfrm>
          <a:prstGeom prst="rect">
            <a:avLst/>
          </a:prstGeom>
        </p:spPr>
      </p:pic>
      <p:pic>
        <p:nvPicPr>
          <p:cNvPr id="29" name="Picture 29" descr="Chart, histogram&#10;&#10;Description automatically generated">
            <a:extLst>
              <a:ext uri="{FF2B5EF4-FFF2-40B4-BE49-F238E27FC236}">
                <a16:creationId xmlns:a16="http://schemas.microsoft.com/office/drawing/2014/main" id="{A5A7A96B-0092-F3FB-605F-0583797E2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65" y="1201860"/>
            <a:ext cx="4739951" cy="429797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390F589-0D6A-B1EA-F7B5-BC94B854ED49}"/>
              </a:ext>
            </a:extLst>
          </p:cNvPr>
          <p:cNvSpPr txBox="1"/>
          <p:nvPr/>
        </p:nvSpPr>
        <p:spPr>
          <a:xfrm>
            <a:off x="6047958" y="3402067"/>
            <a:ext cx="5997986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Arial"/>
                <a:cs typeface="Arial"/>
              </a:rPr>
              <a:t>Fig. 15: Calculated beam envelope (2RMS, positive for x, negative for y, longitudinal for z)</a:t>
            </a:r>
            <a:r>
              <a:rPr lang="en-US" sz="2200" b="1">
                <a:ea typeface="+mn-lt"/>
                <a:cs typeface="+mn-lt"/>
              </a:rPr>
              <a:t> </a:t>
            </a:r>
            <a:endParaRPr lang="en-US"/>
          </a:p>
        </p:txBody>
      </p:sp>
      <p:pic>
        <p:nvPicPr>
          <p:cNvPr id="31" name="Picture 31" descr="Timeline&#10;&#10;Description automatically generated">
            <a:extLst>
              <a:ext uri="{FF2B5EF4-FFF2-40B4-BE49-F238E27FC236}">
                <a16:creationId xmlns:a16="http://schemas.microsoft.com/office/drawing/2014/main" id="{7A4D883B-454C-7B17-07D9-906F2AB8D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964" y="953892"/>
            <a:ext cx="3663789" cy="24425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C8E31C-F198-3428-D2BB-92C4C7BED688}"/>
              </a:ext>
            </a:extLst>
          </p:cNvPr>
          <p:cNvSpPr txBox="1"/>
          <p:nvPr/>
        </p:nvSpPr>
        <p:spPr>
          <a:xfrm>
            <a:off x="5808928" y="6189553"/>
            <a:ext cx="6235492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Arial"/>
                <a:cs typeface="Arial"/>
              </a:rPr>
              <a:t>Fig. 16: Calculated transverse phase-space</a:t>
            </a:r>
          </a:p>
        </p:txBody>
      </p:sp>
    </p:spTree>
    <p:extLst>
      <p:ext uri="{BB962C8B-B14F-4D97-AF65-F5344CB8AC3E}">
        <p14:creationId xmlns:p14="http://schemas.microsoft.com/office/powerpoint/2010/main" val="2266574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3A09C7-B828-46AD-8256-33B06A5E0486}"/>
              </a:ext>
            </a:extLst>
          </p:cNvPr>
          <p:cNvSpPr txBox="1">
            <a:spLocks/>
          </p:cNvSpPr>
          <p:nvPr/>
        </p:nvSpPr>
        <p:spPr>
          <a:xfrm>
            <a:off x="536504" y="310724"/>
            <a:ext cx="8243381" cy="55813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800">
                <a:solidFill>
                  <a:srgbClr val="009FDF"/>
                </a:solidFill>
                <a:latin typeface="Arial"/>
                <a:cs typeface="Arial"/>
              </a:rPr>
              <a:t>New multi-harmonic with re-buncher (I = 1 mA)</a:t>
            </a:r>
            <a:endParaRPr lang="en-US" sz="2800" b="0">
              <a:latin typeface="Arial"/>
              <a:cs typeface="Arial"/>
            </a:endParaRPr>
          </a:p>
          <a:p>
            <a:endParaRPr lang="en-US" sz="2800">
              <a:solidFill>
                <a:srgbClr val="009FD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3ABC0C-0B7B-4271-B64B-30A6028A465A}"/>
              </a:ext>
            </a:extLst>
          </p:cNvPr>
          <p:cNvSpPr txBox="1"/>
          <p:nvPr/>
        </p:nvSpPr>
        <p:spPr>
          <a:xfrm>
            <a:off x="748127" y="5806643"/>
            <a:ext cx="500846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Arial"/>
                <a:cs typeface="Arial"/>
              </a:rPr>
              <a:t>Fig. 17: Calculated longitudinal phase-space</a:t>
            </a:r>
          </a:p>
        </p:txBody>
      </p:sp>
      <p:pic>
        <p:nvPicPr>
          <p:cNvPr id="28" name="Picture 28">
            <a:extLst>
              <a:ext uri="{FF2B5EF4-FFF2-40B4-BE49-F238E27FC236}">
                <a16:creationId xmlns:a16="http://schemas.microsoft.com/office/drawing/2014/main" id="{3E7768CF-38F3-BD05-F8D9-ACB0D9605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260" y="4205874"/>
            <a:ext cx="2743198" cy="2057399"/>
          </a:xfrm>
          <a:prstGeom prst="rect">
            <a:avLst/>
          </a:prstGeom>
        </p:spPr>
      </p:pic>
      <p:pic>
        <p:nvPicPr>
          <p:cNvPr id="29" name="Picture 29" descr="Chart&#10;&#10;Description automatically generated">
            <a:extLst>
              <a:ext uri="{FF2B5EF4-FFF2-40B4-BE49-F238E27FC236}">
                <a16:creationId xmlns:a16="http://schemas.microsoft.com/office/drawing/2014/main" id="{A5A7A96B-0092-F3FB-605F-0583797E2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65" y="1201860"/>
            <a:ext cx="4739951" cy="429797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390F589-0D6A-B1EA-F7B5-BC94B854ED49}"/>
              </a:ext>
            </a:extLst>
          </p:cNvPr>
          <p:cNvSpPr txBox="1"/>
          <p:nvPr/>
        </p:nvSpPr>
        <p:spPr>
          <a:xfrm>
            <a:off x="6047958" y="3402067"/>
            <a:ext cx="5997986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Arial"/>
                <a:cs typeface="Arial"/>
              </a:rPr>
              <a:t>Fig. 18: Calculated beam envelope (2RMS, positive for x, negative for y, longitudinal for z)</a:t>
            </a:r>
            <a:r>
              <a:rPr lang="en-US" sz="2200" b="1">
                <a:ea typeface="+mn-lt"/>
                <a:cs typeface="+mn-lt"/>
              </a:rPr>
              <a:t> </a:t>
            </a:r>
            <a:endParaRPr lang="en-US"/>
          </a:p>
        </p:txBody>
      </p:sp>
      <p:pic>
        <p:nvPicPr>
          <p:cNvPr id="31" name="Picture 31" descr="Timeline&#10;&#10;Description automatically generated">
            <a:extLst>
              <a:ext uri="{FF2B5EF4-FFF2-40B4-BE49-F238E27FC236}">
                <a16:creationId xmlns:a16="http://schemas.microsoft.com/office/drawing/2014/main" id="{7A4D883B-454C-7B17-07D9-906F2AB8D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964" y="953891"/>
            <a:ext cx="3663789" cy="24425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DE5CC6-EC82-29A6-AC58-DB823180B6DD}"/>
              </a:ext>
            </a:extLst>
          </p:cNvPr>
          <p:cNvSpPr txBox="1"/>
          <p:nvPr/>
        </p:nvSpPr>
        <p:spPr>
          <a:xfrm>
            <a:off x="5808928" y="6189553"/>
            <a:ext cx="6235492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Arial"/>
                <a:cs typeface="Arial"/>
              </a:rPr>
              <a:t>Fig. 19: Calculated transverse phase-space</a:t>
            </a:r>
          </a:p>
        </p:txBody>
      </p:sp>
    </p:spTree>
    <p:extLst>
      <p:ext uri="{BB962C8B-B14F-4D97-AF65-F5344CB8AC3E}">
        <p14:creationId xmlns:p14="http://schemas.microsoft.com/office/powerpoint/2010/main" val="1402127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3A09C7-B828-46AD-8256-33B06A5E0486}"/>
              </a:ext>
            </a:extLst>
          </p:cNvPr>
          <p:cNvSpPr txBox="1">
            <a:spLocks/>
          </p:cNvSpPr>
          <p:nvPr/>
        </p:nvSpPr>
        <p:spPr>
          <a:xfrm>
            <a:off x="536504" y="310724"/>
            <a:ext cx="6008047" cy="65032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>
                <a:solidFill>
                  <a:srgbClr val="009FDF"/>
                </a:solidFill>
                <a:latin typeface="Arial"/>
                <a:cs typeface="Arial"/>
              </a:rPr>
              <a:t>Summary</a:t>
            </a:r>
            <a:endParaRPr lang="en-US" sz="3000">
              <a:solidFill>
                <a:srgbClr val="009FD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2E5D22-093E-47A1-AF63-0B18EA6C929B}"/>
              </a:ext>
            </a:extLst>
          </p:cNvPr>
          <p:cNvSpPr txBox="1"/>
          <p:nvPr/>
        </p:nvSpPr>
        <p:spPr>
          <a:xfrm>
            <a:off x="956101" y="1186779"/>
            <a:ext cx="10898993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>
                <a:solidFill>
                  <a:srgbClr val="0070C0"/>
                </a:solidFill>
                <a:latin typeface="Arial"/>
                <a:cs typeface="Arial"/>
              </a:rPr>
              <a:t>A novel multi-harmonic buncher system has been designed, which will be operated by up to three harmonics.</a:t>
            </a:r>
          </a:p>
          <a:p>
            <a:endParaRPr lang="en-US" sz="2200">
              <a:solidFill>
                <a:srgbClr val="0070C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200">
                <a:solidFill>
                  <a:srgbClr val="0070C0"/>
                </a:solidFill>
                <a:latin typeface="Arial"/>
                <a:cs typeface="Arial"/>
              </a:rPr>
              <a:t>The beam dynamics studies have been performed, including the space-charge effects using the particle-in-cell code WARP.</a:t>
            </a:r>
          </a:p>
          <a:p>
            <a:pPr marL="342900" indent="-342900">
              <a:buFont typeface="Arial"/>
              <a:buChar char="•"/>
            </a:pPr>
            <a:endParaRPr lang="en-US" sz="2200">
              <a:solidFill>
                <a:srgbClr val="0070C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200">
                <a:solidFill>
                  <a:srgbClr val="0070C0"/>
                </a:solidFill>
                <a:latin typeface="Arial"/>
                <a:cs typeface="Arial"/>
              </a:rPr>
              <a:t>The new bunching system will be a combination of multi-harmonic and re-buncher for transporting beam injection beamline intensity higher than 500 µA.</a:t>
            </a:r>
          </a:p>
          <a:p>
            <a:endParaRPr lang="en-US" sz="2200">
              <a:solidFill>
                <a:srgbClr val="0070C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200">
                <a:solidFill>
                  <a:srgbClr val="0070C0"/>
                </a:solidFill>
                <a:latin typeface="Arial"/>
                <a:cs typeface="Arial"/>
              </a:rPr>
              <a:t>Simulation results of longitudinal beam dynamics are presented for transporting beam intensity up to 1 mA.</a:t>
            </a:r>
          </a:p>
          <a:p>
            <a:endParaRPr lang="en-US" sz="2200">
              <a:solidFill>
                <a:srgbClr val="0070C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200">
                <a:solidFill>
                  <a:srgbClr val="0070C0"/>
                </a:solidFill>
                <a:latin typeface="Arial"/>
                <a:ea typeface="+mn-lt"/>
                <a:cs typeface="+mn-lt"/>
              </a:rPr>
              <a:t>The bunching efficiency of this system is about 67 % (</a:t>
            </a:r>
            <a:r>
              <a:rPr lang="en-US" sz="2200">
                <a:solidFill>
                  <a:srgbClr val="0070C0"/>
                </a:solidFill>
                <a:latin typeface="Arial"/>
                <a:ea typeface="+mn-lt"/>
                <a:cs typeface="Arial"/>
              </a:rPr>
              <a:t>± 25 deg. and </a:t>
            </a:r>
            <a:r>
              <a:rPr lang="en-US" sz="2200" err="1">
                <a:solidFill>
                  <a:srgbClr val="0070C0"/>
                </a:solidFill>
                <a:latin typeface="Arial"/>
                <a:ea typeface="+mn-lt"/>
                <a:cs typeface="Arial"/>
              </a:rPr>
              <a:t>Δp</a:t>
            </a:r>
            <a:r>
              <a:rPr lang="en-US" sz="2200">
                <a:solidFill>
                  <a:srgbClr val="0070C0"/>
                </a:solidFill>
                <a:latin typeface="Arial"/>
                <a:ea typeface="+mn-lt"/>
                <a:cs typeface="Arial"/>
              </a:rPr>
              <a:t>/p = ± 0.5 %</a:t>
            </a:r>
            <a:r>
              <a:rPr lang="en-US" sz="2200">
                <a:solidFill>
                  <a:srgbClr val="0070C0"/>
                </a:solidFill>
                <a:latin typeface="Arial"/>
                <a:ea typeface="+mn-lt"/>
                <a:cs typeface="+mn-lt"/>
              </a:rPr>
              <a:t>) at 1 mA injection line current could support up to 650 µA extracted currents </a:t>
            </a:r>
            <a:endParaRPr lang="en-US" sz="2200">
              <a:solidFill>
                <a:srgbClr val="0070C0"/>
              </a:solidFill>
              <a:latin typeface="Arial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99724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61988" y="4493174"/>
            <a:ext cx="3938587" cy="304113"/>
          </a:xfrm>
        </p:spPr>
        <p:txBody>
          <a:bodyPr/>
          <a:lstStyle/>
          <a:p>
            <a:r>
              <a:rPr lang="en-US"/>
              <a:t>Follow us </a:t>
            </a:r>
            <a:r>
              <a:rPr lang="en-US" b="1"/>
              <a:t>@TRIUMFLab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rgbClr val="009FDF"/>
                </a:solidFill>
              </a:rPr>
              <a:t>www.triumf.ca</a:t>
            </a:r>
            <a:endParaRPr lang="en-US">
              <a:solidFill>
                <a:srgbClr val="009FDF"/>
              </a:solidFill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96" y="4932943"/>
            <a:ext cx="411480" cy="411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49" y="4935991"/>
            <a:ext cx="408432" cy="408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54" y="4932943"/>
            <a:ext cx="411480" cy="411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159" y="4932943"/>
            <a:ext cx="411480" cy="41148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>
                <a:solidFill>
                  <a:srgbClr val="009FDF"/>
                </a:solidFill>
                <a:latin typeface="Arial"/>
                <a:cs typeface="Arial"/>
              </a:rPr>
              <a:t>Thank you</a:t>
            </a:r>
            <a:br>
              <a:rPr lang="en-US">
                <a:solidFill>
                  <a:srgbClr val="009FDF"/>
                </a:solidFill>
              </a:rPr>
            </a:br>
            <a:r>
              <a:rPr lang="en-US">
                <a:solidFill>
                  <a:srgbClr val="009FDF"/>
                </a:solidFill>
                <a:latin typeface="Arial"/>
                <a:cs typeface="Arial"/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3804078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3A09C7-B828-46AD-8256-33B06A5E0486}"/>
              </a:ext>
            </a:extLst>
          </p:cNvPr>
          <p:cNvSpPr txBox="1">
            <a:spLocks/>
          </p:cNvSpPr>
          <p:nvPr/>
        </p:nvSpPr>
        <p:spPr>
          <a:xfrm>
            <a:off x="536504" y="310724"/>
            <a:ext cx="6008047" cy="65032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>
                <a:solidFill>
                  <a:srgbClr val="009FDF"/>
                </a:solidFill>
                <a:latin typeface="Arial"/>
                <a:cs typeface="Arial"/>
              </a:rPr>
              <a:t>Overview</a:t>
            </a:r>
            <a:endParaRPr lang="en-US" sz="3000">
              <a:solidFill>
                <a:srgbClr val="009FD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B43D60-0B16-4F73-9380-D9C16DBCB3A2}"/>
              </a:ext>
            </a:extLst>
          </p:cNvPr>
          <p:cNvSpPr txBox="1"/>
          <p:nvPr/>
        </p:nvSpPr>
        <p:spPr>
          <a:xfrm>
            <a:off x="1262626" y="1148437"/>
            <a:ext cx="7942348" cy="27938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Arial"/>
                <a:ea typeface="+mn-lt"/>
                <a:cs typeface="+mn-lt"/>
              </a:rPr>
              <a:t>Motivation</a:t>
            </a:r>
            <a:endParaRPr lang="en-US" sz="2400" b="1">
              <a:solidFill>
                <a:srgbClr val="0070C0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Arial"/>
                <a:cs typeface="Arial"/>
              </a:rPr>
              <a:t>Status on the injection beamline upgrade program</a:t>
            </a:r>
            <a:endParaRPr lang="en-US" sz="2400" b="1">
              <a:latin typeface="Arial"/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Arial"/>
                <a:cs typeface="Arial"/>
              </a:rPr>
              <a:t>Present buncher system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Arial"/>
                <a:cs typeface="Arial"/>
              </a:rPr>
              <a:t>New buncher system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Arial"/>
                <a:cs typeface="Calibri"/>
              </a:rPr>
              <a:t>Summary and outlook</a:t>
            </a:r>
          </a:p>
        </p:txBody>
      </p:sp>
    </p:spTree>
    <p:extLst>
      <p:ext uri="{BB962C8B-B14F-4D97-AF65-F5344CB8AC3E}">
        <p14:creationId xmlns:p14="http://schemas.microsoft.com/office/powerpoint/2010/main" val="392026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3A09C7-B828-46AD-8256-33B06A5E0486}"/>
              </a:ext>
            </a:extLst>
          </p:cNvPr>
          <p:cNvSpPr txBox="1">
            <a:spLocks/>
          </p:cNvSpPr>
          <p:nvPr/>
        </p:nvSpPr>
        <p:spPr>
          <a:xfrm>
            <a:off x="536504" y="310724"/>
            <a:ext cx="6008047" cy="65032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>
                <a:solidFill>
                  <a:srgbClr val="009FDF"/>
                </a:solidFill>
                <a:latin typeface="Arial"/>
                <a:cs typeface="Arial"/>
              </a:rPr>
              <a:t>Motivation</a:t>
            </a:r>
            <a:endParaRPr lang="en-US" sz="3000">
              <a:solidFill>
                <a:srgbClr val="009FD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2E5D22-093E-47A1-AF63-0B18EA6C929B}"/>
              </a:ext>
            </a:extLst>
          </p:cNvPr>
          <p:cNvSpPr txBox="1"/>
          <p:nvPr/>
        </p:nvSpPr>
        <p:spPr>
          <a:xfrm>
            <a:off x="1347293" y="1810871"/>
            <a:ext cx="5191483" cy="496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sz="2000" b="1">
                <a:solidFill>
                  <a:srgbClr val="0070C0"/>
                </a:solidFill>
                <a:latin typeface="Arial"/>
                <a:cs typeface="Arial"/>
              </a:rPr>
              <a:t>Injection beamline upgrade program</a:t>
            </a:r>
          </a:p>
        </p:txBody>
      </p:sp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E072A382-E0BC-43C4-900B-D3DBFE892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787" y="1131852"/>
            <a:ext cx="4200898" cy="32685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B8051C-781A-4B4E-8811-8B746273A07D}"/>
              </a:ext>
            </a:extLst>
          </p:cNvPr>
          <p:cNvSpPr txBox="1"/>
          <p:nvPr/>
        </p:nvSpPr>
        <p:spPr>
          <a:xfrm>
            <a:off x="6929847" y="4679655"/>
            <a:ext cx="501930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Arial"/>
                <a:ea typeface="+mn-lt"/>
                <a:cs typeface="+mn-lt"/>
              </a:rPr>
              <a:t>Fig. 1: TRIUMF 500 MeV H- cyclotron</a:t>
            </a:r>
            <a:endParaRPr lang="en-US" sz="2000" b="1">
              <a:solidFill>
                <a:srgbClr val="0070C0"/>
              </a:solidFill>
              <a:latin typeface="Arial"/>
              <a:cs typeface="Arial"/>
            </a:endParaRP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0FEE56FB-B868-BD5A-87A6-78130C31B7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886196"/>
              </p:ext>
            </p:extLst>
          </p:nvPr>
        </p:nvGraphicFramePr>
        <p:xfrm>
          <a:off x="1782791" y="3479319"/>
          <a:ext cx="4393021" cy="2579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2494">
                  <a:extLst>
                    <a:ext uri="{9D8B030D-6E8A-4147-A177-3AD203B41FA5}">
                      <a16:colId xmlns:a16="http://schemas.microsoft.com/office/drawing/2014/main" val="2960760521"/>
                    </a:ext>
                  </a:extLst>
                </a:gridCol>
                <a:gridCol w="1470527">
                  <a:extLst>
                    <a:ext uri="{9D8B030D-6E8A-4147-A177-3AD203B41FA5}">
                      <a16:colId xmlns:a16="http://schemas.microsoft.com/office/drawing/2014/main" val="3933656206"/>
                    </a:ext>
                  </a:extLst>
                </a:gridCol>
              </a:tblGrid>
              <a:tr h="42991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734524"/>
                  </a:ext>
                </a:extLst>
              </a:tr>
              <a:tr h="42991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Beam 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H-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471758"/>
                  </a:ext>
                </a:extLst>
              </a:tr>
              <a:tr h="42991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Beam energy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300 keV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108165"/>
                  </a:ext>
                </a:extLst>
              </a:tr>
              <a:tr h="42991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Maximum beam intensity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 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136134"/>
                  </a:ext>
                </a:extLst>
              </a:tr>
              <a:tr h="42991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Duty cycle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0.1 % to 99 %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5413095"/>
                  </a:ext>
                </a:extLst>
              </a:tr>
              <a:tr h="42991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Bunching frequency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23.06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70839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29C665B-3FD7-47D6-614E-CF593E224854}"/>
              </a:ext>
            </a:extLst>
          </p:cNvPr>
          <p:cNvSpPr txBox="1"/>
          <p:nvPr/>
        </p:nvSpPr>
        <p:spPr>
          <a:xfrm>
            <a:off x="880753" y="959922"/>
            <a:ext cx="5898077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009FDF"/>
                </a:solidFill>
                <a:cs typeface="Calibri" panose="020F0502020204030204"/>
              </a:rPr>
              <a:t>Growing demand for higher proton beams out of cyclotron (Total extracted current ~400 µA)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DE5C20-9F4A-7057-7335-FB1B21D02408}"/>
              </a:ext>
            </a:extLst>
          </p:cNvPr>
          <p:cNvSpPr txBox="1"/>
          <p:nvPr/>
        </p:nvSpPr>
        <p:spPr>
          <a:xfrm>
            <a:off x="6808519" y="1810986"/>
            <a:ext cx="989611" cy="369332"/>
          </a:xfrm>
          <a:prstGeom prst="rect">
            <a:avLst/>
          </a:prstGeom>
          <a:solidFill>
            <a:srgbClr val="009FD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cs typeface="Calibri"/>
              </a:rPr>
              <a:t>To ARIEL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45F7F0-10C5-2849-3853-4F61E535D4B4}"/>
              </a:ext>
            </a:extLst>
          </p:cNvPr>
          <p:cNvSpPr txBox="1"/>
          <p:nvPr/>
        </p:nvSpPr>
        <p:spPr>
          <a:xfrm>
            <a:off x="1727336" y="2277785"/>
            <a:ext cx="5294415" cy="8785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solidFill>
                  <a:srgbClr val="0070C0"/>
                </a:solidFill>
                <a:latin typeface="Arial"/>
                <a:cs typeface="Arial"/>
              </a:rPr>
              <a:t>Injection of high intense high brightness beams</a:t>
            </a:r>
            <a:endParaRPr lang="en-US">
              <a:ea typeface="+mn-lt"/>
              <a:cs typeface="+mn-lt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solidFill>
                  <a:srgbClr val="0070C0"/>
                </a:solidFill>
                <a:latin typeface="Arial"/>
                <a:cs typeface="Arial"/>
              </a:rPr>
              <a:t>Reliable operation of injection beamline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98B4F5-2E4D-562E-BA9E-D115D30439C2}"/>
              </a:ext>
            </a:extLst>
          </p:cNvPr>
          <p:cNvSpPr txBox="1"/>
          <p:nvPr/>
        </p:nvSpPr>
        <p:spPr>
          <a:xfrm>
            <a:off x="1745448" y="6140998"/>
            <a:ext cx="439835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Arial"/>
                <a:ea typeface="+mn-lt"/>
                <a:cs typeface="+mn-lt"/>
              </a:rPr>
              <a:t>Table:1 Basic beam requirements</a:t>
            </a:r>
            <a:endParaRPr lang="en-US" sz="2000" b="1">
              <a:solidFill>
                <a:srgbClr val="0070C0"/>
              </a:solidFill>
              <a:latin typeface="Arial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677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FADA6-ED73-49B0-898E-C248854D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08" y="136689"/>
            <a:ext cx="4146650" cy="1044701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CA" sz="2900" b="1">
                <a:solidFill>
                  <a:srgbClr val="009FDF"/>
                </a:solidFill>
                <a:latin typeface="Arial"/>
                <a:cs typeface="Arial"/>
              </a:rPr>
              <a:t>Status on the injection upgrade</a:t>
            </a:r>
            <a:r>
              <a:rPr lang="en-CA" sz="2900">
                <a:solidFill>
                  <a:srgbClr val="00A9FF"/>
                </a:solidFill>
                <a:latin typeface="Arial"/>
                <a:cs typeface="Arial"/>
              </a:rPr>
              <a:t> </a:t>
            </a:r>
            <a:r>
              <a:rPr lang="en-CA" sz="2900" b="1">
                <a:solidFill>
                  <a:srgbClr val="009FDF"/>
                </a:solidFill>
                <a:latin typeface="Arial"/>
                <a:cs typeface="Arial"/>
              </a:rPr>
              <a:t>program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5E47ED-6DFC-49ED-8BB9-6C7F403DA5D6}"/>
              </a:ext>
            </a:extLst>
          </p:cNvPr>
          <p:cNvSpPr txBox="1"/>
          <p:nvPr/>
        </p:nvSpPr>
        <p:spPr>
          <a:xfrm>
            <a:off x="165311" y="1485263"/>
            <a:ext cx="4089324" cy="41242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CA" sz="2200" b="1">
                <a:solidFill>
                  <a:srgbClr val="0070C0"/>
                </a:solidFill>
              </a:rPr>
              <a:t>Current deliverables:</a:t>
            </a:r>
            <a:endParaRPr lang="en-US" sz="2200" b="1">
              <a:solidFill>
                <a:srgbClr val="0070C0"/>
              </a:solidFill>
              <a:cs typeface="Arial" panose="020B0604020202020204"/>
            </a:endParaRP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>
                <a:solidFill>
                  <a:srgbClr val="0070C0"/>
                </a:solidFill>
                <a:latin typeface="Arial"/>
                <a:cs typeface="Arial"/>
              </a:rPr>
              <a:t>New ion source terminal (I2)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>
                <a:solidFill>
                  <a:srgbClr val="0070C0"/>
                </a:solidFill>
                <a:latin typeface="Arial"/>
                <a:cs typeface="Arial"/>
              </a:rPr>
              <a:t>New beam transport section from I2 to I1 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>
                <a:solidFill>
                  <a:srgbClr val="0070C0"/>
                </a:solidFill>
                <a:latin typeface="Arial"/>
                <a:cs typeface="Arial"/>
              </a:rPr>
              <a:t>Transport section upgrade from I1 to vertical section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000" b="1">
                <a:solidFill>
                  <a:srgbClr val="0070C0"/>
                </a:solidFill>
                <a:latin typeface="Arial"/>
                <a:cs typeface="Arial"/>
              </a:rPr>
              <a:t>Bunching systems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>
                <a:solidFill>
                  <a:srgbClr val="0070C0"/>
                </a:solidFill>
                <a:latin typeface="Arial"/>
                <a:cs typeface="Arial"/>
              </a:rPr>
              <a:t>Machine protection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>
                <a:solidFill>
                  <a:srgbClr val="0070C0"/>
                </a:solidFill>
                <a:latin typeface="Arial"/>
                <a:cs typeface="Arial"/>
              </a:rPr>
              <a:t>Magnetic stray field compensation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>
                <a:solidFill>
                  <a:srgbClr val="0070C0"/>
                </a:solidFill>
                <a:latin typeface="Arial"/>
                <a:cs typeface="Arial"/>
              </a:rPr>
              <a:t>Diagnostics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>
                <a:solidFill>
                  <a:srgbClr val="0070C0"/>
                </a:solidFill>
                <a:latin typeface="Arial"/>
                <a:cs typeface="Arial"/>
              </a:rPr>
              <a:t>Controls (EPICS)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18B5A2-0632-7ECD-2963-B04BCBD55457}"/>
              </a:ext>
            </a:extLst>
          </p:cNvPr>
          <p:cNvGrpSpPr/>
          <p:nvPr/>
        </p:nvGrpSpPr>
        <p:grpSpPr>
          <a:xfrm>
            <a:off x="4456497" y="347372"/>
            <a:ext cx="7308830" cy="6133567"/>
            <a:chOff x="4207114" y="198000"/>
            <a:chExt cx="7843219" cy="6578891"/>
          </a:xfrm>
        </p:grpSpPr>
        <p:pic>
          <p:nvPicPr>
            <p:cNvPr id="15" name="Picture 1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EDD26321-7002-1EAB-FB85-FEF137D88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217"/>
            <a:stretch/>
          </p:blipFill>
          <p:spPr>
            <a:xfrm>
              <a:off x="4207114" y="198000"/>
              <a:ext cx="6510337" cy="6578891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B9267FA-E8F7-8C17-838E-0BB0FB44169D}"/>
                </a:ext>
              </a:extLst>
            </p:cNvPr>
            <p:cNvGrpSpPr/>
            <p:nvPr/>
          </p:nvGrpSpPr>
          <p:grpSpPr>
            <a:xfrm>
              <a:off x="4815238" y="4204758"/>
              <a:ext cx="2376000" cy="1980000"/>
              <a:chOff x="6320916" y="2648033"/>
              <a:chExt cx="2376000" cy="1980000"/>
            </a:xfrm>
          </p:grpSpPr>
          <p:sp>
            <p:nvSpPr>
              <p:cNvPr id="8" name="Speech Bubble: Rectangle 7">
                <a:extLst>
                  <a:ext uri="{FF2B5EF4-FFF2-40B4-BE49-F238E27FC236}">
                    <a16:creationId xmlns:a16="http://schemas.microsoft.com/office/drawing/2014/main" id="{66BA9332-1AA3-4F61-A127-999936E38D7D}"/>
                  </a:ext>
                </a:extLst>
              </p:cNvPr>
              <p:cNvSpPr/>
              <p:nvPr/>
            </p:nvSpPr>
            <p:spPr>
              <a:xfrm>
                <a:off x="6320916" y="2648033"/>
                <a:ext cx="2376000" cy="1980000"/>
              </a:xfrm>
              <a:prstGeom prst="wedgeRectCallout">
                <a:avLst>
                  <a:gd name="adj1" fmla="val -54342"/>
                  <a:gd name="adj2" fmla="val -91806"/>
                </a:avLst>
              </a:prstGeom>
              <a:solidFill>
                <a:srgbClr val="FF0000">
                  <a:alpha val="50196"/>
                </a:srgbClr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706F1AC-2402-4BAE-B82E-C4473505D5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31"/>
              <a:stretch/>
            </p:blipFill>
            <p:spPr>
              <a:xfrm>
                <a:off x="6356238" y="2678301"/>
                <a:ext cx="2305356" cy="1919464"/>
              </a:xfrm>
              <a:prstGeom prst="rect">
                <a:avLst/>
              </a:prstGeom>
              <a:ln w="28575">
                <a:noFill/>
              </a:ln>
            </p:spPr>
          </p:pic>
          <p:sp>
            <p:nvSpPr>
              <p:cNvPr id="10" name="Arrow: Down 9">
                <a:extLst>
                  <a:ext uri="{FF2B5EF4-FFF2-40B4-BE49-F238E27FC236}">
                    <a16:creationId xmlns:a16="http://schemas.microsoft.com/office/drawing/2014/main" id="{A461E102-88C8-4F02-AA2F-0656F9169E04}"/>
                  </a:ext>
                </a:extLst>
              </p:cNvPr>
              <p:cNvSpPr/>
              <p:nvPr/>
            </p:nvSpPr>
            <p:spPr>
              <a:xfrm rot="16200000">
                <a:off x="7160515" y="3958144"/>
                <a:ext cx="360000" cy="540000"/>
              </a:xfrm>
              <a:prstGeom prst="downArrow">
                <a:avLst/>
              </a:prstGeom>
              <a:solidFill>
                <a:srgbClr val="FF0000">
                  <a:alpha val="50196"/>
                </a:srgbClr>
              </a:solidFill>
              <a:ln w="12700"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0DB7282-900C-A000-026F-A5A08533B053}"/>
                </a:ext>
              </a:extLst>
            </p:cNvPr>
            <p:cNvGrpSpPr/>
            <p:nvPr/>
          </p:nvGrpSpPr>
          <p:grpSpPr>
            <a:xfrm>
              <a:off x="9048582" y="2538000"/>
              <a:ext cx="2628000" cy="1980000"/>
              <a:chOff x="8821350" y="3460940"/>
              <a:chExt cx="2628000" cy="1980000"/>
            </a:xfrm>
          </p:grpSpPr>
          <p:sp>
            <p:nvSpPr>
              <p:cNvPr id="9" name="Speech Bubble: Rectangle 8">
                <a:extLst>
                  <a:ext uri="{FF2B5EF4-FFF2-40B4-BE49-F238E27FC236}">
                    <a16:creationId xmlns:a16="http://schemas.microsoft.com/office/drawing/2014/main" id="{42889C3F-3865-456F-8861-95CFC57E019C}"/>
                  </a:ext>
                </a:extLst>
              </p:cNvPr>
              <p:cNvSpPr/>
              <p:nvPr/>
            </p:nvSpPr>
            <p:spPr>
              <a:xfrm>
                <a:off x="8821350" y="3460940"/>
                <a:ext cx="2628000" cy="1980000"/>
              </a:xfrm>
              <a:prstGeom prst="wedgeRectCallout">
                <a:avLst>
                  <a:gd name="adj1" fmla="val -48003"/>
                  <a:gd name="adj2" fmla="val -109444"/>
                </a:avLst>
              </a:prstGeom>
              <a:solidFill>
                <a:srgbClr val="92D050">
                  <a:alpha val="50196"/>
                </a:srgbClr>
              </a:solidFill>
              <a:ln w="12700">
                <a:solidFill>
                  <a:srgbClr val="92D05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0F09BB19-33C0-4FCB-8B8E-08406387C1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54414" y="3490432"/>
                <a:ext cx="2561872" cy="1921016"/>
              </a:xfrm>
              <a:prstGeom prst="rect">
                <a:avLst/>
              </a:prstGeom>
              <a:ln w="28575">
                <a:noFill/>
              </a:ln>
            </p:spPr>
          </p:pic>
          <p:sp>
            <p:nvSpPr>
              <p:cNvPr id="11" name="Arrow: Down 10">
                <a:extLst>
                  <a:ext uri="{FF2B5EF4-FFF2-40B4-BE49-F238E27FC236}">
                    <a16:creationId xmlns:a16="http://schemas.microsoft.com/office/drawing/2014/main" id="{B60511FD-D874-4AE4-9F7C-91F120A814D9}"/>
                  </a:ext>
                </a:extLst>
              </p:cNvPr>
              <p:cNvSpPr/>
              <p:nvPr/>
            </p:nvSpPr>
            <p:spPr>
              <a:xfrm rot="2711803">
                <a:off x="9327630" y="4009787"/>
                <a:ext cx="360000" cy="540000"/>
              </a:xfrm>
              <a:prstGeom prst="downArrow">
                <a:avLst/>
              </a:prstGeom>
              <a:solidFill>
                <a:srgbClr val="92D050">
                  <a:alpha val="50196"/>
                </a:srgbClr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pic>
          <p:nvPicPr>
            <p:cNvPr id="19" name="Picture 18" descr="A picture containing text, LEGO, toy&#10;&#10;Description automatically generated">
              <a:extLst>
                <a:ext uri="{FF2B5EF4-FFF2-40B4-BE49-F238E27FC236}">
                  <a16:creationId xmlns:a16="http://schemas.microsoft.com/office/drawing/2014/main" id="{090022D0-5AC4-FDEF-1147-89649188BB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033" t="15706" r="18887" b="8289"/>
            <a:stretch/>
          </p:blipFill>
          <p:spPr>
            <a:xfrm>
              <a:off x="10299883" y="211938"/>
              <a:ext cx="1750450" cy="16560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76E6596-20C8-5F5B-D549-6E845F50EE9A}"/>
              </a:ext>
            </a:extLst>
          </p:cNvPr>
          <p:cNvSpPr txBox="1"/>
          <p:nvPr/>
        </p:nvSpPr>
        <p:spPr>
          <a:xfrm>
            <a:off x="6313714" y="930233"/>
            <a:ext cx="14349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Arial"/>
              </a:rPr>
              <a:t>2024-2025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7CE09F-4C07-8E64-B337-86B8CC31ABEF}"/>
              </a:ext>
            </a:extLst>
          </p:cNvPr>
          <p:cNvSpPr txBox="1"/>
          <p:nvPr/>
        </p:nvSpPr>
        <p:spPr>
          <a:xfrm rot="16200000">
            <a:off x="3770416" y="3928752"/>
            <a:ext cx="14349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Arial"/>
              </a:rPr>
              <a:t>2010-2011*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FE9C7A-175C-B6FF-F0E3-C8BFCA588123}"/>
              </a:ext>
            </a:extLst>
          </p:cNvPr>
          <p:cNvSpPr txBox="1"/>
          <p:nvPr/>
        </p:nvSpPr>
        <p:spPr>
          <a:xfrm>
            <a:off x="9213273" y="2493816"/>
            <a:ext cx="190994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Arial"/>
              </a:rPr>
              <a:t>Existing ion source terminal</a:t>
            </a:r>
            <a:endParaRPr lang="en-US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C6406E-0459-380D-0FF1-4D7A85A8DB0D}"/>
              </a:ext>
            </a:extLst>
          </p:cNvPr>
          <p:cNvSpPr txBox="1"/>
          <p:nvPr/>
        </p:nvSpPr>
        <p:spPr>
          <a:xfrm>
            <a:off x="10064338" y="1810986"/>
            <a:ext cx="200890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Arial"/>
              </a:rPr>
              <a:t>New ion source terminal</a:t>
            </a:r>
            <a:endParaRPr lang="en-US" b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0953FA-AD99-82D7-E128-ABB41B866AD7}"/>
              </a:ext>
            </a:extLst>
          </p:cNvPr>
          <p:cNvSpPr txBox="1"/>
          <p:nvPr/>
        </p:nvSpPr>
        <p:spPr>
          <a:xfrm>
            <a:off x="8115166" y="5394321"/>
            <a:ext cx="383968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Arial"/>
                <a:cs typeface="Arial"/>
              </a:rPr>
              <a:t>Fig. 2: Ion source and injection system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273C522-4293-33B1-7F71-0235A2FB842C}"/>
              </a:ext>
            </a:extLst>
          </p:cNvPr>
          <p:cNvCxnSpPr/>
          <p:nvPr/>
        </p:nvCxnSpPr>
        <p:spPr>
          <a:xfrm>
            <a:off x="5836721" y="1695200"/>
            <a:ext cx="261259" cy="3008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811A8DA-4696-A345-7940-10968DBDFD33}"/>
              </a:ext>
            </a:extLst>
          </p:cNvPr>
          <p:cNvSpPr txBox="1"/>
          <p:nvPr/>
        </p:nvSpPr>
        <p:spPr>
          <a:xfrm>
            <a:off x="4670960" y="1345870"/>
            <a:ext cx="239485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70C0"/>
                </a:solidFill>
                <a:cs typeface="Arial"/>
              </a:rPr>
              <a:t>New multi-harmonic buncher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BEE9CB0-B9CC-E3E9-5143-C619B98FA60A}"/>
              </a:ext>
            </a:extLst>
          </p:cNvPr>
          <p:cNvCxnSpPr>
            <a:cxnSpLocks/>
          </p:cNvCxnSpPr>
          <p:nvPr/>
        </p:nvCxnSpPr>
        <p:spPr>
          <a:xfrm flipV="1">
            <a:off x="4243448" y="4569030"/>
            <a:ext cx="498765" cy="8372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1C3C261-8D13-22B1-3F2F-43BFEC5BDB86}"/>
              </a:ext>
            </a:extLst>
          </p:cNvPr>
          <p:cNvSpPr txBox="1"/>
          <p:nvPr/>
        </p:nvSpPr>
        <p:spPr>
          <a:xfrm>
            <a:off x="3295402" y="5333999"/>
            <a:ext cx="165264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70C0"/>
                </a:solidFill>
                <a:cs typeface="Arial"/>
              </a:rPr>
              <a:t>Proposed</a:t>
            </a:r>
          </a:p>
          <a:p>
            <a:r>
              <a:rPr lang="en-US" b="1">
                <a:solidFill>
                  <a:srgbClr val="0070C0"/>
                </a:solidFill>
                <a:cs typeface="Arial"/>
              </a:rPr>
              <a:t>Re-buncher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A95988-5C24-775E-699F-DE9DA07839D6}"/>
              </a:ext>
            </a:extLst>
          </p:cNvPr>
          <p:cNvSpPr txBox="1"/>
          <p:nvPr/>
        </p:nvSpPr>
        <p:spPr>
          <a:xfrm>
            <a:off x="475013" y="6481947"/>
            <a:ext cx="1131124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+mn-lt"/>
                <a:cs typeface="+mn-lt"/>
                <a:hlinkClick r:id="rId6"/>
              </a:rPr>
              <a:t>* R. Baartman, ``Optics Design of the ISIS Vertical Section Replacement", TRI-DN-09-11, TRIUMF document-22849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57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3A09C7-B828-46AD-8256-33B06A5E0486}"/>
              </a:ext>
            </a:extLst>
          </p:cNvPr>
          <p:cNvSpPr txBox="1">
            <a:spLocks/>
          </p:cNvSpPr>
          <p:nvPr/>
        </p:nvSpPr>
        <p:spPr>
          <a:xfrm>
            <a:off x="536504" y="310724"/>
            <a:ext cx="4672073" cy="63053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>
                <a:solidFill>
                  <a:srgbClr val="009FDF"/>
                </a:solidFill>
                <a:latin typeface="Arial"/>
                <a:cs typeface="Arial"/>
              </a:rPr>
              <a:t>Present buncher system</a:t>
            </a:r>
            <a:endParaRPr lang="en-US" sz="3000">
              <a:solidFill>
                <a:srgbClr val="009FDF"/>
              </a:solidFill>
            </a:endParaRPr>
          </a:p>
        </p:txBody>
      </p:sp>
      <p:pic>
        <p:nvPicPr>
          <p:cNvPr id="3" name="Picture 3" descr="Chart, line chart, histogram&#10;&#10;Description automatically generated">
            <a:extLst>
              <a:ext uri="{FF2B5EF4-FFF2-40B4-BE49-F238E27FC236}">
                <a16:creationId xmlns:a16="http://schemas.microsoft.com/office/drawing/2014/main" id="{E4FEA6C0-D549-4A5D-BE66-42C068B7C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223" y="3832776"/>
            <a:ext cx="3260967" cy="21739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DDCCE6-203E-42DD-8C63-836B7167CDB2}"/>
              </a:ext>
            </a:extLst>
          </p:cNvPr>
          <p:cNvSpPr txBox="1"/>
          <p:nvPr/>
        </p:nvSpPr>
        <p:spPr>
          <a:xfrm>
            <a:off x="5178454" y="6006265"/>
            <a:ext cx="608637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/>
                <a:cs typeface="Arial"/>
              </a:rPr>
              <a:t>Fig. 5: </a:t>
            </a:r>
            <a:r>
              <a:rPr lang="en-US" b="1">
                <a:solidFill>
                  <a:srgbClr val="0070C0"/>
                </a:solidFill>
                <a:latin typeface="Arial"/>
                <a:ea typeface="+mn-lt"/>
                <a:cs typeface="+mn-lt"/>
              </a:rPr>
              <a:t>Calculated electric field along the axis of the buncher with an applied potential of 1 V.</a:t>
            </a:r>
            <a:endParaRPr lang="en-US" b="1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3ABC0C-0B7B-4271-B64B-30A6028A465A}"/>
              </a:ext>
            </a:extLst>
          </p:cNvPr>
          <p:cNvSpPr txBox="1"/>
          <p:nvPr/>
        </p:nvSpPr>
        <p:spPr>
          <a:xfrm>
            <a:off x="4841647" y="3285250"/>
            <a:ext cx="67699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/>
                <a:cs typeface="Arial"/>
              </a:rPr>
              <a:t>Fig. 4: Calculated electrostatic potential contour by using the code POISSON/SUPERFISH</a:t>
            </a:r>
          </a:p>
        </p:txBody>
      </p:sp>
      <p:pic>
        <p:nvPicPr>
          <p:cNvPr id="25" name="Picture 25" descr="Diagram, histogram&#10;&#10;Description automatically generated">
            <a:extLst>
              <a:ext uri="{FF2B5EF4-FFF2-40B4-BE49-F238E27FC236}">
                <a16:creationId xmlns:a16="http://schemas.microsoft.com/office/drawing/2014/main" id="{BA7E30E2-EA59-41D7-A4B4-41EE13C43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398" y="816500"/>
            <a:ext cx="1617163" cy="2356989"/>
          </a:xfrm>
          <a:prstGeom prst="rect">
            <a:avLst/>
          </a:prstGeom>
        </p:spPr>
      </p:pic>
      <p:pic>
        <p:nvPicPr>
          <p:cNvPr id="26" name="Picture 26" descr="Diagram&#10;&#10;Description automatically generated">
            <a:extLst>
              <a:ext uri="{FF2B5EF4-FFF2-40B4-BE49-F238E27FC236}">
                <a16:creationId xmlns:a16="http://schemas.microsoft.com/office/drawing/2014/main" id="{A44CE456-8738-7557-7135-482227A8F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189" y="816500"/>
            <a:ext cx="1736002" cy="2356989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204D45E7-D791-AB33-0ADE-CBD11310F5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735545"/>
              </p:ext>
            </p:extLst>
          </p:nvPr>
        </p:nvGraphicFramePr>
        <p:xfrm>
          <a:off x="524493" y="3819895"/>
          <a:ext cx="4046648" cy="1719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3324">
                  <a:extLst>
                    <a:ext uri="{9D8B030D-6E8A-4147-A177-3AD203B41FA5}">
                      <a16:colId xmlns:a16="http://schemas.microsoft.com/office/drawing/2014/main" val="2960760521"/>
                    </a:ext>
                  </a:extLst>
                </a:gridCol>
                <a:gridCol w="2023324">
                  <a:extLst>
                    <a:ext uri="{9D8B030D-6E8A-4147-A177-3AD203B41FA5}">
                      <a16:colId xmlns:a16="http://schemas.microsoft.com/office/drawing/2014/main" val="3933656206"/>
                    </a:ext>
                  </a:extLst>
                </a:gridCol>
              </a:tblGrid>
              <a:tr h="429914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Aperture radius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2.54 cm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136134"/>
                  </a:ext>
                </a:extLst>
              </a:tr>
              <a:tr h="42991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1st harmonic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23.06 MHz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951128"/>
                  </a:ext>
                </a:extLst>
              </a:tr>
              <a:tr h="42991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2nd harmonic</a:t>
                      </a: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46.12 MHz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413095"/>
                  </a:ext>
                </a:extLst>
              </a:tr>
              <a:tr h="42991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err="1">
                          <a:latin typeface="Calibri"/>
                        </a:rPr>
                        <a:t>beta•lambda</a:t>
                      </a:r>
                      <a:endParaRPr lang="en-US" b="0" err="1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33.53 cm</a:t>
                      </a:r>
                      <a:endParaRPr lang="en-US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216266"/>
                  </a:ext>
                </a:extLst>
              </a:tr>
            </a:tbl>
          </a:graphicData>
        </a:graphic>
      </p:graphicFrame>
      <p:sp>
        <p:nvSpPr>
          <p:cNvPr id="8" name="Arrow: Bent-Up 7">
            <a:extLst>
              <a:ext uri="{FF2B5EF4-FFF2-40B4-BE49-F238E27FC236}">
                <a16:creationId xmlns:a16="http://schemas.microsoft.com/office/drawing/2014/main" id="{F2F33A49-E5C9-06C9-127E-65BE0EA6F28F}"/>
              </a:ext>
            </a:extLst>
          </p:cNvPr>
          <p:cNvSpPr/>
          <p:nvPr/>
        </p:nvSpPr>
        <p:spPr>
          <a:xfrm flipV="1">
            <a:off x="9332026" y="1949532"/>
            <a:ext cx="1652649" cy="40574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4CA3C74-3DBB-9001-7013-974DF848B5D1}"/>
              </a:ext>
            </a:extLst>
          </p:cNvPr>
          <p:cNvSpPr/>
          <p:nvPr/>
        </p:nvSpPr>
        <p:spPr>
          <a:xfrm>
            <a:off x="6422570" y="1890156"/>
            <a:ext cx="940129" cy="2177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A817C9-CCED-09EB-7F11-050BB51EF648}"/>
              </a:ext>
            </a:extLst>
          </p:cNvPr>
          <p:cNvSpPr txBox="1"/>
          <p:nvPr/>
        </p:nvSpPr>
        <p:spPr>
          <a:xfrm>
            <a:off x="6452260" y="1583377"/>
            <a:ext cx="9599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400 cm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7CC613-46AE-5847-3075-3E77F2466513}"/>
              </a:ext>
            </a:extLst>
          </p:cNvPr>
          <p:cNvSpPr txBox="1"/>
          <p:nvPr/>
        </p:nvSpPr>
        <p:spPr>
          <a:xfrm>
            <a:off x="9678389" y="1583376"/>
            <a:ext cx="13359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1700 cm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061871-B91F-389E-E94C-8C1DAE154157}"/>
              </a:ext>
            </a:extLst>
          </p:cNvPr>
          <p:cNvSpPr txBox="1"/>
          <p:nvPr/>
        </p:nvSpPr>
        <p:spPr>
          <a:xfrm>
            <a:off x="7996051" y="940129"/>
            <a:ext cx="128649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2nd harmonics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8A7CCC-C8C8-45DD-BF5B-EDFBE0461B3C}"/>
              </a:ext>
            </a:extLst>
          </p:cNvPr>
          <p:cNvSpPr txBox="1"/>
          <p:nvPr/>
        </p:nvSpPr>
        <p:spPr>
          <a:xfrm>
            <a:off x="5650674" y="880752"/>
            <a:ext cx="128649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1st harmonics</a:t>
            </a:r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32D3328-4564-379C-A1C9-187626BA85DE}"/>
              </a:ext>
            </a:extLst>
          </p:cNvPr>
          <p:cNvSpPr/>
          <p:nvPr/>
        </p:nvSpPr>
        <p:spPr>
          <a:xfrm>
            <a:off x="10202883" y="2355273"/>
            <a:ext cx="1375558" cy="633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Cyclotron injection</a:t>
            </a:r>
            <a:endParaRPr lang="en-US"/>
          </a:p>
        </p:txBody>
      </p:sp>
      <p:pic>
        <p:nvPicPr>
          <p:cNvPr id="20" name="Picture 20" descr="A picture containing text, indoor, appliance, equipment&#10;&#10;Description automatically generated">
            <a:extLst>
              <a:ext uri="{FF2B5EF4-FFF2-40B4-BE49-F238E27FC236}">
                <a16:creationId xmlns:a16="http://schemas.microsoft.com/office/drawing/2014/main" id="{818FE5D0-3F5E-443E-8729-4A6F04C3B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543" y="1088578"/>
            <a:ext cx="3366654" cy="18109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9ACFE9-5A6A-C955-558D-16CA2486C015}"/>
              </a:ext>
            </a:extLst>
          </p:cNvPr>
          <p:cNvSpPr txBox="1"/>
          <p:nvPr/>
        </p:nvSpPr>
        <p:spPr>
          <a:xfrm>
            <a:off x="566530" y="2899301"/>
            <a:ext cx="46423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/>
                <a:cs typeface="Arial"/>
              </a:rPr>
              <a:t>Fig. 3: Present 46 MHz 2nd buncher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B45F8C-902D-6A51-DF36-A45694218CA1}"/>
              </a:ext>
            </a:extLst>
          </p:cNvPr>
          <p:cNvSpPr txBox="1"/>
          <p:nvPr/>
        </p:nvSpPr>
        <p:spPr>
          <a:xfrm>
            <a:off x="844903" y="5725361"/>
            <a:ext cx="439835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/>
                <a:ea typeface="+mn-lt"/>
                <a:cs typeface="+mn-lt"/>
              </a:rPr>
              <a:t>Table:2 Present buncher *</a:t>
            </a:r>
            <a:endParaRPr lang="en-US" b="1">
              <a:solidFill>
                <a:srgbClr val="0070C0"/>
              </a:solidFill>
              <a:latin typeface="Arial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F9D64F-87BB-6EDD-A8A7-5293EA5FB976}"/>
              </a:ext>
            </a:extLst>
          </p:cNvPr>
          <p:cNvSpPr txBox="1"/>
          <p:nvPr/>
        </p:nvSpPr>
        <p:spPr>
          <a:xfrm>
            <a:off x="257299" y="6125689"/>
            <a:ext cx="4948051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ea typeface="+mn-lt"/>
                <a:cs typeface="+mn-lt"/>
                <a:hlinkClick r:id="rId6"/>
              </a:rPr>
              <a:t>* Baartman, R A and Dutto, G and Schmor, P W, "The TRIUMF high efficiency beambunching system", Proceedings of the Tenth International Conference on Cyclotrons and their Applications, East Lansing, Michigan, US, 1984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934725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3A09C7-B828-46AD-8256-33B06A5E0486}"/>
              </a:ext>
            </a:extLst>
          </p:cNvPr>
          <p:cNvSpPr txBox="1">
            <a:spLocks/>
          </p:cNvSpPr>
          <p:nvPr/>
        </p:nvSpPr>
        <p:spPr>
          <a:xfrm>
            <a:off x="536504" y="310724"/>
            <a:ext cx="6572124" cy="65032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000">
                <a:solidFill>
                  <a:srgbClr val="009FDF"/>
                </a:solidFill>
                <a:latin typeface="Arial"/>
                <a:cs typeface="Arial"/>
              </a:rPr>
              <a:t>A novel multi-harmonic buncher</a:t>
            </a:r>
            <a:endParaRPr lang="en-US" sz="3000">
              <a:solidFill>
                <a:srgbClr val="009FDF"/>
              </a:solidFill>
            </a:endParaRPr>
          </a:p>
        </p:txBody>
      </p:sp>
      <p:pic>
        <p:nvPicPr>
          <p:cNvPr id="3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E4FEA6C0-D549-4A5D-BE66-42C068B7C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29" y="3803089"/>
            <a:ext cx="3379721" cy="22531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DDCCE6-203E-42DD-8C63-836B7167CDB2}"/>
              </a:ext>
            </a:extLst>
          </p:cNvPr>
          <p:cNvSpPr txBox="1"/>
          <p:nvPr/>
        </p:nvSpPr>
        <p:spPr>
          <a:xfrm>
            <a:off x="5247727" y="6095330"/>
            <a:ext cx="608637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/>
                <a:cs typeface="Arial"/>
              </a:rPr>
              <a:t>Fig. 8: </a:t>
            </a:r>
            <a:r>
              <a:rPr lang="en-US" b="1">
                <a:solidFill>
                  <a:srgbClr val="0070C0"/>
                </a:solidFill>
                <a:latin typeface="Arial"/>
                <a:ea typeface="+mn-lt"/>
                <a:cs typeface="+mn-lt"/>
              </a:rPr>
              <a:t>Calculated electric field along the axis of the buncher with an applied potential of 1 V.</a:t>
            </a:r>
            <a:endParaRPr lang="en-US" b="1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3ABC0C-0B7B-4271-B64B-30A6028A465A}"/>
              </a:ext>
            </a:extLst>
          </p:cNvPr>
          <p:cNvSpPr txBox="1"/>
          <p:nvPr/>
        </p:nvSpPr>
        <p:spPr>
          <a:xfrm>
            <a:off x="4346842" y="3235769"/>
            <a:ext cx="67699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/>
                <a:cs typeface="Arial"/>
              </a:rPr>
              <a:t>Fig. 7: Calculated electrostatic potential contour by using the code COMSOL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834A83-1E2D-4349-8949-AA69AE01FFA0}"/>
              </a:ext>
            </a:extLst>
          </p:cNvPr>
          <p:cNvSpPr txBox="1"/>
          <p:nvPr/>
        </p:nvSpPr>
        <p:spPr>
          <a:xfrm>
            <a:off x="300102" y="3630477"/>
            <a:ext cx="3973016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/>
                <a:cs typeface="Arial"/>
              </a:rPr>
              <a:t>Fig. 6: </a:t>
            </a:r>
            <a:r>
              <a:rPr lang="en-US" b="1">
                <a:solidFill>
                  <a:srgbClr val="0070C0"/>
                </a:solidFill>
                <a:latin typeface="Arial"/>
                <a:ea typeface="+mn-lt"/>
                <a:cs typeface="+mn-lt"/>
              </a:rPr>
              <a:t>A concept layout of the multi-harmonic buncher cavity</a:t>
            </a:r>
            <a:r>
              <a:rPr lang="en-US" sz="2000" b="1">
                <a:solidFill>
                  <a:srgbClr val="0070C0"/>
                </a:solidFill>
                <a:latin typeface="Arial"/>
                <a:ea typeface="+mn-lt"/>
                <a:cs typeface="+mn-lt"/>
              </a:rPr>
              <a:t> *</a:t>
            </a:r>
            <a:endParaRPr lang="en-US" sz="2000" b="1">
              <a:solidFill>
                <a:srgbClr val="0070C0"/>
              </a:solidFill>
              <a:latin typeface="Arial"/>
              <a:cs typeface="Arial"/>
            </a:endParaRPr>
          </a:p>
        </p:txBody>
      </p:sp>
      <p:pic>
        <p:nvPicPr>
          <p:cNvPr id="25" name="Picture 25" descr="Chart&#10;&#10;Description automatically generated">
            <a:extLst>
              <a:ext uri="{FF2B5EF4-FFF2-40B4-BE49-F238E27FC236}">
                <a16:creationId xmlns:a16="http://schemas.microsoft.com/office/drawing/2014/main" id="{BA7E30E2-EA59-41D7-A4B4-41EE13C43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508" y="816500"/>
            <a:ext cx="3120943" cy="2356989"/>
          </a:xfrm>
          <a:prstGeom prst="rect">
            <a:avLst/>
          </a:prstGeom>
        </p:spPr>
      </p:pic>
      <p:pic>
        <p:nvPicPr>
          <p:cNvPr id="26" name="Picture 26" descr="Chart, bar chart&#10;&#10;Description automatically generated">
            <a:extLst>
              <a:ext uri="{FF2B5EF4-FFF2-40B4-BE49-F238E27FC236}">
                <a16:creationId xmlns:a16="http://schemas.microsoft.com/office/drawing/2014/main" id="{A44CE456-8738-7557-7135-482227A8F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446" y="816500"/>
            <a:ext cx="3120943" cy="2356989"/>
          </a:xfrm>
          <a:prstGeom prst="rect">
            <a:avLst/>
          </a:prstGeom>
        </p:spPr>
      </p:pic>
      <p:pic>
        <p:nvPicPr>
          <p:cNvPr id="4" name="Picture 5" descr="Diagram&#10;&#10;Description automatically generated">
            <a:extLst>
              <a:ext uri="{FF2B5EF4-FFF2-40B4-BE49-F238E27FC236}">
                <a16:creationId xmlns:a16="http://schemas.microsoft.com/office/drawing/2014/main" id="{A8AAFF89-860F-DB75-6763-04E4E3DB0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80" y="963880"/>
            <a:ext cx="2057939" cy="2762992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84429E09-ADFF-DBA2-4D2A-B5D72FB28885}"/>
              </a:ext>
            </a:extLst>
          </p:cNvPr>
          <p:cNvSpPr/>
          <p:nvPr/>
        </p:nvSpPr>
        <p:spPr>
          <a:xfrm rot="10800000">
            <a:off x="2741221" y="1434934"/>
            <a:ext cx="722416" cy="128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B9A12E-9E49-3D6C-E131-0FF3A909FF57}"/>
              </a:ext>
            </a:extLst>
          </p:cNvPr>
          <p:cNvSpPr txBox="1"/>
          <p:nvPr/>
        </p:nvSpPr>
        <p:spPr>
          <a:xfrm>
            <a:off x="39584" y="6551221"/>
            <a:ext cx="342405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Courtesy: * proposed by V. </a:t>
            </a:r>
            <a:r>
              <a:rPr lang="en-US" sz="1400" err="1">
                <a:cs typeface="Calibri"/>
              </a:rPr>
              <a:t>Zvyangintsev</a:t>
            </a:r>
            <a:endParaRPr lang="en-US" sz="140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606F47-B033-0B3B-73E5-88843471F886}"/>
              </a:ext>
            </a:extLst>
          </p:cNvPr>
          <p:cNvSpPr txBox="1"/>
          <p:nvPr/>
        </p:nvSpPr>
        <p:spPr>
          <a:xfrm>
            <a:off x="5769427" y="1009401"/>
            <a:ext cx="128649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1st &amp; 3rd harmonics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27E46B-91FC-59DB-7A0A-977FE69F0BE8}"/>
              </a:ext>
            </a:extLst>
          </p:cNvPr>
          <p:cNvSpPr txBox="1"/>
          <p:nvPr/>
        </p:nvSpPr>
        <p:spPr>
          <a:xfrm>
            <a:off x="9717973" y="1009402"/>
            <a:ext cx="128649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2nd harmonics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D756DC-05A0-EEA8-2E92-0B5599CA6E46}"/>
              </a:ext>
            </a:extLst>
          </p:cNvPr>
          <p:cNvSpPr txBox="1"/>
          <p:nvPr/>
        </p:nvSpPr>
        <p:spPr>
          <a:xfrm>
            <a:off x="508435" y="6150893"/>
            <a:ext cx="355718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Arial"/>
                <a:ea typeface="+mn-lt"/>
                <a:cs typeface="+mn-lt"/>
              </a:rPr>
              <a:t>Table:3 New multi-buncher</a:t>
            </a:r>
            <a:endParaRPr lang="en-US" sz="2000" b="1" err="1">
              <a:solidFill>
                <a:srgbClr val="0070C0"/>
              </a:solidFill>
              <a:latin typeface="Arial"/>
              <a:cs typeface="Calibri"/>
            </a:endParaRP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2DD69234-0101-CA19-0861-D78F364608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880935"/>
              </p:ext>
            </p:extLst>
          </p:nvPr>
        </p:nvGraphicFramePr>
        <p:xfrm>
          <a:off x="415636" y="4304806"/>
          <a:ext cx="3799230" cy="1851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9615">
                  <a:extLst>
                    <a:ext uri="{9D8B030D-6E8A-4147-A177-3AD203B41FA5}">
                      <a16:colId xmlns:a16="http://schemas.microsoft.com/office/drawing/2014/main" val="2960760521"/>
                    </a:ext>
                  </a:extLst>
                </a:gridCol>
                <a:gridCol w="1899615">
                  <a:extLst>
                    <a:ext uri="{9D8B030D-6E8A-4147-A177-3AD203B41FA5}">
                      <a16:colId xmlns:a16="http://schemas.microsoft.com/office/drawing/2014/main" val="3933656206"/>
                    </a:ext>
                  </a:extLst>
                </a:gridCol>
              </a:tblGrid>
              <a:tr h="370390">
                <a:tc>
                  <a:txBody>
                    <a:bodyPr/>
                    <a:lstStyle/>
                    <a:p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Aperture radius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1.27 cm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136134"/>
                  </a:ext>
                </a:extLst>
              </a:tr>
              <a:tr h="37039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/>
                        <a:t>1st harmonic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/>
                        <a:t>23.06 MHz</a:t>
                      </a:r>
                      <a:endParaRPr lang="en-US" sz="1600" b="0" i="0" u="none" strike="noStrike" noProof="0">
                        <a:latin typeface="Calibri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951128"/>
                  </a:ext>
                </a:extLst>
              </a:tr>
              <a:tr h="37039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latin typeface="Calibri"/>
                        </a:rPr>
                        <a:t>2nd harmonic</a:t>
                      </a:r>
                      <a:endParaRPr lang="en-US" sz="160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46.12 MHz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413095"/>
                  </a:ext>
                </a:extLst>
              </a:tr>
              <a:tr h="37039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latin typeface="Calibri"/>
                        </a:rPr>
                        <a:t>3rd harmonic</a:t>
                      </a:r>
                      <a:endParaRPr lang="en-US" sz="1600" b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/>
                        <a:t>69.18 MHz</a:t>
                      </a:r>
                      <a:endParaRPr lang="en-US" sz="160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216266"/>
                  </a:ext>
                </a:extLst>
              </a:tr>
              <a:tr h="37039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latin typeface="Calibri"/>
                        </a:rPr>
                        <a:t>Re-buncher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latin typeface="Calibri"/>
                        </a:rPr>
                        <a:t>23.06 MHz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293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770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3A09C7-B828-46AD-8256-33B06A5E0486}"/>
              </a:ext>
            </a:extLst>
          </p:cNvPr>
          <p:cNvSpPr txBox="1">
            <a:spLocks/>
          </p:cNvSpPr>
          <p:nvPr/>
        </p:nvSpPr>
        <p:spPr>
          <a:xfrm>
            <a:off x="536504" y="310724"/>
            <a:ext cx="5591226" cy="63730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800">
                <a:solidFill>
                  <a:srgbClr val="009FDF"/>
                </a:solidFill>
                <a:latin typeface="Arial"/>
                <a:cs typeface="Arial"/>
              </a:rPr>
              <a:t>Initial particle distributions</a:t>
            </a:r>
            <a:endParaRPr lang="en-US" sz="2800">
              <a:solidFill>
                <a:srgbClr val="009FD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3ABC0C-0B7B-4271-B64B-30A6028A465A}"/>
              </a:ext>
            </a:extLst>
          </p:cNvPr>
          <p:cNvSpPr txBox="1"/>
          <p:nvPr/>
        </p:nvSpPr>
        <p:spPr>
          <a:xfrm>
            <a:off x="1282517" y="5737370"/>
            <a:ext cx="457480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Arial"/>
                <a:cs typeface="Arial"/>
              </a:rPr>
              <a:t>Fig. 9: Calculated initial longitudinal phase-space</a:t>
            </a:r>
          </a:p>
        </p:txBody>
      </p:sp>
      <p:pic>
        <p:nvPicPr>
          <p:cNvPr id="29" name="Picture 29" descr="Chart&#10;&#10;Description automatically generated">
            <a:extLst>
              <a:ext uri="{FF2B5EF4-FFF2-40B4-BE49-F238E27FC236}">
                <a16:creationId xmlns:a16="http://schemas.microsoft.com/office/drawing/2014/main" id="{A5A7A96B-0092-F3FB-605F-0583797E2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426" y="1730667"/>
            <a:ext cx="3383721" cy="406046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390F589-0D6A-B1EA-F7B5-BC94B854ED49}"/>
              </a:ext>
            </a:extLst>
          </p:cNvPr>
          <p:cNvSpPr txBox="1"/>
          <p:nvPr/>
        </p:nvSpPr>
        <p:spPr>
          <a:xfrm>
            <a:off x="6785851" y="4924544"/>
            <a:ext cx="444396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Arial"/>
                <a:cs typeface="Arial"/>
              </a:rPr>
              <a:t>Fig. 10: Calculated initial transverse phase-space</a:t>
            </a:r>
          </a:p>
        </p:txBody>
      </p:sp>
      <p:pic>
        <p:nvPicPr>
          <p:cNvPr id="32" name="Picture 32" descr="Diagram, schematic&#10;&#10;Description automatically generated">
            <a:extLst>
              <a:ext uri="{FF2B5EF4-FFF2-40B4-BE49-F238E27FC236}">
                <a16:creationId xmlns:a16="http://schemas.microsoft.com/office/drawing/2014/main" id="{1C7A2D21-2436-A552-7E94-9F5C9DF6F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497" y="2170661"/>
            <a:ext cx="3663790" cy="274953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F995053-FC71-7C69-D465-12451703CC77}"/>
              </a:ext>
            </a:extLst>
          </p:cNvPr>
          <p:cNvSpPr txBox="1"/>
          <p:nvPr/>
        </p:nvSpPr>
        <p:spPr>
          <a:xfrm>
            <a:off x="1047803" y="953240"/>
            <a:ext cx="248138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/>
                <a:cs typeface="Arial"/>
              </a:rPr>
              <a:t>Simulation</a:t>
            </a:r>
            <a:r>
              <a:rPr lang="en-US" sz="2400" b="1">
                <a:solidFill>
                  <a:srgbClr val="0070C0"/>
                </a:solidFill>
                <a:latin typeface="Arial"/>
                <a:cs typeface="Calibri"/>
              </a:rPr>
              <a:t> </a:t>
            </a:r>
            <a:r>
              <a:rPr lang="en-US" sz="2400" b="1">
                <a:solidFill>
                  <a:srgbClr val="0070C0"/>
                </a:solidFill>
                <a:latin typeface="Arial"/>
                <a:cs typeface="Arial"/>
              </a:rPr>
              <a:t>tool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5008568-88D1-1AF9-43DF-73E5870DA279}"/>
              </a:ext>
            </a:extLst>
          </p:cNvPr>
          <p:cNvSpPr txBox="1"/>
          <p:nvPr/>
        </p:nvSpPr>
        <p:spPr>
          <a:xfrm>
            <a:off x="1285307" y="1415651"/>
            <a:ext cx="400834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>
                <a:solidFill>
                  <a:srgbClr val="0070C0"/>
                </a:solidFill>
                <a:latin typeface="Arial"/>
                <a:ea typeface="+mn-lt"/>
                <a:cs typeface="+mn-lt"/>
              </a:rPr>
              <a:t>Particle-in-cell code WARP *</a:t>
            </a:r>
            <a:endParaRPr lang="en-US" sz="2000" b="1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65D17B-A08F-48EB-BA44-9382C7ED61C7}"/>
              </a:ext>
            </a:extLst>
          </p:cNvPr>
          <p:cNvSpPr txBox="1"/>
          <p:nvPr/>
        </p:nvSpPr>
        <p:spPr>
          <a:xfrm>
            <a:off x="4957948" y="6343402"/>
            <a:ext cx="714498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+mn-lt"/>
                <a:cs typeface="+mn-lt"/>
                <a:hlinkClick r:id="rId4"/>
              </a:rPr>
              <a:t>A. Friedman et al., Computational Methods in the Warp Code Framework for Kinetic Simulations of Particle Beams and Plasmas, in IEEE Transactions on Plasma Science, vol. 42, no. 5, pp. 1321-1334, May 2014</a:t>
            </a:r>
            <a:endParaRPr lang="en-US" sz="1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8023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3A09C7-B828-46AD-8256-33B06A5E0486}"/>
              </a:ext>
            </a:extLst>
          </p:cNvPr>
          <p:cNvSpPr txBox="1">
            <a:spLocks/>
          </p:cNvSpPr>
          <p:nvPr/>
        </p:nvSpPr>
        <p:spPr>
          <a:xfrm>
            <a:off x="536504" y="310724"/>
            <a:ext cx="8510576" cy="58782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800">
                <a:solidFill>
                  <a:srgbClr val="009FDF"/>
                </a:solidFill>
                <a:latin typeface="Arial"/>
                <a:cs typeface="Arial"/>
              </a:rPr>
              <a:t>Present 1st &amp; 2nd harmonic buncher (I = 650 µA)</a:t>
            </a:r>
            <a:endParaRPr lang="en-US" sz="2800">
              <a:solidFill>
                <a:srgbClr val="009FD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DDCCE6-203E-42DD-8C63-836B7167CDB2}"/>
              </a:ext>
            </a:extLst>
          </p:cNvPr>
          <p:cNvSpPr txBox="1"/>
          <p:nvPr/>
        </p:nvSpPr>
        <p:spPr>
          <a:xfrm>
            <a:off x="5808928" y="6189553"/>
            <a:ext cx="6235492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Arial"/>
                <a:cs typeface="Arial"/>
              </a:rPr>
              <a:t>Fig. 13: Calculated transverse phase-space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3ABC0C-0B7B-4271-B64B-30A6028A465A}"/>
              </a:ext>
            </a:extLst>
          </p:cNvPr>
          <p:cNvSpPr txBox="1"/>
          <p:nvPr/>
        </p:nvSpPr>
        <p:spPr>
          <a:xfrm>
            <a:off x="748127" y="5806643"/>
            <a:ext cx="500846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Arial"/>
                <a:cs typeface="Arial"/>
              </a:rPr>
              <a:t>Fig. 11: Calculated longitudinal phase-space</a:t>
            </a:r>
          </a:p>
        </p:txBody>
      </p:sp>
      <p:pic>
        <p:nvPicPr>
          <p:cNvPr id="28" name="Picture 28" descr="Chart, diagram&#10;&#10;Description automatically generated">
            <a:extLst>
              <a:ext uri="{FF2B5EF4-FFF2-40B4-BE49-F238E27FC236}">
                <a16:creationId xmlns:a16="http://schemas.microsoft.com/office/drawing/2014/main" id="{3E7768CF-38F3-BD05-F8D9-ACB0D9605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260" y="4205874"/>
            <a:ext cx="2743198" cy="2057398"/>
          </a:xfrm>
          <a:prstGeom prst="rect">
            <a:avLst/>
          </a:prstGeom>
        </p:spPr>
      </p:pic>
      <p:pic>
        <p:nvPicPr>
          <p:cNvPr id="29" name="Picture 29" descr="Chart, histogram&#10;&#10;Description automatically generated">
            <a:extLst>
              <a:ext uri="{FF2B5EF4-FFF2-40B4-BE49-F238E27FC236}">
                <a16:creationId xmlns:a16="http://schemas.microsoft.com/office/drawing/2014/main" id="{A5A7A96B-0092-F3FB-605F-0583797E2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65" y="1201860"/>
            <a:ext cx="4739951" cy="429797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390F589-0D6A-B1EA-F7B5-BC94B854ED49}"/>
              </a:ext>
            </a:extLst>
          </p:cNvPr>
          <p:cNvSpPr txBox="1"/>
          <p:nvPr/>
        </p:nvSpPr>
        <p:spPr>
          <a:xfrm>
            <a:off x="6047958" y="3402067"/>
            <a:ext cx="5997986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Arial"/>
                <a:cs typeface="Arial"/>
              </a:rPr>
              <a:t>Fig. 12: Calculated beam envelope (2RMS, positive for x, negative for y, longitudinal for z)</a:t>
            </a:r>
            <a:r>
              <a:rPr lang="en-US" sz="2200" b="1">
                <a:ea typeface="+mn-lt"/>
                <a:cs typeface="+mn-lt"/>
              </a:rPr>
              <a:t> </a:t>
            </a:r>
            <a:endParaRPr lang="en-US"/>
          </a:p>
        </p:txBody>
      </p:sp>
      <p:pic>
        <p:nvPicPr>
          <p:cNvPr id="31" name="Picture 31" descr="Timeline&#10;&#10;Description automatically generated">
            <a:extLst>
              <a:ext uri="{FF2B5EF4-FFF2-40B4-BE49-F238E27FC236}">
                <a16:creationId xmlns:a16="http://schemas.microsoft.com/office/drawing/2014/main" id="{7A4D883B-454C-7B17-07D9-906F2AB8D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965" y="953892"/>
            <a:ext cx="3663787" cy="244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38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3A09C7-B828-46AD-8256-33B06A5E0486}"/>
              </a:ext>
            </a:extLst>
          </p:cNvPr>
          <p:cNvSpPr txBox="1">
            <a:spLocks/>
          </p:cNvSpPr>
          <p:nvPr/>
        </p:nvSpPr>
        <p:spPr>
          <a:xfrm>
            <a:off x="536504" y="310724"/>
            <a:ext cx="8560056" cy="58782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800">
                <a:solidFill>
                  <a:srgbClr val="009FDF"/>
                </a:solidFill>
                <a:latin typeface="Arial"/>
                <a:cs typeface="Arial"/>
              </a:rPr>
              <a:t>New multi-harmonic (I = 650 µA)</a:t>
            </a:r>
            <a:endParaRPr lang="en-US" sz="2800">
              <a:solidFill>
                <a:srgbClr val="009FD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3ABC0C-0B7B-4271-B64B-30A6028A465A}"/>
              </a:ext>
            </a:extLst>
          </p:cNvPr>
          <p:cNvSpPr txBox="1"/>
          <p:nvPr/>
        </p:nvSpPr>
        <p:spPr>
          <a:xfrm>
            <a:off x="748127" y="5806643"/>
            <a:ext cx="500846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Arial"/>
                <a:cs typeface="Arial"/>
              </a:rPr>
              <a:t>Fig. 14: Calculated longitudinal phase-space</a:t>
            </a:r>
          </a:p>
        </p:txBody>
      </p:sp>
      <p:pic>
        <p:nvPicPr>
          <p:cNvPr id="28" name="Picture 28" descr="Chart, diagram&#10;&#10;Description automatically generated">
            <a:extLst>
              <a:ext uri="{FF2B5EF4-FFF2-40B4-BE49-F238E27FC236}">
                <a16:creationId xmlns:a16="http://schemas.microsoft.com/office/drawing/2014/main" id="{3E7768CF-38F3-BD05-F8D9-ACB0D9605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260" y="4205874"/>
            <a:ext cx="2743198" cy="2057398"/>
          </a:xfrm>
          <a:prstGeom prst="rect">
            <a:avLst/>
          </a:prstGeom>
        </p:spPr>
      </p:pic>
      <p:pic>
        <p:nvPicPr>
          <p:cNvPr id="29" name="Picture 29" descr="Chart&#10;&#10;Description automatically generated">
            <a:extLst>
              <a:ext uri="{FF2B5EF4-FFF2-40B4-BE49-F238E27FC236}">
                <a16:creationId xmlns:a16="http://schemas.microsoft.com/office/drawing/2014/main" id="{A5A7A96B-0092-F3FB-605F-0583797E2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65" y="1201860"/>
            <a:ext cx="4739951" cy="429797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390F589-0D6A-B1EA-F7B5-BC94B854ED49}"/>
              </a:ext>
            </a:extLst>
          </p:cNvPr>
          <p:cNvSpPr txBox="1"/>
          <p:nvPr/>
        </p:nvSpPr>
        <p:spPr>
          <a:xfrm>
            <a:off x="6047958" y="3402067"/>
            <a:ext cx="5997986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Arial"/>
                <a:cs typeface="Arial"/>
              </a:rPr>
              <a:t>Fig. 15: Calculated beam envelope (2RMS, positive for x, negative for y, longitudinal for z)</a:t>
            </a:r>
            <a:r>
              <a:rPr lang="en-US" sz="2200" b="1">
                <a:ea typeface="+mn-lt"/>
                <a:cs typeface="+mn-lt"/>
              </a:rPr>
              <a:t> </a:t>
            </a:r>
            <a:endParaRPr lang="en-US"/>
          </a:p>
        </p:txBody>
      </p:sp>
      <p:pic>
        <p:nvPicPr>
          <p:cNvPr id="31" name="Picture 31" descr="Timeline&#10;&#10;Description automatically generated">
            <a:extLst>
              <a:ext uri="{FF2B5EF4-FFF2-40B4-BE49-F238E27FC236}">
                <a16:creationId xmlns:a16="http://schemas.microsoft.com/office/drawing/2014/main" id="{7A4D883B-454C-7B17-07D9-906F2AB8D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965" y="953892"/>
            <a:ext cx="3663787" cy="24425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C8E31C-F198-3428-D2BB-92C4C7BED688}"/>
              </a:ext>
            </a:extLst>
          </p:cNvPr>
          <p:cNvSpPr txBox="1"/>
          <p:nvPr/>
        </p:nvSpPr>
        <p:spPr>
          <a:xfrm>
            <a:off x="5808928" y="6189553"/>
            <a:ext cx="6235492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Arial"/>
                <a:cs typeface="Arial"/>
              </a:rPr>
              <a:t>Fig. 16: Calculated transverse phase-space</a:t>
            </a:r>
          </a:p>
        </p:txBody>
      </p:sp>
    </p:spTree>
    <p:extLst>
      <p:ext uri="{BB962C8B-B14F-4D97-AF65-F5344CB8AC3E}">
        <p14:creationId xmlns:p14="http://schemas.microsoft.com/office/powerpoint/2010/main" val="2637785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Application>Microsoft Office PowerPoint</Application>
  <PresentationFormat>Widescreen</PresentationFormat>
  <Slides>13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Custom Design</vt:lpstr>
      <vt:lpstr>Design of a multi-harmonic buncher for TRIUMF 500 MeV cyclotron</vt:lpstr>
      <vt:lpstr>PowerPoint Presentation</vt:lpstr>
      <vt:lpstr>PowerPoint Presentation</vt:lpstr>
      <vt:lpstr>Status on the injection upgrade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Castaneda</dc:creator>
  <cp:revision>5</cp:revision>
  <dcterms:created xsi:type="dcterms:W3CDTF">2019-03-27T18:02:40Z</dcterms:created>
  <dcterms:modified xsi:type="dcterms:W3CDTF">2022-12-06T03:03:06Z</dcterms:modified>
</cp:coreProperties>
</file>