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82" r:id="rId3"/>
    <p:sldId id="481" r:id="rId4"/>
    <p:sldId id="482" r:id="rId5"/>
    <p:sldId id="483" r:id="rId6"/>
    <p:sldId id="484" r:id="rId7"/>
    <p:sldId id="417" r:id="rId8"/>
    <p:sldId id="463" r:id="rId9"/>
    <p:sldId id="464" r:id="rId10"/>
    <p:sldId id="418" r:id="rId11"/>
    <p:sldId id="462" r:id="rId12"/>
    <p:sldId id="402" r:id="rId13"/>
    <p:sldId id="488" r:id="rId14"/>
    <p:sldId id="490" r:id="rId15"/>
    <p:sldId id="391" r:id="rId16"/>
    <p:sldId id="421" r:id="rId17"/>
    <p:sldId id="487" r:id="rId19"/>
    <p:sldId id="286" r:id="rId20"/>
  </p:sldIdLst>
  <p:sldSz cx="12192000" cy="6858000"/>
  <p:notesSz cx="6858000" cy="9144000"/>
  <p:custDataLst>
    <p:tags r:id="rId24"/>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171717"/>
    <a:srgbClr val="F7F7F7"/>
    <a:srgbClr val="8D2722"/>
    <a:srgbClr val="FF6699"/>
    <a:srgbClr val="FF99FF"/>
    <a:srgbClr val="FFCCCC"/>
    <a:srgbClr val="FFCCFF"/>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0000"/>
    <p:restoredTop sz="94660"/>
  </p:normalViewPr>
  <p:slideViewPr>
    <p:cSldViewPr showGuides="1">
      <p:cViewPr>
        <p:scale>
          <a:sx n="80" d="100"/>
          <a:sy n="80" d="100"/>
        </p:scale>
        <p:origin x="3064" y="520"/>
      </p:cViewPr>
      <p:guideLst>
        <p:guide orient="horz" pos="2160"/>
        <p:guide pos="3840"/>
      </p:guideLst>
    </p:cSldViewPr>
  </p:slideViewPr>
  <p:notesTextViewPr>
    <p:cViewPr>
      <p:scale>
        <a:sx n="100" d="100"/>
        <a:sy n="100" d="100"/>
      </p:scale>
      <p:origin x="0" y="0"/>
    </p:cViewPr>
  </p:notesTextViewPr>
  <p:sorterViewPr showFormatting="0">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3.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53DEE39-EF30-4B22-A2BB-CDE01B16BDF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zh-CN" altLang="en-US"/>
        </a:p>
      </dgm:t>
    </dgm:pt>
    <dgm:pt modelId="{F9422386-8189-4474-88B6-9126C599C92B}">
      <dgm:prSet phldrT="[文本]"/>
      <dgm:spPr>
        <a:solidFill>
          <a:srgbClr val="C00000"/>
        </a:solidFill>
      </dgm:spPr>
      <dgm:t>
        <a:bodyPr/>
        <a:lstStyle/>
        <a:p>
          <a:r>
            <a:rPr lang="en-US" altLang="zh-CN" dirty="0" smtClean="0">
              <a:solidFill>
                <a:schemeClr val="bg1"/>
              </a:solidFill>
              <a:latin typeface="微软雅黑" panose="020B0503020204020204" pitchFamily="34" charset="-122"/>
              <a:ea typeface="微软雅黑" panose="020B0503020204020204" pitchFamily="34" charset="-122"/>
            </a:rPr>
            <a:t>PUMCH NM</a:t>
          </a:r>
        </a:p>
        <a:p>
          <a:r>
            <a:rPr lang="zh-CN" altLang="en-US" dirty="0" smtClean="0">
              <a:solidFill>
                <a:schemeClr val="bg1"/>
              </a:solidFill>
              <a:latin typeface="微软雅黑" panose="020B0503020204020204" pitchFamily="34" charset="-122"/>
              <a:ea typeface="微软雅黑" panose="020B0503020204020204" pitchFamily="34" charset="-122"/>
            </a:rPr>
            <a:t>（图像采集与诊断）</a:t>
          </a:r>
          <a:endParaRPr lang="zh-CN" altLang="en-US" dirty="0">
            <a:solidFill>
              <a:schemeClr val="bg1"/>
            </a:solidFill>
            <a:latin typeface="微软雅黑" panose="020B0503020204020204" pitchFamily="34" charset="-122"/>
            <a:ea typeface="微软雅黑" panose="020B0503020204020204" pitchFamily="34" charset="-122"/>
          </a:endParaRPr>
        </a:p>
      </dgm:t>
    </dgm:pt>
    <dgm:pt modelId="{31772B91-9EB8-4361-AADB-CE310FE0F6D3}" cxnId="{C875235E-2345-49D3-A21E-5BA6BDA79460}" type="parTrans">
      <dgm:prSet/>
      <dgm:spPr/>
      <dgm:t>
        <a:bodyPr/>
        <a:lstStyle/>
        <a:p>
          <a:endParaRPr lang="zh-CN" altLang="en-US">
            <a:latin typeface="微软雅黑" panose="020B0503020204020204" pitchFamily="34" charset="-122"/>
            <a:ea typeface="微软雅黑" panose="020B0503020204020204" pitchFamily="34" charset="-122"/>
          </a:endParaRPr>
        </a:p>
      </dgm:t>
    </dgm:pt>
    <dgm:pt modelId="{0F48BA4C-0307-4E3E-8A4B-116FACA22907}" cxnId="{C875235E-2345-49D3-A21E-5BA6BDA79460}"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97CD8B9E-53A5-4255-AE95-19679108DB83}">
      <dgm:prSet phldrT="[文本]"/>
      <dgm:spPr>
        <a:solidFill>
          <a:schemeClr val="accent4">
            <a:lumMod val="20000"/>
            <a:lumOff val="80000"/>
          </a:schemeClr>
        </a:solidFill>
      </dgm:spPr>
      <dgm:t>
        <a:bodyPr/>
        <a:lstStyle/>
        <a:p>
          <a:r>
            <a:rPr lang="en-US" altLang="zh-CN" dirty="0" smtClean="0">
              <a:solidFill>
                <a:schemeClr val="bg1"/>
              </a:solidFill>
              <a:latin typeface="微软雅黑" panose="020B0503020204020204" pitchFamily="34" charset="-122"/>
              <a:ea typeface="微软雅黑" panose="020B0503020204020204" pitchFamily="34" charset="-122"/>
            </a:rPr>
            <a:t>Nuclide production </a:t>
          </a:r>
          <a:endParaRPr lang="zh-CN" altLang="en-US" dirty="0">
            <a:solidFill>
              <a:schemeClr val="bg1"/>
            </a:solidFill>
            <a:latin typeface="微软雅黑" panose="020B0503020204020204" pitchFamily="34" charset="-122"/>
            <a:ea typeface="微软雅黑" panose="020B0503020204020204" pitchFamily="34" charset="-122"/>
          </a:endParaRPr>
        </a:p>
      </dgm:t>
    </dgm:pt>
    <dgm:pt modelId="{1D8DA4F9-EC9A-4273-BDC0-947A963DC4DE}" cxnId="{B6AA51EA-9CE1-4A31-BC2A-EEBAFECAE005}" type="parTrans">
      <dgm:prSet/>
      <dgm:spPr/>
      <dgm:t>
        <a:bodyPr/>
        <a:lstStyle/>
        <a:p>
          <a:endParaRPr lang="zh-CN" altLang="en-US">
            <a:solidFill>
              <a:schemeClr val="bg1"/>
            </a:solidFill>
            <a:latin typeface="微软雅黑" panose="020B0503020204020204" pitchFamily="34" charset="-122"/>
            <a:ea typeface="微软雅黑" panose="020B0503020204020204" pitchFamily="34" charset="-122"/>
          </a:endParaRPr>
        </a:p>
      </dgm:t>
    </dgm:pt>
    <dgm:pt modelId="{8571A483-C182-4FC2-B5A4-2E66D337EA85}" cxnId="{B6AA51EA-9CE1-4A31-BC2A-EEBAFECAE005}"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5D642FDB-6365-49F1-B6D3-CE90151F31C9}">
      <dgm:prSet phldrT="[文本]"/>
      <dgm:spPr>
        <a:solidFill>
          <a:srgbClr val="FFFF00"/>
        </a:solidFill>
      </dgm:spPr>
      <dgm:t>
        <a:bodyPr/>
        <a:lstStyle/>
        <a:p>
          <a:r>
            <a:rPr lang="en-US" altLang="zh-CN" dirty="0" smtClean="0">
              <a:solidFill>
                <a:schemeClr val="bg1"/>
              </a:solidFill>
              <a:latin typeface="微软雅黑" panose="020B0503020204020204" pitchFamily="34" charset="-122"/>
              <a:ea typeface="微软雅黑" panose="020B0503020204020204" pitchFamily="34" charset="-122"/>
            </a:rPr>
            <a:t>Image data analysis</a:t>
          </a:r>
          <a:endParaRPr lang="zh-CN" altLang="en-US" dirty="0">
            <a:solidFill>
              <a:schemeClr val="bg1"/>
            </a:solidFill>
            <a:latin typeface="微软雅黑" panose="020B0503020204020204" pitchFamily="34" charset="-122"/>
            <a:ea typeface="微软雅黑" panose="020B0503020204020204" pitchFamily="34" charset="-122"/>
          </a:endParaRPr>
        </a:p>
      </dgm:t>
    </dgm:pt>
    <dgm:pt modelId="{73541A5D-9DD0-43A5-A903-86141BEF4514}" cxnId="{E104010D-9694-409A-8294-96443DD8B8B3}" type="parTrans">
      <dgm:prSet/>
      <dgm:spPr/>
      <dgm:t>
        <a:bodyPr/>
        <a:lstStyle/>
        <a:p>
          <a:endParaRPr lang="zh-CN" altLang="en-US">
            <a:solidFill>
              <a:schemeClr val="bg1"/>
            </a:solidFill>
            <a:latin typeface="微软雅黑" panose="020B0503020204020204" pitchFamily="34" charset="-122"/>
            <a:ea typeface="微软雅黑" panose="020B0503020204020204" pitchFamily="34" charset="-122"/>
          </a:endParaRPr>
        </a:p>
      </dgm:t>
    </dgm:pt>
    <dgm:pt modelId="{862C9B77-4351-4DE8-BAC4-1B2E77D78289}" cxnId="{E104010D-9694-409A-8294-96443DD8B8B3}"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4CC701E9-0C38-4BD5-91F5-4653F18C88A8}">
      <dgm:prSet phldrT="[文本]"/>
      <dgm:spPr>
        <a:solidFill>
          <a:schemeClr val="accent6">
            <a:lumMod val="40000"/>
            <a:lumOff val="60000"/>
          </a:schemeClr>
        </a:solidFill>
        <a:ln>
          <a:noFill/>
        </a:ln>
      </dgm:spPr>
      <dgm:t>
        <a:bodyPr/>
        <a:lstStyle/>
        <a:p>
          <a:r>
            <a:rPr lang="en-US" altLang="zh-CN" dirty="0" smtClean="0">
              <a:solidFill>
                <a:schemeClr val="bg1"/>
              </a:solidFill>
              <a:latin typeface="微软雅黑" panose="020B0503020204020204" pitchFamily="34" charset="-122"/>
              <a:ea typeface="微软雅黑" panose="020B0503020204020204" pitchFamily="34" charset="-122"/>
            </a:rPr>
            <a:t>Quality control</a:t>
          </a:r>
          <a:endParaRPr lang="zh-CN" altLang="en-US" dirty="0">
            <a:solidFill>
              <a:schemeClr val="bg1"/>
            </a:solidFill>
            <a:latin typeface="微软雅黑" panose="020B0503020204020204" pitchFamily="34" charset="-122"/>
            <a:ea typeface="微软雅黑" panose="020B0503020204020204" pitchFamily="34" charset="-122"/>
          </a:endParaRPr>
        </a:p>
      </dgm:t>
    </dgm:pt>
    <dgm:pt modelId="{9BB20884-20F2-465E-820E-135879CB2267}" cxnId="{2BEF6D5C-AF39-4392-8747-81018A0A4DCF}" type="parTrans">
      <dgm:prSet/>
      <dgm:spPr/>
      <dgm:t>
        <a:bodyPr/>
        <a:lstStyle/>
        <a:p>
          <a:endParaRPr lang="zh-CN" altLang="en-US">
            <a:solidFill>
              <a:schemeClr val="bg1"/>
            </a:solidFill>
            <a:latin typeface="微软雅黑" panose="020B0503020204020204" pitchFamily="34" charset="-122"/>
            <a:ea typeface="微软雅黑" panose="020B0503020204020204" pitchFamily="34" charset="-122"/>
          </a:endParaRPr>
        </a:p>
      </dgm:t>
    </dgm:pt>
    <dgm:pt modelId="{F25D3E94-61C6-4D63-8281-16232C8C2A42}" cxnId="{2BEF6D5C-AF39-4392-8747-81018A0A4DCF}"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722FC47F-F3B3-40B7-854D-9305E19F2C8E}">
      <dgm:prSet phldrT="[文本]"/>
      <dgm:spPr>
        <a:solidFill>
          <a:schemeClr val="accent6">
            <a:lumMod val="75000"/>
          </a:schemeClr>
        </a:solidFill>
      </dgm:spPr>
      <dgm:t>
        <a:bodyPr/>
        <a:lstStyle/>
        <a:p>
          <a:r>
            <a:rPr lang="en-US" altLang="zh-CN" dirty="0" smtClean="0">
              <a:solidFill>
                <a:schemeClr val="bg1"/>
              </a:solidFill>
              <a:latin typeface="微软雅黑" panose="020B0503020204020204" pitchFamily="34" charset="-122"/>
              <a:ea typeface="微软雅黑" panose="020B0503020204020204" pitchFamily="34" charset="-122"/>
            </a:rPr>
            <a:t>Radiopharmaceutical </a:t>
          </a:r>
          <a:endParaRPr lang="zh-CN" altLang="en-US" dirty="0">
            <a:solidFill>
              <a:schemeClr val="bg1"/>
            </a:solidFill>
            <a:latin typeface="微软雅黑" panose="020B0503020204020204" pitchFamily="34" charset="-122"/>
            <a:ea typeface="微软雅黑" panose="020B0503020204020204" pitchFamily="34" charset="-122"/>
          </a:endParaRPr>
        </a:p>
      </dgm:t>
    </dgm:pt>
    <dgm:pt modelId="{161DBE2D-74BB-4CD3-B1EC-329DC0EAC4C1}" cxnId="{4B55412B-554E-4835-AD23-8CD94BCFFE34}" type="parTrans">
      <dgm:prSet/>
      <dgm:spPr/>
      <dgm:t>
        <a:bodyPr/>
        <a:lstStyle/>
        <a:p>
          <a:endParaRPr lang="zh-CN" altLang="en-US">
            <a:solidFill>
              <a:schemeClr val="bg1"/>
            </a:solidFill>
            <a:latin typeface="微软雅黑" panose="020B0503020204020204" pitchFamily="34" charset="-122"/>
            <a:ea typeface="微软雅黑" panose="020B0503020204020204" pitchFamily="34" charset="-122"/>
          </a:endParaRPr>
        </a:p>
      </dgm:t>
    </dgm:pt>
    <dgm:pt modelId="{CCBB41B2-3F05-407E-8829-1A7D68CC0434}" cxnId="{4B55412B-554E-4835-AD23-8CD94BCFFE34}" type="sibTrans">
      <dgm:prSet/>
      <dgm:spPr/>
      <dgm:t>
        <a:bodyPr/>
        <a:lstStyle/>
        <a:p>
          <a:endParaRPr lang="zh-CN" altLang="en-US">
            <a:latin typeface="微软雅黑" panose="020B0503020204020204" pitchFamily="34" charset="-122"/>
            <a:ea typeface="微软雅黑" panose="020B0503020204020204" pitchFamily="34" charset="-122"/>
          </a:endParaRPr>
        </a:p>
      </dgm:t>
    </dgm:pt>
    <dgm:pt modelId="{0823B96B-9EC6-405E-9253-E553B56BD8C7}" type="pres">
      <dgm:prSet presAssocID="{953DEE39-EF30-4B22-A2BB-CDE01B16BDF9}" presName="Name0" presStyleCnt="0">
        <dgm:presLayoutVars>
          <dgm:chMax val="1"/>
          <dgm:chPref val="1"/>
          <dgm:dir/>
          <dgm:animOne val="branch"/>
          <dgm:animLvl val="lvl"/>
        </dgm:presLayoutVars>
      </dgm:prSet>
      <dgm:spPr/>
      <dgm:t>
        <a:bodyPr/>
        <a:lstStyle/>
        <a:p>
          <a:endParaRPr lang="zh-CN" altLang="en-US"/>
        </a:p>
      </dgm:t>
    </dgm:pt>
    <dgm:pt modelId="{E5BE9373-FA65-4907-A9FE-6CB692F1669E}" type="pres">
      <dgm:prSet presAssocID="{F9422386-8189-4474-88B6-9126C599C92B}" presName="singleCycle" presStyleCnt="0"/>
      <dgm:spPr/>
    </dgm:pt>
    <dgm:pt modelId="{8CBC2D76-1931-4A4D-B4D1-ED8150010C5E}" type="pres">
      <dgm:prSet presAssocID="{F9422386-8189-4474-88B6-9126C599C92B}" presName="singleCenter" presStyleLbl="node1" presStyleIdx="0" presStyleCnt="5" custScaleX="162271">
        <dgm:presLayoutVars>
          <dgm:chMax val="7"/>
          <dgm:chPref val="7"/>
        </dgm:presLayoutVars>
      </dgm:prSet>
      <dgm:spPr/>
      <dgm:t>
        <a:bodyPr/>
        <a:lstStyle/>
        <a:p>
          <a:endParaRPr lang="zh-CN" altLang="en-US"/>
        </a:p>
      </dgm:t>
    </dgm:pt>
    <dgm:pt modelId="{9CD7B765-8187-447C-A36B-A26946716E25}" type="pres">
      <dgm:prSet presAssocID="{1D8DA4F9-EC9A-4273-BDC0-947A963DC4DE}" presName="Name56" presStyleLbl="parChTrans1D2" presStyleIdx="0" presStyleCnt="4"/>
      <dgm:spPr/>
      <dgm:t>
        <a:bodyPr/>
        <a:lstStyle/>
        <a:p>
          <a:endParaRPr lang="zh-CN" altLang="en-US"/>
        </a:p>
      </dgm:t>
    </dgm:pt>
    <dgm:pt modelId="{C3B7E31F-A71A-4EF5-A3F1-07B2003CB9C5}" type="pres">
      <dgm:prSet presAssocID="{97CD8B9E-53A5-4255-AE95-19679108DB83}" presName="text0" presStyleLbl="node1" presStyleIdx="1" presStyleCnt="5" custScaleX="202606">
        <dgm:presLayoutVars>
          <dgm:bulletEnabled val="1"/>
        </dgm:presLayoutVars>
      </dgm:prSet>
      <dgm:spPr/>
      <dgm:t>
        <a:bodyPr/>
        <a:lstStyle/>
        <a:p>
          <a:endParaRPr lang="zh-CN" altLang="en-US"/>
        </a:p>
      </dgm:t>
    </dgm:pt>
    <dgm:pt modelId="{CC0FD59C-E23A-4779-88A1-DCAB9C0D7C35}" type="pres">
      <dgm:prSet presAssocID="{73541A5D-9DD0-43A5-A903-86141BEF4514}" presName="Name56" presStyleLbl="parChTrans1D2" presStyleIdx="1" presStyleCnt="4"/>
      <dgm:spPr/>
      <dgm:t>
        <a:bodyPr/>
        <a:lstStyle/>
        <a:p>
          <a:endParaRPr lang="zh-CN" altLang="en-US"/>
        </a:p>
      </dgm:t>
    </dgm:pt>
    <dgm:pt modelId="{588A1153-DBCC-4BC7-99BA-0071AB731952}" type="pres">
      <dgm:prSet presAssocID="{5D642FDB-6365-49F1-B6D3-CE90151F31C9}" presName="text0" presStyleLbl="node1" presStyleIdx="2" presStyleCnt="5" custScaleX="199988" custRadScaleRad="152809" custRadScaleInc="1289">
        <dgm:presLayoutVars>
          <dgm:bulletEnabled val="1"/>
        </dgm:presLayoutVars>
      </dgm:prSet>
      <dgm:spPr/>
      <dgm:t>
        <a:bodyPr/>
        <a:lstStyle/>
        <a:p>
          <a:endParaRPr lang="zh-CN" altLang="en-US"/>
        </a:p>
      </dgm:t>
    </dgm:pt>
    <dgm:pt modelId="{5125B4EE-BA4A-4006-ACC7-0631DF9905D9}" type="pres">
      <dgm:prSet presAssocID="{9BB20884-20F2-465E-820E-135879CB2267}" presName="Name56" presStyleLbl="parChTrans1D2" presStyleIdx="2" presStyleCnt="4"/>
      <dgm:spPr/>
      <dgm:t>
        <a:bodyPr/>
        <a:lstStyle/>
        <a:p>
          <a:endParaRPr lang="zh-CN" altLang="en-US"/>
        </a:p>
      </dgm:t>
    </dgm:pt>
    <dgm:pt modelId="{40995FEF-40BA-4571-AA01-04E2CEC5F611}" type="pres">
      <dgm:prSet presAssocID="{4CC701E9-0C38-4BD5-91F5-4653F18C88A8}" presName="text0" presStyleLbl="node1" presStyleIdx="3" presStyleCnt="5" custScaleX="217198">
        <dgm:presLayoutVars>
          <dgm:bulletEnabled val="1"/>
        </dgm:presLayoutVars>
      </dgm:prSet>
      <dgm:spPr/>
      <dgm:t>
        <a:bodyPr/>
        <a:lstStyle/>
        <a:p>
          <a:endParaRPr lang="zh-CN" altLang="en-US"/>
        </a:p>
      </dgm:t>
    </dgm:pt>
    <dgm:pt modelId="{D980E1E6-65FD-40AB-A4F4-2D7799C3C72F}" type="pres">
      <dgm:prSet presAssocID="{161DBE2D-74BB-4CD3-B1EC-329DC0EAC4C1}" presName="Name56" presStyleLbl="parChTrans1D2" presStyleIdx="3" presStyleCnt="4"/>
      <dgm:spPr/>
      <dgm:t>
        <a:bodyPr/>
        <a:lstStyle/>
        <a:p>
          <a:endParaRPr lang="zh-CN" altLang="en-US"/>
        </a:p>
      </dgm:t>
    </dgm:pt>
    <dgm:pt modelId="{0B41F776-B164-40FE-91E8-17DB2BD2275C}" type="pres">
      <dgm:prSet presAssocID="{722FC47F-F3B3-40B7-854D-9305E19F2C8E}" presName="text0" presStyleLbl="node1" presStyleIdx="4" presStyleCnt="5" custScaleX="214579" custRadScaleRad="149488" custRadScaleInc="0">
        <dgm:presLayoutVars>
          <dgm:bulletEnabled val="1"/>
        </dgm:presLayoutVars>
      </dgm:prSet>
      <dgm:spPr/>
      <dgm:t>
        <a:bodyPr/>
        <a:lstStyle/>
        <a:p>
          <a:endParaRPr lang="zh-CN" altLang="en-US"/>
        </a:p>
      </dgm:t>
    </dgm:pt>
  </dgm:ptLst>
  <dgm:cxnLst>
    <dgm:cxn modelId="{8D95F3A4-3906-4D99-969B-030FEF501235}" type="presOf" srcId="{161DBE2D-74BB-4CD3-B1EC-329DC0EAC4C1}" destId="{D980E1E6-65FD-40AB-A4F4-2D7799C3C72F}" srcOrd="0" destOrd="0" presId="urn:microsoft.com/office/officeart/2008/layout/RadialCluster"/>
    <dgm:cxn modelId="{CDB9CCF0-3EF2-4B8D-B3EF-B05577AB4107}" type="presOf" srcId="{722FC47F-F3B3-40B7-854D-9305E19F2C8E}" destId="{0B41F776-B164-40FE-91E8-17DB2BD2275C}" srcOrd="0" destOrd="0" presId="urn:microsoft.com/office/officeart/2008/layout/RadialCluster"/>
    <dgm:cxn modelId="{E662124A-761D-40F0-8E91-6CE3E022E8D7}" type="presOf" srcId="{953DEE39-EF30-4B22-A2BB-CDE01B16BDF9}" destId="{0823B96B-9EC6-405E-9253-E553B56BD8C7}" srcOrd="0" destOrd="0" presId="urn:microsoft.com/office/officeart/2008/layout/RadialCluster"/>
    <dgm:cxn modelId="{ECBED3B7-18CF-4032-A283-28782A8FC299}" type="presOf" srcId="{1D8DA4F9-EC9A-4273-BDC0-947A963DC4DE}" destId="{9CD7B765-8187-447C-A36B-A26946716E25}" srcOrd="0" destOrd="0" presId="urn:microsoft.com/office/officeart/2008/layout/RadialCluster"/>
    <dgm:cxn modelId="{C875235E-2345-49D3-A21E-5BA6BDA79460}" srcId="{953DEE39-EF30-4B22-A2BB-CDE01B16BDF9}" destId="{F9422386-8189-4474-88B6-9126C599C92B}" srcOrd="0" destOrd="0" parTransId="{31772B91-9EB8-4361-AADB-CE310FE0F6D3}" sibTransId="{0F48BA4C-0307-4E3E-8A4B-116FACA22907}"/>
    <dgm:cxn modelId="{9D362CEE-A4CD-4BB0-84EE-2BD3D58E0D39}" type="presOf" srcId="{5D642FDB-6365-49F1-B6D3-CE90151F31C9}" destId="{588A1153-DBCC-4BC7-99BA-0071AB731952}" srcOrd="0" destOrd="0" presId="urn:microsoft.com/office/officeart/2008/layout/RadialCluster"/>
    <dgm:cxn modelId="{2BEF6D5C-AF39-4392-8747-81018A0A4DCF}" srcId="{F9422386-8189-4474-88B6-9126C599C92B}" destId="{4CC701E9-0C38-4BD5-91F5-4653F18C88A8}" srcOrd="2" destOrd="0" parTransId="{9BB20884-20F2-465E-820E-135879CB2267}" sibTransId="{F25D3E94-61C6-4D63-8281-16232C8C2A42}"/>
    <dgm:cxn modelId="{1246EADA-B95F-4686-A103-2A2B504E750C}" type="presOf" srcId="{9BB20884-20F2-465E-820E-135879CB2267}" destId="{5125B4EE-BA4A-4006-ACC7-0631DF9905D9}" srcOrd="0" destOrd="0" presId="urn:microsoft.com/office/officeart/2008/layout/RadialCluster"/>
    <dgm:cxn modelId="{70E1BCB6-80D9-49B6-8EAF-90415B5A940E}" type="presOf" srcId="{F9422386-8189-4474-88B6-9126C599C92B}" destId="{8CBC2D76-1931-4A4D-B4D1-ED8150010C5E}" srcOrd="0" destOrd="0" presId="urn:microsoft.com/office/officeart/2008/layout/RadialCluster"/>
    <dgm:cxn modelId="{B6AA51EA-9CE1-4A31-BC2A-EEBAFECAE005}" srcId="{F9422386-8189-4474-88B6-9126C599C92B}" destId="{97CD8B9E-53A5-4255-AE95-19679108DB83}" srcOrd="0" destOrd="0" parTransId="{1D8DA4F9-EC9A-4273-BDC0-947A963DC4DE}" sibTransId="{8571A483-C182-4FC2-B5A4-2E66D337EA85}"/>
    <dgm:cxn modelId="{D3C155AC-1125-48F2-BD51-654B5EA11871}" type="presOf" srcId="{73541A5D-9DD0-43A5-A903-86141BEF4514}" destId="{CC0FD59C-E23A-4779-88A1-DCAB9C0D7C35}" srcOrd="0" destOrd="0" presId="urn:microsoft.com/office/officeart/2008/layout/RadialCluster"/>
    <dgm:cxn modelId="{E104010D-9694-409A-8294-96443DD8B8B3}" srcId="{F9422386-8189-4474-88B6-9126C599C92B}" destId="{5D642FDB-6365-49F1-B6D3-CE90151F31C9}" srcOrd="1" destOrd="0" parTransId="{73541A5D-9DD0-43A5-A903-86141BEF4514}" sibTransId="{862C9B77-4351-4DE8-BAC4-1B2E77D78289}"/>
    <dgm:cxn modelId="{E4390E1A-B2F0-4B53-B7C3-1CCAAB15F789}" type="presOf" srcId="{97CD8B9E-53A5-4255-AE95-19679108DB83}" destId="{C3B7E31F-A71A-4EF5-A3F1-07B2003CB9C5}" srcOrd="0" destOrd="0" presId="urn:microsoft.com/office/officeart/2008/layout/RadialCluster"/>
    <dgm:cxn modelId="{4B55412B-554E-4835-AD23-8CD94BCFFE34}" srcId="{F9422386-8189-4474-88B6-9126C599C92B}" destId="{722FC47F-F3B3-40B7-854D-9305E19F2C8E}" srcOrd="3" destOrd="0" parTransId="{161DBE2D-74BB-4CD3-B1EC-329DC0EAC4C1}" sibTransId="{CCBB41B2-3F05-407E-8829-1A7D68CC0434}"/>
    <dgm:cxn modelId="{839BA340-0A71-4E5C-BA59-85EF685106C4}" type="presOf" srcId="{4CC701E9-0C38-4BD5-91F5-4653F18C88A8}" destId="{40995FEF-40BA-4571-AA01-04E2CEC5F611}" srcOrd="0" destOrd="0" presId="urn:microsoft.com/office/officeart/2008/layout/RadialCluster"/>
    <dgm:cxn modelId="{093A13DD-B21F-4B4E-83A9-7FC9826BC6BC}" type="presParOf" srcId="{0823B96B-9EC6-405E-9253-E553B56BD8C7}" destId="{E5BE9373-FA65-4907-A9FE-6CB692F1669E}" srcOrd="0" destOrd="0" presId="urn:microsoft.com/office/officeart/2008/layout/RadialCluster"/>
    <dgm:cxn modelId="{FC0BA524-B73F-4C46-97F7-52CEA83B8B81}" type="presParOf" srcId="{E5BE9373-FA65-4907-A9FE-6CB692F1669E}" destId="{8CBC2D76-1931-4A4D-B4D1-ED8150010C5E}" srcOrd="0" destOrd="0" presId="urn:microsoft.com/office/officeart/2008/layout/RadialCluster"/>
    <dgm:cxn modelId="{D88D9B4A-4219-4F83-8340-96C8E78484DC}" type="presParOf" srcId="{E5BE9373-FA65-4907-A9FE-6CB692F1669E}" destId="{9CD7B765-8187-447C-A36B-A26946716E25}" srcOrd="1" destOrd="0" presId="urn:microsoft.com/office/officeart/2008/layout/RadialCluster"/>
    <dgm:cxn modelId="{4353FC39-A4EB-452D-99BE-12076E5DF03E}" type="presParOf" srcId="{E5BE9373-FA65-4907-A9FE-6CB692F1669E}" destId="{C3B7E31F-A71A-4EF5-A3F1-07B2003CB9C5}" srcOrd="2" destOrd="0" presId="urn:microsoft.com/office/officeart/2008/layout/RadialCluster"/>
    <dgm:cxn modelId="{8544C03C-D03C-45EB-B3B7-C916F34ACCC4}" type="presParOf" srcId="{E5BE9373-FA65-4907-A9FE-6CB692F1669E}" destId="{CC0FD59C-E23A-4779-88A1-DCAB9C0D7C35}" srcOrd="3" destOrd="0" presId="urn:microsoft.com/office/officeart/2008/layout/RadialCluster"/>
    <dgm:cxn modelId="{C1C63400-6B75-4D6D-B91A-9C9322F42A2C}" type="presParOf" srcId="{E5BE9373-FA65-4907-A9FE-6CB692F1669E}" destId="{588A1153-DBCC-4BC7-99BA-0071AB731952}" srcOrd="4" destOrd="0" presId="urn:microsoft.com/office/officeart/2008/layout/RadialCluster"/>
    <dgm:cxn modelId="{8AFF1D97-8FCD-4D6A-A90C-9E85F29418F2}" type="presParOf" srcId="{E5BE9373-FA65-4907-A9FE-6CB692F1669E}" destId="{5125B4EE-BA4A-4006-ACC7-0631DF9905D9}" srcOrd="5" destOrd="0" presId="urn:microsoft.com/office/officeart/2008/layout/RadialCluster"/>
    <dgm:cxn modelId="{92944848-8BAB-411B-9C6D-52C9F4BC543C}" type="presParOf" srcId="{E5BE9373-FA65-4907-A9FE-6CB692F1669E}" destId="{40995FEF-40BA-4571-AA01-04E2CEC5F611}" srcOrd="6" destOrd="0" presId="urn:microsoft.com/office/officeart/2008/layout/RadialCluster"/>
    <dgm:cxn modelId="{7FC4E45A-7B24-4E00-8C7A-6DABFC1BC822}" type="presParOf" srcId="{E5BE9373-FA65-4907-A9FE-6CB692F1669E}" destId="{D980E1E6-65FD-40AB-A4F4-2D7799C3C72F}" srcOrd="7" destOrd="0" presId="urn:microsoft.com/office/officeart/2008/layout/RadialCluster"/>
    <dgm:cxn modelId="{13B53256-C271-4F2F-87A5-F4C90C7A5135}" type="presParOf" srcId="{E5BE9373-FA65-4907-A9FE-6CB692F1669E}" destId="{0B41F776-B164-40FE-91E8-17DB2BD2275C}" srcOrd="8" destOrd="0" presId="urn:microsoft.com/office/officeart/2008/layout/RadialCluster"/>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896544" cy="4896544"/>
        <a:chOff x="0" y="0"/>
        <a:chExt cx="4896544" cy="4896544"/>
      </a:xfrm>
    </dsp:grpSpPr>
    <dsp:sp modelId="{8CBC2D76-1931-4A4D-B4D1-ED8150010C5E}">
      <dsp:nvSpPr>
        <dsp:cNvPr id="3" name="圆角矩形 2"/>
        <dsp:cNvSpPr/>
      </dsp:nvSpPr>
      <dsp:spPr bwMode="white">
        <a:xfrm>
          <a:off x="3329518" y="1713790"/>
          <a:ext cx="1468963" cy="1468963"/>
        </a:xfrm>
        <a:prstGeom prst="roundRect">
          <a:avLst/>
        </a:prstGeom>
        <a:solidFill>
          <a:srgbClr val="C00000"/>
        </a:solidFill>
      </dsp:spPr>
      <dsp:style>
        <a:lnRef idx="2">
          <a:schemeClr val="lt1"/>
        </a:lnRef>
        <a:fillRef idx="1">
          <a:schemeClr val="accent1"/>
        </a:fillRef>
        <a:effectRef idx="0">
          <a:scrgbClr r="0" g="0" b="0"/>
        </a:effectRef>
        <a:fontRef idx="minor">
          <a:schemeClr val="lt1"/>
        </a:fontRef>
      </dsp:style>
      <dsp:txBody>
        <a:bodyPr lIns="43180" tIns="43180" rIns="43180" bIns="4318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en-US" altLang="zh-CN" dirty="0" smtClean="0">
              <a:solidFill>
                <a:schemeClr val="bg1"/>
              </a:solidFill>
              <a:latin typeface="微软雅黑" panose="020B0503020204020204" pitchFamily="34" charset="-122"/>
              <a:ea typeface="微软雅黑" panose="020B0503020204020204" pitchFamily="34" charset="-122"/>
            </a:rPr>
            <a:t>PUMCH NM</a:t>
          </a:r>
          <a:endParaRPr lang="en-US" altLang="zh-CN" dirty="0" smtClean="0">
            <a:solidFill>
              <a:schemeClr val="bg1"/>
            </a:solidFill>
            <a:latin typeface="微软雅黑" panose="020B0503020204020204" pitchFamily="34" charset="-122"/>
            <a:ea typeface="微软雅黑" panose="020B0503020204020204" pitchFamily="34" charset="-122"/>
          </a:endParaRPr>
        </a:p>
        <a:p>
          <a:pPr lvl="0">
            <a:lnSpc>
              <a:spcPct val="100000"/>
            </a:lnSpc>
            <a:spcBef>
              <a:spcPct val="0"/>
            </a:spcBef>
            <a:spcAft>
              <a:spcPct val="35000"/>
            </a:spcAft>
          </a:pPr>
          <a:r>
            <a:rPr lang="zh-CN" altLang="en-US" dirty="0" smtClean="0">
              <a:solidFill>
                <a:schemeClr val="bg1"/>
              </a:solidFill>
              <a:latin typeface="微软雅黑" panose="020B0503020204020204" pitchFamily="34" charset="-122"/>
              <a:ea typeface="微软雅黑" panose="020B0503020204020204" pitchFamily="34" charset="-122"/>
            </a:rPr>
            <a:t>（图像采集与诊断）</a:t>
          </a:r>
          <a:endParaRPr lang="zh-CN" altLang="en-US" dirty="0">
            <a:solidFill>
              <a:schemeClr val="bg1"/>
            </a:solidFill>
            <a:latin typeface="微软雅黑" panose="020B0503020204020204" pitchFamily="34" charset="-122"/>
            <a:ea typeface="微软雅黑" panose="020B0503020204020204" pitchFamily="34" charset="-122"/>
          </a:endParaRPr>
        </a:p>
      </dsp:txBody>
      <dsp:txXfrm>
        <a:off x="3329518" y="1713790"/>
        <a:ext cx="1468963" cy="1468963"/>
      </dsp:txXfrm>
    </dsp:sp>
    <dsp:sp modelId="{9CD7B765-8187-447C-A36B-A26946716E25}">
      <dsp:nvSpPr>
        <dsp:cNvPr id="4" name="任意多边形 3"/>
        <dsp:cNvSpPr/>
      </dsp:nvSpPr>
      <dsp:spPr bwMode="white">
        <a:xfrm>
          <a:off x="3699259" y="1317299"/>
          <a:ext cx="729482" cy="63500"/>
        </a:xfrm>
        <a:custGeom>
          <a:avLst/>
          <a:gdLst/>
          <a:ahLst/>
          <a:cxnLst/>
          <a:pathLst>
            <a:path w="1149" h="100">
              <a:moveTo>
                <a:pt x="574" y="624"/>
              </a:moveTo>
              <a:lnTo>
                <a:pt x="574" y="-524"/>
              </a:lnTo>
            </a:path>
          </a:pathLst>
        </a:custGeom>
      </dsp:spPr>
      <dsp:style>
        <a:lnRef idx="2">
          <a:schemeClr val="accent1">
            <a:shade val="60000"/>
          </a:schemeClr>
        </a:lnRef>
        <a:fillRef idx="0">
          <a:schemeClr val="accent1"/>
        </a:fillRef>
        <a:effectRef idx="0">
          <a:scrgbClr r="0" g="0" b="0"/>
        </a:effectRef>
        <a:fontRef idx="minor"/>
      </dsp:style>
      <dsp:txXfrm>
        <a:off x="3699259" y="1317299"/>
        <a:ext cx="729482" cy="63500"/>
      </dsp:txXfrm>
    </dsp:sp>
    <dsp:sp modelId="{C3B7E31F-A71A-4EF5-A3F1-07B2003CB9C5}">
      <dsp:nvSpPr>
        <dsp:cNvPr id="5" name="圆角矩形 4"/>
        <dsp:cNvSpPr/>
      </dsp:nvSpPr>
      <dsp:spPr bwMode="white">
        <a:xfrm>
          <a:off x="3571897" y="103"/>
          <a:ext cx="984205" cy="984205"/>
        </a:xfrm>
        <a:prstGeom prst="roundRect">
          <a:avLst/>
        </a:prstGeom>
        <a:solidFill>
          <a:schemeClr val="accent4">
            <a:lumMod val="20000"/>
            <a:lumOff val="80000"/>
          </a:schemeClr>
        </a:solidFill>
      </dsp:spPr>
      <dsp:style>
        <a:lnRef idx="2">
          <a:schemeClr val="lt1"/>
        </a:lnRef>
        <a:fillRef idx="1">
          <a:schemeClr val="accent1"/>
        </a:fillRef>
        <a:effectRef idx="0">
          <a:scrgbClr r="0" g="0" b="0"/>
        </a:effectRef>
        <a:fontRef idx="minor">
          <a:schemeClr val="lt1"/>
        </a:fontRef>
      </dsp:style>
      <dsp:txBody>
        <a:bodyPr lIns="30480" tIns="30480" rIns="30480" bIns="30480" anchor="ctr"/>
        <a:lstStyle>
          <a:lvl1pPr algn="ctr">
            <a:defRPr sz="1200"/>
          </a:lvl1pPr>
          <a:lvl2pPr marL="57150" indent="-57150" algn="ctr">
            <a:defRPr sz="900"/>
          </a:lvl2pPr>
          <a:lvl3pPr marL="114300" indent="-57150" algn="ctr">
            <a:defRPr sz="900"/>
          </a:lvl3pPr>
          <a:lvl4pPr marL="171450" indent="-57150" algn="ctr">
            <a:defRPr sz="900"/>
          </a:lvl4pPr>
          <a:lvl5pPr marL="228600" indent="-57150" algn="ctr">
            <a:defRPr sz="900"/>
          </a:lvl5pPr>
          <a:lvl6pPr marL="285750" indent="-57150" algn="ctr">
            <a:defRPr sz="900"/>
          </a:lvl6pPr>
          <a:lvl7pPr marL="342900" indent="-57150" algn="ctr">
            <a:defRPr sz="900"/>
          </a:lvl7pPr>
          <a:lvl8pPr marL="400050" indent="-57150" algn="ctr">
            <a:defRPr sz="900"/>
          </a:lvl8pPr>
          <a:lvl9pPr marL="457200" indent="-57150" algn="ctr">
            <a:defRPr sz="900"/>
          </a:lvl9pPr>
        </a:lstStyle>
        <a:p>
          <a:pPr lvl="0">
            <a:lnSpc>
              <a:spcPct val="100000"/>
            </a:lnSpc>
            <a:spcBef>
              <a:spcPct val="0"/>
            </a:spcBef>
            <a:spcAft>
              <a:spcPct val="35000"/>
            </a:spcAft>
          </a:pPr>
          <a:r>
            <a:rPr lang="en-US" altLang="zh-CN" dirty="0" smtClean="0">
              <a:solidFill>
                <a:schemeClr val="bg1"/>
              </a:solidFill>
              <a:latin typeface="微软雅黑" panose="020B0503020204020204" pitchFamily="34" charset="-122"/>
              <a:ea typeface="微软雅黑" panose="020B0503020204020204" pitchFamily="34" charset="-122"/>
            </a:rPr>
            <a:t>Nuclide production </a:t>
          </a:r>
          <a:endParaRPr lang="zh-CN" altLang="en-US" dirty="0">
            <a:solidFill>
              <a:schemeClr val="bg1"/>
            </a:solidFill>
            <a:latin typeface="微软雅黑" panose="020B0503020204020204" pitchFamily="34" charset="-122"/>
            <a:ea typeface="微软雅黑" panose="020B0503020204020204" pitchFamily="34" charset="-122"/>
          </a:endParaRPr>
        </a:p>
      </dsp:txBody>
      <dsp:txXfrm>
        <a:off x="3571897" y="103"/>
        <a:ext cx="984205" cy="984205"/>
      </dsp:txXfrm>
    </dsp:sp>
    <dsp:sp modelId="{CC0FD59C-E23A-4779-88A1-DCAB9C0D7C35}">
      <dsp:nvSpPr>
        <dsp:cNvPr id="6" name="任意多边形 5"/>
        <dsp:cNvSpPr/>
      </dsp:nvSpPr>
      <dsp:spPr bwMode="white">
        <a:xfrm>
          <a:off x="4798436" y="2432879"/>
          <a:ext cx="1762398" cy="63500"/>
        </a:xfrm>
        <a:custGeom>
          <a:avLst/>
          <a:gdLst/>
          <a:ahLst/>
          <a:cxnLst/>
          <a:pathLst>
            <a:path w="2775" h="100">
              <a:moveTo>
                <a:pt x="0" y="36"/>
              </a:moveTo>
              <a:lnTo>
                <a:pt x="2775" y="64"/>
              </a:lnTo>
            </a:path>
          </a:pathLst>
        </a:custGeom>
      </dsp:spPr>
      <dsp:style>
        <a:lnRef idx="2">
          <a:schemeClr val="accent1">
            <a:shade val="60000"/>
          </a:schemeClr>
        </a:lnRef>
        <a:fillRef idx="0">
          <a:schemeClr val="accent1"/>
        </a:fillRef>
        <a:effectRef idx="0">
          <a:scrgbClr r="0" g="0" b="0"/>
        </a:effectRef>
        <a:fontRef idx="minor"/>
      </dsp:style>
      <dsp:txXfrm>
        <a:off x="4798436" y="2432879"/>
        <a:ext cx="1762398" cy="63500"/>
      </dsp:txXfrm>
    </dsp:sp>
    <dsp:sp modelId="{588A1153-DBCC-4BC7-99BA-0071AB731952}">
      <dsp:nvSpPr>
        <dsp:cNvPr id="7" name="圆角矩形 6"/>
        <dsp:cNvSpPr/>
      </dsp:nvSpPr>
      <dsp:spPr bwMode="white">
        <a:xfrm>
          <a:off x="6560789" y="1986429"/>
          <a:ext cx="984205" cy="984205"/>
        </a:xfrm>
        <a:prstGeom prst="roundRect">
          <a:avLst/>
        </a:prstGeom>
        <a:solidFill>
          <a:srgbClr val="FFFF00"/>
        </a:solidFill>
      </dsp:spPr>
      <dsp:style>
        <a:lnRef idx="2">
          <a:schemeClr val="lt1"/>
        </a:lnRef>
        <a:fillRef idx="1">
          <a:schemeClr val="accent1"/>
        </a:fillRef>
        <a:effectRef idx="0">
          <a:scrgbClr r="0" g="0" b="0"/>
        </a:effectRef>
        <a:fontRef idx="minor">
          <a:schemeClr val="lt1"/>
        </a:fontRef>
      </dsp:style>
      <dsp:txBody>
        <a:bodyPr lIns="43180" tIns="43180" rIns="43180" bIns="43180" anchor="ctr"/>
        <a:lstStyle>
          <a:lvl1pPr algn="ctr">
            <a:defRPr sz="1700"/>
          </a:lvl1pPr>
          <a:lvl2pPr marL="114300" indent="-114300" algn="ctr">
            <a:defRPr sz="1300"/>
          </a:lvl2pPr>
          <a:lvl3pPr marL="228600" indent="-114300" algn="ctr">
            <a:defRPr sz="1300"/>
          </a:lvl3pPr>
          <a:lvl4pPr marL="342900" indent="-114300" algn="ctr">
            <a:defRPr sz="1300"/>
          </a:lvl4pPr>
          <a:lvl5pPr marL="457200" indent="-114300" algn="ctr">
            <a:defRPr sz="1300"/>
          </a:lvl5pPr>
          <a:lvl6pPr marL="571500" indent="-114300" algn="ctr">
            <a:defRPr sz="1300"/>
          </a:lvl6pPr>
          <a:lvl7pPr marL="685800" indent="-114300" algn="ctr">
            <a:defRPr sz="1300"/>
          </a:lvl7pPr>
          <a:lvl8pPr marL="800100" indent="-114300" algn="ctr">
            <a:defRPr sz="1300"/>
          </a:lvl8pPr>
          <a:lvl9pPr marL="914400" indent="-114300" algn="ctr">
            <a:defRPr sz="1300"/>
          </a:lvl9pPr>
        </a:lstStyle>
        <a:p>
          <a:pPr lvl="0">
            <a:lnSpc>
              <a:spcPct val="100000"/>
            </a:lnSpc>
            <a:spcBef>
              <a:spcPct val="0"/>
            </a:spcBef>
            <a:spcAft>
              <a:spcPct val="35000"/>
            </a:spcAft>
          </a:pPr>
          <a:r>
            <a:rPr lang="en-US" altLang="zh-CN" dirty="0" smtClean="0">
              <a:solidFill>
                <a:schemeClr val="bg1"/>
              </a:solidFill>
              <a:latin typeface="微软雅黑" panose="020B0503020204020204" pitchFamily="34" charset="-122"/>
              <a:ea typeface="微软雅黑" panose="020B0503020204020204" pitchFamily="34" charset="-122"/>
            </a:rPr>
            <a:t>Image data analysis</a:t>
          </a:r>
          <a:endParaRPr lang="zh-CN" altLang="en-US" dirty="0">
            <a:solidFill>
              <a:schemeClr val="bg1"/>
            </a:solidFill>
            <a:latin typeface="微软雅黑" panose="020B0503020204020204" pitchFamily="34" charset="-122"/>
            <a:ea typeface="微软雅黑" panose="020B0503020204020204" pitchFamily="34" charset="-122"/>
          </a:endParaRPr>
        </a:p>
      </dsp:txBody>
      <dsp:txXfrm>
        <a:off x="6560789" y="1986429"/>
        <a:ext cx="984205" cy="984205"/>
      </dsp:txXfrm>
    </dsp:sp>
    <dsp:sp modelId="{5125B4EE-BA4A-4006-ACC7-0631DF9905D9}">
      <dsp:nvSpPr>
        <dsp:cNvPr id="8" name="任意多边形 7"/>
        <dsp:cNvSpPr/>
      </dsp:nvSpPr>
      <dsp:spPr bwMode="white">
        <a:xfrm>
          <a:off x="3699259" y="3515744"/>
          <a:ext cx="729482" cy="63500"/>
        </a:xfrm>
        <a:custGeom>
          <a:avLst/>
          <a:gdLst/>
          <a:ahLst/>
          <a:cxnLst/>
          <a:pathLst>
            <a:path w="1149" h="100">
              <a:moveTo>
                <a:pt x="574" y="-524"/>
              </a:moveTo>
              <a:lnTo>
                <a:pt x="574" y="624"/>
              </a:lnTo>
            </a:path>
          </a:pathLst>
        </a:custGeom>
      </dsp:spPr>
      <dsp:style>
        <a:lnRef idx="2">
          <a:schemeClr val="accent1">
            <a:shade val="60000"/>
          </a:schemeClr>
        </a:lnRef>
        <a:fillRef idx="0">
          <a:schemeClr val="accent1"/>
        </a:fillRef>
        <a:effectRef idx="0">
          <a:scrgbClr r="0" g="0" b="0"/>
        </a:effectRef>
        <a:fontRef idx="minor"/>
      </dsp:style>
      <dsp:txXfrm>
        <a:off x="3699259" y="3515744"/>
        <a:ext cx="729482" cy="63500"/>
      </dsp:txXfrm>
    </dsp:sp>
    <dsp:sp modelId="{40995FEF-40BA-4571-AA01-04E2CEC5F611}">
      <dsp:nvSpPr>
        <dsp:cNvPr id="9" name="圆角矩形 8"/>
        <dsp:cNvSpPr/>
      </dsp:nvSpPr>
      <dsp:spPr bwMode="white">
        <a:xfrm>
          <a:off x="3571897" y="3912235"/>
          <a:ext cx="984205" cy="984205"/>
        </a:xfrm>
        <a:prstGeom prst="roundRect">
          <a:avLst/>
        </a:prstGeom>
        <a:solidFill>
          <a:schemeClr val="accent6">
            <a:lumMod val="40000"/>
            <a:lumOff val="60000"/>
          </a:schemeClr>
        </a:solidFill>
        <a:ln>
          <a:noFill/>
        </a:ln>
      </dsp:spPr>
      <dsp:style>
        <a:lnRef idx="2">
          <a:schemeClr val="lt1"/>
        </a:lnRef>
        <a:fillRef idx="1">
          <a:schemeClr val="accent1"/>
        </a:fillRef>
        <a:effectRef idx="0">
          <a:scrgbClr r="0" g="0" b="0"/>
        </a:effectRef>
        <a:fontRef idx="minor">
          <a:schemeClr val="lt1"/>
        </a:fontRef>
      </dsp:style>
      <dsp:txBody>
        <a:bodyPr lIns="45720" tIns="45720" rIns="45720" bIns="4572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ltLang="zh-CN" dirty="0" smtClean="0">
              <a:solidFill>
                <a:schemeClr val="bg1"/>
              </a:solidFill>
              <a:latin typeface="微软雅黑" panose="020B0503020204020204" pitchFamily="34" charset="-122"/>
              <a:ea typeface="微软雅黑" panose="020B0503020204020204" pitchFamily="34" charset="-122"/>
            </a:rPr>
            <a:t>Quality control</a:t>
          </a:r>
          <a:endParaRPr lang="zh-CN" altLang="en-US" dirty="0">
            <a:solidFill>
              <a:schemeClr val="bg1"/>
            </a:solidFill>
            <a:latin typeface="微软雅黑" panose="020B0503020204020204" pitchFamily="34" charset="-122"/>
            <a:ea typeface="微软雅黑" panose="020B0503020204020204" pitchFamily="34" charset="-122"/>
          </a:endParaRPr>
        </a:p>
      </dsp:txBody>
      <dsp:txXfrm>
        <a:off x="3571897" y="3912235"/>
        <a:ext cx="984205" cy="984205"/>
      </dsp:txXfrm>
    </dsp:sp>
    <dsp:sp modelId="{D980E1E6-65FD-40AB-A4F4-2D7799C3C72F}">
      <dsp:nvSpPr>
        <dsp:cNvPr id="10" name="任意多边形 9"/>
        <dsp:cNvSpPr/>
      </dsp:nvSpPr>
      <dsp:spPr bwMode="white">
        <a:xfrm>
          <a:off x="1632018" y="2416522"/>
          <a:ext cx="1697500" cy="63500"/>
        </a:xfrm>
        <a:custGeom>
          <a:avLst/>
          <a:gdLst/>
          <a:ahLst/>
          <a:cxnLst/>
          <a:pathLst>
            <a:path w="2673" h="100">
              <a:moveTo>
                <a:pt x="2673" y="50"/>
              </a:moveTo>
              <a:lnTo>
                <a:pt x="0" y="50"/>
              </a:lnTo>
            </a:path>
          </a:pathLst>
        </a:custGeom>
      </dsp:spPr>
      <dsp:style>
        <a:lnRef idx="2">
          <a:schemeClr val="accent1">
            <a:shade val="60000"/>
          </a:schemeClr>
        </a:lnRef>
        <a:fillRef idx="0">
          <a:schemeClr val="accent1"/>
        </a:fillRef>
        <a:effectRef idx="0">
          <a:scrgbClr r="0" g="0" b="0"/>
        </a:effectRef>
        <a:fontRef idx="minor"/>
      </dsp:style>
      <dsp:txXfrm>
        <a:off x="1632018" y="2416522"/>
        <a:ext cx="1697500" cy="63500"/>
      </dsp:txXfrm>
    </dsp:sp>
    <dsp:sp modelId="{0B41F776-B164-40FE-91E8-17DB2BD2275C}">
      <dsp:nvSpPr>
        <dsp:cNvPr id="11" name="圆角矩形 10"/>
        <dsp:cNvSpPr/>
      </dsp:nvSpPr>
      <dsp:spPr bwMode="white">
        <a:xfrm>
          <a:off x="647813" y="1956169"/>
          <a:ext cx="984205" cy="984205"/>
        </a:xfrm>
        <a:prstGeom prst="roundRect">
          <a:avLst/>
        </a:prstGeom>
        <a:solidFill>
          <a:schemeClr val="accent6">
            <a:lumMod val="75000"/>
          </a:schemeClr>
        </a:solidFill>
      </dsp:spPr>
      <dsp:style>
        <a:lnRef idx="2">
          <a:schemeClr val="lt1"/>
        </a:lnRef>
        <a:fillRef idx="1">
          <a:schemeClr val="accent1"/>
        </a:fillRef>
        <a:effectRef idx="0">
          <a:scrgbClr r="0" g="0" b="0"/>
        </a:effectRef>
        <a:fontRef idx="minor">
          <a:schemeClr val="lt1"/>
        </a:fontRef>
      </dsp:style>
      <dsp:txBody>
        <a:bodyPr lIns="15240" tIns="15240" rIns="15240" bIns="15240" anchor="ctr"/>
        <a:lstStyle>
          <a:lvl1pPr algn="ctr">
            <a:defRPr sz="6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r>
            <a:rPr lang="en-US" altLang="zh-CN" dirty="0" smtClean="0">
              <a:solidFill>
                <a:schemeClr val="bg1"/>
              </a:solidFill>
              <a:latin typeface="微软雅黑" panose="020B0503020204020204" pitchFamily="34" charset="-122"/>
              <a:ea typeface="微软雅黑" panose="020B0503020204020204" pitchFamily="34" charset="-122"/>
            </a:rPr>
            <a:t>Radiopharmaceutical </a:t>
          </a:r>
          <a:endParaRPr lang="zh-CN" altLang="en-US" dirty="0">
            <a:solidFill>
              <a:schemeClr val="bg1"/>
            </a:solidFill>
            <a:latin typeface="微软雅黑" panose="020B0503020204020204" pitchFamily="34" charset="-122"/>
            <a:ea typeface="微软雅黑" panose="020B0503020204020204" pitchFamily="34" charset="-122"/>
          </a:endParaRPr>
        </a:p>
      </dsp:txBody>
      <dsp:txXfrm>
        <a:off x="647813" y="1956169"/>
        <a:ext cx="984205" cy="98420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stAng" val="90"/>
                              <dgm:param type="ctrShpMap" val="fNode"/>
                            </dgm:alg>
                          </dgm:if>
                          <dgm:if name="Name67" axis="ch ch" ptType="node node" st="1 1" cnt="1 0" func="cnt" op="equ" val="2">
                            <dgm:alg type="cycle">
                              <dgm:param type="stAng" val="45"/>
                              <dgm:param type="spanAng" val="90"/>
                              <dgm:param type="ctrShpMap" val="fNode"/>
                            </dgm:alg>
                          </dgm:if>
                          <dgm:else name="Name68">
                            <dgm:alg type="cycle">
                              <dgm:param type="stAng" val="0"/>
                              <dgm:param type="spanAng" val="180"/>
                              <dgm:param type="ctrShpMap" val="fNode"/>
                            </dgm:alg>
                          </dgm:else>
                        </dgm:choose>
                      </dgm:if>
                      <dgm:if name="Name69" axis="ch" ptType="node" func="cnt" op="equ" val="2">
                        <dgm:choose name="Name70">
                          <dgm:if name="Name71" axis="ch ch" ptType="node node" st="1 1" cnt="1 0" func="cnt" op="equ" val="1">
                            <dgm:alg type="cycle">
                              <dgm:param type="stAng" val="0"/>
                              <dgm:param type="ctrShpMap" val="fNode"/>
                            </dgm:alg>
                          </dgm:if>
                          <dgm:if name="Name72" axis="ch ch" ptType="node node" st="1 1" cnt="1 0" func="cnt" op="equ" val="2">
                            <dgm:alg type="cycle">
                              <dgm:param type="stAng" val="315"/>
                              <dgm:param type="spanAng" val="90"/>
                              <dgm:param type="ctrShpMap" val="fNode"/>
                            </dgm:alg>
                          </dgm:if>
                          <dgm:else name="Name73">
                            <dgm:alg type="cycle">
                              <dgm:param type="stAng" val="270"/>
                              <dgm:param type="spanAng" val="180"/>
                              <dgm:param type="ctrShpMap" val="fNode"/>
                            </dgm:alg>
                          </dgm:else>
                        </dgm:choose>
                      </dgm:if>
                      <dgm:if name="Name74" axis="ch" ptType="node" func="cnt" op="equ" val="3">
                        <dgm:choose name="Name75">
                          <dgm:if name="Name76" axis="ch ch" ptType="node node" st="1 1" cnt="1 0" func="cnt" op="equ" val="1">
                            <dgm:alg type="cycle">
                              <dgm:param type="stAng" val="0"/>
                              <dgm:param type="ctrShpMap" val="fNode"/>
                            </dgm:alg>
                          </dgm:if>
                          <dgm:if name="Name77" axis="ch ch" ptType="node node" st="1 1" cnt="1 0" func="cnt" op="equ" val="2">
                            <dgm:alg type="cycle">
                              <dgm:param type="stAng" val="315"/>
                              <dgm:param type="spanAng" val="90"/>
                              <dgm:param type="ctrShpMap" val="fNode"/>
                            </dgm:alg>
                          </dgm:if>
                          <dgm:else name="Name78">
                            <dgm:alg type="cycle">
                              <dgm:param type="stAng" val="270"/>
                              <dgm:param type="spanAng" val="180"/>
                              <dgm:param type="ctrShpMap" val="fNode"/>
                            </dgm:alg>
                          </dgm:else>
                        </dgm:choose>
                      </dgm:if>
                      <dgm:if name="Name79" axis="ch" ptType="node" func="cnt" op="equ" val="4">
                        <dgm:choose name="Name80">
                          <dgm:if name="Name81" axis="ch ch" ptType="node node" st="1 1" cnt="1 0" func="cnt" op="equ" val="1">
                            <dgm:alg type="cycle">
                              <dgm:param type="stAng" val="0"/>
                              <dgm:param type="ctrShpMap" val="fNode"/>
                            </dgm:alg>
                          </dgm:if>
                          <dgm:if name="Name82" axis="ch ch" ptType="node node" st="1 1" cnt="1 0" func="cnt" op="equ" val="2">
                            <dgm:alg type="cycle">
                              <dgm:param type="stAng" val="315"/>
                              <dgm:param type="spanAng" val="90"/>
                              <dgm:param type="ctrShpMap" val="fNode"/>
                            </dgm:alg>
                          </dgm:if>
                          <dgm:else name="Name83">
                            <dgm:alg type="cycle">
                              <dgm:param type="stAng" val="292.5"/>
                              <dgm:param type="spanAng" val="135"/>
                              <dgm:param type="ctrShpMap" val="fNode"/>
                            </dgm:alg>
                          </dgm:else>
                        </dgm:choose>
                      </dgm:if>
                      <dgm:if name="Name84" axis="ch" ptType="node" func="cnt" op="equ" val="5">
                        <dgm:choose name="Name85">
                          <dgm:if name="Name86" axis="ch ch" ptType="node node" st="1 1" cnt="1 0" func="cnt" op="equ" val="1">
                            <dgm:alg type="cycle">
                              <dgm:param type="stAng" val="0"/>
                              <dgm:param type="ctrShpMap" val="fNode"/>
                            </dgm:alg>
                          </dgm:if>
                          <dgm:if name="Name87" axis="ch ch" ptType="node node" st="1 1" cnt="1 0" func="cnt" op="equ" val="2">
                            <dgm:alg type="cycle">
                              <dgm:param type="stAng" val="315"/>
                              <dgm:param type="spanAng" val="90"/>
                              <dgm:param type="ctrShpMap" val="fNode"/>
                            </dgm:alg>
                          </dgm:if>
                          <dgm:else name="Name88">
                            <dgm:alg type="cycle">
                              <dgm:param type="stAng" val="0"/>
                              <dgm:param type="spanAng" val="360"/>
                              <dgm:param type="ctrShpMap" val="fNode"/>
                            </dgm:alg>
                          </dgm:else>
                        </dgm:choose>
                      </dgm:if>
                      <dgm:if name="Name89" axis="ch" ptType="node" func="cnt" op="equ" val="6">
                        <dgm:choose name="Name90">
                          <dgm:if name="Name91" axis="ch ch" ptType="node node" st="1 1" cnt="1 0" func="cnt" op="equ" val="1">
                            <dgm:alg type="cycle">
                              <dgm:param type="stAng" val="0"/>
                              <dgm:param type="ctrShpMap" val="fNode"/>
                            </dgm:alg>
                          </dgm:if>
                          <dgm:if name="Name92" axis="ch ch" ptType="node node" st="1 1" cnt="1 0" func="cnt" op="equ" val="2">
                            <dgm:alg type="cycle">
                              <dgm:param type="stAng" val="315"/>
                              <dgm:param type="spanAng" val="90"/>
                              <dgm:param type="ctrShpMap" val="fNode"/>
                            </dgm:alg>
                          </dgm:if>
                          <dgm:else name="Name93">
                            <dgm:alg type="cycle">
                              <dgm:param type="stAng" val="0"/>
                              <dgm:param type="spanAng" val="360"/>
                              <dgm:param type="ctrShpMap" val="fNode"/>
                            </dgm:alg>
                          </dgm:else>
                        </dgm:choose>
                      </dgm:if>
                      <dgm:if name="Name94" axis="ch" ptType="node" func="cnt" op="gte" val="7">
                        <dgm:choose name="Name95">
                          <dgm:if name="Name96" axis="ch ch" ptType="node node" st="1 1" cnt="1 0" func="cnt" op="equ" val="1">
                            <dgm:alg type="cycle">
                              <dgm:param type="stAng" val="0"/>
                              <dgm:param type="ctrShpMap" val="fNode"/>
                            </dgm:alg>
                          </dgm:if>
                          <dgm:if name="Name97" axis="ch ch" ptType="node node" st="1 1" cnt="1 0" func="cnt" op="equ" val="2">
                            <dgm:alg type="cycle">
                              <dgm:param type="stAng" val="315"/>
                              <dgm:param type="spanAng" val="90"/>
                              <dgm:param type="ctrShpMap" val="fNode"/>
                            </dgm:alg>
                          </dgm:if>
                          <dgm:else name="Name98">
                            <dgm:alg type="cycle">
                              <dgm:param type="stAng" val="0"/>
                              <dgm:param type="spanAng" val="360"/>
                              <dgm:param type="ctrShpMap" val="fNode"/>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stAng" val="270"/>
                              <dgm:param type="ctrShpMap" val="fNode"/>
                            </dgm:alg>
                          </dgm:if>
                          <dgm:if name="Name105" axis="ch ch" ptType="node node" st="1 1" cnt="1 0" func="cnt" op="equ" val="2">
                            <dgm:alg type="cycle">
                              <dgm:param type="stAng" val="315"/>
                              <dgm:param type="spanAng" val="-90"/>
                              <dgm:param type="ctrShpMap" val="fNode"/>
                            </dgm:alg>
                          </dgm:if>
                          <dgm:else name="Name106">
                            <dgm:alg type="cycle">
                              <dgm:param type="stAng" val="0"/>
                              <dgm:param type="spanAng" val="-180"/>
                              <dgm:param type="ctrShpMap" val="fNode"/>
                            </dgm:alg>
                          </dgm:else>
                        </dgm:choose>
                      </dgm:if>
                      <dgm:if name="Name107" axis="ch" ptType="node" func="cnt" op="equ" val="2">
                        <dgm:choose name="Name108">
                          <dgm:if name="Name109" axis="ch ch" ptType="node node" st="1 1" cnt="1 0" func="cnt" op="equ" val="1">
                            <dgm:alg type="cycle">
                              <dgm:param type="stAng" val="0"/>
                              <dgm:param type="ctrShpMap" val="fNode"/>
                            </dgm:alg>
                          </dgm:if>
                          <dgm:if name="Name110" axis="ch ch" ptType="node node" st="1 1" cnt="1 0" func="cnt" op="equ" val="2">
                            <dgm:alg type="cycle">
                              <dgm:param type="stAng" val="45"/>
                              <dgm:param type="spanAng" val="-90"/>
                              <dgm:param type="ctrShpMap" val="fNode"/>
                            </dgm:alg>
                          </dgm:if>
                          <dgm:else name="Name111">
                            <dgm:alg type="cycle">
                              <dgm:param type="stAng" val="90"/>
                              <dgm:param type="spanAng" val="-180"/>
                              <dgm:param type="ctrShpMap" val="fNode"/>
                            </dgm:alg>
                          </dgm:else>
                        </dgm:choose>
                      </dgm:if>
                      <dgm:if name="Name112" axis="ch" ptType="node" func="cnt" op="equ" val="3">
                        <dgm:choose name="Name113">
                          <dgm:if name="Name114" axis="ch ch" ptType="node node" st="1 1" cnt="1 0" func="cnt" op="equ" val="1">
                            <dgm:alg type="cycle">
                              <dgm:param type="stAng" val="0"/>
                              <dgm:param type="ctrShpMap" val="fNode"/>
                            </dgm:alg>
                          </dgm:if>
                          <dgm:if name="Name115" axis="ch ch" ptType="node node" st="1 1" cnt="1 0" func="cnt" op="equ" val="2">
                            <dgm:alg type="cycle">
                              <dgm:param type="stAng" val="45"/>
                              <dgm:param type="spanAng" val="-90"/>
                              <dgm:param type="ctrShpMap" val="fNode"/>
                            </dgm:alg>
                          </dgm:if>
                          <dgm:else name="Name116">
                            <dgm:alg type="cycle">
                              <dgm:param type="stAng" val="90"/>
                              <dgm:param type="spanAng" val="-180"/>
                              <dgm:param type="ctrShpMap" val="fNode"/>
                            </dgm:alg>
                          </dgm:else>
                        </dgm:choose>
                      </dgm:if>
                      <dgm:if name="Name117" axis="ch" ptType="node" func="cnt" op="equ" val="4">
                        <dgm:choose name="Name118">
                          <dgm:if name="Name119" axis="ch ch" ptType="node node" st="1 1" cnt="1 0" func="cnt" op="equ" val="1">
                            <dgm:alg type="cycle">
                              <dgm:param type="stAng" val="0"/>
                              <dgm:param type="ctrShpMap" val="fNode"/>
                            </dgm:alg>
                          </dgm:if>
                          <dgm:if name="Name120" axis="ch ch" ptType="node node" st="1 1" cnt="1 0" func="cnt" op="equ" val="2">
                            <dgm:alg type="cycle">
                              <dgm:param type="stAng" val="45"/>
                              <dgm:param type="spanAng" val="-90"/>
                              <dgm:param type="ctrShpMap" val="fNode"/>
                            </dgm:alg>
                          </dgm:if>
                          <dgm:else name="Name121">
                            <dgm:alg type="cycle">
                              <dgm:param type="stAng" val="67.5"/>
                              <dgm:param type="spanAng" val="-135"/>
                              <dgm:param type="ctrShpMap" val="fNode"/>
                            </dgm:alg>
                          </dgm:else>
                        </dgm:choose>
                      </dgm:if>
                      <dgm:if name="Name122" axis="ch" ptType="node" func="cnt" op="equ" val="5">
                        <dgm:choose name="Name123">
                          <dgm:if name="Name124" axis="ch ch" ptType="node node" st="1 1" cnt="1 0" func="cnt" op="equ" val="1">
                            <dgm:alg type="cycle">
                              <dgm:param type="stAng" val="0"/>
                              <dgm:param type="ctrShpMap" val="fNode"/>
                            </dgm:alg>
                          </dgm:if>
                          <dgm:if name="Name125" axis="ch ch" ptType="node node" st="1 1" cnt="1 0" func="cnt" op="equ" val="2">
                            <dgm:alg type="cycle">
                              <dgm:param type="stAng" val="45"/>
                              <dgm:param type="spanAng" val="-90"/>
                              <dgm:param type="ctrShpMap" val="fNode"/>
                            </dgm:alg>
                          </dgm:if>
                          <dgm:else name="Name126">
                            <dgm:alg type="cycle">
                              <dgm:param type="stAng" val="0"/>
                              <dgm:param type="spanAng" val="-360"/>
                              <dgm:param type="ctrShpMap" val="fNode"/>
                            </dgm:alg>
                          </dgm:else>
                        </dgm:choose>
                      </dgm:if>
                      <dgm:if name="Name127" axis="ch" ptType="node" func="cnt" op="equ" val="6">
                        <dgm:choose name="Name128">
                          <dgm:if name="Name129" axis="ch ch" ptType="node node" st="1 1" cnt="1 0" func="cnt" op="equ" val="1">
                            <dgm:alg type="cycle">
                              <dgm:param type="stAng" val="0"/>
                              <dgm:param type="ctrShpMap" val="fNode"/>
                            </dgm:alg>
                          </dgm:if>
                          <dgm:if name="Name130" axis="ch ch" ptType="node node" st="1 1" cnt="1 0" func="cnt" op="equ" val="2">
                            <dgm:alg type="cycle">
                              <dgm:param type="stAng" val="45"/>
                              <dgm:param type="spanAng" val="-90"/>
                              <dgm:param type="ctrShpMap" val="fNode"/>
                            </dgm:alg>
                          </dgm:if>
                          <dgm:else name="Name131">
                            <dgm:alg type="cycle">
                              <dgm:param type="stAng" val="0"/>
                              <dgm:param type="spanAng" val="-360"/>
                              <dgm:param type="ctrShpMap" val="fNode"/>
                            </dgm:alg>
                          </dgm:else>
                        </dgm:choose>
                      </dgm:if>
                      <dgm:if name="Name132" axis="ch" ptType="node" func="cnt" op="gte" val="7">
                        <dgm:choose name="Name133">
                          <dgm:if name="Name134" axis="ch ch" ptType="node node" st="1 1" cnt="1 0" func="cnt" op="equ" val="1">
                            <dgm:alg type="cycle">
                              <dgm:param type="stAng" val="0"/>
                              <dgm:param type="ctrShpMap" val="fNode"/>
                            </dgm:alg>
                          </dgm:if>
                          <dgm:if name="Name135" axis="ch ch" ptType="node node" st="1 1" cnt="1 0" func="cnt" op="equ" val="2">
                            <dgm:alg type="cycle">
                              <dgm:param type="stAng" val="45"/>
                              <dgm:param type="spanAng" val="-90"/>
                              <dgm:param type="ctrShpMap" val="fNode"/>
                            </dgm:alg>
                          </dgm:if>
                          <dgm:else name="Name136">
                            <dgm:alg type="cycle">
                              <dgm:param type="stAng" val="0"/>
                              <dgm:param type="spanAng" val="-360"/>
                              <dgm:param type="ctrShpMap" val="fNode"/>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srcNode" val="textCenter"/>
                    <dgm:param type="dstNode" val="childCenter1"/>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stAng" val="180"/>
                              <dgm:param type="ctrShpMap" val="fNode"/>
                            </dgm:alg>
                          </dgm:if>
                          <dgm:if name="Name154" axis="ch ch" ptType="node node" st="2 1" cnt="1 0" func="cnt" op="equ" val="2">
                            <dgm:alg type="cycle">
                              <dgm:param type="stAng" val="135"/>
                              <dgm:param type="spanAng" val="90"/>
                              <dgm:param type="ctrShpMap" val="fNode"/>
                            </dgm:alg>
                          </dgm:if>
                          <dgm:else name="Name155">
                            <dgm:alg type="cycle">
                              <dgm:param type="stAng" val="90"/>
                              <dgm:param type="spanAng" val="180"/>
                              <dgm:param type="ctrShpMap" val="fNode"/>
                            </dgm:alg>
                          </dgm:else>
                        </dgm:choose>
                      </dgm:if>
                      <dgm:if name="Name156" axis="ch" ptType="node" func="cnt" op="equ" val="3">
                        <dgm:choose name="Name157">
                          <dgm:if name="Name158" axis="ch ch" ptType="node node" st="2 1" cnt="1 0" func="cnt" op="equ" val="1">
                            <dgm:alg type="cycle">
                              <dgm:param type="stAng" val="120"/>
                              <dgm:param type="ctrShpMap" val="fNode"/>
                              <dgm:param type="horzAlign" val="r"/>
                              <dgm:param type="vertAlign" val="b"/>
                            </dgm:alg>
                          </dgm:if>
                          <dgm:if name="Name159" axis="ch ch" ptType="node node" st="2 1" cnt="1 0" func="cnt" op="equ" val="2">
                            <dgm:alg type="cycle">
                              <dgm:param type="stAng" val="75"/>
                              <dgm:param type="spanAng" val="90"/>
                              <dgm:param type="ctrShpMap" val="fNode"/>
                              <dgm:param type="horzAlign" val="r"/>
                              <dgm:param type="vertAlign" val="b"/>
                            </dgm:alg>
                          </dgm:if>
                          <dgm:else name="Name160">
                            <dgm:alg type="cycle">
                              <dgm:param type="stAng" val="30"/>
                              <dgm:param type="spanAng" val="180"/>
                              <dgm:param type="ctrShpMap" val="fNode"/>
                            </dgm:alg>
                          </dgm:else>
                        </dgm:choose>
                      </dgm:if>
                      <dgm:if name="Name161" axis="ch" ptType="node" func="cnt" op="equ" val="4">
                        <dgm:choose name="Name162">
                          <dgm:if name="Name163" axis="ch ch" ptType="node node" st="2 1" cnt="1 0" func="cnt" op="equ" val="1">
                            <dgm:alg type="cycle">
                              <dgm:param type="stAng" val="90"/>
                              <dgm:param type="ctrShpMap" val="fNode"/>
                            </dgm:alg>
                          </dgm:if>
                          <dgm:if name="Name164" axis="ch ch" ptType="node node" st="2 1" cnt="1 0" func="cnt" op="equ" val="2">
                            <dgm:alg type="cycle">
                              <dgm:param type="stAng" val="45"/>
                              <dgm:param type="spanAng" val="90"/>
                              <dgm:param type="ctrShpMap" val="fNode"/>
                            </dgm:alg>
                          </dgm:if>
                          <dgm:else name="Name165">
                            <dgm:alg type="cycle">
                              <dgm:param type="stAng" val="22.5"/>
                              <dgm:param type="spanAng" val="135"/>
                              <dgm:param type="ctrShpMap" val="fNode"/>
                            </dgm:alg>
                          </dgm:else>
                        </dgm:choose>
                      </dgm:if>
                      <dgm:if name="Name166" axis="ch" ptType="node" func="cnt" op="equ" val="5">
                        <dgm:choose name="Name167">
                          <dgm:if name="Name168" axis="ch ch" ptType="node node" st="2 1" cnt="1 0" func="cnt" op="equ" val="1">
                            <dgm:alg type="cycle">
                              <dgm:param type="stAng" val="72"/>
                              <dgm:param type="ctrShpMap" val="fNode"/>
                            </dgm:alg>
                          </dgm:if>
                          <dgm:if name="Name169" axis="ch ch" ptType="node node" st="2 1" cnt="1 0" func="cnt" op="equ" val="2">
                            <dgm:alg type="cycle">
                              <dgm:param type="stAng" val="27"/>
                              <dgm:param type="spanAng" val="90"/>
                              <dgm:param type="ctrShpMap" val="fNode"/>
                            </dgm:alg>
                          </dgm:if>
                          <dgm:else name="Name170">
                            <dgm:alg type="cycle">
                              <dgm:param type="stAng" val="0"/>
                              <dgm:param type="spanAng" val="360"/>
                              <dgm:param type="ctrShpMap" val="fNode"/>
                            </dgm:alg>
                          </dgm:else>
                        </dgm:choose>
                      </dgm:if>
                      <dgm:if name="Name171" axis="ch" ptType="node" func="cnt" op="equ" val="6">
                        <dgm:choose name="Name172">
                          <dgm:if name="Name173" axis="ch ch" ptType="node node" st="2 1" cnt="1 0" func="cnt" op="equ" val="1">
                            <dgm:alg type="cycle">
                              <dgm:param type="stAng" val="60"/>
                              <dgm:param type="ctrShpMap" val="fNode"/>
                            </dgm:alg>
                          </dgm:if>
                          <dgm:if name="Name174" axis="ch ch" ptType="node node" st="2 1" cnt="1 0" func="cnt" op="equ" val="2">
                            <dgm:alg type="cycle">
                              <dgm:param type="stAng" val="15"/>
                              <dgm:param type="spanAng" val="90"/>
                              <dgm:param type="ctrShpMap" val="fNode"/>
                            </dgm:alg>
                          </dgm:if>
                          <dgm:else name="Name175">
                            <dgm:alg type="cycle">
                              <dgm:param type="stAng" val="0"/>
                              <dgm:param type="spanAng" val="360"/>
                              <dgm:param type="ctrShpMap" val="fNode"/>
                            </dgm:alg>
                          </dgm:else>
                        </dgm:choose>
                      </dgm:if>
                      <dgm:if name="Name176" axis="ch" ptType="node" func="cnt" op="gte" val="7">
                        <dgm:choose name="Name177">
                          <dgm:if name="Name178" axis="ch ch" ptType="node node" st="2 1" cnt="1 0" func="cnt" op="equ" val="1">
                            <dgm:alg type="cycle">
                              <dgm:param type="stAng" val="51"/>
                              <dgm:param type="ctrShpMap" val="fNode"/>
                            </dgm:alg>
                          </dgm:if>
                          <dgm:if name="Name179" axis="ch ch" ptType="node node" st="2 1" cnt="1 0" func="cnt" op="equ" val="2">
                            <dgm:alg type="cycle">
                              <dgm:param type="stAng" val="6"/>
                              <dgm:param type="spanAng" val="90"/>
                              <dgm:param type="ctrShpMap" val="fNode"/>
                            </dgm:alg>
                          </dgm:if>
                          <dgm:else name="Name180">
                            <dgm:alg type="cycle">
                              <dgm:param type="stAng" val="0"/>
                              <dgm:param type="spanAng" val="360"/>
                              <dgm:param type="ctrShpMap" val="fNode"/>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stAng" val="180"/>
                              <dgm:param type="ctrShpMap" val="fNode"/>
                            </dgm:alg>
                          </dgm:if>
                          <dgm:if name="Name187" axis="ch ch" ptType="node node" st="2 1" cnt="1 0" func="cnt" op="equ" val="2">
                            <dgm:alg type="cycle">
                              <dgm:param type="stAng" val="225"/>
                              <dgm:param type="spanAng" val="-90"/>
                              <dgm:param type="ctrShpMap" val="fNode"/>
                            </dgm:alg>
                          </dgm:if>
                          <dgm:else name="Name188">
                            <dgm:alg type="cycle">
                              <dgm:param type="stAng" val="270"/>
                              <dgm:param type="spanAng" val="-180"/>
                              <dgm:param type="ctrShpMap" val="fNode"/>
                            </dgm:alg>
                          </dgm:else>
                        </dgm:choose>
                      </dgm:if>
                      <dgm:if name="Name189" axis="ch" ptType="node" func="cnt" op="equ" val="3">
                        <dgm:choose name="Name190">
                          <dgm:if name="Name191" axis="ch ch" ptType="node node" st="2 1" cnt="1 0" func="cnt" op="equ" val="1">
                            <dgm:alg type="cycle">
                              <dgm:param type="stAng" val="240"/>
                              <dgm:param type="ctrShpMap" val="fNode"/>
                              <dgm:param type="horzAlign" val="l"/>
                              <dgm:param type="vertAlign" val="b"/>
                            </dgm:alg>
                          </dgm:if>
                          <dgm:if name="Name192" axis="ch ch" ptType="node node" st="2 1" cnt="1 0" func="cnt" op="equ" val="2">
                            <dgm:alg type="cycle">
                              <dgm:param type="stAng" val="285"/>
                              <dgm:param type="spanAng" val="-90"/>
                              <dgm:param type="ctrShpMap" val="fNode"/>
                              <dgm:param type="horzAlign" val="l"/>
                              <dgm:param type="vertAlign" val="b"/>
                            </dgm:alg>
                          </dgm:if>
                          <dgm:else name="Name193">
                            <dgm:alg type="cycle">
                              <dgm:param type="stAng" val="330"/>
                              <dgm:param type="spanAng" val="-180"/>
                              <dgm:param type="ctrShpMap" val="fNode"/>
                            </dgm:alg>
                          </dgm:else>
                        </dgm:choose>
                      </dgm:if>
                      <dgm:if name="Name194" axis="ch" ptType="node" func="cnt" op="equ" val="4">
                        <dgm:choose name="Name195">
                          <dgm:if name="Name196" axis="ch ch" ptType="node node" st="2 1" cnt="1 0" func="cnt" op="equ" val="1">
                            <dgm:alg type="cycle">
                              <dgm:param type="stAng" val="270"/>
                              <dgm:param type="ctrShpMap" val="fNode"/>
                            </dgm:alg>
                          </dgm:if>
                          <dgm:if name="Name197" axis="ch ch" ptType="node node" st="2 1" cnt="1 0" func="cnt" op="equ" val="2">
                            <dgm:alg type="cycle">
                              <dgm:param type="stAng" val="315"/>
                              <dgm:param type="spanAng" val="-90"/>
                              <dgm:param type="ctrShpMap" val="fNode"/>
                            </dgm:alg>
                          </dgm:if>
                          <dgm:else name="Name198">
                            <dgm:alg type="cycle">
                              <dgm:param type="stAng" val="337.5"/>
                              <dgm:param type="spanAng" val="-135"/>
                              <dgm:param type="ctrShpMap" val="fNode"/>
                            </dgm:alg>
                          </dgm:else>
                        </dgm:choose>
                      </dgm:if>
                      <dgm:if name="Name199" axis="ch" ptType="node" func="cnt" op="equ" val="5">
                        <dgm:choose name="Name200">
                          <dgm:if name="Name201" axis="ch ch" ptType="node node" st="2 1" cnt="1 0" func="cnt" op="equ" val="1">
                            <dgm:alg type="cycle">
                              <dgm:param type="stAng" val="288"/>
                              <dgm:param type="ctrShpMap" val="fNode"/>
                            </dgm:alg>
                          </dgm:if>
                          <dgm:if name="Name202" axis="ch ch" ptType="node node" st="2 1" cnt="1 0" func="cnt" op="equ" val="2">
                            <dgm:alg type="cycle">
                              <dgm:param type="stAng" val="333"/>
                              <dgm:param type="spanAng" val="-90"/>
                              <dgm:param type="ctrShpMap" val="fNode"/>
                            </dgm:alg>
                          </dgm:if>
                          <dgm:else name="Name203">
                            <dgm:alg type="cycle">
                              <dgm:param type="stAng" val="0"/>
                              <dgm:param type="spanAng" val="-360"/>
                              <dgm:param type="ctrShpMap" val="fNode"/>
                            </dgm:alg>
                          </dgm:else>
                        </dgm:choose>
                      </dgm:if>
                      <dgm:if name="Name204" axis="ch" ptType="node" func="cnt" op="equ" val="6">
                        <dgm:choose name="Name205">
                          <dgm:if name="Name206" axis="ch ch" ptType="node node" st="2 1" cnt="1 0" func="cnt" op="equ" val="1">
                            <dgm:alg type="cycle">
                              <dgm:param type="stAng" val="300"/>
                              <dgm:param type="ctrShpMap" val="fNode"/>
                            </dgm:alg>
                          </dgm:if>
                          <dgm:if name="Name207" axis="ch ch" ptType="node node" st="2 1" cnt="1 0" func="cnt" op="equ" val="2">
                            <dgm:alg type="cycle">
                              <dgm:param type="stAng" val="345"/>
                              <dgm:param type="spanAng" val="-90"/>
                              <dgm:param type="ctrShpMap" val="fNode"/>
                            </dgm:alg>
                          </dgm:if>
                          <dgm:else name="Name208">
                            <dgm:alg type="cycle">
                              <dgm:param type="stAng" val="0"/>
                              <dgm:param type="spanAng" val="-360"/>
                              <dgm:param type="ctrShpMap" val="fNode"/>
                            </dgm:alg>
                          </dgm:else>
                        </dgm:choose>
                      </dgm:if>
                      <dgm:if name="Name209" axis="ch" ptType="node" func="cnt" op="gte" val="7">
                        <dgm:choose name="Name210">
                          <dgm:if name="Name211" axis="ch ch" ptType="node node" st="2 1" cnt="1 0" func="cnt" op="equ" val="1">
                            <dgm:alg type="cycle">
                              <dgm:param type="stAng" val="308"/>
                              <dgm:param type="ctrShpMap" val="fNode"/>
                            </dgm:alg>
                          </dgm:if>
                          <dgm:if name="Name212" axis="ch ch" ptType="node node" st="2 1" cnt="1 0" func="cnt" op="equ" val="2">
                            <dgm:alg type="cycle">
                              <dgm:param type="stAng" val="353"/>
                              <dgm:param type="spanAng" val="-90"/>
                              <dgm:param type="ctrShpMap" val="fNode"/>
                            </dgm:alg>
                          </dgm:if>
                          <dgm:else name="Name213">
                            <dgm:alg type="cycle">
                              <dgm:param type="stAng" val="0"/>
                              <dgm:param type="spanAng" val="-360"/>
                              <dgm:param type="ctrShpMap" val="fNode"/>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srcNode" val="textCenter"/>
                    <dgm:param type="dstNode" val="childCenter2"/>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stAng" val="240"/>
                              <dgm:param type="ctrShpMap" val="fNode"/>
                              <dgm:param type="horzAlign" val="l"/>
                              <dgm:param type="vertAlign" val="b"/>
                            </dgm:alg>
                          </dgm:if>
                          <dgm:if name="Name231" axis="ch ch" ptType="node node" st="3 1" cnt="1 0" func="cnt" op="equ" val="2">
                            <dgm:alg type="cycle">
                              <dgm:param type="stAng" val="195"/>
                              <dgm:param type="spanAng" val="90"/>
                              <dgm:param type="ctrShpMap" val="fNode"/>
                              <dgm:param type="horzAlign" val="l"/>
                              <dgm:param type="vertAlign" val="b"/>
                            </dgm:alg>
                          </dgm:if>
                          <dgm:else name="Name232">
                            <dgm:alg type="cycle">
                              <dgm:param type="stAng" val="150"/>
                              <dgm:param type="spanAng" val="180"/>
                              <dgm:param type="ctrShpMap" val="fNode"/>
                            </dgm:alg>
                          </dgm:else>
                        </dgm:choose>
                      </dgm:if>
                      <dgm:if name="Name233" axis="ch" ptType="node" func="cnt" op="equ" val="4">
                        <dgm:choose name="Name234">
                          <dgm:if name="Name235" axis="ch ch" ptType="node node" st="3 1" cnt="1 0" func="cnt" op="equ" val="1">
                            <dgm:alg type="cycle">
                              <dgm:param type="stAng" val="180"/>
                              <dgm:param type="ctrShpMap" val="fNode"/>
                            </dgm:alg>
                          </dgm:if>
                          <dgm:if name="Name236" axis="ch ch" ptType="node node" st="3 1" cnt="1 0" func="cnt" op="equ" val="2">
                            <dgm:alg type="cycle">
                              <dgm:param type="stAng" val="135"/>
                              <dgm:param type="spanAng" val="90"/>
                              <dgm:param type="ctrShpMap" val="fNode"/>
                            </dgm:alg>
                          </dgm:if>
                          <dgm:else name="Name237">
                            <dgm:alg type="cycle">
                              <dgm:param type="stAng" val="112.5"/>
                              <dgm:param type="spanAng" val="135"/>
                              <dgm:param type="ctrShpMap" val="fNode"/>
                            </dgm:alg>
                          </dgm:else>
                        </dgm:choose>
                      </dgm:if>
                      <dgm:if name="Name238" axis="ch" ptType="node" func="cnt" op="equ" val="5">
                        <dgm:choose name="Name239">
                          <dgm:if name="Name240" axis="ch ch" ptType="node node" st="3 1" cnt="1 0" func="cnt" op="equ" val="1">
                            <dgm:alg type="cycle">
                              <dgm:param type="stAng" val="144"/>
                              <dgm:param type="ctrShpMap" val="fNode"/>
                            </dgm:alg>
                          </dgm:if>
                          <dgm:if name="Name241" axis="ch ch" ptType="node node" st="3 1" cnt="1 0" func="cnt" op="equ" val="2">
                            <dgm:alg type="cycle">
                              <dgm:param type="stAng" val="99"/>
                              <dgm:param type="spanAng" val="90"/>
                              <dgm:param type="ctrShpMap" val="fNode"/>
                            </dgm:alg>
                          </dgm:if>
                          <dgm:else name="Name242">
                            <dgm:alg type="cycle">
                              <dgm:param type="stAng" val="0"/>
                              <dgm:param type="spanAng" val="360"/>
                              <dgm:param type="ctrShpMap" val="fNode"/>
                            </dgm:alg>
                          </dgm:else>
                        </dgm:choose>
                      </dgm:if>
                      <dgm:if name="Name243" axis="ch" ptType="node" func="cnt" op="equ" val="6">
                        <dgm:choose name="Name244">
                          <dgm:if name="Name245" axis="ch ch" ptType="node node" st="3 1" cnt="1 0" func="cnt" op="equ" val="1">
                            <dgm:alg type="cycle">
                              <dgm:param type="stAng" val="120"/>
                              <dgm:param type="ctrShpMap" val="fNode"/>
                            </dgm:alg>
                          </dgm:if>
                          <dgm:if name="Name246" axis="ch ch" ptType="node node" st="3 1" cnt="1 0" func="cnt" op="equ" val="2">
                            <dgm:alg type="cycle">
                              <dgm:param type="stAng" val="75"/>
                              <dgm:param type="spanAng" val="90"/>
                              <dgm:param type="ctrShpMap" val="fNode"/>
                            </dgm:alg>
                          </dgm:if>
                          <dgm:else name="Name247">
                            <dgm:alg type="cycle">
                              <dgm:param type="stAng" val="0"/>
                              <dgm:param type="spanAng" val="360"/>
                              <dgm:param type="ctrShpMap" val="fNode"/>
                            </dgm:alg>
                          </dgm:else>
                        </dgm:choose>
                      </dgm:if>
                      <dgm:if name="Name248" axis="ch" ptType="node" func="cnt" op="gte" val="7">
                        <dgm:choose name="Name249">
                          <dgm:if name="Name250" axis="ch ch" ptType="node node" st="3 1" cnt="1 0" func="cnt" op="equ" val="1">
                            <dgm:alg type="cycle">
                              <dgm:param type="stAng" val="102"/>
                              <dgm:param type="ctrShpMap" val="fNode"/>
                            </dgm:alg>
                          </dgm:if>
                          <dgm:if name="Name251" axis="ch ch" ptType="node node" st="3 1" cnt="1 0" func="cnt" op="equ" val="2">
                            <dgm:alg type="cycle">
                              <dgm:param type="stAng" val="57"/>
                              <dgm:param type="spanAng" val="90"/>
                              <dgm:param type="ctrShpMap" val="fNode"/>
                            </dgm:alg>
                          </dgm:if>
                          <dgm:else name="Name252">
                            <dgm:alg type="cycle">
                              <dgm:param type="stAng" val="0"/>
                              <dgm:param type="spanAng" val="360"/>
                              <dgm:param type="ctrShpMap" val="fNode"/>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stAng" val="120"/>
                              <dgm:param type="ctrShpMap" val="fNode"/>
                              <dgm:param type="horzAlign" val="r"/>
                              <dgm:param type="vertAlign" val="b"/>
                            </dgm:alg>
                          </dgm:if>
                          <dgm:if name="Name259" axis="ch ch" ptType="node node" st="3 1" cnt="1 0" func="cnt" op="equ" val="2">
                            <dgm:alg type="cycle">
                              <dgm:param type="stAng" val="165"/>
                              <dgm:param type="spanAng" val="-90"/>
                              <dgm:param type="ctrShpMap" val="fNode"/>
                              <dgm:param type="horzAlign" val="r"/>
                              <dgm:param type="vertAlign" val="b"/>
                            </dgm:alg>
                          </dgm:if>
                          <dgm:else name="Name260">
                            <dgm:alg type="cycle">
                              <dgm:param type="stAng" val="210"/>
                              <dgm:param type="spanAng" val="-180"/>
                              <dgm:param type="ctrShpMap" val="fNode"/>
                            </dgm:alg>
                          </dgm:else>
                        </dgm:choose>
                      </dgm:if>
                      <dgm:if name="Name261" axis="ch" ptType="node" func="cnt" op="equ" val="4">
                        <dgm:choose name="Name262">
                          <dgm:if name="Name263" axis="ch ch" ptType="node node" st="3 1" cnt="1 0" func="cnt" op="equ" val="1">
                            <dgm:alg type="cycle">
                              <dgm:param type="stAng" val="180"/>
                              <dgm:param type="ctrShpMap" val="fNode"/>
                            </dgm:alg>
                          </dgm:if>
                          <dgm:if name="Name264" axis="ch ch" ptType="node node" st="3 1" cnt="1 0" func="cnt" op="equ" val="2">
                            <dgm:alg type="cycle">
                              <dgm:param type="stAng" val="225"/>
                              <dgm:param type="spanAng" val="-90"/>
                              <dgm:param type="ctrShpMap" val="fNode"/>
                            </dgm:alg>
                          </dgm:if>
                          <dgm:else name="Name265">
                            <dgm:alg type="cycle">
                              <dgm:param type="stAng" val="247.5"/>
                              <dgm:param type="spanAng" val="-135"/>
                              <dgm:param type="ctrShpMap" val="fNode"/>
                            </dgm:alg>
                          </dgm:else>
                        </dgm:choose>
                      </dgm:if>
                      <dgm:if name="Name266" axis="ch" ptType="node" func="cnt" op="equ" val="5">
                        <dgm:choose name="Name267">
                          <dgm:if name="Name268" axis="ch ch" ptType="node node" st="3 1" cnt="1 0" func="cnt" op="equ" val="1">
                            <dgm:alg type="cycle">
                              <dgm:param type="stAng" val="216"/>
                              <dgm:param type="ctrShpMap" val="fNode"/>
                            </dgm:alg>
                          </dgm:if>
                          <dgm:if name="Name269" axis="ch ch" ptType="node node" st="3 1" cnt="1 0" func="cnt" op="equ" val="2">
                            <dgm:alg type="cycle">
                              <dgm:param type="stAng" val="261"/>
                              <dgm:param type="spanAng" val="-90"/>
                              <dgm:param type="ctrShpMap" val="fNode"/>
                            </dgm:alg>
                          </dgm:if>
                          <dgm:else name="Name270">
                            <dgm:alg type="cycle">
                              <dgm:param type="stAng" val="0"/>
                              <dgm:param type="spanAng" val="-360"/>
                              <dgm:param type="ctrShpMap" val="fNode"/>
                            </dgm:alg>
                          </dgm:else>
                        </dgm:choose>
                      </dgm:if>
                      <dgm:if name="Name271" axis="ch" ptType="node" func="cnt" op="equ" val="6">
                        <dgm:choose name="Name272">
                          <dgm:if name="Name273" axis="ch ch" ptType="node node" st="3 1" cnt="1 0" func="cnt" op="equ" val="1">
                            <dgm:alg type="cycle">
                              <dgm:param type="stAng" val="240"/>
                              <dgm:param type="ctrShpMap" val="fNode"/>
                            </dgm:alg>
                          </dgm:if>
                          <dgm:if name="Name274" axis="ch ch" ptType="node node" st="3 1" cnt="1 0" func="cnt" op="equ" val="2">
                            <dgm:alg type="cycle">
                              <dgm:param type="stAng" val="285"/>
                              <dgm:param type="spanAng" val="-90"/>
                              <dgm:param type="ctrShpMap" val="fNode"/>
                            </dgm:alg>
                          </dgm:if>
                          <dgm:else name="Name275">
                            <dgm:alg type="cycle">
                              <dgm:param type="stAng" val="0"/>
                              <dgm:param type="spanAng" val="-360"/>
                              <dgm:param type="ctrShpMap" val="fNode"/>
                            </dgm:alg>
                          </dgm:else>
                        </dgm:choose>
                      </dgm:if>
                      <dgm:if name="Name276" axis="ch" ptType="node" func="cnt" op="gte" val="7">
                        <dgm:choose name="Name277">
                          <dgm:if name="Name278" axis="ch ch" ptType="node node" st="3 1" cnt="1 0" func="cnt" op="equ" val="1">
                            <dgm:alg type="cycle">
                              <dgm:param type="stAng" val="257"/>
                              <dgm:param type="ctrShpMap" val="fNode"/>
                            </dgm:alg>
                          </dgm:if>
                          <dgm:if name="Name279" axis="ch ch" ptType="node node" st="3 1" cnt="1 0" func="cnt" op="equ" val="2">
                            <dgm:alg type="cycle">
                              <dgm:param type="stAng" val="302"/>
                              <dgm:param type="spanAng" val="-90"/>
                              <dgm:param type="ctrShpMap" val="fNode"/>
                            </dgm:alg>
                          </dgm:if>
                          <dgm:else name="Name280">
                            <dgm:alg type="cycle">
                              <dgm:param type="stAng" val="0"/>
                              <dgm:param type="spanAng" val="-360"/>
                              <dgm:param type="ctrShpMap" val="fNode"/>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srcNode" val="textCenter"/>
                    <dgm:param type="dstNode" val="childCenter3"/>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stAng" val="270"/>
                              <dgm:param type="ctrShpMap" val="fNode"/>
                            </dgm:alg>
                          </dgm:if>
                          <dgm:if name="Name298" axis="ch ch" ptType="node node" st="4 1" cnt="1 0" func="cnt" op="equ" val="2">
                            <dgm:alg type="cycle">
                              <dgm:param type="stAng" val="225"/>
                              <dgm:param type="spanAng" val="90"/>
                              <dgm:param type="ctrShpMap" val="fNode"/>
                            </dgm:alg>
                          </dgm:if>
                          <dgm:else name="Name299">
                            <dgm:alg type="cycle">
                              <dgm:param type="stAng" val="202.5"/>
                              <dgm:param type="spanAng" val="135"/>
                              <dgm:param type="ctrShpMap" val="fNode"/>
                            </dgm:alg>
                          </dgm:else>
                        </dgm:choose>
                      </dgm:if>
                      <dgm:if name="Name300" axis="ch" ptType="node" func="cnt" op="equ" val="5">
                        <dgm:choose name="Name301">
                          <dgm:if name="Name302" axis="ch ch" ptType="node node" st="4 1" cnt="1 0" func="cnt" op="equ" val="1">
                            <dgm:alg type="cycle">
                              <dgm:param type="stAng" val="216"/>
                              <dgm:param type="ctrShpMap" val="fNode"/>
                            </dgm:alg>
                          </dgm:if>
                          <dgm:if name="Name303" axis="ch ch" ptType="node node" st="4 1" cnt="1 0" func="cnt" op="equ" val="2">
                            <dgm:alg type="cycle">
                              <dgm:param type="stAng" val="171"/>
                              <dgm:param type="spanAng" val="90"/>
                              <dgm:param type="ctrShpMap" val="fNode"/>
                            </dgm:alg>
                          </dgm:if>
                          <dgm:else name="Name304">
                            <dgm:alg type="cycle">
                              <dgm:param type="stAng" val="0"/>
                              <dgm:param type="spanAng" val="360"/>
                              <dgm:param type="ctrShpMap" val="fNode"/>
                            </dgm:alg>
                          </dgm:else>
                        </dgm:choose>
                      </dgm:if>
                      <dgm:if name="Name305" axis="ch" ptType="node" func="cnt" op="equ" val="6">
                        <dgm:choose name="Name306">
                          <dgm:if name="Name307" axis="ch ch" ptType="node node" st="4 1" cnt="1 0" func="cnt" op="equ" val="1">
                            <dgm:alg type="cycle">
                              <dgm:param type="stAng" val="180"/>
                              <dgm:param type="ctrShpMap" val="fNode"/>
                            </dgm:alg>
                          </dgm:if>
                          <dgm:if name="Name308" axis="ch ch" ptType="node node" st="4 1" cnt="1 0" func="cnt" op="equ" val="2">
                            <dgm:alg type="cycle">
                              <dgm:param type="stAng" val="135"/>
                              <dgm:param type="spanAng" val="90"/>
                              <dgm:param type="ctrShpMap" val="fNode"/>
                            </dgm:alg>
                          </dgm:if>
                          <dgm:else name="Name309">
                            <dgm:alg type="cycle">
                              <dgm:param type="stAng" val="0"/>
                              <dgm:param type="spanAng" val="360"/>
                              <dgm:param type="ctrShpMap" val="fNode"/>
                            </dgm:alg>
                          </dgm:else>
                        </dgm:choose>
                      </dgm:if>
                      <dgm:if name="Name310" axis="ch" ptType="node" func="cnt" op="gte" val="7">
                        <dgm:choose name="Name311">
                          <dgm:if name="Name312" axis="ch ch" ptType="node node" st="4 1" cnt="1 0" func="cnt" op="equ" val="1">
                            <dgm:alg type="cycle">
                              <dgm:param type="stAng" val="154"/>
                              <dgm:param type="ctrShpMap" val="fNode"/>
                            </dgm:alg>
                          </dgm:if>
                          <dgm:if name="Name313" axis="ch ch" ptType="node node" st="4 1" cnt="1 0" func="cnt" op="equ" val="2">
                            <dgm:alg type="cycle">
                              <dgm:param type="stAng" val="109"/>
                              <dgm:param type="spanAng" val="90"/>
                              <dgm:param type="ctrShpMap" val="fNode"/>
                            </dgm:alg>
                          </dgm:if>
                          <dgm:else name="Name314">
                            <dgm:alg type="cycle">
                              <dgm:param type="stAng" val="0"/>
                              <dgm:param type="spanAng" val="360"/>
                              <dgm:param type="ctrShpMap" val="fNode"/>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stAng" val="90"/>
                              <dgm:param type="ctrShpMap" val="fNode"/>
                            </dgm:alg>
                          </dgm:if>
                          <dgm:if name="Name321" axis="ch ch" ptType="node node" st="4 1" cnt="1 0" func="cnt" op="equ" val="2">
                            <dgm:alg type="cycle">
                              <dgm:param type="stAng" val="135"/>
                              <dgm:param type="spanAng" val="-90"/>
                              <dgm:param type="ctrShpMap" val="fNode"/>
                            </dgm:alg>
                          </dgm:if>
                          <dgm:else name="Name322">
                            <dgm:alg type="cycle">
                              <dgm:param type="stAng" val="157.5"/>
                              <dgm:param type="spanAng" val="-135"/>
                              <dgm:param type="ctrShpMap" val="fNode"/>
                            </dgm:alg>
                          </dgm:else>
                        </dgm:choose>
                      </dgm:if>
                      <dgm:if name="Name323" axis="ch" ptType="node" func="cnt" op="equ" val="5">
                        <dgm:choose name="Name324">
                          <dgm:if name="Name325" axis="ch ch" ptType="node node" st="4 1" cnt="1 0" func="cnt" op="equ" val="1">
                            <dgm:alg type="cycle">
                              <dgm:param type="stAng" val="144"/>
                              <dgm:param type="ctrShpMap" val="fNode"/>
                            </dgm:alg>
                          </dgm:if>
                          <dgm:if name="Name326" axis="ch ch" ptType="node node" st="4 1" cnt="1 0" func="cnt" op="equ" val="2">
                            <dgm:alg type="cycle">
                              <dgm:param type="stAng" val="189"/>
                              <dgm:param type="spanAng" val="-90"/>
                              <dgm:param type="ctrShpMap" val="fNode"/>
                            </dgm:alg>
                          </dgm:if>
                          <dgm:else name="Name327">
                            <dgm:alg type="cycle">
                              <dgm:param type="stAng" val="0"/>
                              <dgm:param type="spanAng" val="-360"/>
                              <dgm:param type="ctrShpMap" val="fNode"/>
                            </dgm:alg>
                          </dgm:else>
                        </dgm:choose>
                      </dgm:if>
                      <dgm:if name="Name328" axis="ch" ptType="node" func="cnt" op="equ" val="6">
                        <dgm:choose name="Name329">
                          <dgm:if name="Name330" axis="ch ch" ptType="node node" st="4 1" cnt="1 0" func="cnt" op="equ" val="1">
                            <dgm:alg type="cycle">
                              <dgm:param type="stAng" val="180"/>
                              <dgm:param type="ctrShpMap" val="fNode"/>
                            </dgm:alg>
                          </dgm:if>
                          <dgm:if name="Name331" axis="ch ch" ptType="node node" st="4 1" cnt="1 0" func="cnt" op="equ" val="2">
                            <dgm:alg type="cycle">
                              <dgm:param type="stAng" val="225"/>
                              <dgm:param type="spanAng" val="-90"/>
                              <dgm:param type="ctrShpMap" val="fNode"/>
                            </dgm:alg>
                          </dgm:if>
                          <dgm:else name="Name332">
                            <dgm:alg type="cycle">
                              <dgm:param type="stAng" val="0"/>
                              <dgm:param type="spanAng" val="-360"/>
                              <dgm:param type="ctrShpMap" val="fNode"/>
                            </dgm:alg>
                          </dgm:else>
                        </dgm:choose>
                      </dgm:if>
                      <dgm:if name="Name333" axis="ch" ptType="node" func="cnt" op="gte" val="7">
                        <dgm:choose name="Name334">
                          <dgm:if name="Name335" axis="ch ch" ptType="node node" st="4 1" cnt="1 0" func="cnt" op="equ" val="1">
                            <dgm:alg type="cycle">
                              <dgm:param type="stAng" val="205"/>
                              <dgm:param type="ctrShpMap" val="fNode"/>
                            </dgm:alg>
                          </dgm:if>
                          <dgm:if name="Name336" axis="ch ch" ptType="node node" st="4 1" cnt="1 0" func="cnt" op="equ" val="2">
                            <dgm:alg type="cycle">
                              <dgm:param type="stAng" val="250"/>
                              <dgm:param type="spanAng" val="-90"/>
                              <dgm:param type="ctrShpMap" val="fNode"/>
                            </dgm:alg>
                          </dgm:if>
                          <dgm:else name="Name337">
                            <dgm:alg type="cycle">
                              <dgm:param type="stAng" val="0"/>
                              <dgm:param type="spanAng" val="-360"/>
                              <dgm:param type="ctrShpMap" val="fNode"/>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srcNode" val="textCenter"/>
                    <dgm:param type="dstNode" val="childCenter4"/>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stAng" val="288"/>
                              <dgm:param type="ctrShpMap" val="fNode"/>
                            </dgm:alg>
                          </dgm:if>
                          <dgm:if name="Name355" axis="ch ch" ptType="node node" st="5 1" cnt="1 0" func="cnt" op="equ" val="2">
                            <dgm:alg type="cycle">
                              <dgm:param type="stAng" val="243"/>
                              <dgm:param type="spanAng" val="90"/>
                              <dgm:param type="ctrShpMap" val="fNode"/>
                            </dgm:alg>
                          </dgm:if>
                          <dgm:else name="Name356">
                            <dgm:alg type="cycle">
                              <dgm:param type="stAng" val="0"/>
                              <dgm:param type="spanAng" val="360"/>
                              <dgm:param type="ctrShpMap" val="fNode"/>
                            </dgm:alg>
                          </dgm:else>
                        </dgm:choose>
                      </dgm:if>
                      <dgm:if name="Name357" axis="ch" ptType="node" func="cnt" op="equ" val="6">
                        <dgm:choose name="Name358">
                          <dgm:if name="Name359" axis="ch ch" ptType="node node" st="5 1" cnt="1 0" func="cnt" op="equ" val="1">
                            <dgm:alg type="cycle">
                              <dgm:param type="stAng" val="240"/>
                              <dgm:param type="ctrShpMap" val="fNode"/>
                            </dgm:alg>
                          </dgm:if>
                          <dgm:if name="Name360" axis="ch ch" ptType="node node" st="5 1" cnt="1 0" func="cnt" op="equ" val="2">
                            <dgm:alg type="cycle">
                              <dgm:param type="stAng" val="195"/>
                              <dgm:param type="spanAng" val="90"/>
                              <dgm:param type="ctrShpMap" val="fNode"/>
                            </dgm:alg>
                          </dgm:if>
                          <dgm:else name="Name361">
                            <dgm:alg type="cycle">
                              <dgm:param type="stAng" val="0"/>
                              <dgm:param type="spanAng" val="360"/>
                              <dgm:param type="ctrShpMap" val="fNode"/>
                            </dgm:alg>
                          </dgm:else>
                        </dgm:choose>
                      </dgm:if>
                      <dgm:if name="Name362" axis="ch" ptType="node" func="cnt" op="gte" val="7">
                        <dgm:choose name="Name363">
                          <dgm:if name="Name364" axis="ch ch" ptType="node node" st="5 1" cnt="1 0" func="cnt" op="equ" val="1">
                            <dgm:alg type="cycle">
                              <dgm:param type="stAng" val="205"/>
                              <dgm:param type="ctrShpMap" val="fNode"/>
                            </dgm:alg>
                          </dgm:if>
                          <dgm:if name="Name365" axis="ch ch" ptType="node node" st="5 1" cnt="1 0" func="cnt" op="equ" val="2">
                            <dgm:alg type="cycle">
                              <dgm:param type="stAng" val="160"/>
                              <dgm:param type="spanAng" val="90"/>
                              <dgm:param type="ctrShpMap" val="fNode"/>
                            </dgm:alg>
                          </dgm:if>
                          <dgm:else name="Name366">
                            <dgm:alg type="cycle">
                              <dgm:param type="stAng" val="0"/>
                              <dgm:param type="spanAng" val="360"/>
                              <dgm:param type="ctrShpMap" val="fNode"/>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stAng" val="72"/>
                              <dgm:param type="ctrShpMap" val="fNode"/>
                            </dgm:alg>
                          </dgm:if>
                          <dgm:if name="Name373" axis="ch ch" ptType="node node" st="5 1" cnt="1 0" func="cnt" op="equ" val="2">
                            <dgm:alg type="cycle">
                              <dgm:param type="stAng" val="117"/>
                              <dgm:param type="spanAng" val="-90"/>
                              <dgm:param type="ctrShpMap" val="fNode"/>
                            </dgm:alg>
                          </dgm:if>
                          <dgm:else name="Name374">
                            <dgm:alg type="cycle">
                              <dgm:param type="stAng" val="0"/>
                              <dgm:param type="spanAng" val="-360"/>
                              <dgm:param type="ctrShpMap" val="fNode"/>
                            </dgm:alg>
                          </dgm:else>
                        </dgm:choose>
                      </dgm:if>
                      <dgm:if name="Name375" axis="ch" ptType="node" func="cnt" op="equ" val="6">
                        <dgm:choose name="Name376">
                          <dgm:if name="Name377" axis="ch ch" ptType="node node" st="5 1" cnt="1 0" func="cnt" op="equ" val="1">
                            <dgm:alg type="cycle">
                              <dgm:param type="stAng" val="120"/>
                              <dgm:param type="ctrShpMap" val="fNode"/>
                            </dgm:alg>
                          </dgm:if>
                          <dgm:if name="Name378" axis="ch ch" ptType="node node" st="5 1" cnt="1 0" func="cnt" op="equ" val="2">
                            <dgm:alg type="cycle">
                              <dgm:param type="stAng" val="165"/>
                              <dgm:param type="spanAng" val="-90"/>
                              <dgm:param type="ctrShpMap" val="fNode"/>
                            </dgm:alg>
                          </dgm:if>
                          <dgm:else name="Name379">
                            <dgm:alg type="cycle">
                              <dgm:param type="stAng" val="0"/>
                              <dgm:param type="spanAng" val="-360"/>
                              <dgm:param type="ctrShpMap" val="fNode"/>
                            </dgm:alg>
                          </dgm:else>
                        </dgm:choose>
                      </dgm:if>
                      <dgm:if name="Name380" axis="ch" ptType="node" func="cnt" op="gte" val="7">
                        <dgm:choose name="Name381">
                          <dgm:if name="Name382" axis="ch ch" ptType="node node" st="5 1" cnt="1 0" func="cnt" op="equ" val="1">
                            <dgm:alg type="cycle">
                              <dgm:param type="stAng" val="154"/>
                              <dgm:param type="ctrShpMap" val="fNode"/>
                            </dgm:alg>
                          </dgm:if>
                          <dgm:if name="Name383" axis="ch ch" ptType="node node" st="5 1" cnt="1 0" func="cnt" op="equ" val="2">
                            <dgm:alg type="cycle">
                              <dgm:param type="stAng" val="199"/>
                              <dgm:param type="spanAng" val="-90"/>
                              <dgm:param type="ctrShpMap" val="fNode"/>
                            </dgm:alg>
                          </dgm:if>
                          <dgm:else name="Name384">
                            <dgm:alg type="cycle">
                              <dgm:param type="stAng" val="0"/>
                              <dgm:param type="spanAng" val="-360"/>
                              <dgm:param type="ctrShpMap" val="fNode"/>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srcNode" val="textCenter"/>
                    <dgm:param type="dstNode" val="childCenter5"/>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stAng" val="300"/>
                              <dgm:param type="ctrShpMap" val="fNode"/>
                            </dgm:alg>
                          </dgm:if>
                          <dgm:if name="Name402" axis="ch ch" ptType="node node" st="6 1" cnt="1 0" func="cnt" op="equ" val="2">
                            <dgm:alg type="cycle">
                              <dgm:param type="stAng" val="255"/>
                              <dgm:param type="spanAng" val="90"/>
                              <dgm:param type="ctrShpMap" val="fNode"/>
                            </dgm:alg>
                          </dgm:if>
                          <dgm:else name="Name403">
                            <dgm:alg type="cycle">
                              <dgm:param type="stAng" val="0"/>
                              <dgm:param type="spanAng" val="360"/>
                              <dgm:param type="ctrShpMap" val="fNode"/>
                            </dgm:alg>
                          </dgm:else>
                        </dgm:choose>
                      </dgm:if>
                      <dgm:if name="Name404" axis="ch" ptType="node" func="cnt" op="gte" val="7">
                        <dgm:choose name="Name405">
                          <dgm:if name="Name406" axis="ch ch" ptType="node node" st="6 1" cnt="1 0" func="cnt" op="equ" val="1">
                            <dgm:alg type="cycle">
                              <dgm:param type="stAng" val="257"/>
                              <dgm:param type="ctrShpMap" val="fNode"/>
                            </dgm:alg>
                          </dgm:if>
                          <dgm:if name="Name407" axis="ch ch" ptType="node node" st="6 1" cnt="1 0" func="cnt" op="equ" val="2">
                            <dgm:alg type="cycle">
                              <dgm:param type="stAng" val="212"/>
                              <dgm:param type="spanAng" val="90"/>
                              <dgm:param type="ctrShpMap" val="fNode"/>
                            </dgm:alg>
                          </dgm:if>
                          <dgm:else name="Name408">
                            <dgm:alg type="cycle">
                              <dgm:param type="stAng" val="0"/>
                              <dgm:param type="spanAng" val="360"/>
                              <dgm:param type="ctrShpMap" val="fNode"/>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stAng" val="60"/>
                              <dgm:param type="ctrShpMap" val="fNode"/>
                            </dgm:alg>
                          </dgm:if>
                          <dgm:if name="Name415" axis="ch ch" ptType="node node" st="6 1" cnt="1 0" func="cnt" op="equ" val="2">
                            <dgm:alg type="cycle">
                              <dgm:param type="stAng" val="105"/>
                              <dgm:param type="spanAng" val="-90"/>
                              <dgm:param type="ctrShpMap" val="fNode"/>
                            </dgm:alg>
                          </dgm:if>
                          <dgm:else name="Name416">
                            <dgm:alg type="cycle">
                              <dgm:param type="stAng" val="0"/>
                              <dgm:param type="spanAng" val="-360"/>
                              <dgm:param type="ctrShpMap" val="fNode"/>
                            </dgm:alg>
                          </dgm:else>
                        </dgm:choose>
                      </dgm:if>
                      <dgm:if name="Name417" axis="ch" ptType="node" func="cnt" op="gte" val="7">
                        <dgm:choose name="Name418">
                          <dgm:if name="Name419" axis="ch ch" ptType="node node" st="6 1" cnt="1 0" func="cnt" op="equ" val="1">
                            <dgm:alg type="cycle">
                              <dgm:param type="stAng" val="102"/>
                              <dgm:param type="ctrShpMap" val="fNode"/>
                            </dgm:alg>
                          </dgm:if>
                          <dgm:if name="Name420" axis="ch ch" ptType="node node" st="6 1" cnt="1 0" func="cnt" op="equ" val="2">
                            <dgm:alg type="cycle">
                              <dgm:param type="stAng" val="147"/>
                              <dgm:param type="spanAng" val="-90"/>
                              <dgm:param type="ctrShpMap" val="fNode"/>
                            </dgm:alg>
                          </dgm:if>
                          <dgm:else name="Name421">
                            <dgm:alg type="cycle">
                              <dgm:param type="stAng" val="0"/>
                              <dgm:param type="spanAng" val="-360"/>
                              <dgm:param type="ctrShpMap" val="fNode"/>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srcNode" val="textCenter"/>
                    <dgm:param type="dstNode" val="childCenter6"/>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stAng" val="308"/>
                              <dgm:param type="ctrShpMap" val="fNode"/>
                            </dgm:alg>
                          </dgm:if>
                          <dgm:if name="Name439" axis="ch ch" ptType="node node" st="7 1" cnt="1 0" func="cnt" op="equ" val="2">
                            <dgm:alg type="cycle">
                              <dgm:param type="stAng" val="263"/>
                              <dgm:param type="spanAng" val="90"/>
                              <dgm:param type="ctrShpMap" val="fNode"/>
                            </dgm:alg>
                          </dgm:if>
                          <dgm:else name="Name440">
                            <dgm:alg type="cycle">
                              <dgm:param type="stAng" val="0"/>
                              <dgm:param type="spanAng" val="360"/>
                              <dgm:param type="ctrShpMap" val="fNode"/>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stAng" val="51"/>
                              <dgm:param type="ctrShpMap" val="fNode"/>
                            </dgm:alg>
                          </dgm:if>
                          <dgm:if name="Name447" axis="ch ch" ptType="node node" st="7 1" cnt="1 0" func="cnt" op="equ" val="2">
                            <dgm:alg type="cycle">
                              <dgm:param type="stAng" val="96"/>
                              <dgm:param type="spanAng" val="-90"/>
                              <dgm:param type="ctrShpMap" val="fNode"/>
                            </dgm:alg>
                          </dgm:if>
                          <dgm:else name="Name448">
                            <dgm:alg type="cycle">
                              <dgm:param type="stAng" val="0"/>
                              <dgm:param type="spanAng" val="-360"/>
                              <dgm:param type="ctrShpMap" val="fNode"/>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srcNode" val="textCenter"/>
                    <dgm:param type="dstNode" val="childCenter7"/>
                    <dgm:param type="dim" val="1D"/>
                    <dgm:param type="endSty" val="noArr"/>
                    <dgm:param type="begPts" val="auto"/>
                    <dgm:param type="endPts" val="auto"/>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984D9BCC-B90E-404C-8CCE-B64F12D5FCCB}"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49D2065E-B5D9-47AD-8324-BA3A4F710480}" type="slidenum">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Slide Image Placeholder 1"/>
          <p:cNvSpPr>
            <a:spLocks noGrp="1" noRot="1" noChangeAspect="1" noTextEdit="1"/>
          </p:cNvSpPr>
          <p:nvPr>
            <p:ph type="sldImg"/>
          </p:nvPr>
        </p:nvSpPr>
        <p:spPr>
          <a:ln>
            <a:solidFill>
              <a:srgbClr val="000000">
                <a:alpha val="100000"/>
              </a:srgbClr>
            </a:solidFill>
            <a:miter lim="800000"/>
          </a:ln>
        </p:spPr>
      </p:sp>
      <p:sp>
        <p:nvSpPr>
          <p:cNvPr id="30723" name="Notes Placeholder 2"/>
          <p:cNvSpPr>
            <a:spLocks noGrp="1"/>
          </p:cNvSpPr>
          <p:nvPr>
            <p:ph type="body" idx="1"/>
          </p:nvPr>
        </p:nvSpPr>
        <p:spPr>
          <a:noFill/>
          <a:ln>
            <a:noFill/>
          </a:ln>
        </p:spPr>
        <p:txBody>
          <a:bodyPr wrap="square" lIns="91440" tIns="45720" rIns="91440" bIns="45720" anchor="t" anchorCtr="0"/>
          <a:p>
            <a:pPr lvl="0"/>
            <a:endParaRPr lang="en-US" altLang="zh-CN" dirty="0"/>
          </a:p>
        </p:txBody>
      </p:sp>
      <p:sp>
        <p:nvSpPr>
          <p:cNvPr id="30724"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tx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1026" name="标题占位符 1"/>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609600" y="1600200"/>
            <a:ext cx="109728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692CCC0-6DA8-46C8-A723-111C6C8BE69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hangingPunct="1">
              <a:defRPr sz="1200">
                <a:solidFill>
                  <a:srgbClr val="FFFFFF"/>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4A9AD1AE-1C42-416E-ADC0-384557DDA67B}" type="slidenum">
              <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1031" name="Picture 2"/>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52.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56.jpeg"/><Relationship Id="rId7" Type="http://schemas.openxmlformats.org/officeDocument/2006/relationships/image" Target="../media/image55.jpeg"/><Relationship Id="rId6" Type="http://schemas.openxmlformats.org/officeDocument/2006/relationships/image" Target="../media/image54.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0" Type="http://schemas.openxmlformats.org/officeDocument/2006/relationships/notesSlide" Target="../notesSlides/notesSlide1.xml"/><Relationship Id="rId1"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7.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hyperlink" Target="mailto:huoli@pumch.cn" TargetMode="External"/><Relationship Id="rId5" Type="http://schemas.openxmlformats.org/officeDocument/2006/relationships/image" Target="../media/image62.jpeg"/><Relationship Id="rId4" Type="http://schemas.openxmlformats.org/officeDocument/2006/relationships/image" Target="../media/image61.png"/><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image" Target="../media/image58.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xml"/><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1" Type="http://schemas.openxmlformats.org/officeDocument/2006/relationships/slideLayout" Target="../slideLayouts/slideLayout7.xml"/><Relationship Id="rId10" Type="http://schemas.openxmlformats.org/officeDocument/2006/relationships/tags" Target="../tags/tag2.xml"/><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0">
          <a:blip r:embed="rId1"/>
          <a:stretch>
            <a:fillRect/>
          </a:stretch>
        </a:blipFill>
        <a:effectLst/>
      </p:bgPr>
    </p:bg>
    <p:spTree>
      <p:nvGrpSpPr>
        <p:cNvPr id="1" name=""/>
        <p:cNvGrpSpPr/>
        <p:nvPr/>
      </p:nvGrpSpPr>
      <p:grpSpPr/>
      <p:sp>
        <p:nvSpPr>
          <p:cNvPr id="15362" name="矩形 4"/>
          <p:cNvSpPr/>
          <p:nvPr/>
        </p:nvSpPr>
        <p:spPr>
          <a:xfrm>
            <a:off x="982663" y="1989138"/>
            <a:ext cx="9721850" cy="18653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buNone/>
            </a:pPr>
            <a:r>
              <a:rPr lang="en-US" altLang="zh-CN" sz="3600" b="1" dirty="0">
                <a:solidFill>
                  <a:srgbClr val="FFFF00"/>
                </a:solidFill>
                <a:latin typeface="Arial Rounded MT Bold" panose="020F0704030504030204" pitchFamily="34" charset="0"/>
              </a:rPr>
              <a:t>Bench to bedside: </a:t>
            </a:r>
            <a:endParaRPr lang="en-US" altLang="zh-CN" sz="3600" b="1" dirty="0">
              <a:solidFill>
                <a:srgbClr val="FFFF00"/>
              </a:solidFill>
              <a:latin typeface="Arial Rounded MT Bold" panose="020F0704030504030204" pitchFamily="34" charset="0"/>
            </a:endParaRPr>
          </a:p>
          <a:p>
            <a:pPr marL="0" lvl="0" indent="0">
              <a:buNone/>
            </a:pPr>
            <a:r>
              <a:rPr lang="en-US" altLang="zh-CN" sz="3600" dirty="0">
                <a:solidFill>
                  <a:srgbClr val="FFFF00"/>
                </a:solidFill>
                <a:latin typeface="Arial Rounded MT Bold" panose="020F0704030504030204" pitchFamily="34" charset="0"/>
              </a:rPr>
              <a:t>translational nuclear medicine research and clinical theranostics in PUMCH </a:t>
            </a:r>
            <a:endParaRPr lang="zh-CN" altLang="zh-CN" sz="3600" dirty="0">
              <a:solidFill>
                <a:srgbClr val="FFFF00"/>
              </a:solidFill>
              <a:latin typeface="Arial Rounded MT Bold" panose="020F0704030504030204" pitchFamily="34" charset="0"/>
            </a:endParaRPr>
          </a:p>
        </p:txBody>
      </p:sp>
      <p:sp>
        <p:nvSpPr>
          <p:cNvPr id="15363" name="TextBox 3"/>
          <p:cNvSpPr txBox="1"/>
          <p:nvPr/>
        </p:nvSpPr>
        <p:spPr>
          <a:xfrm>
            <a:off x="1992313" y="4149725"/>
            <a:ext cx="8280400" cy="10144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zh-CN" sz="2000" b="1" dirty="0">
                <a:solidFill>
                  <a:srgbClr val="FFFF00"/>
                </a:solidFill>
                <a:latin typeface="微软雅黑" panose="020B0503020204020204" pitchFamily="34" charset="-122"/>
                <a:ea typeface="微软雅黑" panose="020B0503020204020204" pitchFamily="34" charset="-122"/>
              </a:rPr>
              <a:t>Pro. Li Huo, </a:t>
            </a:r>
            <a:endParaRPr lang="en-US" altLang="zh-CN" sz="2000" b="1" dirty="0">
              <a:solidFill>
                <a:srgbClr val="FFFF00"/>
              </a:solidFill>
              <a:latin typeface="微软雅黑" panose="020B0503020204020204" pitchFamily="34" charset="-122"/>
              <a:ea typeface="微软雅黑" panose="020B0503020204020204" pitchFamily="34" charset="-122"/>
            </a:endParaRPr>
          </a:p>
          <a:p>
            <a:pPr marL="0" lvl="0" indent="0" algn="ctr" eaLnBrk="1" hangingPunct="1">
              <a:spcBef>
                <a:spcPct val="0"/>
              </a:spcBef>
              <a:buFontTx/>
              <a:buNone/>
            </a:pPr>
            <a:r>
              <a:rPr lang="en-US" altLang="zh-CN" sz="2000" b="1" dirty="0">
                <a:solidFill>
                  <a:srgbClr val="FFFF00"/>
                </a:solidFill>
                <a:latin typeface="微软雅黑" panose="020B0503020204020204" pitchFamily="34" charset="-122"/>
                <a:ea typeface="微软雅黑" panose="020B0503020204020204" pitchFamily="34" charset="-122"/>
              </a:rPr>
              <a:t>Director of Nuclear medicine department, </a:t>
            </a:r>
            <a:endParaRPr lang="en-US" altLang="zh-CN" sz="2000" b="1" dirty="0">
              <a:solidFill>
                <a:srgbClr val="FFFF00"/>
              </a:solidFill>
              <a:latin typeface="微软雅黑" panose="020B0503020204020204" pitchFamily="34" charset="-122"/>
              <a:ea typeface="微软雅黑" panose="020B0503020204020204" pitchFamily="34" charset="-122"/>
            </a:endParaRPr>
          </a:p>
          <a:p>
            <a:pPr marL="0" lvl="0" indent="0" algn="ctr" eaLnBrk="1" hangingPunct="1">
              <a:spcBef>
                <a:spcPct val="0"/>
              </a:spcBef>
              <a:buFontTx/>
              <a:buNone/>
            </a:pPr>
            <a:r>
              <a:rPr lang="en-US" altLang="zh-CN" sz="2000" b="1" dirty="0">
                <a:solidFill>
                  <a:srgbClr val="FFFF00"/>
                </a:solidFill>
                <a:latin typeface="微软雅黑" panose="020B0503020204020204" pitchFamily="34" charset="-122"/>
                <a:ea typeface="微软雅黑" panose="020B0503020204020204" pitchFamily="34" charset="-122"/>
              </a:rPr>
              <a:t>Peking Union Medical College Hospital, Beijing, China. </a:t>
            </a:r>
            <a:endParaRPr lang="en-US" altLang="zh-CN" sz="2000" b="1" dirty="0">
              <a:solidFill>
                <a:srgbClr val="FFFF00"/>
              </a:solidFill>
              <a:latin typeface="微软雅黑" panose="020B0503020204020204" pitchFamily="34" charset="-122"/>
              <a:ea typeface="微软雅黑" panose="020B0503020204020204" pitchFamily="34" charset="-122"/>
            </a:endParaRPr>
          </a:p>
        </p:txBody>
      </p:sp>
      <p:sp>
        <p:nvSpPr>
          <p:cNvPr id="2" name="矩形 1"/>
          <p:cNvSpPr/>
          <p:nvPr/>
        </p:nvSpPr>
        <p:spPr>
          <a:xfrm>
            <a:off x="2855913" y="5949950"/>
            <a:ext cx="9242425" cy="64611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宋体" panose="02010600030101010101" pitchFamily="2" charset="-122"/>
                <a:cs typeface="+mn-cs"/>
              </a:rPr>
              <a:t>The 23rd International Conference on Cyclotrons and their Applications (CYC2022)</a:t>
            </a:r>
            <a:endParaRPr kumimoji="0" lang="en-US" altLang="zh-CN" sz="1800" b="1"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宋体" panose="02010600030101010101" pitchFamily="2" charset="-122"/>
                <a:cs typeface="+mn-cs"/>
              </a:rPr>
              <a:t>Dec., 5-9, 2022, on-line </a:t>
            </a:r>
            <a:endParaRPr kumimoji="0" lang="en-US" altLang="zh-CN" sz="1800" b="1"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图片 4"/>
          <p:cNvPicPr>
            <a:picLocks noChangeAspect="1"/>
          </p:cNvPicPr>
          <p:nvPr/>
        </p:nvPicPr>
        <p:blipFill>
          <a:blip r:embed="rId1"/>
          <a:srcRect l="2478" t="55006" r="52538" b="8907"/>
          <a:stretch>
            <a:fillRect/>
          </a:stretch>
        </p:blipFill>
        <p:spPr>
          <a:xfrm>
            <a:off x="2862263" y="1412875"/>
            <a:ext cx="2592387" cy="1871663"/>
          </a:xfrm>
          <a:prstGeom prst="rect">
            <a:avLst/>
          </a:prstGeom>
          <a:noFill/>
          <a:ln w="9525">
            <a:noFill/>
          </a:ln>
        </p:spPr>
      </p:pic>
      <p:pic>
        <p:nvPicPr>
          <p:cNvPr id="24579" name="图片 5"/>
          <p:cNvPicPr>
            <a:picLocks noChangeAspect="1"/>
          </p:cNvPicPr>
          <p:nvPr/>
        </p:nvPicPr>
        <p:blipFill>
          <a:blip r:embed="rId2"/>
          <a:stretch>
            <a:fillRect/>
          </a:stretch>
        </p:blipFill>
        <p:spPr>
          <a:xfrm>
            <a:off x="119063" y="1412875"/>
            <a:ext cx="3003550" cy="1871663"/>
          </a:xfrm>
          <a:prstGeom prst="rect">
            <a:avLst/>
          </a:prstGeom>
          <a:noFill/>
          <a:ln w="9525">
            <a:noFill/>
          </a:ln>
        </p:spPr>
      </p:pic>
      <p:sp>
        <p:nvSpPr>
          <p:cNvPr id="24580" name="标题 1"/>
          <p:cNvSpPr txBox="1"/>
          <p:nvPr/>
        </p:nvSpPr>
        <p:spPr>
          <a:xfrm>
            <a:off x="407988" y="198438"/>
            <a:ext cx="8618537" cy="104457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2400" b="1" dirty="0">
                <a:solidFill>
                  <a:srgbClr val="FFFF00"/>
                </a:solidFill>
                <a:latin typeface="Segoe UI" panose="020B0502040204020203" pitchFamily="34" charset="0"/>
                <a:ea typeface="微软雅黑" panose="020B0503020204020204" pitchFamily="34" charset="-122"/>
              </a:rPr>
              <a:t>Cohort study on insulinoma detection  and localization with GLP-1 receptor imaging</a:t>
            </a:r>
            <a:endParaRPr lang="zh-CN" altLang="en-US" sz="2400" b="1" dirty="0">
              <a:solidFill>
                <a:srgbClr val="FFFF00"/>
              </a:solidFill>
              <a:latin typeface="Segoe UI" panose="020B0502040204020203" pitchFamily="34" charset="0"/>
              <a:ea typeface="微软雅黑" panose="020B0503020204020204" pitchFamily="34" charset="-122"/>
            </a:endParaRPr>
          </a:p>
        </p:txBody>
      </p:sp>
      <p:pic>
        <p:nvPicPr>
          <p:cNvPr id="8" name="图片 7"/>
          <p:cNvPicPr>
            <a:picLocks noChangeAspect="1"/>
          </p:cNvPicPr>
          <p:nvPr/>
        </p:nvPicPr>
        <p:blipFill>
          <a:blip r:embed="rId3"/>
          <a:srcRect l="2197" t="21519" r="21140" b="8554"/>
          <a:stretch>
            <a:fillRect/>
          </a:stretch>
        </p:blipFill>
        <p:spPr>
          <a:xfrm>
            <a:off x="142875" y="3429000"/>
            <a:ext cx="5311775" cy="3230563"/>
          </a:xfrm>
          <a:prstGeom prst="rect">
            <a:avLst/>
          </a:prstGeom>
          <a:noFill/>
          <a:ln w="9525">
            <a:noFill/>
          </a:ln>
        </p:spPr>
      </p:pic>
      <p:pic>
        <p:nvPicPr>
          <p:cNvPr id="24582" name="图片 8"/>
          <p:cNvPicPr>
            <a:picLocks noChangeAspect="1"/>
          </p:cNvPicPr>
          <p:nvPr/>
        </p:nvPicPr>
        <p:blipFill>
          <a:blip r:embed="rId4"/>
          <a:srcRect b="18059"/>
          <a:stretch>
            <a:fillRect/>
          </a:stretch>
        </p:blipFill>
        <p:spPr>
          <a:xfrm>
            <a:off x="5462588" y="1590675"/>
            <a:ext cx="6759575" cy="2058988"/>
          </a:xfrm>
          <a:prstGeom prst="rect">
            <a:avLst/>
          </a:prstGeom>
          <a:noFill/>
          <a:ln w="9525">
            <a:noFill/>
          </a:ln>
        </p:spPr>
      </p:pic>
      <p:graphicFrame>
        <p:nvGraphicFramePr>
          <p:cNvPr id="10" name="表格 9"/>
          <p:cNvGraphicFramePr>
            <a:graphicFrameLocks noGrp="1"/>
          </p:cNvGraphicFramePr>
          <p:nvPr/>
        </p:nvGraphicFramePr>
        <p:xfrm>
          <a:off x="5541963" y="3649663"/>
          <a:ext cx="6553200" cy="3024188"/>
        </p:xfrm>
        <a:graphic>
          <a:graphicData uri="http://schemas.openxmlformats.org/drawingml/2006/table">
            <a:tbl>
              <a:tblPr firstRow="1" bandRow="1">
                <a:tableStyleId>{69012ECD-51FC-41F1-AA8D-1B2483CD663E}</a:tableStyleId>
              </a:tblPr>
              <a:tblGrid>
                <a:gridCol w="1444606"/>
                <a:gridCol w="1080197"/>
                <a:gridCol w="1008185"/>
                <a:gridCol w="1008185"/>
                <a:gridCol w="864158"/>
                <a:gridCol w="1147870"/>
              </a:tblGrid>
              <a:tr h="648662">
                <a:tc>
                  <a:txBody>
                    <a:bodyPr/>
                    <a:lstStyle/>
                    <a:p>
                      <a:pPr algn="ctr"/>
                      <a:endParaRPr lang="zh-CN" altLang="en-US" sz="1600" b="1" dirty="0">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Sen</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600" b="1" dirty="0" err="1"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Spe</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600" b="1" dirty="0" err="1"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Acc</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PPV</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6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NPV</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r>
              <a:tr h="525113">
                <a:tc>
                  <a:txBody>
                    <a:bodyPr/>
                    <a:lstStyle/>
                    <a:p>
                      <a:pPr algn="ctr"/>
                      <a:r>
                        <a:rPr lang="en-US" altLang="zh-CN" sz="1200" b="1" baseline="30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68</a:t>
                      </a:r>
                      <a:r>
                        <a:rPr lang="en-US" altLang="zh-CN" sz="1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Ga-exendin-4</a:t>
                      </a:r>
                      <a:endParaRPr lang="zh-CN" alt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99.1%</a:t>
                      </a:r>
                      <a:endParaRPr lang="zh-CN" alt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100%</a:t>
                      </a:r>
                      <a:endParaRPr lang="zh-CN" alt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99.4%</a:t>
                      </a:r>
                      <a:endParaRPr lang="zh-CN" alt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100%</a:t>
                      </a:r>
                      <a:endParaRPr lang="zh-CN" alt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98.2%</a:t>
                      </a:r>
                      <a:endParaRPr lang="zh-CN" alt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r>
              <a:tr h="562500">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CT</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80.7%</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83.7%</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81.6%</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92.6%</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63.2%</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r>
              <a:tr h="429304">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MR</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78.9%</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77.3%</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78.6%</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92.3%</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51.5%</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r>
              <a:tr h="429304">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BUS</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79.2%</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80.0%</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79.3%</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95.0%</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44.4%</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r>
              <a:tr h="429304">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SSTR</a:t>
                      </a:r>
                      <a:r>
                        <a:rPr lang="en-US" altLang="zh-CN" sz="1200" b="1" baseline="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22.8%</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97.9%</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47.3%</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95.8%</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c>
                  <a:txBody>
                    <a:bodyPr/>
                    <a:lstStyle/>
                    <a:p>
                      <a:pPr algn="ctr"/>
                      <a:r>
                        <a:rPr lang="en-US" altLang="zh-CN" sz="1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38.1%</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7" marR="91447" marT="60951" marB="60951" anchor="ctr"/>
                </a:tc>
              </a:tr>
            </a:tbl>
          </a:graphicData>
        </a:graphic>
      </p:graphicFrame>
      <p:sp>
        <p:nvSpPr>
          <p:cNvPr id="24629" name="文本框 10"/>
          <p:cNvSpPr txBox="1"/>
          <p:nvPr/>
        </p:nvSpPr>
        <p:spPr>
          <a:xfrm>
            <a:off x="8112125" y="1252538"/>
            <a:ext cx="4133850" cy="338137"/>
          </a:xfrm>
          <a:prstGeom prst="rect">
            <a:avLst/>
          </a:prstGeom>
          <a:solidFill>
            <a:srgbClr val="FFFF00"/>
          </a:solid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600" b="1" dirty="0">
                <a:solidFill>
                  <a:schemeClr val="bg1"/>
                </a:solidFill>
                <a:latin typeface="微软雅黑" panose="020B0503020204020204" pitchFamily="34" charset="-122"/>
                <a:ea typeface="微软雅黑" panose="020B0503020204020204" pitchFamily="34" charset="-122"/>
              </a:rPr>
              <a:t>Data from PUMCH (~300 patients)</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000000"/>
                                          </p:val>
                                        </p:tav>
                                        <p:tav tm="100000">
                                          <p:val>
                                            <p:strVal val="#ppt_w"/>
                                          </p:val>
                                        </p:tav>
                                      </p:tavLst>
                                    </p:anim>
                                    <p:anim calcmode="lin" valueType="num">
                                      <p:cBhvr>
                                        <p:cTn id="8" dur="500" fill="hold"/>
                                        <p:tgtEl>
                                          <p:spTgt spid="8"/>
                                        </p:tgtEl>
                                        <p:attrNameLst>
                                          <p:attrName>ppt_h</p:attrName>
                                        </p:attrNameLst>
                                      </p:cBhvr>
                                      <p:tavLst>
                                        <p:tav tm="0">
                                          <p:val>
                                            <p:fltVal val="0.00000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10"/>
          <p:cNvSpPr>
            <a:spLocks noChangeArrowheads="1"/>
          </p:cNvSpPr>
          <p:nvPr/>
        </p:nvSpPr>
        <p:spPr bwMode="auto">
          <a:xfrm>
            <a:off x="2711450" y="6465888"/>
            <a:ext cx="92884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40" b="1"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Huo</a:t>
            </a:r>
            <a:r>
              <a:rPr kumimoji="0" lang="en-US" altLang="zh-CN" sz="144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L, Ding J, </a:t>
            </a:r>
            <a:r>
              <a:rPr kumimoji="0" lang="en-US" altLang="zh-CN" sz="144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et al. </a:t>
            </a:r>
            <a:r>
              <a:rPr kumimoji="0" lang="en-US" altLang="zh-CN" sz="1440" b="0"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Eur</a:t>
            </a:r>
            <a:r>
              <a:rPr kumimoji="0" lang="en-US" altLang="zh-CN" sz="144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J </a:t>
            </a:r>
            <a:r>
              <a:rPr kumimoji="0" lang="en-US" altLang="zh-CN" sz="1440" b="0"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Nucl</a:t>
            </a:r>
            <a:r>
              <a:rPr kumimoji="0" lang="en-US" altLang="zh-CN" sz="144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Med </a:t>
            </a:r>
            <a:r>
              <a:rPr kumimoji="0" lang="en-US" altLang="zh-CN" sz="1440" b="0" i="0" u="none" strike="noStrike" kern="120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cs typeface="+mn-cs"/>
              </a:rPr>
              <a:t>Mol</a:t>
            </a:r>
            <a:r>
              <a:rPr kumimoji="0" lang="en-US" altLang="zh-CN" sz="144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Imaging(2020) https://doi.org/10.1007/s00259-020-04722-0  </a:t>
            </a:r>
            <a:endParaRPr kumimoji="0" lang="zh-CN" altLang="en-US" sz="144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5603" name="矩形 3"/>
          <p:cNvSpPr/>
          <p:nvPr/>
        </p:nvSpPr>
        <p:spPr>
          <a:xfrm>
            <a:off x="1025525" y="1373188"/>
            <a:ext cx="10369550" cy="4000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zh-CN" sz="2000" b="1" baseline="30000" dirty="0">
                <a:solidFill>
                  <a:schemeClr val="bg1"/>
                </a:solidFill>
                <a:latin typeface="微软雅黑" panose="020B0503020204020204" pitchFamily="34" charset="-122"/>
                <a:ea typeface="微软雅黑" panose="020B0503020204020204" pitchFamily="34" charset="-122"/>
              </a:rPr>
              <a:t>68</a:t>
            </a:r>
            <a:r>
              <a:rPr lang="en-US" altLang="zh-CN" sz="2000" b="1" dirty="0">
                <a:solidFill>
                  <a:schemeClr val="bg1"/>
                </a:solidFill>
                <a:latin typeface="微软雅黑" panose="020B0503020204020204" pitchFamily="34" charset="-122"/>
                <a:ea typeface="微软雅黑" panose="020B0503020204020204" pitchFamily="34" charset="-122"/>
              </a:rPr>
              <a:t>Ga-pentixafor PET/CT determine aldosterone-producing adenoma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5604" name="TextBox 3"/>
          <p:cNvSpPr txBox="1"/>
          <p:nvPr/>
        </p:nvSpPr>
        <p:spPr>
          <a:xfrm>
            <a:off x="550863" y="192088"/>
            <a:ext cx="8929687" cy="8302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2400" b="1" dirty="0">
                <a:solidFill>
                  <a:srgbClr val="FFFF00"/>
                </a:solidFill>
                <a:latin typeface="Segoe UI" panose="020B0502040204020203" pitchFamily="34" charset="0"/>
                <a:ea typeface="微软雅黑" panose="020B0503020204020204" pitchFamily="34" charset="-122"/>
              </a:rPr>
              <a:t>Characterization the functional status of Adrenocortical Masses using CXCR4 receptor imaging</a:t>
            </a:r>
            <a:endParaRPr lang="zh-CN" altLang="en-US" sz="2400" b="1" dirty="0">
              <a:solidFill>
                <a:srgbClr val="FFFF00"/>
              </a:solidFill>
              <a:latin typeface="Segoe UI" panose="020B0502040204020203" pitchFamily="34" charset="0"/>
              <a:ea typeface="微软雅黑" panose="020B0503020204020204" pitchFamily="34" charset="-122"/>
            </a:endParaRPr>
          </a:p>
        </p:txBody>
      </p:sp>
      <p:grpSp>
        <p:nvGrpSpPr>
          <p:cNvPr id="25605" name="组合 14"/>
          <p:cNvGrpSpPr/>
          <p:nvPr/>
        </p:nvGrpSpPr>
        <p:grpSpPr>
          <a:xfrm>
            <a:off x="69850" y="1944688"/>
            <a:ext cx="12003088" cy="4500562"/>
            <a:chOff x="70140" y="1944949"/>
            <a:chExt cx="12002524" cy="4500064"/>
          </a:xfrm>
        </p:grpSpPr>
        <p:pic>
          <p:nvPicPr>
            <p:cNvPr id="25607" name="图片 13" descr="屏幕剪辑"/>
            <p:cNvPicPr>
              <a:picLocks noChangeAspect="1"/>
            </p:cNvPicPr>
            <p:nvPr/>
          </p:nvPicPr>
          <p:blipFill>
            <a:blip r:embed="rId1"/>
            <a:srcRect l="47552" t="23148" r="15366" b="62112"/>
            <a:stretch>
              <a:fillRect/>
            </a:stretch>
          </p:blipFill>
          <p:spPr>
            <a:xfrm>
              <a:off x="8184232" y="2244806"/>
              <a:ext cx="3240360" cy="817705"/>
            </a:xfrm>
            <a:prstGeom prst="rect">
              <a:avLst/>
            </a:prstGeom>
            <a:noFill/>
            <a:ln w="9525">
              <a:noFill/>
            </a:ln>
          </p:spPr>
        </p:pic>
        <p:grpSp>
          <p:nvGrpSpPr>
            <p:cNvPr id="25608" name="组合 12"/>
            <p:cNvGrpSpPr/>
            <p:nvPr/>
          </p:nvGrpSpPr>
          <p:grpSpPr>
            <a:xfrm>
              <a:off x="70140" y="1944949"/>
              <a:ext cx="12002524" cy="4500064"/>
              <a:chOff x="47328" y="1759790"/>
              <a:chExt cx="12002524" cy="4500064"/>
            </a:xfrm>
          </p:grpSpPr>
          <p:pic>
            <p:nvPicPr>
              <p:cNvPr id="25609" name="图片 3" descr="屏幕剪辑"/>
              <p:cNvPicPr>
                <a:picLocks noChangeAspect="1"/>
              </p:cNvPicPr>
              <p:nvPr/>
            </p:nvPicPr>
            <p:blipFill>
              <a:blip r:embed="rId2"/>
              <a:stretch>
                <a:fillRect/>
              </a:stretch>
            </p:blipFill>
            <p:spPr>
              <a:xfrm>
                <a:off x="47328" y="1785614"/>
                <a:ext cx="7903367" cy="4474240"/>
              </a:xfrm>
              <a:prstGeom prst="rect">
                <a:avLst/>
              </a:prstGeom>
              <a:noFill/>
              <a:ln w="9525">
                <a:noFill/>
              </a:ln>
            </p:spPr>
          </p:pic>
          <p:grpSp>
            <p:nvGrpSpPr>
              <p:cNvPr id="25610" name="组合 7"/>
              <p:cNvGrpSpPr/>
              <p:nvPr/>
            </p:nvGrpSpPr>
            <p:grpSpPr>
              <a:xfrm>
                <a:off x="7778538" y="2895257"/>
                <a:ext cx="4162976" cy="3297252"/>
                <a:chOff x="4540843" y="4216896"/>
                <a:chExt cx="4162976" cy="3297252"/>
              </a:xfrm>
            </p:grpSpPr>
            <p:pic>
              <p:nvPicPr>
                <p:cNvPr id="25612" name="图片 8" descr="日程表, 日历&#10;&#10;描述已自动生成"/>
                <p:cNvPicPr>
                  <a:picLocks noChangeAspect="1"/>
                </p:cNvPicPr>
                <p:nvPr/>
              </p:nvPicPr>
              <p:blipFill>
                <a:blip r:embed="rId3"/>
                <a:srcRect l="6467" t="36028" r="31854" b="2695"/>
                <a:stretch>
                  <a:fillRect/>
                </a:stretch>
              </p:blipFill>
              <p:spPr>
                <a:xfrm>
                  <a:off x="4555065" y="4559801"/>
                  <a:ext cx="4148754" cy="2954347"/>
                </a:xfrm>
                <a:prstGeom prst="rect">
                  <a:avLst/>
                </a:prstGeom>
                <a:noFill/>
                <a:ln w="19050" cap="flat" cmpd="sng">
                  <a:solidFill>
                    <a:schemeClr val="tx1"/>
                  </a:solidFill>
                  <a:prstDash val="solid"/>
                  <a:miter/>
                  <a:headEnd type="none" w="med" len="med"/>
                  <a:tailEnd type="none" w="med" len="med"/>
                </a:ln>
              </p:spPr>
            </p:pic>
            <p:sp>
              <p:nvSpPr>
                <p:cNvPr id="25613" name="文本框 9"/>
                <p:cNvSpPr txBox="1"/>
                <p:nvPr/>
              </p:nvSpPr>
              <p:spPr>
                <a:xfrm>
                  <a:off x="4544795" y="6017177"/>
                  <a:ext cx="4138449" cy="307777"/>
                </a:xfrm>
                <a:prstGeom prst="rect">
                  <a:avLst/>
                </a:prstGeom>
                <a:solidFill>
                  <a:schemeClr val="tx1"/>
                </a:solidFill>
                <a:ln w="19050" cap="flat" cmpd="sng">
                  <a:solidFill>
                    <a:schemeClr val="tx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defTabSz="913130">
                    <a:spcBef>
                      <a:spcPct val="0"/>
                    </a:spcBef>
                    <a:buFontTx/>
                    <a:buNone/>
                  </a:pPr>
                  <a:r>
                    <a:rPr lang="zh-CN" altLang="en-US" sz="1400" dirty="0">
                      <a:solidFill>
                        <a:srgbClr val="000000"/>
                      </a:solidFill>
                      <a:latin typeface="微软雅黑" panose="020B0503020204020204" pitchFamily="34" charset="-122"/>
                      <a:ea typeface="微软雅黑" panose="020B0503020204020204" pitchFamily="34" charset="-122"/>
                    </a:rPr>
                    <a:t>无功能腺瘤</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25614" name="文本框 10"/>
                <p:cNvSpPr txBox="1"/>
                <p:nvPr/>
              </p:nvSpPr>
              <p:spPr>
                <a:xfrm>
                  <a:off x="4540843" y="4216896"/>
                  <a:ext cx="4142401" cy="523220"/>
                </a:xfrm>
                <a:prstGeom prst="rect">
                  <a:avLst/>
                </a:prstGeom>
                <a:solidFill>
                  <a:schemeClr val="tx1"/>
                </a:solidFill>
                <a:ln w="19050">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defTabSz="913130">
                    <a:spcBef>
                      <a:spcPct val="0"/>
                    </a:spcBef>
                    <a:buFontTx/>
                    <a:buNone/>
                  </a:pPr>
                  <a:r>
                    <a:rPr lang="zh-CN" altLang="en-US" sz="1800" b="1" dirty="0">
                      <a:solidFill>
                        <a:srgbClr val="FF0000"/>
                      </a:solidFill>
                      <a:latin typeface="微软雅黑" panose="020B0503020204020204" pitchFamily="34" charset="-122"/>
                      <a:ea typeface="微软雅黑" panose="020B0503020204020204" pitchFamily="34" charset="-122"/>
                    </a:rPr>
                    <a:t>醛固酮瘤</a:t>
                  </a:r>
                  <a:endParaRPr lang="en-US" altLang="zh-CN" sz="1800" b="1" dirty="0">
                    <a:solidFill>
                      <a:srgbClr val="FF0000"/>
                    </a:solidFill>
                    <a:latin typeface="微软雅黑" panose="020B0503020204020204" pitchFamily="34" charset="-122"/>
                    <a:ea typeface="微软雅黑" panose="020B0503020204020204" pitchFamily="34" charset="-122"/>
                  </a:endParaRPr>
                </a:p>
                <a:p>
                  <a:pPr marL="0" lvl="0" indent="0" algn="ctr" defTabSz="913130">
                    <a:spcBef>
                      <a:spcPct val="0"/>
                    </a:spcBef>
                    <a:buFontTx/>
                    <a:buNone/>
                  </a:pPr>
                  <a:r>
                    <a:rPr lang="en-US" altLang="zh-CN" sz="1000" b="1" dirty="0">
                      <a:solidFill>
                        <a:srgbClr val="000000"/>
                      </a:solidFill>
                      <a:latin typeface="微软雅黑" panose="020B0503020204020204" pitchFamily="34" charset="-122"/>
                      <a:ea typeface="微软雅黑" panose="020B0503020204020204" pitchFamily="34" charset="-122"/>
                    </a:rPr>
                    <a:t>SAT</a:t>
                  </a:r>
                  <a:r>
                    <a:rPr lang="zh-CN" altLang="en-US" sz="1000" b="1" dirty="0">
                      <a:solidFill>
                        <a:srgbClr val="000000"/>
                      </a:solidFill>
                      <a:latin typeface="微软雅黑" panose="020B0503020204020204" pitchFamily="34" charset="-122"/>
                      <a:ea typeface="微软雅黑" panose="020B0503020204020204" pitchFamily="34" charset="-122"/>
                    </a:rPr>
                    <a:t>：正常肾上腺皮质组织</a:t>
                  </a:r>
                  <a:r>
                    <a:rPr lang="en-US" altLang="zh-CN" sz="1000" b="1" dirty="0">
                      <a:solidFill>
                        <a:srgbClr val="000000"/>
                      </a:solidFill>
                      <a:latin typeface="微软雅黑" panose="020B0503020204020204" pitchFamily="34" charset="-122"/>
                      <a:ea typeface="微软雅黑" panose="020B0503020204020204" pitchFamily="34" charset="-122"/>
                    </a:rPr>
                    <a:t>      A</a:t>
                  </a:r>
                  <a:r>
                    <a:rPr lang="zh-CN" altLang="en-US" sz="1000" b="1" dirty="0">
                      <a:solidFill>
                        <a:srgbClr val="000000"/>
                      </a:solidFill>
                      <a:latin typeface="微软雅黑" panose="020B0503020204020204" pitchFamily="34" charset="-122"/>
                      <a:ea typeface="微软雅黑" panose="020B0503020204020204" pitchFamily="34" charset="-122"/>
                    </a:rPr>
                    <a:t>：</a:t>
                  </a:r>
                  <a:r>
                    <a:rPr lang="en-US" altLang="zh-CN" sz="1000" b="1" dirty="0">
                      <a:solidFill>
                        <a:srgbClr val="000000"/>
                      </a:solidFill>
                      <a:latin typeface="微软雅黑" panose="020B0503020204020204" pitchFamily="34" charset="-122"/>
                      <a:ea typeface="微软雅黑" panose="020B0503020204020204" pitchFamily="34" charset="-122"/>
                    </a:rPr>
                    <a:t>APA</a:t>
                  </a:r>
                  <a:endParaRPr lang="en-US" altLang="zh-CN" sz="1000" b="1" dirty="0">
                    <a:solidFill>
                      <a:srgbClr val="000000"/>
                    </a:solidFill>
                    <a:latin typeface="微软雅黑" panose="020B0503020204020204" pitchFamily="34" charset="-122"/>
                    <a:ea typeface="微软雅黑" panose="020B0503020204020204" pitchFamily="34" charset="-122"/>
                  </a:endParaRPr>
                </a:p>
              </p:txBody>
            </p:sp>
          </p:grpSp>
          <p:sp>
            <p:nvSpPr>
              <p:cNvPr id="25611" name="矩形 11"/>
              <p:cNvSpPr/>
              <p:nvPr/>
            </p:nvSpPr>
            <p:spPr>
              <a:xfrm>
                <a:off x="5065076" y="1759790"/>
                <a:ext cx="6984776" cy="30777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400" b="1" dirty="0">
                    <a:solidFill>
                      <a:schemeClr val="bg1"/>
                    </a:solidFill>
                    <a:latin typeface="微软雅黑" panose="020B0503020204020204" pitchFamily="34" charset="-122"/>
                    <a:ea typeface="微软雅黑" panose="020B0503020204020204" pitchFamily="34" charset="-122"/>
                  </a:rPr>
                  <a:t>CXCR4</a:t>
                </a:r>
                <a:r>
                  <a:rPr lang="zh-CN" altLang="en-US" sz="1400" b="1" dirty="0">
                    <a:solidFill>
                      <a:schemeClr val="bg1"/>
                    </a:solidFill>
                    <a:latin typeface="微软雅黑" panose="020B0503020204020204" pitchFamily="34" charset="-122"/>
                    <a:ea typeface="微软雅黑" panose="020B0503020204020204" pitchFamily="34" charset="-122"/>
                  </a:rPr>
                  <a:t>受体是</a:t>
                </a:r>
                <a:r>
                  <a:rPr lang="en-US" altLang="zh-CN" sz="1400" b="1" dirty="0">
                    <a:solidFill>
                      <a:schemeClr val="bg1"/>
                    </a:solidFill>
                    <a:latin typeface="微软雅黑" panose="020B0503020204020204" pitchFamily="34" charset="-122"/>
                    <a:ea typeface="微软雅黑" panose="020B0503020204020204" pitchFamily="34" charset="-122"/>
                  </a:rPr>
                  <a:t>G</a:t>
                </a:r>
                <a:r>
                  <a:rPr lang="zh-CN" altLang="en-US" sz="1400" b="1" dirty="0">
                    <a:solidFill>
                      <a:schemeClr val="bg1"/>
                    </a:solidFill>
                    <a:latin typeface="微软雅黑" panose="020B0503020204020204" pitchFamily="34" charset="-122"/>
                    <a:ea typeface="微软雅黑" panose="020B0503020204020204" pitchFamily="34" charset="-122"/>
                  </a:rPr>
                  <a:t>蛋白偶联受体（</a:t>
                </a:r>
                <a:r>
                  <a:rPr lang="en-US" altLang="zh-CN" sz="1400" b="1" dirty="0">
                    <a:solidFill>
                      <a:schemeClr val="bg1"/>
                    </a:solidFill>
                    <a:latin typeface="微软雅黑" panose="020B0503020204020204" pitchFamily="34" charset="-122"/>
                    <a:ea typeface="微软雅黑" panose="020B0503020204020204" pitchFamily="34" charset="-122"/>
                  </a:rPr>
                  <a:t>GPCR</a:t>
                </a:r>
                <a:r>
                  <a:rPr lang="zh-CN" altLang="en-US" sz="1400" b="1" dirty="0">
                    <a:solidFill>
                      <a:schemeClr val="bg1"/>
                    </a:solidFill>
                    <a:latin typeface="微软雅黑" panose="020B0503020204020204" pitchFamily="34" charset="-122"/>
                    <a:ea typeface="微软雅黑" panose="020B0503020204020204" pitchFamily="34" charset="-122"/>
                  </a:rPr>
                  <a:t>），</a:t>
                </a:r>
                <a:r>
                  <a:rPr lang="en-US" altLang="zh-CN" sz="1400" b="1" baseline="30000" dirty="0">
                    <a:solidFill>
                      <a:schemeClr val="bg1"/>
                    </a:solidFill>
                    <a:latin typeface="微软雅黑" panose="020B0503020204020204" pitchFamily="34" charset="-122"/>
                    <a:ea typeface="微软雅黑" panose="020B0503020204020204" pitchFamily="34" charset="-122"/>
                  </a:rPr>
                  <a:t>68</a:t>
                </a:r>
                <a:r>
                  <a:rPr lang="en-US" altLang="zh-CN" sz="1400" b="1" dirty="0">
                    <a:solidFill>
                      <a:schemeClr val="bg1"/>
                    </a:solidFill>
                    <a:latin typeface="微软雅黑" panose="020B0503020204020204" pitchFamily="34" charset="-122"/>
                    <a:ea typeface="微软雅黑" panose="020B0503020204020204" pitchFamily="34" charset="-122"/>
                  </a:rPr>
                  <a:t>Ga-pentixafor</a:t>
                </a:r>
                <a:r>
                  <a:rPr lang="zh-CN" altLang="en-US" sz="1400" b="1" dirty="0">
                    <a:solidFill>
                      <a:schemeClr val="bg1"/>
                    </a:solidFill>
                    <a:latin typeface="微软雅黑" panose="020B0503020204020204" pitchFamily="34" charset="-122"/>
                    <a:ea typeface="微软雅黑" panose="020B0503020204020204" pitchFamily="34" charset="-122"/>
                  </a:rPr>
                  <a:t>与</a:t>
                </a:r>
                <a:r>
                  <a:rPr lang="en-US" altLang="zh-CN" sz="1400" b="1" dirty="0">
                    <a:solidFill>
                      <a:schemeClr val="bg1"/>
                    </a:solidFill>
                    <a:latin typeface="微软雅黑" panose="020B0503020204020204" pitchFamily="34" charset="-122"/>
                    <a:ea typeface="微软雅黑" panose="020B0503020204020204" pitchFamily="34" charset="-122"/>
                  </a:rPr>
                  <a:t>CXCR4</a:t>
                </a:r>
                <a:r>
                  <a:rPr lang="zh-CN" altLang="en-US" sz="1400" b="1" dirty="0">
                    <a:solidFill>
                      <a:schemeClr val="bg1"/>
                    </a:solidFill>
                    <a:latin typeface="微软雅黑" panose="020B0503020204020204" pitchFamily="34" charset="-122"/>
                    <a:ea typeface="微软雅黑" panose="020B0503020204020204" pitchFamily="34" charset="-122"/>
                  </a:rPr>
                  <a:t>受体特异性结合</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grpSp>
      <p:sp>
        <p:nvSpPr>
          <p:cNvPr id="2" name="矩形 1"/>
          <p:cNvSpPr/>
          <p:nvPr/>
        </p:nvSpPr>
        <p:spPr>
          <a:xfrm>
            <a:off x="3071813" y="1863725"/>
            <a:ext cx="9001125" cy="45815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spd="slow" advTm="56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000000"/>
                                          </p:val>
                                        </p:tav>
                                      </p:tavLst>
                                    </p:anim>
                                    <p:anim calcmode="lin" valueType="num">
                                      <p:cBhvr>
                                        <p:cTn id="7" dur="500"/>
                                        <p:tgtEl>
                                          <p:spTgt spid="2"/>
                                        </p:tgtEl>
                                        <p:attrNameLst>
                                          <p:attrName>ppt_h</p:attrName>
                                        </p:attrNameLst>
                                      </p:cBhvr>
                                      <p:tavLst>
                                        <p:tav tm="0">
                                          <p:val>
                                            <p:strVal val="ppt_h"/>
                                          </p:val>
                                        </p:tav>
                                        <p:tav tm="100000">
                                          <p:val>
                                            <p:fltVal val="0.00000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16"/>
          <p:cNvSpPr txBox="1">
            <a:spLocks noChangeArrowheads="1"/>
          </p:cNvSpPr>
          <p:nvPr/>
        </p:nvSpPr>
        <p:spPr bwMode="auto">
          <a:xfrm>
            <a:off x="192088" y="1382713"/>
            <a:ext cx="1188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1" lang="en-US" altLang="zh-CN" sz="20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j-cs"/>
              </a:rPr>
              <a:t> </a:t>
            </a:r>
            <a:r>
              <a:rPr kumimoji="1" lang="en-US" altLang="zh-CN" sz="2000" b="1" i="0" u="none" strike="noStrike" kern="1200" cap="none" spc="0" normalizeH="0" baseline="3000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j-cs"/>
              </a:rPr>
              <a:t>99m</a:t>
            </a:r>
            <a:r>
              <a:rPr kumimoji="1" lang="en-US" altLang="zh-CN" sz="20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j-cs"/>
              </a:rPr>
              <a:t>Tc-PYP were employed for Cardiac amyloidosis diagnosis and classification since 1970s</a:t>
            </a:r>
            <a:endPar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j-cs"/>
            </a:endParaRPr>
          </a:p>
        </p:txBody>
      </p:sp>
      <p:grpSp>
        <p:nvGrpSpPr>
          <p:cNvPr id="26627" name="组合 2"/>
          <p:cNvGrpSpPr/>
          <p:nvPr/>
        </p:nvGrpSpPr>
        <p:grpSpPr>
          <a:xfrm>
            <a:off x="982663" y="1830388"/>
            <a:ext cx="10658475" cy="4838700"/>
            <a:chOff x="983333" y="1922046"/>
            <a:chExt cx="10657184" cy="4838658"/>
          </a:xfrm>
        </p:grpSpPr>
        <p:sp>
          <p:nvSpPr>
            <p:cNvPr id="2" name="矩形 1"/>
            <p:cNvSpPr/>
            <p:nvPr/>
          </p:nvSpPr>
          <p:spPr>
            <a:xfrm>
              <a:off x="983333" y="1922046"/>
              <a:ext cx="10657184" cy="48386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6634" name="图片 1"/>
            <p:cNvPicPr>
              <a:picLocks noChangeAspect="1"/>
            </p:cNvPicPr>
            <p:nvPr/>
          </p:nvPicPr>
          <p:blipFill>
            <a:blip r:embed="rId1"/>
            <a:stretch>
              <a:fillRect/>
            </a:stretch>
          </p:blipFill>
          <p:spPr>
            <a:xfrm>
              <a:off x="1199456" y="2296570"/>
              <a:ext cx="10225136" cy="4298773"/>
            </a:xfrm>
            <a:prstGeom prst="rect">
              <a:avLst/>
            </a:prstGeom>
            <a:noFill/>
            <a:ln w="9525">
              <a:noFill/>
            </a:ln>
          </p:spPr>
        </p:pic>
        <p:sp>
          <p:nvSpPr>
            <p:cNvPr id="6" name="文本框 16"/>
            <p:cNvSpPr txBox="1">
              <a:spLocks noChangeArrowheads="1"/>
            </p:cNvSpPr>
            <p:nvPr/>
          </p:nvSpPr>
          <p:spPr bwMode="auto">
            <a:xfrm>
              <a:off x="1343651" y="1926808"/>
              <a:ext cx="9793689" cy="36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en-US" altLang="zh-CN" sz="1800" b="0"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j-cs"/>
                </a:rPr>
                <a:t>International  journey of NM imaging application in cardiac amyloidosis</a:t>
              </a:r>
              <a:endParaRPr kumimoji="1"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j-cs"/>
              </a:endParaRPr>
            </a:p>
          </p:txBody>
        </p:sp>
      </p:grpSp>
      <p:grpSp>
        <p:nvGrpSpPr>
          <p:cNvPr id="9" name="组合 8"/>
          <p:cNvGrpSpPr/>
          <p:nvPr/>
        </p:nvGrpSpPr>
        <p:grpSpPr>
          <a:xfrm>
            <a:off x="371475" y="1268413"/>
            <a:ext cx="11520488" cy="5508625"/>
            <a:chOff x="227596" y="1268760"/>
            <a:chExt cx="11521280" cy="5508089"/>
          </a:xfrm>
        </p:grpSpPr>
        <p:sp>
          <p:nvSpPr>
            <p:cNvPr id="10" name="矩形 9"/>
            <p:cNvSpPr/>
            <p:nvPr/>
          </p:nvSpPr>
          <p:spPr>
            <a:xfrm>
              <a:off x="227596" y="1268760"/>
              <a:ext cx="11521280" cy="55080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6631" name="图片 10"/>
            <p:cNvPicPr>
              <a:picLocks noChangeAspect="1"/>
            </p:cNvPicPr>
            <p:nvPr/>
          </p:nvPicPr>
          <p:blipFill>
            <a:blip r:embed="rId2"/>
            <a:stretch>
              <a:fillRect/>
            </a:stretch>
          </p:blipFill>
          <p:spPr>
            <a:xfrm>
              <a:off x="407987" y="1697747"/>
              <a:ext cx="11167437" cy="4925493"/>
            </a:xfrm>
            <a:prstGeom prst="rect">
              <a:avLst/>
            </a:prstGeom>
            <a:noFill/>
            <a:ln w="9525">
              <a:noFill/>
            </a:ln>
          </p:spPr>
        </p:pic>
        <p:sp>
          <p:nvSpPr>
            <p:cNvPr id="26632" name="文本框 16"/>
            <p:cNvSpPr txBox="1"/>
            <p:nvPr/>
          </p:nvSpPr>
          <p:spPr>
            <a:xfrm>
              <a:off x="623392" y="1331476"/>
              <a:ext cx="10657184" cy="36933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800" b="1" dirty="0">
                  <a:solidFill>
                    <a:schemeClr val="bg1"/>
                  </a:solidFill>
                  <a:latin typeface="Segoe UI" panose="020B0502040204020203" pitchFamily="34" charset="0"/>
                  <a:ea typeface="微软雅黑" panose="020B0503020204020204" pitchFamily="34" charset="-122"/>
                </a:rPr>
                <a:t>NM technology is well-accepted for ATTR-CM diagnosis and treatment in China since 2019</a:t>
              </a:r>
              <a:endParaRPr lang="zh-CN" altLang="en-US" sz="1800" b="1" dirty="0">
                <a:solidFill>
                  <a:schemeClr val="bg1"/>
                </a:solidFill>
                <a:latin typeface="Segoe UI" panose="020B0502040204020203" pitchFamily="34" charset="0"/>
                <a:ea typeface="微软雅黑" panose="020B0503020204020204" pitchFamily="34" charset="-122"/>
              </a:endParaRPr>
            </a:p>
          </p:txBody>
        </p:sp>
      </p:grpSp>
      <p:sp>
        <p:nvSpPr>
          <p:cNvPr id="26629" name="矩形 2"/>
          <p:cNvSpPr/>
          <p:nvPr/>
        </p:nvSpPr>
        <p:spPr>
          <a:xfrm>
            <a:off x="407988" y="180975"/>
            <a:ext cx="11304587" cy="9540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2800" b="1" dirty="0">
                <a:solidFill>
                  <a:srgbClr val="FFFF00"/>
                </a:solidFill>
                <a:latin typeface="微软雅黑" panose="020B0503020204020204" pitchFamily="34" charset="-122"/>
                <a:ea typeface="微软雅黑" panose="020B0503020204020204" pitchFamily="34" charset="-122"/>
              </a:rPr>
              <a:t>Non-invasive NM technology to help</a:t>
            </a:r>
            <a:endParaRPr lang="en-US" altLang="zh-CN" sz="2800" b="1" dirty="0">
              <a:solidFill>
                <a:srgbClr val="FFFF00"/>
              </a:solidFill>
              <a:latin typeface="微软雅黑" panose="020B0503020204020204" pitchFamily="34" charset="-122"/>
              <a:ea typeface="微软雅黑" panose="020B0503020204020204" pitchFamily="34" charset="-122"/>
            </a:endParaRPr>
          </a:p>
          <a:p>
            <a:pPr marL="0" lvl="0" indent="0">
              <a:spcBef>
                <a:spcPct val="0"/>
              </a:spcBef>
              <a:buFontTx/>
              <a:buNone/>
            </a:pPr>
            <a:r>
              <a:rPr lang="en-US" altLang="zh-CN" sz="2800" b="1" dirty="0">
                <a:solidFill>
                  <a:srgbClr val="FFFF00"/>
                </a:solidFill>
                <a:latin typeface="微软雅黑" panose="020B0503020204020204" pitchFamily="34" charset="-122"/>
                <a:ea typeface="微软雅黑" panose="020B0503020204020204" pitchFamily="34" charset="-122"/>
              </a:rPr>
              <a:t>diagnose and classify cardiac amyloidosis</a:t>
            </a:r>
            <a:endParaRPr lang="en-US" altLang="zh-CN" sz="2800" b="1" dirty="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000000"/>
                                          </p:val>
                                        </p:tav>
                                        <p:tav tm="100000">
                                          <p:val>
                                            <p:strVal val="#ppt_w"/>
                                          </p:val>
                                        </p:tav>
                                      </p:tavLst>
                                    </p:anim>
                                    <p:anim calcmode="lin" valueType="num">
                                      <p:cBhvr>
                                        <p:cTn id="8" dur="500" fill="hold"/>
                                        <p:tgtEl>
                                          <p:spTgt spid="9"/>
                                        </p:tgtEl>
                                        <p:attrNameLst>
                                          <p:attrName>ppt_h</p:attrName>
                                        </p:attrNameLst>
                                      </p:cBhvr>
                                      <p:tavLst>
                                        <p:tav tm="0">
                                          <p:val>
                                            <p:fltVal val="0.00000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矩形 2"/>
          <p:cNvSpPr/>
          <p:nvPr/>
        </p:nvSpPr>
        <p:spPr>
          <a:xfrm>
            <a:off x="550863" y="201613"/>
            <a:ext cx="9217025" cy="8302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2400" b="1" dirty="0">
                <a:solidFill>
                  <a:srgbClr val="FFFF00"/>
                </a:solidFill>
                <a:latin typeface="微软雅黑" panose="020B0503020204020204" pitchFamily="34" charset="-122"/>
                <a:ea typeface="微软雅黑" panose="020B0503020204020204" pitchFamily="34" charset="-122"/>
              </a:rPr>
              <a:t>Development of NM technology to improve ATTRm diagnosis sensitivity and AL-CM risk assessment</a:t>
            </a:r>
            <a:endParaRPr lang="en-US" altLang="zh-CN" sz="2400" b="1" dirty="0">
              <a:solidFill>
                <a:srgbClr val="FFFF00"/>
              </a:solidFill>
              <a:latin typeface="微软雅黑" panose="020B0503020204020204" pitchFamily="34" charset="-122"/>
              <a:ea typeface="微软雅黑" panose="020B0503020204020204" pitchFamily="34" charset="-122"/>
            </a:endParaRPr>
          </a:p>
        </p:txBody>
      </p:sp>
      <p:pic>
        <p:nvPicPr>
          <p:cNvPr id="27651" name="图片 4"/>
          <p:cNvPicPr>
            <a:picLocks noChangeAspect="1"/>
          </p:cNvPicPr>
          <p:nvPr/>
        </p:nvPicPr>
        <p:blipFill>
          <a:blip r:embed="rId1"/>
          <a:srcRect t="25307" b="9383"/>
          <a:stretch>
            <a:fillRect/>
          </a:stretch>
        </p:blipFill>
        <p:spPr>
          <a:xfrm>
            <a:off x="80963" y="1444625"/>
            <a:ext cx="7670800" cy="3340100"/>
          </a:xfrm>
          <a:prstGeom prst="rect">
            <a:avLst/>
          </a:prstGeom>
          <a:noFill/>
          <a:ln w="9525">
            <a:noFill/>
          </a:ln>
        </p:spPr>
      </p:pic>
      <p:sp>
        <p:nvSpPr>
          <p:cNvPr id="27652" name="标题 1"/>
          <p:cNvSpPr txBox="1"/>
          <p:nvPr/>
        </p:nvSpPr>
        <p:spPr>
          <a:xfrm>
            <a:off x="4727575" y="4264025"/>
            <a:ext cx="2327275" cy="333375"/>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200" b="1" baseline="30000" dirty="0">
                <a:solidFill>
                  <a:schemeClr val="bg1"/>
                </a:solidFill>
                <a:latin typeface="微软雅黑" panose="020B0503020204020204" pitchFamily="34" charset="-122"/>
                <a:ea typeface="微软雅黑" panose="020B0503020204020204" pitchFamily="34" charset="-122"/>
              </a:rPr>
              <a:t>99</a:t>
            </a:r>
            <a:r>
              <a:rPr lang="en-US" altLang="zh-CN" sz="1200" b="1" dirty="0">
                <a:solidFill>
                  <a:schemeClr val="bg1"/>
                </a:solidFill>
                <a:latin typeface="微软雅黑" panose="020B0503020204020204" pitchFamily="34" charset="-122"/>
                <a:ea typeface="微软雅黑" panose="020B0503020204020204" pitchFamily="34" charset="-122"/>
              </a:rPr>
              <a:t>Tc</a:t>
            </a:r>
            <a:r>
              <a:rPr lang="en-US" altLang="zh-CN" sz="1200" b="1" baseline="30000" dirty="0">
                <a:solidFill>
                  <a:schemeClr val="bg1"/>
                </a:solidFill>
                <a:latin typeface="微软雅黑" panose="020B0503020204020204" pitchFamily="34" charset="-122"/>
                <a:ea typeface="微软雅黑" panose="020B0503020204020204" pitchFamily="34" charset="-122"/>
              </a:rPr>
              <a:t>m</a:t>
            </a:r>
            <a:r>
              <a:rPr lang="en-US" altLang="zh-CN" sz="1200" b="1" dirty="0">
                <a:solidFill>
                  <a:schemeClr val="bg1"/>
                </a:solidFill>
                <a:latin typeface="微软雅黑" panose="020B0503020204020204" pitchFamily="34" charset="-122"/>
                <a:ea typeface="微软雅黑" panose="020B0503020204020204" pitchFamily="34" charset="-122"/>
              </a:rPr>
              <a:t>-PYP</a:t>
            </a:r>
            <a:r>
              <a:rPr lang="zh-CN" altLang="en-US" sz="1200" b="1" dirty="0">
                <a:solidFill>
                  <a:schemeClr val="bg1"/>
                </a:solidFill>
                <a:latin typeface="微软雅黑" panose="020B0503020204020204" pitchFamily="34" charset="-122"/>
                <a:ea typeface="微软雅黑" panose="020B0503020204020204" pitchFamily="34" charset="-122"/>
              </a:rPr>
              <a:t> </a:t>
            </a:r>
            <a:r>
              <a:rPr lang="en-US" altLang="zh-CN" sz="1200" b="1" dirty="0">
                <a:solidFill>
                  <a:schemeClr val="bg1"/>
                </a:solidFill>
                <a:latin typeface="微软雅黑" panose="020B0503020204020204" pitchFamily="34" charset="-122"/>
                <a:ea typeface="微软雅黑" panose="020B0503020204020204" pitchFamily="34" charset="-122"/>
              </a:rPr>
              <a:t>SPECT/CT scan</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22238" y="4514850"/>
            <a:ext cx="12069762" cy="2266950"/>
            <a:chOff x="122238" y="4514850"/>
            <a:chExt cx="12069762" cy="2266950"/>
          </a:xfrm>
        </p:grpSpPr>
        <p:grpSp>
          <p:nvGrpSpPr>
            <p:cNvPr id="27657" name="组合 2"/>
            <p:cNvGrpSpPr/>
            <p:nvPr/>
          </p:nvGrpSpPr>
          <p:grpSpPr>
            <a:xfrm>
              <a:off x="122238" y="4675188"/>
              <a:ext cx="12069762" cy="2106612"/>
              <a:chOff x="122238" y="4675188"/>
              <a:chExt cx="12069762" cy="2106612"/>
            </a:xfrm>
          </p:grpSpPr>
          <p:pic>
            <p:nvPicPr>
              <p:cNvPr id="27659" name="图片 2"/>
              <p:cNvPicPr>
                <a:picLocks noChangeAspect="1"/>
              </p:cNvPicPr>
              <p:nvPr/>
            </p:nvPicPr>
            <p:blipFill>
              <a:blip r:embed="rId2"/>
              <a:srcRect l="63625" t="34074" b="25639"/>
              <a:stretch>
                <a:fillRect/>
              </a:stretch>
            </p:blipFill>
            <p:spPr>
              <a:xfrm>
                <a:off x="9366250" y="4675188"/>
                <a:ext cx="2825750" cy="2085975"/>
              </a:xfrm>
              <a:prstGeom prst="rect">
                <a:avLst/>
              </a:prstGeom>
              <a:noFill/>
              <a:ln w="9525">
                <a:noFill/>
              </a:ln>
            </p:spPr>
          </p:pic>
          <p:pic>
            <p:nvPicPr>
              <p:cNvPr id="15" name="Picture 2" descr="https://jnm.snmjournals.org/content/jnumed/61/7/965/F4.large.jpg?width=800&amp;height=600&amp;carousel=1"/>
              <p:cNvPicPr>
                <a:picLocks noChangeAspect="1" noChangeArrowheads="1"/>
              </p:cNvPicPr>
              <p:nvPr/>
            </p:nvPicPr>
            <p:blipFill>
              <a:blip r:embed="rId3"/>
              <a:srcRect/>
              <a:stretch>
                <a:fillRect/>
              </a:stretch>
            </p:blipFill>
            <p:spPr bwMode="auto">
              <a:xfrm>
                <a:off x="122238" y="4975225"/>
                <a:ext cx="3494087" cy="1800225"/>
              </a:xfrm>
              <a:prstGeom prst="rect">
                <a:avLst/>
              </a:prstGeom>
            </p:spPr>
            <p:style>
              <a:lnRef idx="2">
                <a:schemeClr val="accent2"/>
              </a:lnRef>
              <a:fillRef idx="1">
                <a:schemeClr val="lt1"/>
              </a:fillRef>
              <a:effectRef idx="0">
                <a:schemeClr val="accent2"/>
              </a:effectRef>
              <a:fontRef idx="minor">
                <a:schemeClr val="dk1"/>
              </a:fontRef>
            </p:style>
          </p:pic>
          <p:pic>
            <p:nvPicPr>
              <p:cNvPr id="27661" name="图片 1"/>
              <p:cNvPicPr>
                <a:picLocks noChangeAspect="1"/>
              </p:cNvPicPr>
              <p:nvPr/>
            </p:nvPicPr>
            <p:blipFill>
              <a:blip r:embed="rId4"/>
              <a:srcRect t="29276" b="15601"/>
              <a:stretch>
                <a:fillRect/>
              </a:stretch>
            </p:blipFill>
            <p:spPr>
              <a:xfrm>
                <a:off x="3647952" y="4680392"/>
                <a:ext cx="5718298" cy="2101408"/>
              </a:xfrm>
              <a:prstGeom prst="rect">
                <a:avLst/>
              </a:prstGeom>
              <a:noFill/>
              <a:ln w="9525">
                <a:noFill/>
              </a:ln>
            </p:spPr>
          </p:pic>
        </p:grpSp>
        <p:sp>
          <p:nvSpPr>
            <p:cNvPr id="2" name="矩形 1"/>
            <p:cNvSpPr/>
            <p:nvPr/>
          </p:nvSpPr>
          <p:spPr>
            <a:xfrm>
              <a:off x="6129338" y="4514850"/>
              <a:ext cx="3268662" cy="4603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30000" noProof="0" dirty="0">
                  <a:ln>
                    <a:noFill/>
                  </a:ln>
                  <a:solidFill>
                    <a:srgbClr val="FF0000"/>
                  </a:solidFill>
                  <a:effectLst/>
                  <a:uLnTx/>
                  <a:uFillTx/>
                  <a:latin typeface="Segoe UI" panose="020B0502040204020203" pitchFamily="34" charset="0"/>
                  <a:ea typeface="+mn-ea"/>
                  <a:cs typeface="Segoe UI" panose="020B0502040204020203" pitchFamily="34" charset="0"/>
                </a:rPr>
                <a:t>11</a:t>
              </a:r>
              <a:r>
                <a:rPr kumimoji="0" lang="en-US" altLang="zh-CN" sz="14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 C-PIB, </a:t>
              </a:r>
              <a:r>
                <a:rPr kumimoji="0" lang="en-US" altLang="zh-CN" sz="1400" b="1" i="0" u="none" strike="noStrike" kern="1200" cap="none" spc="0" normalizeH="0" baseline="30000" noProof="0" dirty="0">
                  <a:ln>
                    <a:noFill/>
                  </a:ln>
                  <a:solidFill>
                    <a:srgbClr val="FF0000"/>
                  </a:solidFill>
                  <a:effectLst/>
                  <a:uLnTx/>
                  <a:uFillTx/>
                  <a:latin typeface="Segoe UI" panose="020B0502040204020203" pitchFamily="34" charset="0"/>
                  <a:ea typeface="+mn-ea"/>
                  <a:cs typeface="Segoe UI" panose="020B0502040204020203" pitchFamily="34" charset="0"/>
                </a:rPr>
                <a:t>18 </a:t>
              </a:r>
              <a:r>
                <a:rPr kumimoji="0" lang="en-US" altLang="zh-CN" sz="14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F-AV45 PET/CT scan </a:t>
              </a:r>
              <a:endParaRPr kumimoji="0" lang="en-US" altLang="zh-CN" sz="14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4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 more sensitive than PYP for </a:t>
              </a:r>
              <a:r>
                <a:rPr kumimoji="0" lang="en-US" altLang="zh-CN" sz="1400" b="1" i="0" u="none" strike="noStrike" kern="1200" cap="none" spc="0" normalizeH="0" baseline="0" noProof="0" dirty="0" err="1">
                  <a:ln>
                    <a:noFill/>
                  </a:ln>
                  <a:solidFill>
                    <a:srgbClr val="FF0000"/>
                  </a:solidFill>
                  <a:effectLst/>
                  <a:uLnTx/>
                  <a:uFillTx/>
                  <a:latin typeface="Segoe UI" panose="020B0502040204020203" pitchFamily="34" charset="0"/>
                  <a:ea typeface="+mn-ea"/>
                  <a:cs typeface="Segoe UI" panose="020B0502040204020203" pitchFamily="34" charset="0"/>
                </a:rPr>
                <a:t>ATTRm</a:t>
              </a:r>
              <a:endParaRPr kumimoji="0" lang="zh-CN" altLang="en-US" sz="1400" b="1" i="0" u="none" strike="noStrike" kern="1200" cap="none" spc="0" normalizeH="0" baseline="30000" noProof="0" dirty="0">
                <a:ln>
                  <a:noFill/>
                </a:ln>
                <a:solidFill>
                  <a:srgbClr val="FF0000"/>
                </a:solidFill>
                <a:effectLst/>
                <a:uLnTx/>
                <a:uFillTx/>
                <a:latin typeface="Segoe UI" panose="020B0502040204020203" pitchFamily="34" charset="0"/>
                <a:ea typeface="+mn-ea"/>
                <a:cs typeface="Segoe UI" panose="020B0502040204020203" pitchFamily="34" charset="0"/>
              </a:endParaRPr>
            </a:p>
          </p:txBody>
        </p:sp>
      </p:grpSp>
      <p:grpSp>
        <p:nvGrpSpPr>
          <p:cNvPr id="4" name="组合 3"/>
          <p:cNvGrpSpPr/>
          <p:nvPr/>
        </p:nvGrpSpPr>
        <p:grpSpPr>
          <a:xfrm>
            <a:off x="7766050" y="1403350"/>
            <a:ext cx="4379913" cy="3090863"/>
            <a:chOff x="7766050" y="1403350"/>
            <a:chExt cx="4379913" cy="3090863"/>
          </a:xfrm>
        </p:grpSpPr>
        <p:pic>
          <p:nvPicPr>
            <p:cNvPr id="27655" name="图片 2"/>
            <p:cNvPicPr>
              <a:picLocks noChangeAspect="1"/>
            </p:cNvPicPr>
            <p:nvPr/>
          </p:nvPicPr>
          <p:blipFill>
            <a:blip r:embed="rId5"/>
            <a:srcRect l="14908" t="27618" r="17947" b="11453"/>
            <a:stretch>
              <a:fillRect/>
            </a:stretch>
          </p:blipFill>
          <p:spPr>
            <a:xfrm>
              <a:off x="7766050" y="1844675"/>
              <a:ext cx="4379913" cy="2649538"/>
            </a:xfrm>
            <a:prstGeom prst="rect">
              <a:avLst/>
            </a:prstGeom>
            <a:noFill/>
            <a:ln w="9525">
              <a:noFill/>
            </a:ln>
          </p:spPr>
        </p:pic>
        <p:sp>
          <p:nvSpPr>
            <p:cNvPr id="16" name="矩形 15"/>
            <p:cNvSpPr/>
            <p:nvPr/>
          </p:nvSpPr>
          <p:spPr>
            <a:xfrm>
              <a:off x="7824788" y="1403350"/>
              <a:ext cx="4198937" cy="358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30000" noProof="0" dirty="0">
                  <a:ln>
                    <a:noFill/>
                  </a:ln>
                  <a:solidFill>
                    <a:srgbClr val="FF0000"/>
                  </a:solidFill>
                  <a:effectLst/>
                  <a:uLnTx/>
                  <a:uFillTx/>
                  <a:latin typeface="Segoe UI" panose="020B0502040204020203" pitchFamily="34" charset="0"/>
                  <a:ea typeface="+mn-ea"/>
                  <a:cs typeface="Segoe UI" panose="020B0502040204020203" pitchFamily="34" charset="0"/>
                </a:rPr>
                <a:t>68</a:t>
              </a:r>
              <a:r>
                <a:rPr kumimoji="0" lang="en-US" altLang="zh-CN" sz="18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Ga-FAPI for risk assessment</a:t>
              </a:r>
              <a:endParaRPr kumimoji="0" lang="zh-CN" altLang="en-US" sz="1800" b="1" i="0" u="none" strike="noStrike" kern="1200" cap="none" spc="0" normalizeH="0" baseline="30000" noProof="0" dirty="0">
                <a:ln>
                  <a:noFill/>
                </a:ln>
                <a:solidFill>
                  <a:srgbClr val="FF0000"/>
                </a:solidFill>
                <a:effectLst/>
                <a:uLnTx/>
                <a:uFillTx/>
                <a:latin typeface="Segoe UI" panose="020B0502040204020203" pitchFamily="34" charset="0"/>
                <a:ea typeface="+mn-ea"/>
                <a:cs typeface="Segoe UI" panose="020B0502040204020203"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000000"/>
                                          </p:val>
                                        </p:tav>
                                        <p:tav tm="100000">
                                          <p:val>
                                            <p:strVal val="#ppt_w"/>
                                          </p:val>
                                        </p:tav>
                                      </p:tavLst>
                                    </p:anim>
                                    <p:anim calcmode="lin" valueType="num">
                                      <p:cBhvr>
                                        <p:cTn id="13" dur="500" fill="hold"/>
                                        <p:tgtEl>
                                          <p:spTgt spid="4"/>
                                        </p:tgtEl>
                                        <p:attrNameLst>
                                          <p:attrName>ppt_h</p:attrName>
                                        </p:attrNameLst>
                                      </p:cBhvr>
                                      <p:tavLst>
                                        <p:tav tm="0">
                                          <p:val>
                                            <p:fltVal val="0.00000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4" name="组合 12"/>
          <p:cNvGrpSpPr/>
          <p:nvPr/>
        </p:nvGrpSpPr>
        <p:grpSpPr>
          <a:xfrm>
            <a:off x="0" y="1978025"/>
            <a:ext cx="12139613" cy="4500563"/>
            <a:chOff x="24593" y="1137077"/>
            <a:chExt cx="11791110" cy="4370790"/>
          </a:xfrm>
        </p:grpSpPr>
        <p:pic>
          <p:nvPicPr>
            <p:cNvPr id="28678" name="图片 9"/>
            <p:cNvPicPr>
              <a:picLocks noChangeAspect="1"/>
            </p:cNvPicPr>
            <p:nvPr/>
          </p:nvPicPr>
          <p:blipFill>
            <a:blip r:embed="rId1"/>
            <a:srcRect l="31886" t="66010" r="40897" b="9798"/>
            <a:stretch>
              <a:fillRect/>
            </a:stretch>
          </p:blipFill>
          <p:spPr>
            <a:xfrm>
              <a:off x="5958796" y="3780515"/>
              <a:ext cx="2914907" cy="1727352"/>
            </a:xfrm>
            <a:prstGeom prst="rect">
              <a:avLst/>
            </a:prstGeom>
            <a:noFill/>
            <a:ln w="9525">
              <a:noFill/>
            </a:ln>
          </p:spPr>
        </p:pic>
        <p:pic>
          <p:nvPicPr>
            <p:cNvPr id="28679" name="图片 10"/>
            <p:cNvPicPr>
              <a:picLocks noChangeAspect="1"/>
            </p:cNvPicPr>
            <p:nvPr/>
          </p:nvPicPr>
          <p:blipFill>
            <a:blip r:embed="rId1"/>
            <a:srcRect l="62128" t="66010" r="10211" b="9798"/>
            <a:stretch>
              <a:fillRect/>
            </a:stretch>
          </p:blipFill>
          <p:spPr>
            <a:xfrm>
              <a:off x="8879815" y="3788776"/>
              <a:ext cx="2935888" cy="1711787"/>
            </a:xfrm>
            <a:prstGeom prst="rect">
              <a:avLst/>
            </a:prstGeom>
            <a:noFill/>
            <a:ln w="9525">
              <a:noFill/>
            </a:ln>
          </p:spPr>
        </p:pic>
        <p:pic>
          <p:nvPicPr>
            <p:cNvPr id="28680" name="图片 11"/>
            <p:cNvPicPr>
              <a:picLocks noChangeAspect="1"/>
            </p:cNvPicPr>
            <p:nvPr/>
          </p:nvPicPr>
          <p:blipFill>
            <a:blip r:embed="rId1"/>
            <a:srcRect l="62128" t="8553" r="10959" b="67899"/>
            <a:stretch>
              <a:fillRect/>
            </a:stretch>
          </p:blipFill>
          <p:spPr>
            <a:xfrm>
              <a:off x="24593" y="1137077"/>
              <a:ext cx="3837246" cy="2238393"/>
            </a:xfrm>
            <a:prstGeom prst="rect">
              <a:avLst/>
            </a:prstGeom>
            <a:noFill/>
            <a:ln w="9525">
              <a:noFill/>
            </a:ln>
          </p:spPr>
        </p:pic>
        <p:pic>
          <p:nvPicPr>
            <p:cNvPr id="28681" name="图片 6"/>
            <p:cNvPicPr>
              <a:picLocks noChangeAspect="1"/>
            </p:cNvPicPr>
            <p:nvPr/>
          </p:nvPicPr>
          <p:blipFill>
            <a:blip r:embed="rId1"/>
            <a:srcRect l="1645" t="37280" r="40897" b="38525"/>
            <a:stretch>
              <a:fillRect/>
            </a:stretch>
          </p:blipFill>
          <p:spPr>
            <a:xfrm>
              <a:off x="3851814" y="1139993"/>
              <a:ext cx="7963889" cy="2235477"/>
            </a:xfrm>
            <a:prstGeom prst="rect">
              <a:avLst/>
            </a:prstGeom>
            <a:noFill/>
            <a:ln w="9525">
              <a:noFill/>
            </a:ln>
          </p:spPr>
        </p:pic>
        <p:pic>
          <p:nvPicPr>
            <p:cNvPr id="28682" name="图片 7"/>
            <p:cNvPicPr>
              <a:picLocks noChangeAspect="1"/>
            </p:cNvPicPr>
            <p:nvPr/>
          </p:nvPicPr>
          <p:blipFill>
            <a:blip r:embed="rId1"/>
            <a:srcRect l="62128" t="37280" r="10211" b="38525"/>
            <a:stretch>
              <a:fillRect/>
            </a:stretch>
          </p:blipFill>
          <p:spPr>
            <a:xfrm>
              <a:off x="24593" y="3762622"/>
              <a:ext cx="2855206" cy="1664745"/>
            </a:xfrm>
            <a:prstGeom prst="rect">
              <a:avLst/>
            </a:prstGeom>
            <a:noFill/>
            <a:ln w="9525">
              <a:noFill/>
            </a:ln>
          </p:spPr>
        </p:pic>
        <p:pic>
          <p:nvPicPr>
            <p:cNvPr id="28683" name="图片 8"/>
            <p:cNvPicPr>
              <a:picLocks noChangeAspect="1"/>
            </p:cNvPicPr>
            <p:nvPr/>
          </p:nvPicPr>
          <p:blipFill>
            <a:blip r:embed="rId1"/>
            <a:srcRect l="1645" t="66010" r="70129" b="9798"/>
            <a:stretch>
              <a:fillRect/>
            </a:stretch>
          </p:blipFill>
          <p:spPr>
            <a:xfrm>
              <a:off x="2887853" y="3762623"/>
              <a:ext cx="3041395" cy="1737940"/>
            </a:xfrm>
            <a:prstGeom prst="rect">
              <a:avLst/>
            </a:prstGeom>
            <a:noFill/>
            <a:ln w="9525">
              <a:noFill/>
            </a:ln>
          </p:spPr>
        </p:pic>
      </p:grpSp>
      <p:pic>
        <p:nvPicPr>
          <p:cNvPr id="28675" name="音频 2">
            <a:hlinkClick r:id="" action="ppaction://media"/>
          </p:cNvPr>
          <p:cNvPicPr>
            <a:picLocks noChangeAspect="1"/>
          </p:cNvPicPr>
          <p:nvPr/>
        </p:nvPicPr>
        <p:blipFill>
          <a:blip r:embed="rId2"/>
          <a:stretch>
            <a:fillRect/>
          </a:stretch>
        </p:blipFill>
        <p:spPr>
          <a:xfrm>
            <a:off x="11655425" y="6321425"/>
            <a:ext cx="314325" cy="314325"/>
          </a:xfrm>
          <a:prstGeom prst="rect">
            <a:avLst/>
          </a:prstGeom>
          <a:noFill/>
          <a:ln w="9525">
            <a:noFill/>
          </a:ln>
        </p:spPr>
      </p:pic>
      <p:sp>
        <p:nvSpPr>
          <p:cNvPr id="28676" name="文本框 11"/>
          <p:cNvSpPr txBox="1"/>
          <p:nvPr/>
        </p:nvSpPr>
        <p:spPr>
          <a:xfrm>
            <a:off x="550863" y="19050"/>
            <a:ext cx="8713787" cy="10779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b="1" dirty="0">
                <a:solidFill>
                  <a:srgbClr val="FFFF00"/>
                </a:solidFill>
                <a:latin typeface="Segoe UI" panose="020B0502040204020203" pitchFamily="34" charset="0"/>
                <a:ea typeface="微软雅黑" panose="020B0503020204020204" pitchFamily="34" charset="-122"/>
              </a:rPr>
              <a:t>Set up translational corporation platform with clinical department in PUMCH</a:t>
            </a:r>
            <a:endParaRPr lang="zh-CN" altLang="en-US" b="1" dirty="0">
              <a:solidFill>
                <a:srgbClr val="FFFF00"/>
              </a:solidFill>
              <a:latin typeface="Segoe UI" panose="020B0502040204020203" pitchFamily="34" charset="0"/>
              <a:ea typeface="微软雅黑" panose="020B0503020204020204" pitchFamily="34" charset="-122"/>
            </a:endParaRPr>
          </a:p>
        </p:txBody>
      </p:sp>
      <p:sp>
        <p:nvSpPr>
          <p:cNvPr id="28677" name="文本框 12"/>
          <p:cNvSpPr txBox="1"/>
          <p:nvPr/>
        </p:nvSpPr>
        <p:spPr>
          <a:xfrm>
            <a:off x="192088" y="1412875"/>
            <a:ext cx="11664950" cy="46196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zh-CN" sz="2400" b="1" dirty="0">
                <a:solidFill>
                  <a:schemeClr val="bg1"/>
                </a:solidFill>
                <a:latin typeface="微软雅黑" panose="020B0503020204020204" pitchFamily="34" charset="-122"/>
                <a:ea typeface="微软雅黑" panose="020B0503020204020204" pitchFamily="34" charset="-122"/>
              </a:rPr>
              <a:t>Hematology, cardiology, endocrinology and neurology department</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6" name="直接连接符 5"/>
          <p:cNvCxnSpPr/>
          <p:nvPr/>
        </p:nvCxnSpPr>
        <p:spPr>
          <a:xfrm flipV="1">
            <a:off x="671513" y="1203325"/>
            <a:ext cx="11091863" cy="46038"/>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4" name="图示 3"/>
          <p:cNvGraphicFramePr/>
          <p:nvPr/>
        </p:nvGraphicFramePr>
        <p:xfrm>
          <a:off x="1679600" y="1389063"/>
          <a:ext cx="8127999" cy="489654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矩形 4"/>
          <p:cNvSpPr/>
          <p:nvPr/>
        </p:nvSpPr>
        <p:spPr>
          <a:xfrm>
            <a:off x="263525" y="84138"/>
            <a:ext cx="10225088" cy="9540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2800" b="1" dirty="0">
                <a:solidFill>
                  <a:srgbClr val="FFFF00"/>
                </a:solidFill>
                <a:latin typeface="Segoe UI" panose="020B0502040204020203" pitchFamily="34" charset="0"/>
                <a:ea typeface="微软雅黑" panose="020B0503020204020204" pitchFamily="34" charset="-122"/>
              </a:rPr>
              <a:t>Collaboration with universities, institutions, companies and government for NM translational research in PUMCH</a:t>
            </a:r>
            <a:endParaRPr lang="zh-CN" altLang="en-US" sz="2800" b="1" dirty="0">
              <a:solidFill>
                <a:srgbClr val="FFFF00"/>
              </a:solidFill>
              <a:latin typeface="Segoe UI" panose="020B0502040204020203" pitchFamily="34" charset="0"/>
              <a:ea typeface="微软雅黑" panose="020B0503020204020204" pitchFamily="34" charset="-122"/>
            </a:endParaRPr>
          </a:p>
        </p:txBody>
      </p:sp>
      <p:sp>
        <p:nvSpPr>
          <p:cNvPr id="29701" name="矩形 6"/>
          <p:cNvSpPr/>
          <p:nvPr/>
        </p:nvSpPr>
        <p:spPr>
          <a:xfrm>
            <a:off x="90488" y="2425700"/>
            <a:ext cx="3455987" cy="28638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Beijing Xiantong International Pharmaceutical Technology Co., Ltd.</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Yantai Dongcheng Biochemicals Co.,Ltd.</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Peking university</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Standford university</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Beijing Normal University</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Fuwai hospital, CAMS.</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Huayi Technology Co., Ltd </a:t>
            </a:r>
            <a:endParaRPr lang="en-US" altLang="zh-CN" sz="1200" dirty="0">
              <a:solidFill>
                <a:schemeClr val="bg1"/>
              </a:solidFill>
              <a:latin typeface="Segoe UI" panose="020B0502040204020203" pitchFamily="34" charset="0"/>
              <a:ea typeface="Segoe UI" panose="020B0502040204020203" pitchFamily="34" charset="0"/>
            </a:endParaRPr>
          </a:p>
        </p:txBody>
      </p:sp>
      <p:sp>
        <p:nvSpPr>
          <p:cNvPr id="29702" name="文本框 8"/>
          <p:cNvSpPr txBox="1"/>
          <p:nvPr/>
        </p:nvSpPr>
        <p:spPr>
          <a:xfrm>
            <a:off x="9551988" y="2411413"/>
            <a:ext cx="2525712" cy="25860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Tsinghua University</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Beijing Institute of Technology</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Institute of Automation, Chinese Academy of Sciences</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Nanjing University of Aeronautics and Astronautics</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Medical college of University of Vienna</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lnSpc>
                <a:spcPct val="150000"/>
              </a:lnSpc>
              <a:spcBef>
                <a:spcPct val="0"/>
              </a:spcBef>
            </a:pPr>
            <a:r>
              <a:rPr lang="en-US" altLang="zh-CN" sz="1200" dirty="0">
                <a:solidFill>
                  <a:schemeClr val="bg1"/>
                </a:solidFill>
                <a:latin typeface="Segoe UI" panose="020B0502040204020203" pitchFamily="34" charset="0"/>
                <a:cs typeface="Segoe UI" panose="020B0502040204020203" pitchFamily="34" charset="0"/>
              </a:rPr>
              <a:t>Finland national PET center</a:t>
            </a:r>
            <a:endParaRPr lang="en-US" altLang="zh-CN" sz="1200" dirty="0">
              <a:solidFill>
                <a:schemeClr val="bg1"/>
              </a:solidFill>
              <a:latin typeface="Segoe UI" panose="020B0502040204020203" pitchFamily="34" charset="0"/>
              <a:ea typeface="Segoe UI" panose="020B0502040204020203" pitchFamily="34" charset="0"/>
            </a:endParaRPr>
          </a:p>
        </p:txBody>
      </p:sp>
      <p:pic>
        <p:nvPicPr>
          <p:cNvPr id="29703" name="图片 2"/>
          <p:cNvPicPr>
            <a:picLocks noChangeAspect="1"/>
          </p:cNvPicPr>
          <p:nvPr/>
        </p:nvPicPr>
        <p:blipFill>
          <a:blip r:embed="rId6"/>
          <a:srcRect t="41760" b="21284"/>
          <a:stretch>
            <a:fillRect/>
          </a:stretch>
        </p:blipFill>
        <p:spPr>
          <a:xfrm>
            <a:off x="4389438" y="3057525"/>
            <a:ext cx="2435225" cy="1600200"/>
          </a:xfrm>
          <a:prstGeom prst="rect">
            <a:avLst/>
          </a:prstGeom>
          <a:noFill/>
          <a:ln w="9525">
            <a:noFill/>
          </a:ln>
        </p:spPr>
      </p:pic>
      <p:grpSp>
        <p:nvGrpSpPr>
          <p:cNvPr id="11" name="组合 10"/>
          <p:cNvGrpSpPr/>
          <p:nvPr/>
        </p:nvGrpSpPr>
        <p:grpSpPr>
          <a:xfrm>
            <a:off x="4872038" y="1389063"/>
            <a:ext cx="5184775" cy="5240337"/>
            <a:chOff x="4873261" y="1477389"/>
            <a:chExt cx="5181831" cy="5240405"/>
          </a:xfrm>
        </p:grpSpPr>
        <p:grpSp>
          <p:nvGrpSpPr>
            <p:cNvPr id="29705" name="组合 11"/>
            <p:cNvGrpSpPr/>
            <p:nvPr/>
          </p:nvGrpSpPr>
          <p:grpSpPr>
            <a:xfrm>
              <a:off x="4873261" y="5314549"/>
              <a:ext cx="5181831" cy="1403245"/>
              <a:chOff x="4873261" y="5314549"/>
              <a:chExt cx="5181831" cy="1403245"/>
            </a:xfrm>
          </p:grpSpPr>
          <p:pic>
            <p:nvPicPr>
              <p:cNvPr id="29709" name="图片 10"/>
              <p:cNvPicPr>
                <a:picLocks noChangeAspect="1"/>
              </p:cNvPicPr>
              <p:nvPr/>
            </p:nvPicPr>
            <p:blipFill>
              <a:blip r:embed="rId7"/>
              <a:stretch>
                <a:fillRect/>
              </a:stretch>
            </p:blipFill>
            <p:spPr>
              <a:xfrm>
                <a:off x="6888088" y="5314549"/>
                <a:ext cx="1825204" cy="1066779"/>
              </a:xfrm>
              <a:prstGeom prst="rect">
                <a:avLst/>
              </a:prstGeom>
              <a:noFill/>
              <a:ln w="9525">
                <a:noFill/>
              </a:ln>
            </p:spPr>
          </p:pic>
          <p:sp>
            <p:nvSpPr>
              <p:cNvPr id="29710" name="文本框 16"/>
              <p:cNvSpPr txBox="1"/>
              <p:nvPr/>
            </p:nvSpPr>
            <p:spPr>
              <a:xfrm>
                <a:off x="4873261" y="6302275"/>
                <a:ext cx="5181831" cy="415519"/>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None/>
                </a:pPr>
                <a:r>
                  <a:rPr lang="en-US" altLang="zh-CN" sz="1400" b="1" dirty="0">
                    <a:solidFill>
                      <a:schemeClr val="bg1"/>
                    </a:solidFill>
                    <a:latin typeface="Segoe UI" panose="020B0502040204020203" pitchFamily="34" charset="0"/>
                    <a:ea typeface="微软雅黑" panose="020B0503020204020204" pitchFamily="34" charset="-122"/>
                  </a:rPr>
                  <a:t>National center  for nuclear medicine quality control</a:t>
                </a:r>
                <a:endParaRPr lang="en-US" altLang="zh-CN" sz="1400" b="1" dirty="0">
                  <a:solidFill>
                    <a:schemeClr val="bg1"/>
                  </a:solidFill>
                  <a:latin typeface="Segoe UI" panose="020B0502040204020203" pitchFamily="34" charset="0"/>
                  <a:ea typeface="微软雅黑" panose="020B0503020204020204" pitchFamily="34" charset="-122"/>
                </a:endParaRPr>
              </a:p>
            </p:txBody>
          </p:sp>
        </p:grpSp>
        <p:grpSp>
          <p:nvGrpSpPr>
            <p:cNvPr id="29706" name="组合 12"/>
            <p:cNvGrpSpPr/>
            <p:nvPr/>
          </p:nvGrpSpPr>
          <p:grpSpPr>
            <a:xfrm>
              <a:off x="6285463" y="1477389"/>
              <a:ext cx="3103396" cy="1294244"/>
              <a:chOff x="6285463" y="1477389"/>
              <a:chExt cx="3103396" cy="1294244"/>
            </a:xfrm>
          </p:grpSpPr>
          <p:pic>
            <p:nvPicPr>
              <p:cNvPr id="29707" name="图片 13"/>
              <p:cNvPicPr>
                <a:picLocks noChangeAspect="1"/>
              </p:cNvPicPr>
              <p:nvPr/>
            </p:nvPicPr>
            <p:blipFill>
              <a:blip r:embed="rId8"/>
              <a:srcRect l="10233" t="5708" b="27927"/>
              <a:stretch>
                <a:fillRect/>
              </a:stretch>
            </p:blipFill>
            <p:spPr>
              <a:xfrm>
                <a:off x="6637800" y="1477389"/>
                <a:ext cx="2075492" cy="1022539"/>
              </a:xfrm>
              <a:prstGeom prst="rect">
                <a:avLst/>
              </a:prstGeom>
              <a:noFill/>
              <a:ln w="9525">
                <a:noFill/>
              </a:ln>
            </p:spPr>
          </p:pic>
          <p:sp>
            <p:nvSpPr>
              <p:cNvPr id="29708" name="文本框 14"/>
              <p:cNvSpPr txBox="1"/>
              <p:nvPr/>
            </p:nvSpPr>
            <p:spPr>
              <a:xfrm>
                <a:off x="6285463" y="2448452"/>
                <a:ext cx="3103396" cy="323181"/>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Tx/>
                  <a:buNone/>
                </a:pPr>
                <a:r>
                  <a:rPr lang="en-US" altLang="zh-CN" sz="1000" b="1" dirty="0">
                    <a:solidFill>
                      <a:schemeClr val="bg1"/>
                    </a:solidFill>
                    <a:latin typeface="Segoe UI" panose="020B0502040204020203" pitchFamily="34" charset="0"/>
                    <a:cs typeface="Segoe UI" panose="020B0502040204020203" pitchFamily="34" charset="0"/>
                  </a:rPr>
                  <a:t>CHINA NATIONAL NUCLEAR CORPORATION</a:t>
                </a:r>
                <a:endParaRPr lang="en-US" altLang="zh-CN" sz="1000" b="1" dirty="0">
                  <a:solidFill>
                    <a:schemeClr val="bg1"/>
                  </a:solidFill>
                  <a:latin typeface="Segoe UI" panose="020B0502040204020203" pitchFamily="34" charset="0"/>
                  <a:ea typeface="微软雅黑" panose="020B0503020204020204" pitchFamily="34" charset="-122"/>
                </a:endParaRPr>
              </a:p>
            </p:txBody>
          </p:sp>
        </p:grpSp>
      </p:grpSp>
    </p:spTree>
  </p:cSld>
  <p:clrMapOvr>
    <a:masterClrMapping/>
  </p:clrMapOvr>
  <p:transition spd="slow" advTm="253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79400" y="198438"/>
            <a:ext cx="11304588" cy="10779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b="1" dirty="0">
                <a:solidFill>
                  <a:srgbClr val="FFFF00"/>
                </a:solidFill>
                <a:latin typeface="Segoe UI" panose="020B0502040204020203" pitchFamily="34" charset="0"/>
                <a:ea typeface="微软雅黑" panose="020B0503020204020204" pitchFamily="34" charset="-122"/>
              </a:rPr>
              <a:t>Bench to Bed, characteristic of  </a:t>
            </a:r>
            <a:endParaRPr lang="en-US" altLang="zh-CN" b="1" dirty="0">
              <a:solidFill>
                <a:srgbClr val="FFFF00"/>
              </a:solidFill>
              <a:latin typeface="Segoe UI" panose="020B0502040204020203" pitchFamily="34" charset="0"/>
              <a:ea typeface="微软雅黑" panose="020B0503020204020204" pitchFamily="34" charset="-122"/>
            </a:endParaRPr>
          </a:p>
          <a:p>
            <a:pPr marL="0" lvl="0" indent="0">
              <a:spcBef>
                <a:spcPct val="0"/>
              </a:spcBef>
              <a:buFontTx/>
              <a:buNone/>
            </a:pPr>
            <a:r>
              <a:rPr lang="en-US" altLang="zh-CN" b="1" dirty="0">
                <a:solidFill>
                  <a:srgbClr val="FFFF00"/>
                </a:solidFill>
                <a:latin typeface="Segoe UI" panose="020B0502040204020203" pitchFamily="34" charset="0"/>
                <a:ea typeface="微软雅黑" panose="020B0503020204020204" pitchFamily="34" charset="-122"/>
              </a:rPr>
              <a:t>NM translational research work in PUMCH</a:t>
            </a:r>
            <a:endParaRPr lang="zh-CN" altLang="en-US" b="1" dirty="0">
              <a:solidFill>
                <a:srgbClr val="FFFF00"/>
              </a:solidFill>
              <a:latin typeface="Segoe UI" panose="020B0502040204020203" pitchFamily="34" charset="0"/>
              <a:ea typeface="微软雅黑" panose="020B0503020204020204" pitchFamily="34" charset="-122"/>
            </a:endParaRPr>
          </a:p>
        </p:txBody>
      </p:sp>
      <p:pic>
        <p:nvPicPr>
          <p:cNvPr id="31747" name="图片 8"/>
          <p:cNvPicPr>
            <a:picLocks noChangeAspect="1"/>
          </p:cNvPicPr>
          <p:nvPr/>
        </p:nvPicPr>
        <p:blipFill>
          <a:blip r:embed="rId1"/>
          <a:stretch>
            <a:fillRect/>
          </a:stretch>
        </p:blipFill>
        <p:spPr>
          <a:xfrm>
            <a:off x="911225" y="1978025"/>
            <a:ext cx="10440988" cy="4729163"/>
          </a:xfrm>
          <a:prstGeom prst="rect">
            <a:avLst/>
          </a:prstGeom>
          <a:noFill/>
          <a:ln w="9525">
            <a:noFill/>
          </a:ln>
        </p:spPr>
      </p:pic>
      <p:sp>
        <p:nvSpPr>
          <p:cNvPr id="31748" name="矩形 9"/>
          <p:cNvSpPr/>
          <p:nvPr/>
        </p:nvSpPr>
        <p:spPr>
          <a:xfrm>
            <a:off x="982663" y="1341438"/>
            <a:ext cx="10112375" cy="83026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zh-CN" sz="2400" b="1" dirty="0">
                <a:solidFill>
                  <a:schemeClr val="bg1"/>
                </a:solidFill>
                <a:latin typeface="Segoe UI" panose="020B0502040204020203" pitchFamily="34" charset="0"/>
                <a:ea typeface="等线" panose="02010600030101010101" pitchFamily="2" charset="-122"/>
              </a:rPr>
              <a:t>Strengthening basic research and developing new theranostic tracer for renal cell carcinoma. </a:t>
            </a:r>
            <a:endParaRPr lang="zh-CN" altLang="en-US" sz="2400" b="1" dirty="0">
              <a:solidFill>
                <a:schemeClr val="bg1"/>
              </a:solidFill>
              <a:latin typeface="Segoe UI" panose="020B0502040204020203" pitchFamily="34" charset="0"/>
              <a:ea typeface="等线"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0">
          <a:blip r:embed="rId1"/>
          <a:stretch>
            <a:fillRect/>
          </a:stretch>
        </a:blipFill>
        <a:effectLst/>
      </p:bgPr>
    </p:bg>
    <p:spTree>
      <p:nvGrpSpPr>
        <p:cNvPr id="1" name=""/>
        <p:cNvGrpSpPr/>
        <p:nvPr/>
      </p:nvGrpSpPr>
      <p:grpSpPr/>
      <p:sp>
        <p:nvSpPr>
          <p:cNvPr id="32770" name="矩形 1"/>
          <p:cNvSpPr/>
          <p:nvPr/>
        </p:nvSpPr>
        <p:spPr>
          <a:xfrm>
            <a:off x="1200150" y="1628775"/>
            <a:ext cx="6551613" cy="7080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4000" b="1" dirty="0">
                <a:solidFill>
                  <a:srgbClr val="FFFF00"/>
                </a:solidFill>
                <a:latin typeface="微软雅黑" panose="020B0503020204020204" pitchFamily="34" charset="-122"/>
                <a:ea typeface="微软雅黑" panose="020B0503020204020204" pitchFamily="34" charset="-122"/>
              </a:rPr>
              <a:t>Thank for your attention</a:t>
            </a:r>
            <a:endParaRPr lang="en-US" altLang="zh-CN" sz="4000" b="1" dirty="0">
              <a:solidFill>
                <a:srgbClr val="FFFF00"/>
              </a:solidFill>
              <a:latin typeface="微软雅黑" panose="020B0503020204020204" pitchFamily="34" charset="-122"/>
              <a:ea typeface="微软雅黑" panose="020B0503020204020204" pitchFamily="34" charset="-122"/>
            </a:endParaRPr>
          </a:p>
        </p:txBody>
      </p:sp>
      <p:grpSp>
        <p:nvGrpSpPr>
          <p:cNvPr id="32771" name="组合 2"/>
          <p:cNvGrpSpPr/>
          <p:nvPr/>
        </p:nvGrpSpPr>
        <p:grpSpPr>
          <a:xfrm>
            <a:off x="55563" y="5010150"/>
            <a:ext cx="12136437" cy="1847850"/>
            <a:chOff x="45367" y="3885635"/>
            <a:chExt cx="12135703" cy="1847621"/>
          </a:xfrm>
        </p:grpSpPr>
        <p:pic>
          <p:nvPicPr>
            <p:cNvPr id="32773" name="图片 7"/>
            <p:cNvPicPr/>
            <p:nvPr/>
          </p:nvPicPr>
          <p:blipFill>
            <a:blip r:embed="rId2"/>
            <a:srcRect r="34125" b="58536"/>
            <a:stretch>
              <a:fillRect/>
            </a:stretch>
          </p:blipFill>
          <p:spPr>
            <a:xfrm>
              <a:off x="45367" y="3885635"/>
              <a:ext cx="4754489" cy="1847621"/>
            </a:xfrm>
            <a:prstGeom prst="rect">
              <a:avLst/>
            </a:prstGeom>
            <a:noFill/>
            <a:ln w="9525">
              <a:noFill/>
            </a:ln>
          </p:spPr>
        </p:pic>
        <p:sp>
          <p:nvSpPr>
            <p:cNvPr id="32774" name="矩形 1"/>
            <p:cNvSpPr/>
            <p:nvPr/>
          </p:nvSpPr>
          <p:spPr>
            <a:xfrm>
              <a:off x="2422611" y="4023005"/>
              <a:ext cx="623030" cy="273306"/>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800" b="1" dirty="0">
                  <a:solidFill>
                    <a:srgbClr val="FFFF00"/>
                  </a:solidFill>
                  <a:latin typeface="微软雅黑" panose="020B0503020204020204" pitchFamily="34" charset="-122"/>
                  <a:ea typeface="微软雅黑" panose="020B0503020204020204" pitchFamily="34" charset="-122"/>
                </a:rPr>
                <a:t>1992</a:t>
              </a:r>
              <a:endParaRPr lang="zh-CN" altLang="en-US" sz="1800" b="1" dirty="0">
                <a:solidFill>
                  <a:srgbClr val="FFFF00"/>
                </a:solidFill>
                <a:latin typeface="Rockwell" panose="02060603020205020403" pitchFamily="18" charset="0"/>
              </a:endParaRPr>
            </a:p>
          </p:txBody>
        </p:sp>
        <p:sp>
          <p:nvSpPr>
            <p:cNvPr id="32775" name="矩形 1"/>
            <p:cNvSpPr/>
            <p:nvPr/>
          </p:nvSpPr>
          <p:spPr>
            <a:xfrm>
              <a:off x="205226" y="4023005"/>
              <a:ext cx="623030" cy="273306"/>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800" b="1" dirty="0">
                  <a:solidFill>
                    <a:srgbClr val="FFFF00"/>
                  </a:solidFill>
                  <a:latin typeface="微软雅黑" panose="020B0503020204020204" pitchFamily="34" charset="-122"/>
                  <a:ea typeface="微软雅黑" panose="020B0503020204020204" pitchFamily="34" charset="-122"/>
                </a:rPr>
                <a:t>1986</a:t>
              </a:r>
              <a:endParaRPr lang="zh-CN" altLang="en-US" sz="1800" b="1" dirty="0">
                <a:solidFill>
                  <a:srgbClr val="FFFF00"/>
                </a:solidFill>
                <a:latin typeface="Rockwell" panose="02060603020205020403" pitchFamily="18" charset="0"/>
              </a:endParaRPr>
            </a:p>
          </p:txBody>
        </p:sp>
        <p:pic>
          <p:nvPicPr>
            <p:cNvPr id="32776" name="图片 2" descr="说明: 全科集体照片-2006年.jpg"/>
            <p:cNvPicPr>
              <a:picLocks noChangeAspect="1"/>
            </p:cNvPicPr>
            <p:nvPr/>
          </p:nvPicPr>
          <p:blipFill>
            <a:blip r:embed="rId3"/>
            <a:stretch>
              <a:fillRect/>
            </a:stretch>
          </p:blipFill>
          <p:spPr>
            <a:xfrm>
              <a:off x="4683073" y="3995081"/>
              <a:ext cx="2458320" cy="1635260"/>
            </a:xfrm>
            <a:prstGeom prst="rect">
              <a:avLst/>
            </a:prstGeom>
            <a:noFill/>
            <a:ln w="9525">
              <a:noFill/>
            </a:ln>
          </p:spPr>
        </p:pic>
        <p:pic>
          <p:nvPicPr>
            <p:cNvPr id="32777" name="Picture 2"/>
            <p:cNvPicPr>
              <a:picLocks noChangeAspect="1"/>
            </p:cNvPicPr>
            <p:nvPr/>
          </p:nvPicPr>
          <p:blipFill>
            <a:blip r:embed="rId4"/>
            <a:stretch>
              <a:fillRect/>
            </a:stretch>
          </p:blipFill>
          <p:spPr>
            <a:xfrm>
              <a:off x="6911960" y="3983613"/>
              <a:ext cx="2380635" cy="1635260"/>
            </a:xfrm>
            <a:prstGeom prst="rect">
              <a:avLst/>
            </a:prstGeom>
            <a:noFill/>
            <a:ln w="9525">
              <a:noFill/>
            </a:ln>
          </p:spPr>
        </p:pic>
        <p:sp>
          <p:nvSpPr>
            <p:cNvPr id="32778" name="矩形 1"/>
            <p:cNvSpPr/>
            <p:nvPr/>
          </p:nvSpPr>
          <p:spPr>
            <a:xfrm>
              <a:off x="8616280" y="3996113"/>
              <a:ext cx="755650" cy="3683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800" b="1" dirty="0">
                  <a:solidFill>
                    <a:srgbClr val="FFFF00"/>
                  </a:solidFill>
                  <a:latin typeface="微软雅黑" panose="020B0503020204020204" pitchFamily="34" charset="-122"/>
                  <a:ea typeface="微软雅黑" panose="020B0503020204020204" pitchFamily="34" charset="-122"/>
                </a:rPr>
                <a:t>2017</a:t>
              </a:r>
              <a:endParaRPr lang="zh-CN" altLang="en-US" sz="1800" b="1" dirty="0">
                <a:solidFill>
                  <a:srgbClr val="FFFF00"/>
                </a:solidFill>
                <a:latin typeface="Rockwell" panose="02060603020205020403" pitchFamily="18" charset="0"/>
              </a:endParaRPr>
            </a:p>
          </p:txBody>
        </p:sp>
        <p:pic>
          <p:nvPicPr>
            <p:cNvPr id="32779" name="图片 15"/>
            <p:cNvPicPr>
              <a:picLocks noChangeAspect="1"/>
            </p:cNvPicPr>
            <p:nvPr/>
          </p:nvPicPr>
          <p:blipFill>
            <a:blip r:embed="rId5"/>
            <a:stretch>
              <a:fillRect/>
            </a:stretch>
          </p:blipFill>
          <p:spPr>
            <a:xfrm>
              <a:off x="9277703" y="3983613"/>
              <a:ext cx="2834736" cy="1646728"/>
            </a:xfrm>
            <a:prstGeom prst="rect">
              <a:avLst/>
            </a:prstGeom>
            <a:noFill/>
            <a:ln w="9525">
              <a:noFill/>
            </a:ln>
          </p:spPr>
        </p:pic>
        <p:sp>
          <p:nvSpPr>
            <p:cNvPr id="32780" name="矩形 1"/>
            <p:cNvSpPr/>
            <p:nvPr/>
          </p:nvSpPr>
          <p:spPr>
            <a:xfrm>
              <a:off x="11425735" y="3995081"/>
              <a:ext cx="755335" cy="36933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800" b="1" dirty="0">
                  <a:solidFill>
                    <a:srgbClr val="FFFF00"/>
                  </a:solidFill>
                  <a:latin typeface="微软雅黑" panose="020B0503020204020204" pitchFamily="34" charset="-122"/>
                  <a:ea typeface="微软雅黑" panose="020B0503020204020204" pitchFamily="34" charset="-122"/>
                </a:rPr>
                <a:t>2021</a:t>
              </a:r>
              <a:endParaRPr lang="zh-CN" altLang="en-US" sz="1800" b="1" dirty="0">
                <a:solidFill>
                  <a:srgbClr val="FFFF00"/>
                </a:solidFill>
                <a:latin typeface="Rockwell" panose="02060603020205020403" pitchFamily="18" charset="0"/>
              </a:endParaRPr>
            </a:p>
          </p:txBody>
        </p:sp>
        <p:sp>
          <p:nvSpPr>
            <p:cNvPr id="32781" name="文本框 2"/>
            <p:cNvSpPr txBox="1"/>
            <p:nvPr/>
          </p:nvSpPr>
          <p:spPr>
            <a:xfrm>
              <a:off x="5910475" y="4000137"/>
              <a:ext cx="1439863" cy="3698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zh-CN" sz="1800" b="1" dirty="0">
                  <a:solidFill>
                    <a:srgbClr val="FFFF00"/>
                  </a:solidFill>
                  <a:latin typeface="微软雅黑" panose="020B0503020204020204" pitchFamily="34" charset="-122"/>
                  <a:ea typeface="微软雅黑" panose="020B0503020204020204" pitchFamily="34" charset="-122"/>
                </a:rPr>
                <a:t>   2006</a:t>
              </a:r>
              <a:endParaRPr lang="zh-CN" altLang="en-US" sz="1800" b="1" dirty="0">
                <a:solidFill>
                  <a:srgbClr val="FFFF00"/>
                </a:solidFill>
                <a:latin typeface="微软雅黑" panose="020B0503020204020204" pitchFamily="34" charset="-122"/>
                <a:ea typeface="微软雅黑" panose="020B0503020204020204" pitchFamily="34" charset="-122"/>
              </a:endParaRPr>
            </a:p>
          </p:txBody>
        </p:sp>
      </p:grpSp>
      <p:sp>
        <p:nvSpPr>
          <p:cNvPr id="32772" name="TextBox 3"/>
          <p:cNvSpPr txBox="1"/>
          <p:nvPr/>
        </p:nvSpPr>
        <p:spPr>
          <a:xfrm>
            <a:off x="1558925" y="3741738"/>
            <a:ext cx="9432925" cy="13223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FontTx/>
              <a:buNone/>
            </a:pPr>
            <a:r>
              <a:rPr lang="en-US" altLang="zh-CN" sz="2000" b="1" dirty="0">
                <a:solidFill>
                  <a:schemeClr val="bg1"/>
                </a:solidFill>
                <a:latin typeface="微软雅黑" panose="020B0503020204020204" pitchFamily="34" charset="-122"/>
                <a:ea typeface="微软雅黑" panose="020B0503020204020204" pitchFamily="34" charset="-122"/>
                <a:hlinkClick r:id="rId6"/>
              </a:rPr>
              <a:t>huoli@pumch.cn</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0" lvl="0" indent="0" algn="ctr" eaLnBrk="1" hangingPunct="1">
              <a:spcBef>
                <a:spcPct val="0"/>
              </a:spcBef>
              <a:buFontTx/>
              <a:buNone/>
            </a:pPr>
            <a:r>
              <a:rPr lang="en-US" altLang="zh-CN" sz="2000" b="1" dirty="0">
                <a:solidFill>
                  <a:schemeClr val="bg1"/>
                </a:solidFill>
                <a:latin typeface="微软雅黑" panose="020B0503020204020204" pitchFamily="34" charset="-122"/>
                <a:ea typeface="微软雅黑" panose="020B0503020204020204" pitchFamily="34" charset="-122"/>
              </a:rPr>
              <a:t>Nuclear medicine department, Peking Union Medical College Hospital,</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0" lvl="0" indent="0" algn="ctr" eaLnBrk="1" hangingPunct="1">
              <a:spcBef>
                <a:spcPct val="0"/>
              </a:spcBef>
              <a:buFontTx/>
              <a:buNone/>
            </a:pPr>
            <a:r>
              <a:rPr lang="en-US" altLang="zh-CN" sz="2000" b="1" dirty="0">
                <a:solidFill>
                  <a:schemeClr val="bg1"/>
                </a:solidFill>
                <a:latin typeface="微软雅黑" panose="020B0503020204020204" pitchFamily="34" charset="-122"/>
                <a:ea typeface="微软雅黑" panose="020B0503020204020204" pitchFamily="34" charset="-122"/>
              </a:rPr>
              <a:t>1 Shuaifuyuan street, Dongcheng District, Beijing, China. </a:t>
            </a:r>
            <a:endParaRPr lang="en-US" altLang="zh-CN" sz="2000" b="1" dirty="0">
              <a:solidFill>
                <a:schemeClr val="bg1"/>
              </a:solidFill>
              <a:latin typeface="微软雅黑" panose="020B0503020204020204" pitchFamily="34" charset="-122"/>
              <a:ea typeface="微软雅黑" panose="020B0503020204020204" pitchFamily="34" charset="-122"/>
            </a:endParaRPr>
          </a:p>
          <a:p>
            <a:pPr marL="0" lvl="0" indent="0" algn="ctr" eaLnBrk="1" hangingPunct="1">
              <a:spcBef>
                <a:spcPct val="0"/>
              </a:spcBef>
              <a:buFontTx/>
              <a:buNone/>
            </a:pPr>
            <a:r>
              <a:rPr lang="en-US" altLang="zh-CN" sz="2000" b="1" dirty="0">
                <a:solidFill>
                  <a:schemeClr val="bg1"/>
                </a:solidFill>
                <a:latin typeface="微软雅黑" panose="020B0503020204020204" pitchFamily="34" charset="-122"/>
                <a:ea typeface="微软雅黑" panose="020B0503020204020204" pitchFamily="34" charset="-122"/>
              </a:rPr>
              <a:t>0086+18612672038</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图片 1"/>
          <p:cNvPicPr>
            <a:picLocks noChangeAspect="1"/>
          </p:cNvPicPr>
          <p:nvPr/>
        </p:nvPicPr>
        <p:blipFill>
          <a:blip r:embed="rId1"/>
          <a:stretch>
            <a:fillRect/>
          </a:stretch>
        </p:blipFill>
        <p:spPr>
          <a:xfrm>
            <a:off x="9186863" y="4851400"/>
            <a:ext cx="2963862" cy="1976438"/>
          </a:xfrm>
          <a:prstGeom prst="rect">
            <a:avLst/>
          </a:prstGeom>
          <a:noFill/>
          <a:ln w="9525">
            <a:noFill/>
          </a:ln>
        </p:spPr>
      </p:pic>
      <p:sp>
        <p:nvSpPr>
          <p:cNvPr id="16387" name="TextBox 3"/>
          <p:cNvSpPr txBox="1"/>
          <p:nvPr/>
        </p:nvSpPr>
        <p:spPr>
          <a:xfrm>
            <a:off x="695325" y="2133600"/>
            <a:ext cx="11107738" cy="19383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342900" lvl="0" indent="-342900">
              <a:lnSpc>
                <a:spcPct val="150000"/>
              </a:lnSpc>
              <a:spcBef>
                <a:spcPct val="0"/>
              </a:spcBef>
            </a:pPr>
            <a:r>
              <a:rPr lang="en-US" altLang="zh-CN" sz="2000" b="1" dirty="0">
                <a:solidFill>
                  <a:schemeClr val="bg1"/>
                </a:solidFill>
                <a:latin typeface="Segoe UI" panose="020B0502040204020203" pitchFamily="34" charset="0"/>
                <a:cs typeface="Segoe UI" panose="020B0502040204020203" pitchFamily="34" charset="0"/>
              </a:rPr>
              <a:t>Peking Union Medical College Hospital </a:t>
            </a:r>
            <a:r>
              <a:rPr lang="en-US" altLang="zh-CN" sz="2000" dirty="0">
                <a:solidFill>
                  <a:schemeClr val="bg1"/>
                </a:solidFill>
                <a:latin typeface="Segoe UI" panose="020B0502040204020203" pitchFamily="34" charset="0"/>
                <a:cs typeface="Segoe UI" panose="020B0502040204020203" pitchFamily="34" charset="0"/>
              </a:rPr>
              <a:t>was founded by the Rockefeller Foundation in 1921. </a:t>
            </a:r>
            <a:endParaRPr lang="en-US" altLang="zh-CN" sz="2000" dirty="0">
              <a:solidFill>
                <a:schemeClr val="bg1"/>
              </a:solidFill>
              <a:latin typeface="Segoe UI" panose="020B0502040204020203" pitchFamily="34" charset="0"/>
              <a:cs typeface="Segoe UI" panose="020B0502040204020203" pitchFamily="34" charset="0"/>
            </a:endParaRPr>
          </a:p>
          <a:p>
            <a:pPr marL="342900" lvl="0" indent="-342900">
              <a:lnSpc>
                <a:spcPct val="150000"/>
              </a:lnSpc>
              <a:spcBef>
                <a:spcPct val="0"/>
              </a:spcBef>
            </a:pPr>
            <a:r>
              <a:rPr lang="en-US" altLang="zh-CN" sz="2000" dirty="0">
                <a:solidFill>
                  <a:schemeClr val="bg1"/>
                </a:solidFill>
                <a:latin typeface="Segoe UI" panose="020B0502040204020203" pitchFamily="34" charset="0"/>
                <a:cs typeface="Segoe UI" panose="020B0502040204020203" pitchFamily="34" charset="0"/>
              </a:rPr>
              <a:t>Over the past 100 years, PUMCH has been leading the advances of modern medical sciences in China, and being ranked 1 in the nation since 2009 to 2022. </a:t>
            </a:r>
            <a:endParaRPr lang="en-US" altLang="zh-CN" sz="2000" dirty="0">
              <a:solidFill>
                <a:schemeClr val="bg1"/>
              </a:solidFill>
              <a:latin typeface="Segoe UI" panose="020B0502040204020203" pitchFamily="34" charset="0"/>
              <a:cs typeface="Segoe UI" panose="020B0502040204020203" pitchFamily="34" charset="0"/>
            </a:endParaRPr>
          </a:p>
          <a:p>
            <a:pPr marL="342900" lvl="0" indent="-342900">
              <a:lnSpc>
                <a:spcPct val="150000"/>
              </a:lnSpc>
              <a:spcBef>
                <a:spcPct val="0"/>
              </a:spcBef>
            </a:pPr>
            <a:r>
              <a:rPr lang="en-US" altLang="zh-CN" sz="2000" b="1" dirty="0">
                <a:solidFill>
                  <a:schemeClr val="bg1"/>
                </a:solidFill>
                <a:latin typeface="Segoe UI" panose="020B0502040204020203" pitchFamily="34" charset="0"/>
                <a:cs typeface="Segoe UI" panose="020B0502040204020203" pitchFamily="34" charset="0"/>
              </a:rPr>
              <a:t>PUMCH motto:   Precision, Perseverance, Diligence, and devotion</a:t>
            </a:r>
            <a:endParaRPr lang="zh-CN" altLang="en-US" sz="2000" b="1" dirty="0">
              <a:solidFill>
                <a:schemeClr val="bg1"/>
              </a:solidFill>
              <a:latin typeface="Segoe UI" panose="020B0502040204020203" pitchFamily="34" charset="0"/>
              <a:ea typeface="Segoe UI" panose="020B0502040204020203" pitchFamily="34" charset="0"/>
            </a:endParaRPr>
          </a:p>
        </p:txBody>
      </p:sp>
      <p:pic>
        <p:nvPicPr>
          <p:cNvPr id="16388" name="图片 11"/>
          <p:cNvPicPr>
            <a:picLocks noChangeAspect="1"/>
          </p:cNvPicPr>
          <p:nvPr/>
        </p:nvPicPr>
        <p:blipFill>
          <a:blip r:embed="rId2"/>
          <a:stretch>
            <a:fillRect/>
          </a:stretch>
        </p:blipFill>
        <p:spPr>
          <a:xfrm>
            <a:off x="11113" y="4851400"/>
            <a:ext cx="2771775" cy="1990725"/>
          </a:xfrm>
          <a:prstGeom prst="rect">
            <a:avLst/>
          </a:prstGeom>
          <a:noFill/>
          <a:ln w="9525">
            <a:noFill/>
          </a:ln>
        </p:spPr>
      </p:pic>
      <p:pic>
        <p:nvPicPr>
          <p:cNvPr id="16389" name="图片 12"/>
          <p:cNvPicPr>
            <a:picLocks noChangeAspect="1"/>
          </p:cNvPicPr>
          <p:nvPr/>
        </p:nvPicPr>
        <p:blipFill>
          <a:blip r:embed="rId3"/>
          <a:srcRect l="9479" t="34775" r="36705" b="12199"/>
          <a:stretch>
            <a:fillRect/>
          </a:stretch>
        </p:blipFill>
        <p:spPr>
          <a:xfrm>
            <a:off x="2782888" y="4852988"/>
            <a:ext cx="6619875" cy="1989137"/>
          </a:xfrm>
          <a:prstGeom prst="rect">
            <a:avLst/>
          </a:prstGeom>
          <a:noFill/>
          <a:ln w="9525">
            <a:noFill/>
          </a:ln>
        </p:spPr>
      </p:pic>
      <p:sp>
        <p:nvSpPr>
          <p:cNvPr id="16390" name="矩形 1"/>
          <p:cNvSpPr/>
          <p:nvPr/>
        </p:nvSpPr>
        <p:spPr>
          <a:xfrm>
            <a:off x="839788" y="260350"/>
            <a:ext cx="2074862" cy="7080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4000" b="1" dirty="0">
                <a:solidFill>
                  <a:srgbClr val="FFFF00"/>
                </a:solidFill>
                <a:latin typeface="Segoe UI" panose="020B0502040204020203" pitchFamily="34" charset="0"/>
                <a:ea typeface="微软雅黑" panose="020B0503020204020204" pitchFamily="34" charset="-122"/>
              </a:rPr>
              <a:t>PUMCH</a:t>
            </a:r>
            <a:endParaRPr lang="en-US" altLang="zh-CN" sz="4000" b="1" dirty="0">
              <a:solidFill>
                <a:srgbClr val="FFFF00"/>
              </a:solidFill>
              <a:latin typeface="Segoe UI" panose="020B0502040204020203" pitchFamily="34" charset="0"/>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矩形 1"/>
          <p:cNvSpPr/>
          <p:nvPr/>
        </p:nvSpPr>
        <p:spPr>
          <a:xfrm>
            <a:off x="695325" y="333375"/>
            <a:ext cx="8280400" cy="70643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4000" b="1" dirty="0">
                <a:solidFill>
                  <a:srgbClr val="FFFF00"/>
                </a:solidFill>
                <a:latin typeface="Segoe UI" panose="020B0502040204020203" pitchFamily="34" charset="0"/>
                <a:ea typeface="微软雅黑" panose="020B0503020204020204" pitchFamily="34" charset="-122"/>
              </a:rPr>
              <a:t>Nuclear Medicine in PUMCH</a:t>
            </a:r>
            <a:endParaRPr lang="en-US" altLang="zh-CN" sz="4000" b="1" dirty="0">
              <a:solidFill>
                <a:srgbClr val="FFFF00"/>
              </a:solidFill>
              <a:latin typeface="Segoe UI" panose="020B0502040204020203" pitchFamily="34" charset="0"/>
              <a:ea typeface="微软雅黑" panose="020B0503020204020204" pitchFamily="34" charset="-122"/>
            </a:endParaRPr>
          </a:p>
        </p:txBody>
      </p:sp>
      <p:sp>
        <p:nvSpPr>
          <p:cNvPr id="17411" name="TextBox 2"/>
          <p:cNvSpPr txBox="1"/>
          <p:nvPr/>
        </p:nvSpPr>
        <p:spPr>
          <a:xfrm>
            <a:off x="3448050" y="1304925"/>
            <a:ext cx="8447088" cy="27543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285750" lvl="0" indent="-285750" eaLnBrk="1" hangingPunct="1">
              <a:spcBef>
                <a:spcPct val="0"/>
              </a:spcBef>
              <a:spcAft>
                <a:spcPts val="600"/>
              </a:spcAft>
            </a:pPr>
            <a:r>
              <a:rPr lang="en-US" altLang="zh-CN" sz="1600" dirty="0">
                <a:solidFill>
                  <a:schemeClr val="bg1"/>
                </a:solidFill>
                <a:latin typeface="Segoe UI" panose="020B0502040204020203" pitchFamily="34" charset="0"/>
                <a:cs typeface="Segoe UI" panose="020B0502040204020203" pitchFamily="34" charset="0"/>
              </a:rPr>
              <a:t>Nuclear Medicine department was founded in </a:t>
            </a:r>
            <a:r>
              <a:rPr lang="en-US" altLang="zh-CN" sz="1600" b="1" u="sng" dirty="0">
                <a:solidFill>
                  <a:srgbClr val="FF0000"/>
                </a:solidFill>
                <a:latin typeface="Segoe UI" panose="020B0502040204020203" pitchFamily="34" charset="0"/>
                <a:cs typeface="Segoe UI" panose="020B0502040204020203" pitchFamily="34" charset="0"/>
              </a:rPr>
              <a:t>1958</a:t>
            </a:r>
            <a:endParaRPr lang="en-US" altLang="zh-CN" sz="1600" b="1" u="sng" dirty="0">
              <a:solidFill>
                <a:srgbClr val="FF0000"/>
              </a:solidFill>
              <a:latin typeface="Segoe UI" panose="020B0502040204020203" pitchFamily="34" charset="0"/>
              <a:cs typeface="Segoe UI" panose="020B0502040204020203" pitchFamily="34" charset="0"/>
            </a:endParaRPr>
          </a:p>
          <a:p>
            <a:pPr marL="285750" lvl="0" indent="-285750" eaLnBrk="1" hangingPunct="1">
              <a:spcBef>
                <a:spcPct val="0"/>
              </a:spcBef>
              <a:spcAft>
                <a:spcPts val="600"/>
              </a:spcAft>
            </a:pPr>
            <a:r>
              <a:rPr lang="en-US" altLang="zh-CN" sz="1600" dirty="0">
                <a:solidFill>
                  <a:schemeClr val="bg1"/>
                </a:solidFill>
                <a:latin typeface="Segoe UI" panose="020B0502040204020203" pitchFamily="34" charset="0"/>
                <a:cs typeface="Segoe UI" panose="020B0502040204020203" pitchFamily="34" charset="0"/>
              </a:rPr>
              <a:t>Equipment for imaging: </a:t>
            </a:r>
            <a:r>
              <a:rPr lang="en-US" altLang="zh-CN" sz="1600" u="sng" dirty="0">
                <a:solidFill>
                  <a:schemeClr val="bg1"/>
                </a:solidFill>
                <a:latin typeface="Segoe UI" panose="020B0502040204020203" pitchFamily="34" charset="0"/>
                <a:cs typeface="Segoe UI" panose="020B0502040204020203" pitchFamily="34" charset="0"/>
              </a:rPr>
              <a:t>2 PET/MR, 5 PET/CT, 8 SPECT/CT and 2 SPECT. </a:t>
            </a:r>
            <a:r>
              <a:rPr lang="en-US" altLang="zh-CN" sz="1600" dirty="0">
                <a:solidFill>
                  <a:schemeClr val="bg1"/>
                </a:solidFill>
                <a:latin typeface="Segoe UI" panose="020B0502040204020203" pitchFamily="34" charset="0"/>
                <a:cs typeface="Segoe UI" panose="020B0502040204020203" pitchFamily="34" charset="0"/>
              </a:rPr>
              <a:t>Equipment for radiopharmaceutical synthesis and research: </a:t>
            </a:r>
            <a:r>
              <a:rPr lang="en-US" altLang="zh-CN" sz="1600" u="sng" dirty="0">
                <a:solidFill>
                  <a:schemeClr val="bg1"/>
                </a:solidFill>
                <a:latin typeface="Segoe UI" panose="020B0502040204020203" pitchFamily="34" charset="0"/>
                <a:cs typeface="Segoe UI" panose="020B0502040204020203" pitchFamily="34" charset="0"/>
              </a:rPr>
              <a:t>1 Cyclotron, 1 Micro PET, 2 Generator (</a:t>
            </a:r>
            <a:r>
              <a:rPr lang="en-US" altLang="zh-CN" sz="1600" u="sng" baseline="30000" dirty="0">
                <a:solidFill>
                  <a:schemeClr val="bg1"/>
                </a:solidFill>
                <a:latin typeface="Segoe UI" panose="020B0502040204020203" pitchFamily="34" charset="0"/>
                <a:cs typeface="Segoe UI" panose="020B0502040204020203" pitchFamily="34" charset="0"/>
              </a:rPr>
              <a:t>99</a:t>
            </a:r>
            <a:r>
              <a:rPr lang="en-US" altLang="zh-CN" sz="1600" u="sng" dirty="0">
                <a:solidFill>
                  <a:schemeClr val="bg1"/>
                </a:solidFill>
                <a:latin typeface="Segoe UI" panose="020B0502040204020203" pitchFamily="34" charset="0"/>
                <a:cs typeface="Segoe UI" panose="020B0502040204020203" pitchFamily="34" charset="0"/>
              </a:rPr>
              <a:t>Mo-</a:t>
            </a:r>
            <a:r>
              <a:rPr lang="en-US" altLang="zh-CN" sz="1600" u="sng" baseline="30000" dirty="0">
                <a:solidFill>
                  <a:schemeClr val="bg1"/>
                </a:solidFill>
                <a:latin typeface="Segoe UI" panose="020B0502040204020203" pitchFamily="34" charset="0"/>
                <a:cs typeface="Segoe UI" panose="020B0502040204020203" pitchFamily="34" charset="0"/>
              </a:rPr>
              <a:t>99m</a:t>
            </a:r>
            <a:r>
              <a:rPr lang="en-US" altLang="zh-CN" sz="1600" u="sng" dirty="0">
                <a:solidFill>
                  <a:schemeClr val="bg1"/>
                </a:solidFill>
                <a:latin typeface="Segoe UI" panose="020B0502040204020203" pitchFamily="34" charset="0"/>
                <a:cs typeface="Segoe UI" panose="020B0502040204020203" pitchFamily="34" charset="0"/>
              </a:rPr>
              <a:t>Tc/</a:t>
            </a:r>
            <a:r>
              <a:rPr lang="en-US" altLang="zh-CN" sz="1600" u="sng" baseline="30000" dirty="0">
                <a:solidFill>
                  <a:schemeClr val="bg1"/>
                </a:solidFill>
                <a:latin typeface="Segoe UI" panose="020B0502040204020203" pitchFamily="34" charset="0"/>
                <a:cs typeface="Segoe UI" panose="020B0502040204020203" pitchFamily="34" charset="0"/>
              </a:rPr>
              <a:t>68</a:t>
            </a:r>
            <a:r>
              <a:rPr lang="en-US" altLang="zh-CN" sz="1600" u="sng" dirty="0">
                <a:solidFill>
                  <a:schemeClr val="bg1"/>
                </a:solidFill>
                <a:latin typeface="Segoe UI" panose="020B0502040204020203" pitchFamily="34" charset="0"/>
                <a:cs typeface="Segoe UI" panose="020B0502040204020203" pitchFamily="34" charset="0"/>
              </a:rPr>
              <a:t>Ge-</a:t>
            </a:r>
            <a:r>
              <a:rPr lang="en-US" altLang="zh-CN" sz="1600" u="sng" baseline="30000" dirty="0">
                <a:solidFill>
                  <a:schemeClr val="bg1"/>
                </a:solidFill>
                <a:latin typeface="Segoe UI" panose="020B0502040204020203" pitchFamily="34" charset="0"/>
                <a:cs typeface="Segoe UI" panose="020B0502040204020203" pitchFamily="34" charset="0"/>
              </a:rPr>
              <a:t>68</a:t>
            </a:r>
            <a:r>
              <a:rPr lang="en-US" altLang="zh-CN" sz="1600" u="sng" dirty="0">
                <a:solidFill>
                  <a:schemeClr val="bg1"/>
                </a:solidFill>
                <a:latin typeface="Segoe UI" panose="020B0502040204020203" pitchFamily="34" charset="0"/>
                <a:cs typeface="Segoe UI" panose="020B0502040204020203" pitchFamily="34" charset="0"/>
              </a:rPr>
              <a:t>Ga) and 10 hot cell. </a:t>
            </a:r>
            <a:endParaRPr lang="en-US" altLang="zh-CN" sz="1600" u="sng" dirty="0">
              <a:solidFill>
                <a:schemeClr val="bg1"/>
              </a:solidFill>
              <a:latin typeface="Segoe UI" panose="020B0502040204020203" pitchFamily="34" charset="0"/>
              <a:cs typeface="Segoe UI" panose="020B0502040204020203" pitchFamily="34" charset="0"/>
            </a:endParaRPr>
          </a:p>
          <a:p>
            <a:pPr marL="285750" lvl="0" indent="-285750" eaLnBrk="1" hangingPunct="1">
              <a:spcBef>
                <a:spcPct val="0"/>
              </a:spcBef>
              <a:spcAft>
                <a:spcPts val="600"/>
              </a:spcAft>
            </a:pPr>
            <a:r>
              <a:rPr lang="en-US" altLang="zh-CN" sz="1600" u="sng" dirty="0">
                <a:solidFill>
                  <a:schemeClr val="bg1"/>
                </a:solidFill>
                <a:latin typeface="Segoe UI" panose="020B0502040204020203" pitchFamily="34" charset="0"/>
                <a:cs typeface="Segoe UI" panose="020B0502040204020203" pitchFamily="34" charset="0"/>
              </a:rPr>
              <a:t>1 ward(10beds) </a:t>
            </a:r>
            <a:r>
              <a:rPr lang="en-US" altLang="zh-CN" sz="1600" dirty="0">
                <a:solidFill>
                  <a:schemeClr val="bg1"/>
                </a:solidFill>
                <a:latin typeface="Segoe UI" panose="020B0502040204020203" pitchFamily="34" charset="0"/>
                <a:cs typeface="Segoe UI" panose="020B0502040204020203" pitchFamily="34" charset="0"/>
              </a:rPr>
              <a:t>for radionuclide therapy</a:t>
            </a:r>
            <a:endParaRPr lang="en-US" altLang="zh-CN" sz="1600" dirty="0">
              <a:solidFill>
                <a:schemeClr val="bg1"/>
              </a:solidFill>
              <a:latin typeface="Segoe UI" panose="020B0502040204020203" pitchFamily="34" charset="0"/>
              <a:cs typeface="Segoe UI" panose="020B0502040204020203" pitchFamily="34" charset="0"/>
            </a:endParaRPr>
          </a:p>
          <a:p>
            <a:pPr marL="285750" lvl="0" indent="-285750" eaLnBrk="1" hangingPunct="1">
              <a:spcBef>
                <a:spcPct val="0"/>
              </a:spcBef>
              <a:spcAft>
                <a:spcPts val="600"/>
              </a:spcAft>
            </a:pPr>
            <a:r>
              <a:rPr lang="en-US" altLang="zh-CN" sz="1600" dirty="0">
                <a:solidFill>
                  <a:schemeClr val="bg1"/>
                </a:solidFill>
                <a:latin typeface="Segoe UI" panose="020B0502040204020203" pitchFamily="34" charset="0"/>
                <a:cs typeface="Segoe UI" panose="020B0502040204020203" pitchFamily="34" charset="0"/>
              </a:rPr>
              <a:t>More than 50 research projects</a:t>
            </a:r>
            <a:endParaRPr lang="en-US" altLang="zh-CN" sz="1600" dirty="0">
              <a:solidFill>
                <a:schemeClr val="bg1"/>
              </a:solidFill>
              <a:latin typeface="Segoe UI" panose="020B0502040204020203" pitchFamily="34" charset="0"/>
              <a:cs typeface="Segoe UI" panose="020B0502040204020203" pitchFamily="34" charset="0"/>
            </a:endParaRPr>
          </a:p>
          <a:p>
            <a:pPr marL="285750" lvl="0" indent="-285750" eaLnBrk="1" hangingPunct="1">
              <a:spcBef>
                <a:spcPct val="0"/>
              </a:spcBef>
              <a:spcAft>
                <a:spcPts val="600"/>
              </a:spcAft>
            </a:pPr>
            <a:r>
              <a:rPr lang="en-US" altLang="zh-CN" sz="1600" dirty="0">
                <a:solidFill>
                  <a:schemeClr val="bg1"/>
                </a:solidFill>
                <a:latin typeface="Segoe UI" panose="020B0502040204020203" pitchFamily="34" charset="0"/>
                <a:cs typeface="Segoe UI" panose="020B0502040204020203" pitchFamily="34" charset="0"/>
              </a:rPr>
              <a:t>More than 10 isotopes and 90 radiopharmaceuticals are employed to support clinical and research work. </a:t>
            </a:r>
            <a:endParaRPr lang="en-US" altLang="zh-CN" sz="1600" dirty="0">
              <a:solidFill>
                <a:schemeClr val="bg1"/>
              </a:solidFill>
              <a:latin typeface="Segoe UI" panose="020B0502040204020203" pitchFamily="34" charset="0"/>
              <a:cs typeface="Segoe UI" panose="020B0502040204020203" pitchFamily="34" charset="0"/>
            </a:endParaRPr>
          </a:p>
          <a:p>
            <a:pPr marL="285750" lvl="0" indent="-285750" eaLnBrk="1" hangingPunct="1">
              <a:spcBef>
                <a:spcPct val="0"/>
              </a:spcBef>
              <a:spcAft>
                <a:spcPts val="600"/>
              </a:spcAft>
            </a:pPr>
            <a:r>
              <a:rPr lang="en-US" altLang="zh-CN" sz="1600" b="1" u="sng" dirty="0">
                <a:solidFill>
                  <a:srgbClr val="FF0000"/>
                </a:solidFill>
                <a:latin typeface="Segoe UI" panose="020B0502040204020203" pitchFamily="34" charset="0"/>
                <a:cs typeface="Segoe UI" panose="020B0502040204020203" pitchFamily="34" charset="0"/>
              </a:rPr>
              <a:t>Ranked 1# in in all China’s NM department since 2015 to 2022.</a:t>
            </a:r>
            <a:endParaRPr lang="en-US" altLang="zh-CN" sz="1600" b="1" u="sng" dirty="0">
              <a:solidFill>
                <a:srgbClr val="FF0000"/>
              </a:solidFill>
              <a:latin typeface="Segoe UI" panose="020B0502040204020203" pitchFamily="34" charset="0"/>
              <a:ea typeface="Segoe UI" panose="020B0502040204020203" pitchFamily="34" charset="0"/>
            </a:endParaRPr>
          </a:p>
        </p:txBody>
      </p:sp>
      <p:pic>
        <p:nvPicPr>
          <p:cNvPr id="17412" name="图片 9"/>
          <p:cNvPicPr>
            <a:picLocks noChangeAspect="1"/>
          </p:cNvPicPr>
          <p:nvPr/>
        </p:nvPicPr>
        <p:blipFill>
          <a:blip r:embed="rId1"/>
          <a:srcRect t="10960" b="7935"/>
          <a:stretch>
            <a:fillRect/>
          </a:stretch>
        </p:blipFill>
        <p:spPr>
          <a:xfrm>
            <a:off x="10402888" y="3916363"/>
            <a:ext cx="1492250" cy="1892300"/>
          </a:xfrm>
          <a:prstGeom prst="rect">
            <a:avLst/>
          </a:prstGeom>
          <a:noFill/>
          <a:ln w="9525">
            <a:noFill/>
          </a:ln>
        </p:spPr>
      </p:pic>
      <p:grpSp>
        <p:nvGrpSpPr>
          <p:cNvPr id="17413" name="组合 12"/>
          <p:cNvGrpSpPr/>
          <p:nvPr/>
        </p:nvGrpSpPr>
        <p:grpSpPr>
          <a:xfrm>
            <a:off x="22225" y="6078538"/>
            <a:ext cx="12169775" cy="779462"/>
            <a:chOff x="21587" y="6077933"/>
            <a:chExt cx="12170413" cy="780067"/>
          </a:xfrm>
        </p:grpSpPr>
        <p:pic>
          <p:nvPicPr>
            <p:cNvPr id="17466" name="图片 5"/>
            <p:cNvPicPr>
              <a:picLocks noChangeAspect="1"/>
            </p:cNvPicPr>
            <p:nvPr/>
          </p:nvPicPr>
          <p:blipFill>
            <a:blip r:embed="rId2"/>
            <a:srcRect l="10278" t="47092" r="50316" b="35492"/>
            <a:stretch>
              <a:fillRect/>
            </a:stretch>
          </p:blipFill>
          <p:spPr>
            <a:xfrm>
              <a:off x="4439816" y="6100702"/>
              <a:ext cx="5616624" cy="757298"/>
            </a:xfrm>
            <a:prstGeom prst="rect">
              <a:avLst/>
            </a:prstGeom>
            <a:noFill/>
            <a:ln w="9525">
              <a:noFill/>
            </a:ln>
          </p:spPr>
        </p:pic>
        <p:pic>
          <p:nvPicPr>
            <p:cNvPr id="17467" name="图片 10"/>
            <p:cNvPicPr>
              <a:picLocks noChangeAspect="1"/>
            </p:cNvPicPr>
            <p:nvPr/>
          </p:nvPicPr>
          <p:blipFill>
            <a:blip r:embed="rId3"/>
            <a:srcRect l="10278" t="20969" r="50316" b="57431"/>
            <a:stretch>
              <a:fillRect/>
            </a:stretch>
          </p:blipFill>
          <p:spPr>
            <a:xfrm>
              <a:off x="21587" y="6103483"/>
              <a:ext cx="4511824" cy="754517"/>
            </a:xfrm>
            <a:prstGeom prst="rect">
              <a:avLst/>
            </a:prstGeom>
            <a:noFill/>
            <a:ln w="9525">
              <a:noFill/>
            </a:ln>
          </p:spPr>
        </p:pic>
        <p:pic>
          <p:nvPicPr>
            <p:cNvPr id="17468" name="图片 11"/>
            <p:cNvPicPr>
              <a:picLocks noChangeAspect="1"/>
            </p:cNvPicPr>
            <p:nvPr/>
          </p:nvPicPr>
          <p:blipFill>
            <a:blip r:embed="rId4"/>
            <a:srcRect l="10278" t="70314" r="70117" b="8542"/>
            <a:stretch>
              <a:fillRect/>
            </a:stretch>
          </p:blipFill>
          <p:spPr>
            <a:xfrm>
              <a:off x="9821326" y="6077933"/>
              <a:ext cx="2370674" cy="780067"/>
            </a:xfrm>
            <a:prstGeom prst="rect">
              <a:avLst/>
            </a:prstGeom>
            <a:noFill/>
            <a:ln w="9525">
              <a:noFill/>
            </a:ln>
          </p:spPr>
        </p:pic>
      </p:grpSp>
      <p:sp>
        <p:nvSpPr>
          <p:cNvPr id="17414" name="文本框 13"/>
          <p:cNvSpPr txBox="1"/>
          <p:nvPr/>
        </p:nvSpPr>
        <p:spPr>
          <a:xfrm>
            <a:off x="10275888" y="5772150"/>
            <a:ext cx="1862137" cy="2778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200" b="1" dirty="0">
                <a:solidFill>
                  <a:srgbClr val="171717"/>
                </a:solidFill>
                <a:latin typeface="Segoe UI" panose="020B0502040204020203" pitchFamily="34" charset="0"/>
                <a:cs typeface="Segoe UI" panose="020B0502040204020203" pitchFamily="34" charset="0"/>
              </a:rPr>
              <a:t>Director: Pro. Huo Li</a:t>
            </a:r>
            <a:endParaRPr lang="zh-CN" altLang="en-US" sz="1200" b="1" dirty="0">
              <a:solidFill>
                <a:srgbClr val="171717"/>
              </a:solidFill>
              <a:latin typeface="Segoe UI" panose="020B0502040204020203" pitchFamily="34" charset="0"/>
              <a:ea typeface="Segoe UI" panose="020B0502040204020203" pitchFamily="34" charset="0"/>
            </a:endParaRPr>
          </a:p>
        </p:txBody>
      </p:sp>
      <p:graphicFrame>
        <p:nvGraphicFramePr>
          <p:cNvPr id="27" name="表格 26"/>
          <p:cNvGraphicFramePr>
            <a:graphicFrameLocks noGrp="1"/>
          </p:cNvGraphicFramePr>
          <p:nvPr/>
        </p:nvGraphicFramePr>
        <p:xfrm>
          <a:off x="3833813" y="4318000"/>
          <a:ext cx="6416675" cy="1662113"/>
        </p:xfrm>
        <a:graphic>
          <a:graphicData uri="http://schemas.openxmlformats.org/drawingml/2006/table">
            <a:tbl>
              <a:tblPr>
                <a:tableStyleId>{5C22544A-7EE6-4342-B048-85BDC9FD1C3A}</a:tableStyleId>
              </a:tblPr>
              <a:tblGrid>
                <a:gridCol w="2490053"/>
                <a:gridCol w="957711"/>
                <a:gridCol w="861941"/>
                <a:gridCol w="861941"/>
                <a:gridCol w="1245029"/>
              </a:tblGrid>
              <a:tr h="311649">
                <a:tc>
                  <a:txBody>
                    <a:bodyPr/>
                    <a:lstStyle/>
                    <a:p>
                      <a:pPr algn="l" rtl="0"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1" i="0" u="none" strike="noStrike" dirty="0">
                        <a:solidFill>
                          <a:srgbClr val="FFFFFF"/>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ctr"/>
                      <a:r>
                        <a:rPr lang="en-US" altLang="zh-CN" sz="1200" b="1" u="none" strike="noStrike" dirty="0">
                          <a:effectLst/>
                          <a:latin typeface="Segoe UI" panose="020B0502040204020203" pitchFamily="34" charset="0"/>
                          <a:cs typeface="Segoe UI" panose="020B0502040204020203" pitchFamily="34" charset="0"/>
                        </a:rPr>
                        <a:t>2019</a:t>
                      </a:r>
                      <a:endParaRPr lang="en-US" altLang="zh-CN" sz="1200" b="1" i="0" u="none" strike="noStrike" dirty="0">
                        <a:solidFill>
                          <a:srgbClr val="FFFFFF"/>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ctr"/>
                      <a:r>
                        <a:rPr lang="en-US" altLang="zh-CN" sz="1200" b="1" u="none" strike="noStrike" dirty="0">
                          <a:effectLst/>
                          <a:latin typeface="Segoe UI" panose="020B0502040204020203" pitchFamily="34" charset="0"/>
                          <a:cs typeface="Segoe UI" panose="020B0502040204020203" pitchFamily="34" charset="0"/>
                        </a:rPr>
                        <a:t>2020</a:t>
                      </a:r>
                      <a:endParaRPr lang="en-US" altLang="zh-CN" sz="1200" b="1" i="0" u="none" strike="noStrike" dirty="0">
                        <a:solidFill>
                          <a:srgbClr val="FFFFFF"/>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ctr"/>
                      <a:r>
                        <a:rPr lang="en-US" altLang="zh-CN" sz="1200" b="1" u="none" strike="noStrike" dirty="0">
                          <a:effectLst/>
                          <a:latin typeface="Segoe UI" panose="020B0502040204020203" pitchFamily="34" charset="0"/>
                          <a:cs typeface="Segoe UI" panose="020B0502040204020203" pitchFamily="34" charset="0"/>
                        </a:rPr>
                        <a:t>2021</a:t>
                      </a:r>
                      <a:endParaRPr lang="en-US" altLang="zh-CN" sz="1200" b="1" i="0" u="none" strike="noStrike" dirty="0">
                        <a:solidFill>
                          <a:srgbClr val="FFFFFF"/>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ctr"/>
                      <a:r>
                        <a:rPr lang="en-US" altLang="zh-CN" sz="1200" b="1" u="none" strike="noStrike" dirty="0">
                          <a:effectLst/>
                          <a:latin typeface="Segoe UI" panose="020B0502040204020203" pitchFamily="34" charset="0"/>
                          <a:cs typeface="Segoe UI" panose="020B0502040204020203" pitchFamily="34" charset="0"/>
                        </a:rPr>
                        <a:t>2022</a:t>
                      </a:r>
                      <a:r>
                        <a:rPr lang="zh-CN" altLang="en-US" sz="1200" b="1" u="none" strike="noStrike" dirty="0">
                          <a:effectLst/>
                          <a:latin typeface="Segoe UI" panose="020B0502040204020203" pitchFamily="34" charset="0"/>
                          <a:cs typeface="Segoe UI" panose="020B0502040204020203" pitchFamily="34" charset="0"/>
                        </a:rPr>
                        <a:t>（</a:t>
                      </a:r>
                      <a:r>
                        <a:rPr lang="en-US" altLang="zh-CN" sz="1200" b="1" u="none" strike="noStrike" dirty="0">
                          <a:effectLst/>
                          <a:latin typeface="Segoe UI" panose="020B0502040204020203" pitchFamily="34" charset="0"/>
                          <a:cs typeface="Segoe UI" panose="020B0502040204020203" pitchFamily="34" charset="0"/>
                        </a:rPr>
                        <a:t>1-10</a:t>
                      </a:r>
                      <a:r>
                        <a:rPr lang="zh-CN" altLang="en-US" sz="1200" b="1" u="none" strike="noStrike" dirty="0">
                          <a:effectLst/>
                          <a:latin typeface="Segoe UI" panose="020B0502040204020203" pitchFamily="34" charset="0"/>
                          <a:cs typeface="Segoe UI" panose="020B0502040204020203" pitchFamily="34" charset="0"/>
                        </a:rPr>
                        <a:t>）</a:t>
                      </a:r>
                      <a:endParaRPr lang="zh-CN" altLang="en-US" sz="1200" b="1" i="0" u="none" strike="noStrike" dirty="0">
                        <a:solidFill>
                          <a:srgbClr val="FFFFFF"/>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222615">
                <a:tc>
                  <a:txBody>
                    <a:bodyPr/>
                    <a:lstStyle/>
                    <a:p>
                      <a:pPr algn="ctr" rtl="0" fontAlgn="ctr"/>
                      <a:r>
                        <a:rPr lang="en-US" sz="1400" b="1" u="none" strike="noStrike" dirty="0" smtClean="0">
                          <a:effectLst/>
                          <a:latin typeface="Segoe UI" panose="020B0502040204020203" pitchFamily="34" charset="0"/>
                          <a:cs typeface="Segoe UI" panose="020B0502040204020203" pitchFamily="34" charset="0"/>
                        </a:rPr>
                        <a:t>PET</a:t>
                      </a:r>
                      <a:r>
                        <a:rPr lang="en-US" sz="1400" b="1" u="none" strike="noStrike" baseline="0" dirty="0" smtClean="0">
                          <a:effectLst/>
                          <a:latin typeface="Segoe UI" panose="020B0502040204020203" pitchFamily="34" charset="0"/>
                          <a:cs typeface="Segoe UI" panose="020B0502040204020203" pitchFamily="34" charset="0"/>
                        </a:rPr>
                        <a:t> scan</a:t>
                      </a:r>
                      <a:endParaRPr lang="en-US" sz="1400" b="1" i="0" u="none" strike="noStrike" dirty="0">
                        <a:solidFill>
                          <a:srgbClr val="FFFFFF"/>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noFill/>
                  </a:tcPr>
                </a:tc>
                <a:tc>
                  <a:txBody>
                    <a:bodyPr/>
                    <a:lstStyle/>
                    <a:p>
                      <a:pPr algn="ctr" rtl="0" fontAlgn="ctr"/>
                      <a:r>
                        <a:rPr lang="en-US" altLang="zh-CN" sz="1200" b="0" u="none" strike="noStrike" dirty="0">
                          <a:effectLst/>
                          <a:latin typeface="Segoe UI" panose="020B0502040204020203" pitchFamily="34" charset="0"/>
                          <a:cs typeface="Segoe UI" panose="020B0502040204020203" pitchFamily="34" charset="0"/>
                        </a:rPr>
                        <a:t>11127</a:t>
                      </a:r>
                      <a:endParaRPr lang="en-US" altLang="zh-CN" sz="1200" b="0" i="0" u="none" strike="noStrike" dirty="0">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9248</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12871</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noFill/>
                  </a:tcPr>
                </a:tc>
                <a:tc>
                  <a:txBody>
                    <a:bodyPr/>
                    <a:lstStyle/>
                    <a:p>
                      <a:pPr algn="ctr" rtl="0" fontAlgn="ctr"/>
                      <a:r>
                        <a:rPr lang="en-US" altLang="zh-CN" sz="1200" b="0" u="none" strike="noStrike" dirty="0">
                          <a:effectLst/>
                          <a:latin typeface="Segoe UI" panose="020B0502040204020203" pitchFamily="34" charset="0"/>
                          <a:cs typeface="Segoe UI" panose="020B0502040204020203" pitchFamily="34" charset="0"/>
                        </a:rPr>
                        <a:t>10678</a:t>
                      </a:r>
                      <a:endParaRPr lang="en-US" altLang="zh-CN" sz="1200" b="0" i="0" u="none" strike="noStrike" dirty="0">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T w="12700" cap="flat" cmpd="sng" algn="ctr">
                      <a:solidFill>
                        <a:schemeClr val="bg1"/>
                      </a:solidFill>
                      <a:prstDash val="solid"/>
                      <a:round/>
                      <a:headEnd type="none" w="med" len="med"/>
                      <a:tailEnd type="none" w="med" len="med"/>
                    </a:lnT>
                    <a:noFill/>
                  </a:tcPr>
                </a:tc>
              </a:tr>
              <a:tr h="278372">
                <a:tc>
                  <a:txBody>
                    <a:bodyPr/>
                    <a:lstStyle/>
                    <a:p>
                      <a:pPr algn="ctr" rtl="0" fontAlgn="ctr"/>
                      <a:r>
                        <a:rPr lang="en-US" sz="1400" b="1" u="none" strike="noStrike" dirty="0" smtClean="0">
                          <a:effectLst/>
                          <a:latin typeface="Segoe UI" panose="020B0502040204020203" pitchFamily="34" charset="0"/>
                          <a:cs typeface="Segoe UI" panose="020B0502040204020203" pitchFamily="34" charset="0"/>
                        </a:rPr>
                        <a:t>SPECT scan</a:t>
                      </a:r>
                      <a:endParaRPr lang="en-US" sz="1400" b="1" i="0" u="none" strike="noStrike" dirty="0">
                        <a:solidFill>
                          <a:srgbClr val="FFFFFF"/>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23248</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17250</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21406</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17056</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r>
              <a:tr h="311093">
                <a:tc>
                  <a:txBody>
                    <a:bodyPr/>
                    <a:lstStyle/>
                    <a:p>
                      <a:pPr algn="ctr" rtl="0" fontAlgn="ctr"/>
                      <a:r>
                        <a:rPr lang="en-US" altLang="zh-CN" sz="1400" b="1" i="0" u="none" strike="noStrike" dirty="0" smtClean="0">
                          <a:solidFill>
                            <a:schemeClr val="dk1"/>
                          </a:solidFill>
                          <a:effectLst/>
                          <a:latin typeface="Segoe UI" panose="020B0502040204020203" pitchFamily="34" charset="0"/>
                          <a:ea typeface="+mn-ea"/>
                          <a:cs typeface="Segoe UI" panose="020B0502040204020203" pitchFamily="34" charset="0"/>
                        </a:rPr>
                        <a:t>Nuclide</a:t>
                      </a:r>
                      <a:r>
                        <a:rPr lang="en-US" altLang="zh-CN" sz="1400" b="1" i="0" u="none" strike="noStrike" baseline="0" dirty="0" smtClean="0">
                          <a:solidFill>
                            <a:schemeClr val="dk1"/>
                          </a:solidFill>
                          <a:effectLst/>
                          <a:latin typeface="Segoe UI" panose="020B0502040204020203" pitchFamily="34" charset="0"/>
                          <a:ea typeface="+mn-ea"/>
                          <a:cs typeface="Segoe UI" panose="020B0502040204020203" pitchFamily="34" charset="0"/>
                        </a:rPr>
                        <a:t> therapy</a:t>
                      </a:r>
                      <a:endParaRPr lang="zh-CN" altLang="en-US" sz="1400" b="1" i="0" u="none" strike="noStrike" dirty="0">
                        <a:solidFill>
                          <a:srgbClr val="FFFFFF"/>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dirty="0">
                          <a:effectLst/>
                          <a:latin typeface="Segoe UI" panose="020B0502040204020203" pitchFamily="34" charset="0"/>
                          <a:cs typeface="Segoe UI" panose="020B0502040204020203" pitchFamily="34" charset="0"/>
                        </a:rPr>
                        <a:t>4245</a:t>
                      </a:r>
                      <a:endParaRPr lang="en-US" altLang="zh-CN" sz="1200" b="0" i="0" u="none" strike="noStrike" dirty="0">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2189</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3722</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2619</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r>
              <a:tr h="314681">
                <a:tc>
                  <a:txBody>
                    <a:bodyPr/>
                    <a:lstStyle/>
                    <a:p>
                      <a:pPr algn="ctr" rtl="0" fontAlgn="ctr"/>
                      <a:r>
                        <a:rPr lang="en-US" altLang="zh-CN" sz="1400" b="1" dirty="0" smtClean="0">
                          <a:solidFill>
                            <a:schemeClr val="bg1"/>
                          </a:solidFill>
                          <a:latin typeface="Segoe UI" panose="020B0502040204020203" pitchFamily="34" charset="0"/>
                          <a:cs typeface="Segoe UI" panose="020B0502040204020203" pitchFamily="34" charset="0"/>
                        </a:rPr>
                        <a:t>radioimmunoassay</a:t>
                      </a:r>
                      <a:endParaRPr lang="zh-CN" altLang="en-US" sz="1400" b="1" i="0" u="none" strike="noStrike" dirty="0">
                        <a:solidFill>
                          <a:srgbClr val="FFFFFF"/>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64681</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39993</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60432</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44452</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noFill/>
                  </a:tcPr>
                </a:tc>
              </a:tr>
              <a:tr h="223702">
                <a:tc>
                  <a:txBody>
                    <a:bodyPr/>
                    <a:lstStyle/>
                    <a:p>
                      <a:pPr algn="ctr" rtl="0" fontAlgn="ctr"/>
                      <a:r>
                        <a:rPr lang="en-US" altLang="zh-CN" sz="1400" b="1" baseline="30000" dirty="0" smtClean="0">
                          <a:solidFill>
                            <a:schemeClr val="bg1"/>
                          </a:solidFill>
                          <a:latin typeface="Segoe UI" panose="020B0502040204020203" pitchFamily="34" charset="0"/>
                          <a:cs typeface="Segoe UI" panose="020B0502040204020203" pitchFamily="34" charset="0"/>
                        </a:rPr>
                        <a:t>13</a:t>
                      </a:r>
                      <a:r>
                        <a:rPr lang="en-US" altLang="zh-CN" sz="1400" b="1" dirty="0" smtClean="0">
                          <a:solidFill>
                            <a:schemeClr val="bg1"/>
                          </a:solidFill>
                          <a:latin typeface="Segoe UI" panose="020B0502040204020203" pitchFamily="34" charset="0"/>
                          <a:cs typeface="Segoe UI" panose="020B0502040204020203" pitchFamily="34" charset="0"/>
                        </a:rPr>
                        <a:t>C breath test</a:t>
                      </a:r>
                      <a:endParaRPr lang="zh-CN" altLang="en-US" sz="1400" b="1" i="0" u="none" strike="noStrike" dirty="0">
                        <a:solidFill>
                          <a:srgbClr val="FFFFFF"/>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2" marB="0" anchor="ctr">
                    <a:lnB w="12700" cap="flat" cmpd="sng" algn="ctr">
                      <a:solidFill>
                        <a:schemeClr val="bg1"/>
                      </a:solidFill>
                      <a:prstDash val="solid"/>
                      <a:round/>
                      <a:headEnd type="none" w="med" len="med"/>
                      <a:tailEnd type="none" w="med" len="med"/>
                    </a:lnB>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66228</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B w="12700" cap="flat" cmpd="sng" algn="ctr">
                      <a:solidFill>
                        <a:schemeClr val="bg1"/>
                      </a:solidFill>
                      <a:prstDash val="solid"/>
                      <a:round/>
                      <a:headEnd type="none" w="med" len="med"/>
                      <a:tailEnd type="none" w="med" len="med"/>
                    </a:lnB>
                    <a:noFill/>
                  </a:tcPr>
                </a:tc>
                <a:tc>
                  <a:txBody>
                    <a:bodyPr/>
                    <a:lstStyle/>
                    <a:p>
                      <a:pPr algn="ctr" rtl="0" fontAlgn="ctr"/>
                      <a:r>
                        <a:rPr lang="en-US" altLang="zh-CN" sz="1200" b="0" u="none" strike="noStrike">
                          <a:effectLst/>
                          <a:latin typeface="Segoe UI" panose="020B0502040204020203" pitchFamily="34" charset="0"/>
                          <a:cs typeface="Segoe UI" panose="020B0502040204020203" pitchFamily="34" charset="0"/>
                        </a:rPr>
                        <a:t>29006</a:t>
                      </a:r>
                      <a:endParaRPr lang="en-US" altLang="zh-CN" sz="1200" b="0" i="0" u="none" strike="noStrike">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B w="12700" cap="flat" cmpd="sng" algn="ctr">
                      <a:solidFill>
                        <a:schemeClr val="bg1"/>
                      </a:solidFill>
                      <a:prstDash val="solid"/>
                      <a:round/>
                      <a:headEnd type="none" w="med" len="med"/>
                      <a:tailEnd type="none" w="med" len="med"/>
                    </a:lnB>
                    <a:noFill/>
                  </a:tcPr>
                </a:tc>
                <a:tc>
                  <a:txBody>
                    <a:bodyPr/>
                    <a:lstStyle/>
                    <a:p>
                      <a:pPr algn="ctr" rtl="0" fontAlgn="ctr"/>
                      <a:r>
                        <a:rPr lang="en-US" altLang="zh-CN" sz="1200" b="0" u="none" strike="noStrike" dirty="0">
                          <a:effectLst/>
                          <a:latin typeface="Segoe UI" panose="020B0502040204020203" pitchFamily="34" charset="0"/>
                          <a:cs typeface="Segoe UI" panose="020B0502040204020203" pitchFamily="34" charset="0"/>
                        </a:rPr>
                        <a:t>53836</a:t>
                      </a:r>
                      <a:endParaRPr lang="en-US" altLang="zh-CN" sz="1200" b="0" i="0" u="none" strike="noStrike" dirty="0">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B w="12700" cap="flat" cmpd="sng" algn="ctr">
                      <a:solidFill>
                        <a:schemeClr val="bg1"/>
                      </a:solidFill>
                      <a:prstDash val="solid"/>
                      <a:round/>
                      <a:headEnd type="none" w="med" len="med"/>
                      <a:tailEnd type="none" w="med" len="med"/>
                    </a:lnB>
                    <a:noFill/>
                  </a:tcPr>
                </a:tc>
                <a:tc>
                  <a:txBody>
                    <a:bodyPr/>
                    <a:lstStyle/>
                    <a:p>
                      <a:pPr algn="ctr" rtl="0" fontAlgn="ctr"/>
                      <a:r>
                        <a:rPr lang="en-US" altLang="zh-CN" sz="1200" b="0" u="none" strike="noStrike" dirty="0">
                          <a:effectLst/>
                          <a:latin typeface="Segoe UI" panose="020B0502040204020203" pitchFamily="34" charset="0"/>
                          <a:cs typeface="Segoe UI" panose="020B0502040204020203" pitchFamily="34" charset="0"/>
                        </a:rPr>
                        <a:t>46226</a:t>
                      </a:r>
                      <a:endParaRPr lang="en-US" altLang="zh-CN" sz="1200" b="0" i="0" u="none" strike="noStrike" dirty="0">
                        <a:solidFill>
                          <a:srgbClr val="000000"/>
                        </a:solidFill>
                        <a:effectLst/>
                        <a:latin typeface="Segoe UI" panose="020B0502040204020203" pitchFamily="34" charset="0"/>
                        <a:ea typeface="等线" panose="02010600030101010101" pitchFamily="2" charset="-122"/>
                        <a:cs typeface="Segoe UI" panose="020B0502040204020203" pitchFamily="34" charset="0"/>
                      </a:endParaRPr>
                    </a:p>
                  </a:txBody>
                  <a:tcPr marL="6350" marR="6350" marT="6352" marB="0" anchor="ctr">
                    <a:lnB w="12700" cap="flat" cmpd="sng" algn="ctr">
                      <a:solidFill>
                        <a:schemeClr val="bg1"/>
                      </a:solidFill>
                      <a:prstDash val="solid"/>
                      <a:round/>
                      <a:headEnd type="none" w="med" len="med"/>
                      <a:tailEnd type="none" w="med" len="med"/>
                    </a:lnB>
                    <a:noFill/>
                  </a:tcPr>
                </a:tc>
              </a:tr>
            </a:tbl>
          </a:graphicData>
        </a:graphic>
      </p:graphicFrame>
      <p:sp>
        <p:nvSpPr>
          <p:cNvPr id="28" name="文本框 27"/>
          <p:cNvSpPr txBox="1"/>
          <p:nvPr/>
        </p:nvSpPr>
        <p:spPr>
          <a:xfrm>
            <a:off x="3833813" y="3971925"/>
            <a:ext cx="6416675" cy="338138"/>
          </a:xfrm>
          <a:prstGeom prst="rect">
            <a:avLst/>
          </a:prstGeom>
          <a:solidFill>
            <a:schemeClr val="accent2">
              <a:lumMod val="20000"/>
              <a:lumOff val="80000"/>
            </a:schemeClr>
          </a:solidFill>
        </p:spPr>
        <p:txBody>
          <a:bodyPr>
            <a:spAutoFit/>
          </a:bodyPr>
          <a:lstStyle/>
          <a:p>
            <a:pPr marR="0" algn="ctr" defTabSz="914400">
              <a:buClrTx/>
              <a:buSzTx/>
              <a:buFontTx/>
              <a:buNone/>
              <a:defRPr/>
            </a:pPr>
            <a:r>
              <a:rPr kumimoji="0" lang="en-US" altLang="zh-CN" sz="1600" kern="1200" cap="none" spc="0" normalizeH="0" baseline="0" noProof="0" dirty="0">
                <a:solidFill>
                  <a:schemeClr val="bg1"/>
                </a:solidFill>
                <a:latin typeface="Arial" panose="020B0604020202020204" pitchFamily="34" charset="0"/>
                <a:ea typeface="宋体" panose="02010600030101010101" pitchFamily="2" charset="-122"/>
                <a:cs typeface="+mn-cs"/>
              </a:rPr>
              <a:t>Clinical work per year in NM department (case)</a:t>
            </a:r>
            <a:endParaRPr kumimoji="0" lang="zh-CN" altLang="en-US" sz="1600" kern="1200" cap="none" spc="0" normalizeH="0" baseline="0" noProof="0" dirty="0">
              <a:solidFill>
                <a:schemeClr val="bg1"/>
              </a:solidFill>
              <a:latin typeface="Arial" panose="020B0604020202020204" pitchFamily="34" charset="0"/>
              <a:ea typeface="宋体" panose="02010600030101010101" pitchFamily="2" charset="-122"/>
              <a:cs typeface="+mn-cs"/>
            </a:endParaRPr>
          </a:p>
        </p:txBody>
      </p:sp>
      <p:grpSp>
        <p:nvGrpSpPr>
          <p:cNvPr id="17460" name="组合 32"/>
          <p:cNvGrpSpPr/>
          <p:nvPr/>
        </p:nvGrpSpPr>
        <p:grpSpPr>
          <a:xfrm>
            <a:off x="119063" y="1341438"/>
            <a:ext cx="3328987" cy="2378075"/>
            <a:chOff x="122866" y="1495735"/>
            <a:chExt cx="3005755" cy="2111806"/>
          </a:xfrm>
        </p:grpSpPr>
        <p:pic>
          <p:nvPicPr>
            <p:cNvPr id="17464" name="图片 23"/>
            <p:cNvPicPr>
              <a:picLocks noChangeAspect="1"/>
            </p:cNvPicPr>
            <p:nvPr/>
          </p:nvPicPr>
          <p:blipFill>
            <a:blip r:embed="rId5"/>
            <a:srcRect l="8165" t="8250" r="9525" b="4147"/>
            <a:stretch>
              <a:fillRect/>
            </a:stretch>
          </p:blipFill>
          <p:spPr>
            <a:xfrm>
              <a:off x="122866" y="1495735"/>
              <a:ext cx="3005755" cy="1858359"/>
            </a:xfrm>
            <a:prstGeom prst="rect">
              <a:avLst/>
            </a:prstGeom>
            <a:noFill/>
            <a:ln w="9525">
              <a:noFill/>
            </a:ln>
          </p:spPr>
        </p:pic>
        <p:sp>
          <p:nvSpPr>
            <p:cNvPr id="17465" name="矩形 24"/>
            <p:cNvSpPr/>
            <p:nvPr/>
          </p:nvSpPr>
          <p:spPr>
            <a:xfrm>
              <a:off x="512920" y="3361320"/>
              <a:ext cx="2254143" cy="246221"/>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000" b="1" dirty="0">
                  <a:solidFill>
                    <a:schemeClr val="bg1"/>
                  </a:solidFill>
                  <a:latin typeface="Segoe UI" panose="020B0502040204020203" pitchFamily="34" charset="0"/>
                  <a:cs typeface="Segoe UI" panose="020B0502040204020203" pitchFamily="34" charset="0"/>
                </a:rPr>
                <a:t>Faculties and staffs  of NM (2021) </a:t>
              </a:r>
              <a:endParaRPr lang="zh-CN" altLang="en-US" sz="1000" b="1" dirty="0">
                <a:solidFill>
                  <a:schemeClr val="bg1"/>
                </a:solidFill>
                <a:latin typeface="Segoe UI" panose="020B0502040204020203" pitchFamily="34" charset="0"/>
                <a:ea typeface="Segoe UI" panose="020B0502040204020203" pitchFamily="34" charset="0"/>
              </a:endParaRPr>
            </a:p>
          </p:txBody>
        </p:sp>
      </p:grpSp>
      <p:grpSp>
        <p:nvGrpSpPr>
          <p:cNvPr id="17461" name="组合 31"/>
          <p:cNvGrpSpPr/>
          <p:nvPr/>
        </p:nvGrpSpPr>
        <p:grpSpPr>
          <a:xfrm>
            <a:off x="228600" y="3836988"/>
            <a:ext cx="3605213" cy="2119312"/>
            <a:chOff x="228106" y="3836582"/>
            <a:chExt cx="3605720" cy="2120081"/>
          </a:xfrm>
        </p:grpSpPr>
        <p:pic>
          <p:nvPicPr>
            <p:cNvPr id="17462" name="图片 28"/>
            <p:cNvPicPr>
              <a:picLocks noChangeAspect="1"/>
            </p:cNvPicPr>
            <p:nvPr/>
          </p:nvPicPr>
          <p:blipFill>
            <a:blip r:embed="rId6"/>
            <a:srcRect l="6738" t="9033" r="8620" b="9033"/>
            <a:stretch>
              <a:fillRect/>
            </a:stretch>
          </p:blipFill>
          <p:spPr>
            <a:xfrm>
              <a:off x="228106" y="4033613"/>
              <a:ext cx="3605720" cy="1923050"/>
            </a:xfrm>
            <a:prstGeom prst="rect">
              <a:avLst/>
            </a:prstGeom>
            <a:noFill/>
            <a:ln w="9525">
              <a:noFill/>
            </a:ln>
          </p:spPr>
        </p:pic>
        <p:sp>
          <p:nvSpPr>
            <p:cNvPr id="17463" name="矩形 29"/>
            <p:cNvSpPr/>
            <p:nvPr/>
          </p:nvSpPr>
          <p:spPr>
            <a:xfrm>
              <a:off x="255466" y="3836582"/>
              <a:ext cx="1932991" cy="338554"/>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800" dirty="0">
                  <a:solidFill>
                    <a:schemeClr val="bg1"/>
                  </a:solidFill>
                  <a:latin typeface="Segoe UI" panose="020B0502040204020203" pitchFamily="34" charset="0"/>
                  <a:ea typeface="Arial Unicode MS" pitchFamily="34" charset="-128"/>
                </a:rPr>
                <a:t>including secretaries, research staffs, visiting scholars, Ph.D and Post Doc</a:t>
              </a:r>
              <a:endParaRPr lang="zh-CN" altLang="en-US" sz="800" dirty="0">
                <a:solidFill>
                  <a:schemeClr val="bg1"/>
                </a:solidFill>
                <a:latin typeface="Segoe UI" panose="020B0502040204020203" pitchFamily="34" charset="0"/>
                <a:ea typeface="Arial Unicode MS" pitchFamily="34" charset="-128"/>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矩形 3"/>
          <p:cNvSpPr/>
          <p:nvPr/>
        </p:nvSpPr>
        <p:spPr>
          <a:xfrm>
            <a:off x="334963" y="333375"/>
            <a:ext cx="10848975" cy="584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spcAft>
                <a:spcPts val="600"/>
              </a:spcAft>
              <a:buFontTx/>
              <a:buNone/>
            </a:pPr>
            <a:r>
              <a:rPr lang="en-US" altLang="zh-CN" b="1" dirty="0">
                <a:solidFill>
                  <a:srgbClr val="FFFF00"/>
                </a:solidFill>
                <a:latin typeface="Segoe UI" panose="020B0502040204020203" pitchFamily="34" charset="0"/>
                <a:ea typeface="微软雅黑" panose="020B0503020204020204" pitchFamily="34" charset="-122"/>
              </a:rPr>
              <a:t>Radiopharmaceuticals for clinical and research imaging</a:t>
            </a:r>
            <a:endParaRPr lang="en-US" altLang="zh-CN" b="1" dirty="0">
              <a:solidFill>
                <a:srgbClr val="FFFF00"/>
              </a:solidFill>
              <a:latin typeface="Segoe UI" panose="020B0502040204020203" pitchFamily="34" charset="0"/>
              <a:ea typeface="微软雅黑" panose="020B0503020204020204" pitchFamily="34" charset="-122"/>
            </a:endParaRPr>
          </a:p>
        </p:txBody>
      </p:sp>
      <p:graphicFrame>
        <p:nvGraphicFramePr>
          <p:cNvPr id="14" name="表格 13"/>
          <p:cNvGraphicFramePr>
            <a:graphicFrameLocks noGrp="1"/>
          </p:cNvGraphicFramePr>
          <p:nvPr/>
        </p:nvGraphicFramePr>
        <p:xfrm>
          <a:off x="695325" y="1484313"/>
          <a:ext cx="11161713" cy="4899025"/>
        </p:xfrm>
        <a:graphic>
          <a:graphicData uri="http://schemas.openxmlformats.org/drawingml/2006/table">
            <a:tbl>
              <a:tblPr>
                <a:tableStyleId>{5C22544A-7EE6-4342-B048-85BDC9FD1C3A}</a:tableStyleId>
              </a:tblPr>
              <a:tblGrid>
                <a:gridCol w="360055"/>
                <a:gridCol w="2520387"/>
                <a:gridCol w="2520387"/>
                <a:gridCol w="1872288"/>
                <a:gridCol w="1368210"/>
                <a:gridCol w="1440221"/>
                <a:gridCol w="1080165"/>
              </a:tblGrid>
              <a:tr h="576152">
                <a:tc>
                  <a:txBody>
                    <a:bodyPr/>
                    <a:lstStyle/>
                    <a:p>
                      <a:pPr algn="ctr"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gridSpan="2">
                  <a:txBody>
                    <a:bodyPr/>
                    <a:lstStyle/>
                    <a:p>
                      <a:pPr marL="0" algn="ctr" defTabSz="914400" rtl="0" eaLnBrk="1" fontAlgn="ctr" latinLnBrk="0" hangingPunct="1"/>
                      <a:r>
                        <a:rPr lang="en-US" sz="1600" u="none" strike="noStrike" baseline="30000" dirty="0">
                          <a:effectLst/>
                          <a:latin typeface="Segoe UI" panose="020B0502040204020203" pitchFamily="34" charset="0"/>
                          <a:cs typeface="Segoe UI" panose="020B0502040204020203" pitchFamily="34" charset="0"/>
                        </a:rPr>
                        <a:t>18</a:t>
                      </a:r>
                      <a:r>
                        <a:rPr lang="en-US" sz="1600" u="none" strike="noStrike" dirty="0">
                          <a:effectLst/>
                          <a:latin typeface="Segoe UI" panose="020B0502040204020203" pitchFamily="34" charset="0"/>
                          <a:cs typeface="Segoe UI" panose="020B0502040204020203" pitchFamily="34" charset="0"/>
                        </a:rPr>
                        <a:t>F </a:t>
                      </a:r>
                      <a:endParaRPr lang="en-US" sz="1600" u="none" strike="noStrike" dirty="0" smtClean="0">
                        <a:effectLst/>
                        <a:latin typeface="Segoe UI" panose="020B0502040204020203" pitchFamily="34" charset="0"/>
                        <a:cs typeface="Segoe UI" panose="020B0502040204020203" pitchFamily="34" charset="0"/>
                      </a:endParaRPr>
                    </a:p>
                    <a:p>
                      <a:pPr marL="0" algn="ctr" defTabSz="914400" rtl="0" eaLnBrk="1" fontAlgn="ctr" latinLnBrk="0" hangingPunct="1"/>
                      <a:r>
                        <a:rPr lang="en-US" sz="1600" u="none" strike="noStrike" dirty="0" smtClean="0">
                          <a:effectLst/>
                          <a:latin typeface="Segoe UI" panose="020B0502040204020203" pitchFamily="34" charset="0"/>
                          <a:cs typeface="Segoe UI" panose="020B0502040204020203" pitchFamily="34" charset="0"/>
                        </a:rPr>
                        <a:t> </a:t>
                      </a:r>
                      <a:r>
                        <a:rPr lang="en-US" sz="1000" b="1" u="none" strike="noStrike" kern="1200" dirty="0" smtClean="0">
                          <a:solidFill>
                            <a:schemeClr val="dk1"/>
                          </a:solidFill>
                          <a:effectLst/>
                          <a:latin typeface="Segoe UI" panose="020B0502040204020203" pitchFamily="34" charset="0"/>
                          <a:ea typeface="+mn-ea"/>
                          <a:cs typeface="Segoe UI" panose="020B0502040204020203" pitchFamily="34" charset="0"/>
                        </a:rPr>
                        <a:t>（Since 1998</a:t>
                      </a:r>
                      <a:r>
                        <a:rPr lang="en-US" sz="1000" b="1" u="none" strike="noStrike" kern="1200" dirty="0">
                          <a:solidFill>
                            <a:schemeClr val="dk1"/>
                          </a:solidFill>
                          <a:effectLst/>
                          <a:latin typeface="Segoe UI" panose="020B0502040204020203" pitchFamily="34" charset="0"/>
                          <a:ea typeface="+mn-ea"/>
                          <a:cs typeface="Segoe UI" panose="020B0502040204020203" pitchFamily="34" charset="0"/>
                        </a:rPr>
                        <a:t>）</a:t>
                      </a:r>
                      <a:endParaRPr lang="en-US" sz="1000" b="1" u="none" strike="noStrike" kern="1200" dirty="0">
                        <a:solidFill>
                          <a:schemeClr val="dk1"/>
                        </a:solidFill>
                        <a:effectLst/>
                        <a:latin typeface="Segoe UI" panose="020B0502040204020203" pitchFamily="34" charset="0"/>
                        <a:ea typeface="+mn-ea"/>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hMerge="1">
                  <a:tcPr/>
                </a:tc>
                <a:tc>
                  <a:txBody>
                    <a:bodyPr/>
                    <a:lstStyle/>
                    <a:p>
                      <a:pPr marL="0" algn="ctr" defTabSz="914400" rtl="0" eaLnBrk="1" fontAlgn="ctr" latinLnBrk="0" hangingPunct="1"/>
                      <a:r>
                        <a:rPr lang="en-US" sz="1600" u="none" strike="noStrike" baseline="30000" dirty="0" smtClean="0">
                          <a:effectLst/>
                          <a:latin typeface="Segoe UI" panose="020B0502040204020203" pitchFamily="34" charset="0"/>
                          <a:cs typeface="Segoe UI" panose="020B0502040204020203" pitchFamily="34" charset="0"/>
                        </a:rPr>
                        <a:t>68</a:t>
                      </a:r>
                      <a:r>
                        <a:rPr lang="en-US" sz="1600" u="none" strike="noStrike" dirty="0" smtClean="0">
                          <a:effectLst/>
                          <a:latin typeface="Segoe UI" panose="020B0502040204020203" pitchFamily="34" charset="0"/>
                          <a:cs typeface="Segoe UI" panose="020B0502040204020203" pitchFamily="34" charset="0"/>
                        </a:rPr>
                        <a:t>Ga </a:t>
                      </a:r>
                      <a:endParaRPr lang="en-US" sz="1600" u="none" strike="noStrike" dirty="0" smtClean="0">
                        <a:effectLst/>
                        <a:latin typeface="Segoe UI" panose="020B0502040204020203" pitchFamily="34" charset="0"/>
                        <a:cs typeface="Segoe UI" panose="020B0502040204020203" pitchFamily="34" charset="0"/>
                      </a:endParaRPr>
                    </a:p>
                    <a:p>
                      <a:pPr marL="0" algn="ctr" defTabSz="914400" rtl="0" eaLnBrk="1" fontAlgn="ctr" latinLnBrk="0" hangingPunct="1"/>
                      <a:r>
                        <a:rPr lang="en-US" sz="1000" b="1" u="none" strike="noStrike" kern="1200" dirty="0" smtClean="0">
                          <a:solidFill>
                            <a:schemeClr val="dk1"/>
                          </a:solidFill>
                          <a:effectLst/>
                          <a:latin typeface="Segoe UI" panose="020B0502040204020203" pitchFamily="34" charset="0"/>
                          <a:ea typeface="+mn-ea"/>
                          <a:cs typeface="Segoe UI" panose="020B0502040204020203" pitchFamily="34" charset="0"/>
                        </a:rPr>
                        <a:t>（</a:t>
                      </a:r>
                      <a:r>
                        <a:rPr lang="en-US" altLang="zh-CN" sz="1000" b="1" u="none" strike="noStrike" kern="1200" dirty="0" smtClean="0">
                          <a:solidFill>
                            <a:schemeClr val="dk1"/>
                          </a:solidFill>
                          <a:effectLst/>
                          <a:latin typeface="Segoe UI" panose="020B0502040204020203" pitchFamily="34" charset="0"/>
                          <a:ea typeface="+mn-ea"/>
                          <a:cs typeface="Segoe UI" panose="020B0502040204020203" pitchFamily="34" charset="0"/>
                        </a:rPr>
                        <a:t>Since </a:t>
                      </a:r>
                      <a:r>
                        <a:rPr lang="en-US" sz="1000" b="1" u="none" strike="noStrike" kern="1200" dirty="0" smtClean="0">
                          <a:solidFill>
                            <a:schemeClr val="dk1"/>
                          </a:solidFill>
                          <a:effectLst/>
                          <a:latin typeface="Segoe UI" panose="020B0502040204020203" pitchFamily="34" charset="0"/>
                          <a:ea typeface="+mn-ea"/>
                          <a:cs typeface="Segoe UI" panose="020B0502040204020203" pitchFamily="34" charset="0"/>
                        </a:rPr>
                        <a:t>2012</a:t>
                      </a:r>
                      <a:r>
                        <a:rPr lang="en-US" sz="1000" b="1" u="none" strike="noStrike" kern="1200" dirty="0">
                          <a:solidFill>
                            <a:schemeClr val="dk1"/>
                          </a:solidFill>
                          <a:effectLst/>
                          <a:latin typeface="Segoe UI" panose="020B0502040204020203" pitchFamily="34" charset="0"/>
                          <a:ea typeface="+mn-ea"/>
                          <a:cs typeface="Segoe UI" panose="020B0502040204020203" pitchFamily="34" charset="0"/>
                        </a:rPr>
                        <a:t>）</a:t>
                      </a:r>
                      <a:endParaRPr lang="en-US" sz="1000" b="1" u="none" strike="noStrike" kern="1200" dirty="0">
                        <a:solidFill>
                          <a:schemeClr val="dk1"/>
                        </a:solidFill>
                        <a:effectLst/>
                        <a:latin typeface="Segoe UI" panose="020B0502040204020203" pitchFamily="34" charset="0"/>
                        <a:ea typeface="+mn-ea"/>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r>
                        <a:rPr lang="en-US" sz="1600" u="none" strike="noStrike" baseline="30000" dirty="0">
                          <a:effectLst/>
                          <a:latin typeface="Segoe UI" panose="020B0502040204020203" pitchFamily="34" charset="0"/>
                          <a:cs typeface="Segoe UI" panose="020B0502040204020203" pitchFamily="34" charset="0"/>
                        </a:rPr>
                        <a:t>99m</a:t>
                      </a:r>
                      <a:r>
                        <a:rPr lang="en-US" sz="1600" u="none" strike="noStrike" dirty="0">
                          <a:effectLst/>
                          <a:latin typeface="Segoe UI" panose="020B0502040204020203" pitchFamily="34" charset="0"/>
                          <a:cs typeface="Segoe UI" panose="020B0502040204020203" pitchFamily="34" charset="0"/>
                        </a:rPr>
                        <a:t>Tc </a:t>
                      </a:r>
                      <a:endParaRPr lang="en-US" sz="1600" u="none" strike="noStrike" dirty="0" smtClean="0">
                        <a:effectLst/>
                        <a:latin typeface="Segoe UI" panose="020B0502040204020203" pitchFamily="34" charset="0"/>
                        <a:cs typeface="Segoe UI" panose="020B0502040204020203" pitchFamily="34" charset="0"/>
                      </a:endParaRPr>
                    </a:p>
                    <a:p>
                      <a:pPr marL="0" algn="ctr" defTabSz="914400" rtl="0" eaLnBrk="1" fontAlgn="ctr" latinLnBrk="0" hangingPunct="1"/>
                      <a:r>
                        <a:rPr lang="en-US" sz="1000" b="1" u="none" strike="noStrike" kern="1200" dirty="0" smtClean="0">
                          <a:solidFill>
                            <a:schemeClr val="dk1"/>
                          </a:solidFill>
                          <a:effectLst/>
                          <a:latin typeface="Segoe UI" panose="020B0502040204020203" pitchFamily="34" charset="0"/>
                          <a:ea typeface="+mn-ea"/>
                          <a:cs typeface="Segoe UI" panose="020B0502040204020203" pitchFamily="34" charset="0"/>
                        </a:rPr>
                        <a:t>(</a:t>
                      </a:r>
                      <a:r>
                        <a:rPr lang="en-US" altLang="zh-CN" sz="1000" b="1" u="none" strike="noStrike" kern="1200" dirty="0" smtClean="0">
                          <a:solidFill>
                            <a:schemeClr val="dk1"/>
                          </a:solidFill>
                          <a:effectLst/>
                          <a:latin typeface="Segoe UI" panose="020B0502040204020203" pitchFamily="34" charset="0"/>
                          <a:ea typeface="+mn-ea"/>
                          <a:cs typeface="Segoe UI" panose="020B0502040204020203" pitchFamily="34" charset="0"/>
                        </a:rPr>
                        <a:t>Since </a:t>
                      </a:r>
                      <a:r>
                        <a:rPr lang="en-US" sz="1000" b="1" u="none" strike="noStrike" kern="1200" dirty="0" smtClean="0">
                          <a:solidFill>
                            <a:schemeClr val="dk1"/>
                          </a:solidFill>
                          <a:effectLst/>
                          <a:latin typeface="Segoe UI" panose="020B0502040204020203" pitchFamily="34" charset="0"/>
                          <a:ea typeface="+mn-ea"/>
                          <a:cs typeface="Segoe UI" panose="020B0502040204020203" pitchFamily="34" charset="0"/>
                        </a:rPr>
                        <a:t>1980</a:t>
                      </a:r>
                      <a:r>
                        <a:rPr lang="en-US" altLang="zh-CN" sz="1000" b="1" u="none" strike="noStrike" kern="1200" dirty="0" smtClean="0">
                          <a:solidFill>
                            <a:schemeClr val="dk1"/>
                          </a:solidFill>
                          <a:effectLst/>
                          <a:latin typeface="Segoe UI" panose="020B0502040204020203" pitchFamily="34" charset="0"/>
                          <a:ea typeface="+mn-ea"/>
                          <a:cs typeface="Segoe UI" panose="020B0502040204020203" pitchFamily="34" charset="0"/>
                        </a:rPr>
                        <a:t>s</a:t>
                      </a:r>
                      <a:r>
                        <a:rPr lang="en-US" altLang="zh-CN" sz="1000" b="1" u="none" strike="noStrike" kern="1200" dirty="0" smtClean="0">
                          <a:solidFill>
                            <a:schemeClr val="dk1"/>
                          </a:solidFill>
                          <a:effectLst/>
                          <a:latin typeface="Segoe UI" panose="020B0502040204020203" pitchFamily="34" charset="0"/>
                          <a:ea typeface="+mn-ea"/>
                          <a:cs typeface="Segoe UI" panose="020B0502040204020203" pitchFamily="34" charset="0"/>
                        </a:rPr>
                        <a:t>)</a:t>
                      </a:r>
                      <a:endParaRPr lang="en-US" sz="1000" b="1" u="none" strike="noStrike" kern="1200" dirty="0">
                        <a:solidFill>
                          <a:schemeClr val="dk1"/>
                        </a:solidFill>
                        <a:effectLst/>
                        <a:latin typeface="Segoe UI" panose="020B0502040204020203" pitchFamily="34" charset="0"/>
                        <a:ea typeface="+mn-ea"/>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rtl="0" fontAlgn="ctr"/>
                      <a:r>
                        <a:rPr lang="en-US" sz="1600" u="none" strike="noStrike" baseline="30000" dirty="0" smtClean="0">
                          <a:effectLst/>
                          <a:latin typeface="Segoe UI" panose="020B0502040204020203" pitchFamily="34" charset="0"/>
                          <a:cs typeface="Segoe UI" panose="020B0502040204020203" pitchFamily="34" charset="0"/>
                        </a:rPr>
                        <a:t>13</a:t>
                      </a:r>
                      <a:r>
                        <a:rPr lang="en-US" sz="1600" u="none" strike="noStrike" dirty="0" smtClean="0">
                          <a:effectLst/>
                          <a:latin typeface="Segoe UI" panose="020B0502040204020203" pitchFamily="34" charset="0"/>
                          <a:cs typeface="Segoe UI" panose="020B0502040204020203" pitchFamily="34" charset="0"/>
                        </a:rPr>
                        <a:t>N/</a:t>
                      </a:r>
                      <a:r>
                        <a:rPr lang="en-US" sz="1600" u="none" strike="noStrike" baseline="30000" dirty="0" smtClean="0">
                          <a:effectLst/>
                          <a:latin typeface="Segoe UI" panose="020B0502040204020203" pitchFamily="34" charset="0"/>
                          <a:cs typeface="Segoe UI" panose="020B0502040204020203" pitchFamily="34" charset="0"/>
                        </a:rPr>
                        <a:t>11</a:t>
                      </a:r>
                      <a:r>
                        <a:rPr lang="en-US" sz="1600" u="none" strike="noStrike" dirty="0" smtClean="0">
                          <a:effectLst/>
                          <a:latin typeface="Segoe UI" panose="020B0502040204020203" pitchFamily="34" charset="0"/>
                          <a:cs typeface="Segoe UI" panose="020B0502040204020203" pitchFamily="34" charset="0"/>
                        </a:rPr>
                        <a:t>C</a:t>
                      </a:r>
                      <a:endParaRPr lang="en-US" sz="1600" u="none" strike="noStrike" dirty="0" smtClean="0">
                        <a:effectLst/>
                        <a:latin typeface="Segoe UI" panose="020B0502040204020203" pitchFamily="34" charset="0"/>
                        <a:cs typeface="Segoe UI" panose="020B0502040204020203" pitchFamily="34" charset="0"/>
                      </a:endParaRPr>
                    </a:p>
                    <a:p>
                      <a:pPr algn="ctr" rtl="0" fontAlgn="ctr"/>
                      <a:r>
                        <a:rPr lang="en-US" sz="1000" b="1" u="none" strike="noStrike" kern="1200" dirty="0" smtClean="0">
                          <a:solidFill>
                            <a:schemeClr val="dk1"/>
                          </a:solidFill>
                          <a:effectLst/>
                          <a:latin typeface="Segoe UI" panose="020B0502040204020203" pitchFamily="34" charset="0"/>
                          <a:ea typeface="+mn-ea"/>
                          <a:cs typeface="Segoe UI" panose="020B0502040204020203" pitchFamily="34" charset="0"/>
                        </a:rPr>
                        <a:t>（</a:t>
                      </a:r>
                      <a:r>
                        <a:rPr lang="en-US" altLang="zh-CN" sz="1000" b="1" u="none" strike="noStrike" kern="1200" dirty="0" smtClean="0">
                          <a:solidFill>
                            <a:schemeClr val="dk1"/>
                          </a:solidFill>
                          <a:effectLst/>
                          <a:latin typeface="Segoe UI" panose="020B0502040204020203" pitchFamily="34" charset="0"/>
                          <a:ea typeface="+mn-ea"/>
                          <a:cs typeface="Segoe UI" panose="020B0502040204020203" pitchFamily="34" charset="0"/>
                        </a:rPr>
                        <a:t>Since </a:t>
                      </a:r>
                      <a:r>
                        <a:rPr lang="en-US" sz="1000" b="1" u="none" strike="noStrike" kern="1200" dirty="0" smtClean="0">
                          <a:solidFill>
                            <a:schemeClr val="dk1"/>
                          </a:solidFill>
                          <a:effectLst/>
                          <a:latin typeface="Segoe UI" panose="020B0502040204020203" pitchFamily="34" charset="0"/>
                          <a:ea typeface="+mn-ea"/>
                          <a:cs typeface="Segoe UI" panose="020B0502040204020203" pitchFamily="34" charset="0"/>
                        </a:rPr>
                        <a:t>1998</a:t>
                      </a:r>
                      <a:r>
                        <a:rPr lang="en-US" sz="1000" b="1" u="none" strike="noStrike" kern="1200" dirty="0">
                          <a:solidFill>
                            <a:schemeClr val="dk1"/>
                          </a:solidFill>
                          <a:effectLst/>
                          <a:latin typeface="Segoe UI" panose="020B0502040204020203" pitchFamily="34" charset="0"/>
                          <a:ea typeface="+mn-ea"/>
                          <a:cs typeface="Segoe UI" panose="020B0502040204020203" pitchFamily="34" charset="0"/>
                        </a:rPr>
                        <a:t>）</a:t>
                      </a:r>
                      <a:endParaRPr lang="en-US" sz="1000" b="1" u="none" strike="noStrike" kern="1200" dirty="0">
                        <a:solidFill>
                          <a:schemeClr val="dk1"/>
                        </a:solidFill>
                        <a:effectLst/>
                        <a:latin typeface="Segoe UI" panose="020B0502040204020203" pitchFamily="34" charset="0"/>
                        <a:ea typeface="+mn-ea"/>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ctr"/>
                      <a:r>
                        <a:rPr lang="en-US" sz="1600" u="none" strike="noStrike" baseline="30000" dirty="0" smtClean="0">
                          <a:effectLst/>
                          <a:latin typeface="Segoe UI" panose="020B0502040204020203" pitchFamily="34" charset="0"/>
                          <a:cs typeface="Segoe UI" panose="020B0502040204020203" pitchFamily="34" charset="0"/>
                        </a:rPr>
                        <a:t>131</a:t>
                      </a:r>
                      <a:r>
                        <a:rPr lang="en-US" sz="1600" u="none" strike="noStrike" dirty="0" smtClean="0">
                          <a:effectLst/>
                          <a:latin typeface="Segoe UI" panose="020B0502040204020203" pitchFamily="34" charset="0"/>
                          <a:cs typeface="Segoe UI" panose="020B0502040204020203" pitchFamily="34" charset="0"/>
                        </a:rPr>
                        <a:t>I</a:t>
                      </a:r>
                      <a:endParaRPr lang="en-US" sz="1600" u="none" strike="noStrike" dirty="0" smtClean="0">
                        <a:effectLst/>
                        <a:latin typeface="Segoe UI" panose="020B0502040204020203" pitchFamily="34" charset="0"/>
                        <a:cs typeface="Segoe UI" panose="020B0502040204020203" pitchFamily="34" charset="0"/>
                      </a:endParaRPr>
                    </a:p>
                    <a:p>
                      <a:pPr algn="ctr" fontAlgn="ctr"/>
                      <a:r>
                        <a:rPr lang="en-US" sz="1600" u="none" strike="noStrike" dirty="0" smtClean="0">
                          <a:effectLst/>
                          <a:latin typeface="Segoe UI" panose="020B0502040204020203" pitchFamily="34" charset="0"/>
                          <a:cs typeface="Segoe UI" panose="020B0502040204020203" pitchFamily="34" charset="0"/>
                        </a:rPr>
                        <a:t> </a:t>
                      </a:r>
                      <a:r>
                        <a:rPr lang="en-US" sz="1000" b="1" u="none" strike="noStrike" dirty="0" smtClean="0">
                          <a:effectLst/>
                          <a:latin typeface="Segoe UI" panose="020B0502040204020203" pitchFamily="34" charset="0"/>
                          <a:cs typeface="Segoe UI" panose="020B0502040204020203" pitchFamily="34" charset="0"/>
                        </a:rPr>
                        <a:t>(</a:t>
                      </a:r>
                      <a:r>
                        <a:rPr lang="en-US" altLang="zh-CN" sz="1000" b="1" u="none" strike="noStrike" kern="1200" dirty="0" smtClean="0">
                          <a:solidFill>
                            <a:schemeClr val="dk1"/>
                          </a:solidFill>
                          <a:effectLst/>
                          <a:latin typeface="Segoe UI" panose="020B0502040204020203" pitchFamily="34" charset="0"/>
                          <a:ea typeface="+mn-ea"/>
                          <a:cs typeface="Segoe UI" panose="020B0502040204020203" pitchFamily="34" charset="0"/>
                        </a:rPr>
                        <a:t>Since </a:t>
                      </a:r>
                      <a:r>
                        <a:rPr lang="en-US" sz="1000" b="1" u="none" strike="noStrike" dirty="0" smtClean="0">
                          <a:effectLst/>
                          <a:latin typeface="Segoe UI" panose="020B0502040204020203" pitchFamily="34" charset="0"/>
                          <a:cs typeface="Segoe UI" panose="020B0502040204020203" pitchFamily="34" charset="0"/>
                        </a:rPr>
                        <a:t>1958</a:t>
                      </a:r>
                      <a:r>
                        <a:rPr lang="en-US" sz="1000" b="1" u="none" strike="noStrike" dirty="0" smtClean="0">
                          <a:effectLst/>
                          <a:latin typeface="Segoe UI" panose="020B0502040204020203" pitchFamily="34" charset="0"/>
                          <a:cs typeface="Segoe UI" panose="020B0502040204020203" pitchFamily="34" charset="0"/>
                        </a:rPr>
                        <a:t>)</a:t>
                      </a:r>
                      <a:endParaRPr lang="en-US" sz="1000" b="1"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F-FDG</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F-FES</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Ga-DOTA-TATE</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99m</a:t>
                      </a:r>
                      <a:r>
                        <a:rPr lang="en-US" sz="1200" u="none" strike="noStrike" dirty="0">
                          <a:effectLst/>
                          <a:latin typeface="Segoe UI" panose="020B0502040204020203" pitchFamily="34" charset="0"/>
                          <a:cs typeface="Segoe UI" panose="020B0502040204020203" pitchFamily="34" charset="0"/>
                        </a:rPr>
                        <a:t>Tc-DTPA</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smtClean="0">
                          <a:effectLst/>
                          <a:latin typeface="Segoe UI" panose="020B0502040204020203" pitchFamily="34" charset="0"/>
                          <a:cs typeface="Segoe UI" panose="020B0502040204020203" pitchFamily="34" charset="0"/>
                        </a:rPr>
                        <a:t>13</a:t>
                      </a:r>
                      <a:r>
                        <a:rPr lang="en-US" sz="1200" u="none" strike="noStrike" dirty="0" smtClean="0">
                          <a:effectLst/>
                          <a:latin typeface="Segoe UI" panose="020B0502040204020203" pitchFamily="34" charset="0"/>
                          <a:cs typeface="Segoe UI" panose="020B0502040204020203" pitchFamily="34" charset="0"/>
                        </a:rPr>
                        <a:t>N </a:t>
                      </a:r>
                      <a:r>
                        <a:rPr lang="en-US" sz="1200" u="none" strike="noStrike" dirty="0">
                          <a:effectLst/>
                          <a:latin typeface="Segoe UI" panose="020B0502040204020203" pitchFamily="34" charset="0"/>
                          <a:cs typeface="Segoe UI" panose="020B0502040204020203" pitchFamily="34" charset="0"/>
                        </a:rPr>
                        <a:t>Ammonia</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131</a:t>
                      </a:r>
                      <a:r>
                        <a:rPr lang="en-US" sz="1200" u="none" strike="noStrike" dirty="0">
                          <a:effectLst/>
                          <a:latin typeface="Segoe UI" panose="020B0502040204020203" pitchFamily="34" charset="0"/>
                          <a:cs typeface="Segoe UI" panose="020B0502040204020203" pitchFamily="34" charset="0"/>
                        </a:rPr>
                        <a:t>I</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2</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a:effectLst/>
                          <a:latin typeface="Segoe UI" panose="020B0502040204020203" pitchFamily="34" charset="0"/>
                          <a:cs typeface="Segoe UI" panose="020B0502040204020203" pitchFamily="34" charset="0"/>
                        </a:rPr>
                        <a:t>(S)-</a:t>
                      </a: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F-FBFP</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F-FEL</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68</a:t>
                      </a:r>
                      <a:r>
                        <a:rPr lang="en-US" sz="1200" u="none" strike="noStrike">
                          <a:effectLst/>
                          <a:latin typeface="Segoe UI" panose="020B0502040204020203" pitchFamily="34" charset="0"/>
                          <a:cs typeface="Segoe UI" panose="020B0502040204020203" pitchFamily="34" charset="0"/>
                        </a:rPr>
                        <a:t>Ga-DOTA-RGD</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a:effectLst/>
                          <a:latin typeface="Segoe UI" panose="020B0502040204020203" pitchFamily="34" charset="0"/>
                          <a:cs typeface="Segoe UI" panose="020B0502040204020203" pitchFamily="34" charset="0"/>
                        </a:rPr>
                        <a:t>99m</a:t>
                      </a:r>
                      <a:r>
                        <a:rPr lang="en-US" sz="1200" u="none" strike="noStrike">
                          <a:effectLst/>
                          <a:latin typeface="Segoe UI" panose="020B0502040204020203" pitchFamily="34" charset="0"/>
                          <a:cs typeface="Segoe UI" panose="020B0502040204020203" pitchFamily="34" charset="0"/>
                        </a:rPr>
                        <a:t>Tc-MAA</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altLang="zh-CN" sz="1200" u="none" strike="noStrike" baseline="30000" dirty="0" smtClean="0">
                          <a:effectLst/>
                          <a:latin typeface="Segoe UI" panose="020B0502040204020203" pitchFamily="34" charset="0"/>
                          <a:cs typeface="Segoe UI" panose="020B0502040204020203" pitchFamily="34" charset="0"/>
                        </a:rPr>
                        <a:t>11</a:t>
                      </a:r>
                      <a:r>
                        <a:rPr lang="en-US" sz="1200" u="none" strike="noStrike" dirty="0" smtClean="0">
                          <a:effectLst/>
                          <a:latin typeface="Segoe UI" panose="020B0502040204020203" pitchFamily="34" charset="0"/>
                          <a:cs typeface="Segoe UI" panose="020B0502040204020203" pitchFamily="34" charset="0"/>
                        </a:rPr>
                        <a:t>C </a:t>
                      </a:r>
                      <a:r>
                        <a:rPr lang="en-US" sz="1200" u="none" strike="noStrike" dirty="0">
                          <a:effectLst/>
                          <a:latin typeface="Segoe UI" panose="020B0502040204020203" pitchFamily="34" charset="0"/>
                          <a:cs typeface="Segoe UI" panose="020B0502040204020203" pitchFamily="34" charset="0"/>
                        </a:rPr>
                        <a:t>Acetate</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a:effectLst/>
                          <a:latin typeface="Segoe UI" panose="020B0502040204020203" pitchFamily="34" charset="0"/>
                          <a:cs typeface="Segoe UI" panose="020B0502040204020203" pitchFamily="34" charset="0"/>
                        </a:rPr>
                        <a:t>131</a:t>
                      </a:r>
                      <a:r>
                        <a:rPr lang="en-US" sz="1200" u="none" strike="noStrike">
                          <a:effectLst/>
                          <a:latin typeface="Segoe UI" panose="020B0502040204020203" pitchFamily="34" charset="0"/>
                          <a:cs typeface="Segoe UI" panose="020B0502040204020203" pitchFamily="34" charset="0"/>
                        </a:rPr>
                        <a:t>I-MIBG</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3</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a:effectLst/>
                          <a:latin typeface="Segoe UI" panose="020B0502040204020203" pitchFamily="34" charset="0"/>
                          <a:cs typeface="Segoe UI" panose="020B0502040204020203" pitchFamily="34" charset="0"/>
                        </a:rPr>
                        <a:t>L-5-(2-[</a:t>
                      </a: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F]fluoro ethoxy)tryptophan</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F-FECH</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68</a:t>
                      </a:r>
                      <a:r>
                        <a:rPr lang="en-US" sz="1200" u="none" strike="noStrike">
                          <a:effectLst/>
                          <a:latin typeface="Segoe UI" panose="020B0502040204020203" pitchFamily="34" charset="0"/>
                          <a:cs typeface="Segoe UI" panose="020B0502040204020203" pitchFamily="34" charset="0"/>
                        </a:rPr>
                        <a:t>Ga-DOTA-EB</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99m</a:t>
                      </a:r>
                      <a:r>
                        <a:rPr lang="en-US" sz="1200" u="none" strike="noStrike" dirty="0">
                          <a:effectLst/>
                          <a:latin typeface="Segoe UI" panose="020B0502040204020203" pitchFamily="34" charset="0"/>
                          <a:cs typeface="Segoe UI" panose="020B0502040204020203" pitchFamily="34" charset="0"/>
                        </a:rPr>
                        <a:t>Tc-MDP</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altLang="zh-CN" sz="1200" u="none" strike="noStrike" baseline="30000" dirty="0" smtClean="0">
                          <a:effectLst/>
                          <a:latin typeface="Segoe UI" panose="020B0502040204020203" pitchFamily="34" charset="0"/>
                          <a:cs typeface="Segoe UI" panose="020B0502040204020203" pitchFamily="34" charset="0"/>
                        </a:rPr>
                        <a:t>11</a:t>
                      </a:r>
                      <a:r>
                        <a:rPr lang="en-US" sz="1200" u="none" strike="noStrike" dirty="0" smtClean="0">
                          <a:effectLst/>
                          <a:latin typeface="Segoe UI" panose="020B0502040204020203" pitchFamily="34" charset="0"/>
                          <a:cs typeface="Segoe UI" panose="020B0502040204020203" pitchFamily="34" charset="0"/>
                        </a:rPr>
                        <a:t>C </a:t>
                      </a:r>
                      <a:r>
                        <a:rPr lang="en-US" sz="1200" u="none" strike="noStrike" dirty="0">
                          <a:effectLst/>
                          <a:latin typeface="Segoe UI" panose="020B0502040204020203" pitchFamily="34" charset="0"/>
                          <a:cs typeface="Segoe UI" panose="020B0502040204020203" pitchFamily="34" charset="0"/>
                        </a:rPr>
                        <a:t>Choline</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4</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a:effectLst/>
                          <a:latin typeface="Segoe UI" panose="020B0502040204020203" pitchFamily="34" charset="0"/>
                          <a:cs typeface="Segoe UI" panose="020B0502040204020203" pitchFamily="34" charset="0"/>
                        </a:rPr>
                        <a:t>Al</a:t>
                      </a: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F-PSMA-617</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F-FDS</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Ga-NOTA-PRGD2</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a:effectLst/>
                          <a:latin typeface="Segoe UI" panose="020B0502040204020203" pitchFamily="34" charset="0"/>
                          <a:cs typeface="Segoe UI" panose="020B0502040204020203" pitchFamily="34" charset="0"/>
                        </a:rPr>
                        <a:t>99m</a:t>
                      </a:r>
                      <a:r>
                        <a:rPr lang="en-US" sz="1200" u="none" strike="noStrike">
                          <a:effectLst/>
                          <a:latin typeface="Segoe UI" panose="020B0502040204020203" pitchFamily="34" charset="0"/>
                          <a:cs typeface="Segoe UI" panose="020B0502040204020203" pitchFamily="34" charset="0"/>
                        </a:rPr>
                        <a:t>Tc-MIBI</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altLang="zh-CN" sz="1200" u="none" strike="noStrike" baseline="30000" dirty="0" smtClean="0">
                          <a:effectLst/>
                          <a:latin typeface="Segoe UI" panose="020B0502040204020203" pitchFamily="34" charset="0"/>
                          <a:cs typeface="Segoe UI" panose="020B0502040204020203" pitchFamily="34" charset="0"/>
                        </a:rPr>
                        <a:t>11</a:t>
                      </a:r>
                      <a:r>
                        <a:rPr lang="en-US" sz="1200" u="none" strike="noStrike" dirty="0" smtClean="0">
                          <a:effectLst/>
                          <a:latin typeface="Segoe UI" panose="020B0502040204020203" pitchFamily="34" charset="0"/>
                          <a:cs typeface="Segoe UI" panose="020B0502040204020203" pitchFamily="34" charset="0"/>
                        </a:rPr>
                        <a:t>C </a:t>
                      </a:r>
                      <a:r>
                        <a:rPr lang="en-US" sz="1200" u="none" strike="noStrike" dirty="0" err="1">
                          <a:effectLst/>
                          <a:latin typeface="Segoe UI" panose="020B0502040204020203" pitchFamily="34" charset="0"/>
                          <a:cs typeface="Segoe UI" panose="020B0502040204020203" pitchFamily="34" charset="0"/>
                        </a:rPr>
                        <a:t>Methonine</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5</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a:effectLst/>
                          <a:latin typeface="Segoe UI" panose="020B0502040204020203" pitchFamily="34" charset="0"/>
                          <a:cs typeface="Segoe UI" panose="020B0502040204020203" pitchFamily="34" charset="0"/>
                        </a:rPr>
                        <a:t>Al</a:t>
                      </a: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F-NOTA-LM3</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F-FDDNP</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68</a:t>
                      </a:r>
                      <a:r>
                        <a:rPr lang="en-US" sz="1200" u="none" strike="noStrike">
                          <a:effectLst/>
                          <a:latin typeface="Segoe UI" panose="020B0502040204020203" pitchFamily="34" charset="0"/>
                          <a:cs typeface="Segoe UI" panose="020B0502040204020203" pitchFamily="34" charset="0"/>
                        </a:rPr>
                        <a:t>Ga-NEB</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99m</a:t>
                      </a:r>
                      <a:r>
                        <a:rPr lang="en-US" sz="1200" u="none" strike="noStrike" dirty="0">
                          <a:effectLst/>
                          <a:latin typeface="Segoe UI" panose="020B0502040204020203" pitchFamily="34" charset="0"/>
                          <a:cs typeface="Segoe UI" panose="020B0502040204020203" pitchFamily="34" charset="0"/>
                        </a:rPr>
                        <a:t>Tc-OCT</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11</a:t>
                      </a:r>
                      <a:r>
                        <a:rPr lang="en-US" sz="1200" u="none" strike="noStrike" dirty="0">
                          <a:effectLst/>
                          <a:latin typeface="Segoe UI" panose="020B0502040204020203" pitchFamily="34" charset="0"/>
                          <a:cs typeface="Segoe UI" panose="020B0502040204020203" pitchFamily="34" charset="0"/>
                        </a:rPr>
                        <a:t>C-</a:t>
                      </a:r>
                      <a:r>
                        <a:rPr lang="el-GR" sz="1200" u="none" strike="noStrike" dirty="0">
                          <a:effectLst/>
                          <a:latin typeface="Segoe UI" panose="020B0502040204020203" pitchFamily="34" charset="0"/>
                          <a:cs typeface="Segoe UI" panose="020B0502040204020203" pitchFamily="34" charset="0"/>
                        </a:rPr>
                        <a:t>β-</a:t>
                      </a:r>
                      <a:r>
                        <a:rPr lang="en-US" sz="1200" u="none" strike="noStrike" dirty="0">
                          <a:effectLst/>
                          <a:latin typeface="Segoe UI" panose="020B0502040204020203" pitchFamily="34" charset="0"/>
                          <a:cs typeface="Segoe UI" panose="020B0502040204020203" pitchFamily="34" charset="0"/>
                        </a:rPr>
                        <a:t>CFT</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6</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a:effectLst/>
                          <a:latin typeface="Segoe UI" panose="020B0502040204020203" pitchFamily="34" charset="0"/>
                          <a:cs typeface="Segoe UI" panose="020B0502040204020203" pitchFamily="34" charset="0"/>
                        </a:rPr>
                        <a:t>Al</a:t>
                      </a: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F-NOTA-FAPI-04</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F-FCH</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t"/>
                      <a:r>
                        <a:rPr lang="en-US" sz="1200" u="none" strike="noStrike" baseline="30000" dirty="0" smtClean="0">
                          <a:effectLst/>
                          <a:latin typeface="Segoe UI" panose="020B0502040204020203" pitchFamily="34" charset="0"/>
                          <a:cs typeface="Segoe UI" panose="020B0502040204020203" pitchFamily="34" charset="0"/>
                        </a:rPr>
                        <a:t>68</a:t>
                      </a:r>
                      <a:r>
                        <a:rPr lang="en-US" sz="1200" u="none" strike="noStrike" dirty="0" smtClean="0">
                          <a:effectLst/>
                          <a:latin typeface="Segoe UI" panose="020B0502040204020203" pitchFamily="34" charset="0"/>
                          <a:cs typeface="Segoe UI" panose="020B0502040204020203" pitchFamily="34" charset="0"/>
                        </a:rPr>
                        <a:t>Ga-DOTA-Nerotension</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a:effectLst/>
                          <a:latin typeface="Segoe UI" panose="020B0502040204020203" pitchFamily="34" charset="0"/>
                          <a:cs typeface="Segoe UI" panose="020B0502040204020203" pitchFamily="34" charset="0"/>
                        </a:rPr>
                        <a:t>99m</a:t>
                      </a:r>
                      <a:r>
                        <a:rPr lang="en-US" sz="1200" u="none" strike="noStrike">
                          <a:effectLst/>
                          <a:latin typeface="Segoe UI" panose="020B0502040204020203" pitchFamily="34" charset="0"/>
                          <a:cs typeface="Segoe UI" panose="020B0502040204020203" pitchFamily="34" charset="0"/>
                        </a:rPr>
                        <a:t>Tc-SC</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11</a:t>
                      </a:r>
                      <a:r>
                        <a:rPr lang="en-US" sz="1200" u="none" strike="noStrike" dirty="0">
                          <a:effectLst/>
                          <a:latin typeface="Segoe UI" panose="020B0502040204020203" pitchFamily="34" charset="0"/>
                          <a:cs typeface="Segoe UI" panose="020B0502040204020203" pitchFamily="34" charset="0"/>
                        </a:rPr>
                        <a:t>C-PIB</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7</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8</a:t>
                      </a:r>
                      <a:r>
                        <a:rPr lang="en-US" sz="1200" u="none" strike="noStrike" dirty="0">
                          <a:effectLst/>
                          <a:latin typeface="Segoe UI" panose="020B0502040204020203" pitchFamily="34" charset="0"/>
                          <a:cs typeface="Segoe UI" panose="020B0502040204020203" pitchFamily="34" charset="0"/>
                        </a:rPr>
                        <a:t>F-Fluoroacetate</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F-Fallypride</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Ga-BMV101</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99m</a:t>
                      </a:r>
                      <a:r>
                        <a:rPr lang="en-US" sz="1200" u="none" strike="noStrike" dirty="0">
                          <a:effectLst/>
                          <a:latin typeface="Segoe UI" panose="020B0502040204020203" pitchFamily="34" charset="0"/>
                          <a:cs typeface="Segoe UI" panose="020B0502040204020203" pitchFamily="34" charset="0"/>
                        </a:rPr>
                        <a:t>Tc-PYP</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11</a:t>
                      </a:r>
                      <a:r>
                        <a:rPr lang="en-US" sz="1200" u="none" strike="noStrike">
                          <a:effectLst/>
                          <a:latin typeface="Segoe UI" panose="020B0502040204020203" pitchFamily="34" charset="0"/>
                          <a:cs typeface="Segoe UI" panose="020B0502040204020203" pitchFamily="34" charset="0"/>
                        </a:rPr>
                        <a:t>C-HFC</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a:effectLst/>
                          <a:latin typeface="Segoe UI" panose="020B0502040204020203" pitchFamily="34" charset="0"/>
                          <a:cs typeface="Segoe UI" panose="020B0502040204020203" pitchFamily="34" charset="0"/>
                        </a:rPr>
                        <a:t>8</a:t>
                      </a:r>
                      <a:endParaRPr lang="en-US" altLang="zh-CN"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a:t>
                      </a:r>
                      <a:r>
                        <a:rPr lang="el-GR" sz="1200" u="none" strike="noStrike">
                          <a:effectLst/>
                          <a:latin typeface="Segoe UI" panose="020B0502040204020203" pitchFamily="34" charset="0"/>
                          <a:cs typeface="Segoe UI" panose="020B0502040204020203" pitchFamily="34" charset="0"/>
                        </a:rPr>
                        <a:t>β-</a:t>
                      </a:r>
                      <a:r>
                        <a:rPr lang="en-US" sz="1200" u="none" strike="noStrike">
                          <a:effectLst/>
                          <a:latin typeface="Segoe UI" panose="020B0502040204020203" pitchFamily="34" charset="0"/>
                          <a:cs typeface="Segoe UI" panose="020B0502040204020203" pitchFamily="34" charset="0"/>
                        </a:rPr>
                        <a:t>CFT</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F-DPA-714</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68</a:t>
                      </a:r>
                      <a:r>
                        <a:rPr lang="en-US" sz="1200" u="none" strike="noStrike">
                          <a:effectLst/>
                          <a:latin typeface="Segoe UI" panose="020B0502040204020203" pitchFamily="34" charset="0"/>
                          <a:cs typeface="Segoe UI" panose="020B0502040204020203" pitchFamily="34" charset="0"/>
                        </a:rPr>
                        <a:t>Ga-CXCR4</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99m</a:t>
                      </a:r>
                      <a:r>
                        <a:rPr lang="en-US" sz="1200" u="none" strike="noStrike" dirty="0">
                          <a:effectLst/>
                          <a:latin typeface="Segoe UI" panose="020B0502040204020203" pitchFamily="34" charset="0"/>
                          <a:cs typeface="Segoe UI" panose="020B0502040204020203" pitchFamily="34" charset="0"/>
                        </a:rPr>
                        <a:t>Tc-ECD</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9</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F-XTR004</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F-BPA</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68</a:t>
                      </a:r>
                      <a:r>
                        <a:rPr lang="en-US" sz="1200" u="none" strike="noStrike">
                          <a:effectLst/>
                          <a:latin typeface="Segoe UI" panose="020B0502040204020203" pitchFamily="34" charset="0"/>
                          <a:cs typeface="Segoe UI" panose="020B0502040204020203" pitchFamily="34" charset="0"/>
                        </a:rPr>
                        <a:t>Ga-DOTA-TATE-RGD</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a:effectLst/>
                          <a:latin typeface="Segoe UI" panose="020B0502040204020203" pitchFamily="34" charset="0"/>
                          <a:cs typeface="Segoe UI" panose="020B0502040204020203" pitchFamily="34" charset="0"/>
                        </a:rPr>
                        <a:t>99m</a:t>
                      </a:r>
                      <a:r>
                        <a:rPr lang="en-US" sz="1200" u="none" strike="noStrike">
                          <a:effectLst/>
                          <a:latin typeface="Segoe UI" panose="020B0502040204020203" pitchFamily="34" charset="0"/>
                          <a:cs typeface="Segoe UI" panose="020B0502040204020203" pitchFamily="34" charset="0"/>
                        </a:rPr>
                        <a:t>Tc-HIDA</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a:effectLst/>
                          <a:latin typeface="Segoe UI" panose="020B0502040204020203" pitchFamily="34" charset="0"/>
                          <a:cs typeface="Segoe UI" panose="020B0502040204020203" pitchFamily="34" charset="0"/>
                        </a:rPr>
                        <a:t>10</a:t>
                      </a:r>
                      <a:endParaRPr lang="en-US" altLang="zh-CN"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F-T807（Fluorine-18 flortaucipir）</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F-AV45（Fluorine-18 florbetapir）</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Ga-DOTA-EB-TATE</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99m</a:t>
                      </a:r>
                      <a:r>
                        <a:rPr lang="en-US" sz="1200" u="none" strike="noStrike" dirty="0">
                          <a:effectLst/>
                          <a:latin typeface="Segoe UI" panose="020B0502040204020203" pitchFamily="34" charset="0"/>
                          <a:cs typeface="Segoe UI" panose="020B0502040204020203" pitchFamily="34" charset="0"/>
                        </a:rPr>
                        <a:t>Tc-DMSA</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11</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F-SFB-VEGF</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F-AV1（Fluorine-18 </a:t>
                      </a:r>
                      <a:r>
                        <a:rPr lang="en-US" sz="1200" u="none" strike="noStrike" dirty="0" err="1">
                          <a:effectLst/>
                          <a:latin typeface="Segoe UI" panose="020B0502040204020203" pitchFamily="34" charset="0"/>
                          <a:cs typeface="Segoe UI" panose="020B0502040204020203" pitchFamily="34" charset="0"/>
                        </a:rPr>
                        <a:t>florbetaben</a:t>
                      </a:r>
                      <a:r>
                        <a:rPr lang="en-US" sz="1200" u="none" strike="noStrike" dirty="0">
                          <a:effectLst/>
                          <a:latin typeface="Segoe UI" panose="020B0502040204020203" pitchFamily="34" charset="0"/>
                          <a:cs typeface="Segoe UI" panose="020B0502040204020203" pitchFamily="34" charset="0"/>
                        </a:rPr>
                        <a:t> ）</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68</a:t>
                      </a:r>
                      <a:r>
                        <a:rPr lang="en-US" sz="1200" u="none" strike="noStrike">
                          <a:effectLst/>
                          <a:latin typeface="Segoe UI" panose="020B0502040204020203" pitchFamily="34" charset="0"/>
                          <a:cs typeface="Segoe UI" panose="020B0502040204020203" pitchFamily="34" charset="0"/>
                        </a:rPr>
                        <a:t>Ga-DOTA-BBN-RGD</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a:effectLst/>
                          <a:latin typeface="Segoe UI" panose="020B0502040204020203" pitchFamily="34" charset="0"/>
                          <a:cs typeface="Segoe UI" panose="020B0502040204020203" pitchFamily="34" charset="0"/>
                        </a:rPr>
                        <a:t>99m</a:t>
                      </a:r>
                      <a:r>
                        <a:rPr lang="en-US" sz="1200" u="none" strike="noStrike">
                          <a:effectLst/>
                          <a:latin typeface="Segoe UI" panose="020B0502040204020203" pitchFamily="34" charset="0"/>
                          <a:cs typeface="Segoe UI" panose="020B0502040204020203" pitchFamily="34" charset="0"/>
                        </a:rPr>
                        <a:t>Tc-HSA</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12</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F-P1OP</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F-Al-NOTA-TATE</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Ga-DOTA-TMVP1</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99m</a:t>
                      </a:r>
                      <a:r>
                        <a:rPr lang="en-US" sz="1200" u="none" strike="noStrike" dirty="0">
                          <a:effectLst/>
                          <a:latin typeface="Segoe UI" panose="020B0502040204020203" pitchFamily="34" charset="0"/>
                          <a:cs typeface="Segoe UI" panose="020B0502040204020203" pitchFamily="34" charset="0"/>
                        </a:rPr>
                        <a:t>Tc-GSA</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13</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F-MK6240</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F-Al-NOTA-PRGD2</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Ga-exendin4</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99m</a:t>
                      </a:r>
                      <a:r>
                        <a:rPr lang="en-US" sz="1200" u="none" strike="noStrike">
                          <a:effectLst/>
                          <a:latin typeface="Segoe UI" panose="020B0502040204020203" pitchFamily="34" charset="0"/>
                          <a:cs typeface="Segoe UI" panose="020B0502040204020203" pitchFamily="34" charset="0"/>
                        </a:rPr>
                        <a:t>Tc-RGD</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14</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F-MFBG</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F-Al-NOTA-EB</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Ga-R01</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99m</a:t>
                      </a:r>
                      <a:r>
                        <a:rPr lang="en-US" sz="1200" u="none" strike="noStrike" dirty="0">
                          <a:effectLst/>
                          <a:latin typeface="Segoe UI" panose="020B0502040204020203" pitchFamily="34" charset="0"/>
                          <a:cs typeface="Segoe UI" panose="020B0502040204020203" pitchFamily="34" charset="0"/>
                        </a:rPr>
                        <a:t>Tc-CNDG</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15</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F-L-DOPA</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F-92</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t"/>
                      <a:r>
                        <a:rPr lang="en-US" sz="1200" u="none" strike="noStrike" baseline="30000">
                          <a:effectLst/>
                          <a:latin typeface="Segoe UI" panose="020B0502040204020203" pitchFamily="34" charset="0"/>
                          <a:cs typeface="Segoe UI" panose="020B0502040204020203" pitchFamily="34" charset="0"/>
                        </a:rPr>
                        <a:t>68</a:t>
                      </a:r>
                      <a:r>
                        <a:rPr lang="en-US" sz="1200" u="none" strike="noStrike">
                          <a:effectLst/>
                          <a:latin typeface="Segoe UI" panose="020B0502040204020203" pitchFamily="34" charset="0"/>
                          <a:cs typeface="Segoe UI" panose="020B0502040204020203" pitchFamily="34" charset="0"/>
                        </a:rPr>
                        <a:t>Ga-JR11</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a:effectLst/>
                          <a:latin typeface="Segoe UI" panose="020B0502040204020203" pitchFamily="34" charset="0"/>
                          <a:cs typeface="Segoe UI" panose="020B0502040204020203" pitchFamily="34" charset="0"/>
                        </a:rPr>
                        <a:t>99m</a:t>
                      </a:r>
                      <a:r>
                        <a:rPr lang="en-US" sz="1200" u="none" strike="noStrike">
                          <a:effectLst/>
                          <a:latin typeface="Segoe UI" panose="020B0502040204020203" pitchFamily="34" charset="0"/>
                          <a:cs typeface="Segoe UI" panose="020B0502040204020203" pitchFamily="34" charset="0"/>
                        </a:rPr>
                        <a:t>Tc-FAPI</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16</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F-FP-CIT</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F-1799</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t"/>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Ga-FAPI</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99m</a:t>
                      </a:r>
                      <a:r>
                        <a:rPr lang="en-US" sz="1200" u="none" strike="noStrike" dirty="0">
                          <a:effectLst/>
                          <a:latin typeface="Segoe UI" panose="020B0502040204020203" pitchFamily="34" charset="0"/>
                          <a:cs typeface="Segoe UI" panose="020B0502040204020203" pitchFamily="34" charset="0"/>
                        </a:rPr>
                        <a:t>Tc-H-PoFP</a:t>
                      </a:r>
                      <a:r>
                        <a:rPr lang="en-US" sz="1200" u="none" strike="noStrike" baseline="-25000" dirty="0">
                          <a:effectLst/>
                          <a:latin typeface="Segoe UI" panose="020B0502040204020203" pitchFamily="34" charset="0"/>
                          <a:cs typeface="Segoe UI" panose="020B0502040204020203" pitchFamily="34" charset="0"/>
                        </a:rPr>
                        <a:t>2</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17</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F-FPA</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F-MK6240</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t"/>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Ga-PSMA</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18</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F-FMISO</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F-FP-CIT</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t"/>
                      <a:r>
                        <a:rPr lang="en-US" sz="1200" u="none" strike="noStrike" baseline="30000" dirty="0" smtClean="0">
                          <a:effectLst/>
                          <a:latin typeface="Segoe UI" panose="020B0502040204020203" pitchFamily="34" charset="0"/>
                          <a:cs typeface="Segoe UI" panose="020B0502040204020203" pitchFamily="34" charset="0"/>
                        </a:rPr>
                        <a:t>68</a:t>
                      </a:r>
                      <a:r>
                        <a:rPr lang="en-US" sz="1200" u="none" strike="noStrike" dirty="0" smtClean="0">
                          <a:effectLst/>
                          <a:latin typeface="Segoe UI" panose="020B0502040204020203" pitchFamily="34" charset="0"/>
                          <a:cs typeface="Segoe UI" panose="020B0502040204020203" pitchFamily="34" charset="0"/>
                        </a:rPr>
                        <a:t>Ga-DOTA-LM3</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47809">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19</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F-FLT</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dirty="0">
                          <a:effectLst/>
                          <a:latin typeface="Segoe UI" panose="020B0502040204020203" pitchFamily="34" charset="0"/>
                          <a:cs typeface="Segoe UI" panose="020B0502040204020203" pitchFamily="34" charset="0"/>
                        </a:rPr>
                        <a:t>18</a:t>
                      </a:r>
                      <a:r>
                        <a:rPr lang="en-US" sz="1200" u="none" strike="noStrike" dirty="0">
                          <a:effectLst/>
                          <a:latin typeface="Segoe UI" panose="020B0502040204020203" pitchFamily="34" charset="0"/>
                          <a:cs typeface="Segoe UI" panose="020B0502040204020203" pitchFamily="34" charset="0"/>
                        </a:rPr>
                        <a:t>F-FET</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t"/>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Ga-RM26　</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20</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en-US" sz="1200" u="none" strike="noStrike" baseline="30000">
                          <a:effectLst/>
                          <a:latin typeface="Segoe UI" panose="020B0502040204020203" pitchFamily="34" charset="0"/>
                          <a:cs typeface="Segoe UI" panose="020B0502040204020203" pitchFamily="34" charset="0"/>
                        </a:rPr>
                        <a:t>18</a:t>
                      </a:r>
                      <a:r>
                        <a:rPr lang="en-US" sz="1200" u="none" strike="noStrike">
                          <a:effectLst/>
                          <a:latin typeface="Segoe UI" panose="020B0502040204020203" pitchFamily="34" charset="0"/>
                          <a:cs typeface="Segoe UI" panose="020B0502040204020203" pitchFamily="34" charset="0"/>
                        </a:rPr>
                        <a:t>F-FHBG</a:t>
                      </a:r>
                      <a:endParaRPr 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ctr"/>
                      <a:r>
                        <a:rPr lang="zh-CN" altLang="en-US" sz="1200" u="none" strike="noStrike" baseline="30000"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Ga-FSDD</a:t>
                      </a:r>
                      <a:r>
                        <a:rPr lang="en-US" sz="1200" u="none" strike="noStrike" baseline="-25000" dirty="0">
                          <a:effectLst/>
                          <a:latin typeface="Segoe UI" panose="020B0502040204020203" pitchFamily="34" charset="0"/>
                          <a:cs typeface="Segoe UI" panose="020B0502040204020203" pitchFamily="34" charset="0"/>
                        </a:rPr>
                        <a:t>3</a:t>
                      </a:r>
                      <a:r>
                        <a:rPr lang="en-US" sz="1200" u="none" strike="noStrike" dirty="0">
                          <a:effectLst/>
                          <a:latin typeface="Segoe UI" panose="020B0502040204020203" pitchFamily="34" charset="0"/>
                          <a:cs typeface="Segoe UI" panose="020B0502040204020203" pitchFamily="34" charset="0"/>
                        </a:rPr>
                        <a:t>I</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03753">
                <a:tc>
                  <a:txBody>
                    <a:bodyPr/>
                    <a:lstStyle/>
                    <a:p>
                      <a:pPr algn="ctr" rtl="0" fontAlgn="ctr"/>
                      <a:r>
                        <a:rPr lang="en-US" altLang="zh-CN" sz="1200" u="none" strike="noStrike" dirty="0">
                          <a:effectLst/>
                          <a:latin typeface="Segoe UI" panose="020B0502040204020203" pitchFamily="34" charset="0"/>
                          <a:cs typeface="Segoe UI" panose="020B0502040204020203" pitchFamily="34" charset="0"/>
                        </a:rPr>
                        <a:t>21</a:t>
                      </a:r>
                      <a:endParaRPr lang="en-US" altLang="zh-CN"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rtl="0" fontAlgn="ctr"/>
                      <a:r>
                        <a:rPr lang="zh-CN" altLang="en-US" sz="1200" u="none" strike="noStrike">
                          <a:effectLst/>
                          <a:latin typeface="Segoe UI" panose="020B0502040204020203" pitchFamily="34" charset="0"/>
                          <a:cs typeface="Segoe UI" panose="020B0502040204020203" pitchFamily="34" charset="0"/>
                        </a:rPr>
                        <a:t>　</a:t>
                      </a:r>
                      <a:endParaRPr lang="zh-CN" altLang="en-US" sz="12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rtl="0" fontAlgn="ctr"/>
                      <a:r>
                        <a:rPr lang="zh-CN" altLang="en-US" sz="1200" u="none" strike="noStrike" baseline="30000"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en-US" sz="1200" u="none" strike="noStrike" baseline="30000" dirty="0">
                          <a:effectLst/>
                          <a:latin typeface="Segoe UI" panose="020B0502040204020203" pitchFamily="34" charset="0"/>
                          <a:cs typeface="Segoe UI" panose="020B0502040204020203" pitchFamily="34" charset="0"/>
                        </a:rPr>
                        <a:t>68</a:t>
                      </a:r>
                      <a:r>
                        <a:rPr lang="en-US" sz="1200" u="none" strike="noStrike" dirty="0">
                          <a:effectLst/>
                          <a:latin typeface="Segoe UI" panose="020B0502040204020203" pitchFamily="34" charset="0"/>
                          <a:cs typeface="Segoe UI" panose="020B0502040204020203" pitchFamily="34" charset="0"/>
                        </a:rPr>
                        <a:t>Ga-3BP-227</a:t>
                      </a:r>
                      <a:endParaRPr 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fontAlgn="ctr"/>
                      <a:r>
                        <a:rPr lang="zh-CN" altLang="en-US" sz="1200" u="none" strike="noStrike" dirty="0">
                          <a:effectLst/>
                          <a:latin typeface="Segoe UI" panose="020B0502040204020203" pitchFamily="34" charset="0"/>
                          <a:cs typeface="Segoe UI" panose="020B0502040204020203" pitchFamily="34" charset="0"/>
                        </a:rPr>
                        <a:t>　</a:t>
                      </a:r>
                      <a:endParaRPr lang="zh-CN" altLang="en-US" sz="12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5506" marR="5506" marT="550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矩形 13"/>
          <p:cNvSpPr/>
          <p:nvPr/>
        </p:nvSpPr>
        <p:spPr>
          <a:xfrm>
            <a:off x="76200" y="5842000"/>
            <a:ext cx="12025313" cy="10160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171450" lvl="0" indent="-171450">
              <a:spcBef>
                <a:spcPct val="0"/>
              </a:spcBef>
            </a:pPr>
            <a:r>
              <a:rPr lang="zh-CN" altLang="en-US" sz="1200" dirty="0">
                <a:solidFill>
                  <a:schemeClr val="bg1"/>
                </a:solidFill>
                <a:latin typeface="Segoe UI" panose="020B0502040204020203" pitchFamily="34" charset="0"/>
                <a:cs typeface="Segoe UI" panose="020B0502040204020203" pitchFamily="34" charset="0"/>
              </a:rPr>
              <a:t>Ding, Jie; </a:t>
            </a:r>
            <a:r>
              <a:rPr lang="en-US" altLang="zh-CN" sz="1200" dirty="0">
                <a:solidFill>
                  <a:schemeClr val="bg1"/>
                </a:solidFill>
                <a:latin typeface="Segoe UI" panose="020B0502040204020203" pitchFamily="34" charset="0"/>
                <a:cs typeface="Segoe UI" panose="020B0502040204020203" pitchFamily="34" charset="0"/>
              </a:rPr>
              <a:t>et al. </a:t>
            </a:r>
            <a:r>
              <a:rPr lang="zh-CN" altLang="en-US" sz="1200" dirty="0">
                <a:solidFill>
                  <a:schemeClr val="bg1"/>
                </a:solidFill>
                <a:latin typeface="Segoe UI" panose="020B0502040204020203" pitchFamily="34" charset="0"/>
                <a:cs typeface="Segoe UI" panose="020B0502040204020203" pitchFamily="34" charset="0"/>
              </a:rPr>
              <a:t>86Y-Labeled Albumin-Binding Fibroblast Activation Protein Inhibitor for Late-Time-Point Cancer Diagnosis. Molecular Pharmaceutics, 2022, 19(9): 3429-3438.</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spcBef>
                <a:spcPct val="0"/>
              </a:spcBef>
            </a:pPr>
            <a:r>
              <a:rPr lang="en-US" altLang="zh-CN" sz="1200" dirty="0">
                <a:solidFill>
                  <a:schemeClr val="bg1"/>
                </a:solidFill>
                <a:latin typeface="Segoe UI" panose="020B0502040204020203" pitchFamily="34" charset="0"/>
                <a:cs typeface="Segoe UI" panose="020B0502040204020203" pitchFamily="34" charset="0"/>
              </a:rPr>
              <a:t>Hu Guilan, et al. Development and comparison of three (89)Zr-labeled anti-CLDN18.2 antibodies to noninvasively evaluate CLDN18.2 expression in gastric cancer: a preclinical study. *Eur J Nucl Med Mol Imaging, 2022, 49(8): 2634-2644.</a:t>
            </a:r>
            <a:endParaRPr lang="en-US" altLang="zh-CN" sz="1200" dirty="0">
              <a:solidFill>
                <a:schemeClr val="bg1"/>
              </a:solidFill>
              <a:latin typeface="Segoe UI" panose="020B0502040204020203" pitchFamily="34" charset="0"/>
              <a:cs typeface="Segoe UI" panose="020B0502040204020203" pitchFamily="34" charset="0"/>
            </a:endParaRPr>
          </a:p>
          <a:p>
            <a:pPr marL="171450" lvl="0" indent="-171450">
              <a:spcBef>
                <a:spcPct val="0"/>
              </a:spcBef>
            </a:pPr>
            <a:r>
              <a:rPr lang="en-US" altLang="zh-CN" sz="1200" dirty="0">
                <a:solidFill>
                  <a:schemeClr val="bg1"/>
                </a:solidFill>
                <a:latin typeface="Segoe UI" panose="020B0502040204020203" pitchFamily="34" charset="0"/>
                <a:cs typeface="Segoe UI" panose="020B0502040204020203" pitchFamily="34" charset="0"/>
              </a:rPr>
              <a:t>42. Yimin Liu; et al; Evidence of accumulated endothelial progenitor cells in the lungs of rats with pulmonary arterial hypertension by 89Zr-oxine PET imaging , Molecular Therapy-Methods &amp; Clinical Development, 2020. May 3;17:1108-1117</a:t>
            </a:r>
            <a:endParaRPr lang="zh-CN" altLang="en-US" sz="1200" dirty="0">
              <a:solidFill>
                <a:schemeClr val="bg1"/>
              </a:solidFill>
              <a:latin typeface="Segoe UI" panose="020B0502040204020203" pitchFamily="34" charset="0"/>
              <a:ea typeface="Segoe UI" panose="020B0502040204020203" pitchFamily="34" charset="0"/>
            </a:endParaRPr>
          </a:p>
        </p:txBody>
      </p:sp>
      <p:sp>
        <p:nvSpPr>
          <p:cNvPr id="19459" name="矩形 1"/>
          <p:cNvSpPr/>
          <p:nvPr/>
        </p:nvSpPr>
        <p:spPr>
          <a:xfrm>
            <a:off x="263525" y="392113"/>
            <a:ext cx="10748963" cy="584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spcAft>
                <a:spcPts val="600"/>
              </a:spcAft>
              <a:buFontTx/>
              <a:buNone/>
            </a:pPr>
            <a:r>
              <a:rPr lang="en-US" altLang="zh-CN" b="1" dirty="0">
                <a:solidFill>
                  <a:srgbClr val="FFFF00"/>
                </a:solidFill>
                <a:latin typeface="Segoe UI" panose="020B0502040204020203" pitchFamily="34" charset="0"/>
                <a:ea typeface="微软雅黑" panose="020B0503020204020204" pitchFamily="34" charset="-122"/>
              </a:rPr>
              <a:t>Radiopharmaceuticals for clinical and research therapy</a:t>
            </a:r>
            <a:endParaRPr lang="en-US" altLang="zh-CN" b="1" dirty="0">
              <a:solidFill>
                <a:srgbClr val="FFFF00"/>
              </a:solidFill>
              <a:latin typeface="Segoe UI" panose="020B0502040204020203" pitchFamily="34" charset="0"/>
              <a:ea typeface="微软雅黑" panose="020B0503020204020204" pitchFamily="34" charset="-122"/>
            </a:endParaRPr>
          </a:p>
        </p:txBody>
      </p:sp>
      <p:graphicFrame>
        <p:nvGraphicFramePr>
          <p:cNvPr id="5" name="表格 4"/>
          <p:cNvGraphicFramePr>
            <a:graphicFrameLocks noGrp="1"/>
          </p:cNvGraphicFramePr>
          <p:nvPr/>
        </p:nvGraphicFramePr>
        <p:xfrm>
          <a:off x="1081088" y="1985963"/>
          <a:ext cx="10366375" cy="1527175"/>
        </p:xfrm>
        <a:graphic>
          <a:graphicData uri="http://schemas.openxmlformats.org/drawingml/2006/table">
            <a:tbl>
              <a:tblPr>
                <a:tableStyleId>{5C22544A-7EE6-4342-B048-85BDC9FD1C3A}</a:tableStyleId>
              </a:tblPr>
              <a:tblGrid>
                <a:gridCol w="2166824"/>
                <a:gridCol w="2652796"/>
                <a:gridCol w="2170470"/>
                <a:gridCol w="1205817"/>
                <a:gridCol w="1205817"/>
                <a:gridCol w="964651"/>
              </a:tblGrid>
              <a:tr h="258445">
                <a:tc>
                  <a:txBody>
                    <a:bodyPr/>
                    <a:lstStyle/>
                    <a:p>
                      <a:pPr algn="l" fontAlgn="ctr"/>
                      <a:r>
                        <a:rPr lang="en-US" sz="1600" u="none" strike="noStrike" baseline="30000" dirty="0" smtClean="0">
                          <a:effectLst/>
                          <a:latin typeface="Segoe UI" panose="020B0502040204020203" pitchFamily="34" charset="0"/>
                          <a:cs typeface="Segoe UI" panose="020B0502040204020203" pitchFamily="34" charset="0"/>
                        </a:rPr>
                        <a:t>131</a:t>
                      </a:r>
                      <a:r>
                        <a:rPr lang="en-US" sz="1600" u="none" strike="noStrike" dirty="0" smtClean="0">
                          <a:effectLst/>
                          <a:latin typeface="Segoe UI" panose="020B0502040204020203" pitchFamily="34" charset="0"/>
                          <a:cs typeface="Segoe UI" panose="020B0502040204020203" pitchFamily="34" charset="0"/>
                        </a:rPr>
                        <a:t>I</a:t>
                      </a:r>
                      <a:endParaRPr 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baseline="30000" dirty="0" smtClean="0">
                          <a:effectLst/>
                          <a:latin typeface="Segoe UI" panose="020B0502040204020203" pitchFamily="34" charset="0"/>
                          <a:cs typeface="Segoe UI" panose="020B0502040204020203" pitchFamily="34" charset="0"/>
                        </a:rPr>
                        <a:t>177</a:t>
                      </a:r>
                      <a:r>
                        <a:rPr lang="en-US" sz="1600" u="none" strike="noStrike" dirty="0" smtClean="0">
                          <a:effectLst/>
                          <a:latin typeface="Segoe UI" panose="020B0502040204020203" pitchFamily="34" charset="0"/>
                          <a:cs typeface="Segoe UI" panose="020B0502040204020203" pitchFamily="34" charset="0"/>
                        </a:rPr>
                        <a:t>Lu</a:t>
                      </a:r>
                      <a:endParaRPr lang="en-US" sz="1600" u="none" strike="noStrike" dirty="0" smtClean="0">
                        <a:effectLst/>
                        <a:latin typeface="Segoe UI" panose="020B0502040204020203" pitchFamily="34" charset="0"/>
                        <a:cs typeface="Segoe UI" panose="020B0502040204020203" pitchFamily="34" charset="0"/>
                      </a:endParaRPr>
                    </a:p>
                    <a:p>
                      <a:pPr algn="l" rtl="0" fontAlgn="ctr"/>
                      <a:r>
                        <a:rPr lang="en-US" sz="1600" u="none" strike="noStrike" dirty="0" smtClean="0">
                          <a:effectLst/>
                          <a:latin typeface="Segoe UI" panose="020B0502040204020203" pitchFamily="34" charset="0"/>
                          <a:cs typeface="Segoe UI" panose="020B0502040204020203" pitchFamily="34" charset="0"/>
                        </a:rPr>
                        <a:t>（Since 2017</a:t>
                      </a:r>
                      <a:r>
                        <a:rPr lang="en-US" sz="1600" u="none" strike="noStrike" dirty="0">
                          <a:effectLst/>
                          <a:latin typeface="Segoe UI" panose="020B0502040204020203" pitchFamily="34" charset="0"/>
                          <a:cs typeface="Segoe UI" panose="020B0502040204020203" pitchFamily="34" charset="0"/>
                        </a:rPr>
                        <a:t>）</a:t>
                      </a:r>
                      <a:endParaRPr 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baseline="30000" dirty="0" smtClean="0">
                          <a:effectLst/>
                          <a:latin typeface="Segoe UI" panose="020B0502040204020203" pitchFamily="34" charset="0"/>
                          <a:cs typeface="Segoe UI" panose="020B0502040204020203" pitchFamily="34" charset="0"/>
                        </a:rPr>
                        <a:t>90</a:t>
                      </a:r>
                      <a:r>
                        <a:rPr lang="en-US" sz="1600" u="none" strike="noStrike" dirty="0" smtClean="0">
                          <a:effectLst/>
                          <a:latin typeface="Segoe UI" panose="020B0502040204020203" pitchFamily="34" charset="0"/>
                          <a:cs typeface="Segoe UI" panose="020B0502040204020203" pitchFamily="34" charset="0"/>
                        </a:rPr>
                        <a:t>Y</a:t>
                      </a:r>
                      <a:endParaRPr lang="en-US" sz="1600" u="none" strike="noStrike" dirty="0" smtClean="0">
                        <a:effectLst/>
                        <a:latin typeface="Segoe UI" panose="020B0502040204020203" pitchFamily="34" charset="0"/>
                        <a:cs typeface="Segoe UI" panose="020B0502040204020203" pitchFamily="34" charset="0"/>
                      </a:endParaRPr>
                    </a:p>
                    <a:p>
                      <a:pPr algn="l" rtl="0" fontAlgn="ctr"/>
                      <a:r>
                        <a:rPr lang="en-US" sz="1600" u="none" strike="noStrike" dirty="0" smtClean="0">
                          <a:effectLst/>
                          <a:latin typeface="Segoe UI" panose="020B0502040204020203" pitchFamily="34" charset="0"/>
                          <a:cs typeface="Segoe UI" panose="020B0502040204020203" pitchFamily="34" charset="0"/>
                        </a:rPr>
                        <a:t>（</a:t>
                      </a:r>
                      <a:r>
                        <a:rPr lang="en-US" altLang="zh-CN" sz="1600" u="none" strike="noStrike" dirty="0" smtClean="0">
                          <a:effectLst/>
                          <a:latin typeface="Segoe UI" panose="020B0502040204020203" pitchFamily="34" charset="0"/>
                          <a:cs typeface="Segoe UI" panose="020B0502040204020203" pitchFamily="34" charset="0"/>
                        </a:rPr>
                        <a:t>Since </a:t>
                      </a:r>
                      <a:r>
                        <a:rPr lang="en-US" sz="1600" u="none" strike="noStrike" dirty="0" smtClean="0">
                          <a:effectLst/>
                          <a:latin typeface="Segoe UI" panose="020B0502040204020203" pitchFamily="34" charset="0"/>
                          <a:cs typeface="Segoe UI" panose="020B0502040204020203" pitchFamily="34" charset="0"/>
                        </a:rPr>
                        <a:t>2002</a:t>
                      </a:r>
                      <a:r>
                        <a:rPr lang="en-US" sz="1600" u="none" strike="noStrike" dirty="0">
                          <a:effectLst/>
                          <a:latin typeface="Segoe UI" panose="020B0502040204020203" pitchFamily="34" charset="0"/>
                          <a:cs typeface="Segoe UI" panose="020B0502040204020203" pitchFamily="34" charset="0"/>
                        </a:rPr>
                        <a:t>）</a:t>
                      </a:r>
                      <a:endParaRPr 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600" u="none" strike="noStrike" baseline="30000" dirty="0">
                          <a:effectLst/>
                          <a:latin typeface="Segoe UI" panose="020B0502040204020203" pitchFamily="34" charset="0"/>
                          <a:cs typeface="Segoe UI" panose="020B0502040204020203" pitchFamily="34" charset="0"/>
                        </a:rPr>
                        <a:t>89</a:t>
                      </a:r>
                      <a:r>
                        <a:rPr lang="en-US" sz="1600" u="none" strike="noStrike" dirty="0">
                          <a:effectLst/>
                          <a:latin typeface="Segoe UI" panose="020B0502040204020203" pitchFamily="34" charset="0"/>
                          <a:cs typeface="Segoe UI" panose="020B0502040204020203" pitchFamily="34" charset="0"/>
                        </a:rPr>
                        <a:t>Sr</a:t>
                      </a:r>
                      <a:endParaRPr 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600" u="none" strike="noStrike" baseline="30000" dirty="0">
                          <a:effectLst/>
                          <a:latin typeface="Segoe UI" panose="020B0502040204020203" pitchFamily="34" charset="0"/>
                          <a:cs typeface="Segoe UI" panose="020B0502040204020203" pitchFamily="34" charset="0"/>
                        </a:rPr>
                        <a:t>223</a:t>
                      </a:r>
                      <a:r>
                        <a:rPr lang="en-US" sz="1600" u="none" strike="noStrike" dirty="0">
                          <a:effectLst/>
                          <a:latin typeface="Segoe UI" panose="020B0502040204020203" pitchFamily="34" charset="0"/>
                          <a:cs typeface="Segoe UI" panose="020B0502040204020203" pitchFamily="34" charset="0"/>
                        </a:rPr>
                        <a:t>Ra</a:t>
                      </a:r>
                      <a:endParaRPr 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600" u="none" strike="noStrike" baseline="30000" dirty="0">
                          <a:effectLst/>
                          <a:latin typeface="Segoe UI" panose="020B0502040204020203" pitchFamily="34" charset="0"/>
                          <a:cs typeface="Segoe UI" panose="020B0502040204020203" pitchFamily="34" charset="0"/>
                        </a:rPr>
                        <a:t>32 </a:t>
                      </a:r>
                      <a:r>
                        <a:rPr lang="en-US" sz="1600" u="none" strike="noStrike" dirty="0">
                          <a:effectLst/>
                          <a:latin typeface="Segoe UI" panose="020B0502040204020203" pitchFamily="34" charset="0"/>
                          <a:cs typeface="Segoe UI" panose="020B0502040204020203" pitchFamily="34" charset="0"/>
                        </a:rPr>
                        <a:t>P</a:t>
                      </a:r>
                      <a:endParaRPr 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258445">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en-US" sz="1600" u="none" strike="noStrike" baseline="30000" dirty="0" smtClean="0">
                          <a:effectLst/>
                          <a:latin typeface="Segoe UI" panose="020B0502040204020203" pitchFamily="34" charset="0"/>
                          <a:cs typeface="Segoe UI" panose="020B0502040204020203" pitchFamily="34" charset="0"/>
                        </a:rPr>
                        <a:t>131</a:t>
                      </a:r>
                      <a:r>
                        <a:rPr lang="en-US" sz="1600" u="none" strike="noStrike" dirty="0" smtClean="0">
                          <a:effectLst/>
                          <a:latin typeface="Segoe UI" panose="020B0502040204020203" pitchFamily="34" charset="0"/>
                          <a:cs typeface="Segoe UI" panose="020B0502040204020203" pitchFamily="34" charset="0"/>
                        </a:rPr>
                        <a:t>I</a:t>
                      </a:r>
                      <a:r>
                        <a:rPr lang="en-US" altLang="zh-CN" sz="1600" u="none" strike="noStrike" dirty="0" smtClean="0">
                          <a:effectLst/>
                          <a:latin typeface="Segoe UI" panose="020B0502040204020203" pitchFamily="34" charset="0"/>
                          <a:cs typeface="Segoe UI" panose="020B0502040204020203" pitchFamily="34" charset="0"/>
                        </a:rPr>
                        <a:t>-MIBG</a:t>
                      </a:r>
                      <a:endParaRPr lang="en-US" altLang="zh-CN" sz="1600" b="0" i="0" u="none" strike="noStrike" dirty="0" smtClean="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baseline="30000" dirty="0">
                          <a:effectLst/>
                          <a:latin typeface="Segoe UI" panose="020B0502040204020203" pitchFamily="34" charset="0"/>
                          <a:cs typeface="Segoe UI" panose="020B0502040204020203" pitchFamily="34" charset="0"/>
                        </a:rPr>
                        <a:t>177</a:t>
                      </a:r>
                      <a:r>
                        <a:rPr lang="en-US" sz="1600" u="none" strike="noStrike" dirty="0">
                          <a:effectLst/>
                          <a:latin typeface="Segoe UI" panose="020B0502040204020203" pitchFamily="34" charset="0"/>
                          <a:cs typeface="Segoe UI" panose="020B0502040204020203" pitchFamily="34" charset="0"/>
                        </a:rPr>
                        <a:t>Lu-PSMA</a:t>
                      </a:r>
                      <a:endParaRPr 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baseline="30000" dirty="0">
                          <a:effectLst/>
                          <a:latin typeface="Segoe UI" panose="020B0502040204020203" pitchFamily="34" charset="0"/>
                          <a:cs typeface="Segoe UI" panose="020B0502040204020203" pitchFamily="34" charset="0"/>
                        </a:rPr>
                        <a:t>90</a:t>
                      </a:r>
                      <a:r>
                        <a:rPr lang="en-US" sz="1600" u="none" strike="noStrike" dirty="0">
                          <a:effectLst/>
                          <a:latin typeface="Segoe UI" panose="020B0502040204020203" pitchFamily="34" charset="0"/>
                          <a:cs typeface="Segoe UI" panose="020B0502040204020203" pitchFamily="34" charset="0"/>
                        </a:rPr>
                        <a:t>Y-TATE</a:t>
                      </a:r>
                      <a:endParaRPr 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445">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en-US" altLang="zh-CN" sz="1600" u="none" strike="noStrike" baseline="30000" dirty="0" smtClean="0">
                          <a:effectLst/>
                          <a:latin typeface="Segoe UI" panose="020B0502040204020203" pitchFamily="34" charset="0"/>
                          <a:cs typeface="Segoe UI" panose="020B0502040204020203" pitchFamily="34" charset="0"/>
                        </a:rPr>
                        <a:t>131</a:t>
                      </a:r>
                      <a:r>
                        <a:rPr lang="en-US" altLang="zh-CN" sz="1600" u="none" strike="noStrike" dirty="0" smtClean="0">
                          <a:effectLst/>
                          <a:latin typeface="Segoe UI" panose="020B0502040204020203" pitchFamily="34" charset="0"/>
                          <a:cs typeface="Segoe UI" panose="020B0502040204020203" pitchFamily="34" charset="0"/>
                        </a:rPr>
                        <a:t>I</a:t>
                      </a:r>
                      <a:endParaRPr lang="en-US" altLang="zh-CN" sz="1600" b="0" i="0" u="none" strike="noStrike" dirty="0" smtClean="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baseline="30000">
                          <a:effectLst/>
                          <a:latin typeface="Segoe UI" panose="020B0502040204020203" pitchFamily="34" charset="0"/>
                          <a:cs typeface="Segoe UI" panose="020B0502040204020203" pitchFamily="34" charset="0"/>
                        </a:rPr>
                        <a:t>177</a:t>
                      </a:r>
                      <a:r>
                        <a:rPr lang="en-US" sz="1600" u="none" strike="noStrike">
                          <a:effectLst/>
                          <a:latin typeface="Segoe UI" panose="020B0502040204020203" pitchFamily="34" charset="0"/>
                          <a:cs typeface="Segoe UI" panose="020B0502040204020203" pitchFamily="34" charset="0"/>
                        </a:rPr>
                        <a:t>Lu-EB-PSMA</a:t>
                      </a:r>
                      <a:endParaRPr 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a:effectLst/>
                          <a:latin typeface="Segoe UI" panose="020B0502040204020203" pitchFamily="34" charset="0"/>
                          <a:cs typeface="Segoe UI" panose="020B0502040204020203" pitchFamily="34" charset="0"/>
                        </a:rPr>
                        <a:t>　</a:t>
                      </a:r>
                      <a:endParaRPr lang="zh-CN" alt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445">
                <a:tc>
                  <a:txBody>
                    <a:bodyPr/>
                    <a:lstStyle/>
                    <a:p>
                      <a:pPr algn="l" fontAlgn="ctr"/>
                      <a:r>
                        <a:rPr lang="zh-CN" altLang="en-US" sz="1600" u="none" strike="noStrike">
                          <a:effectLst/>
                          <a:latin typeface="Segoe UI" panose="020B0502040204020203" pitchFamily="34" charset="0"/>
                          <a:cs typeface="Segoe UI" panose="020B0502040204020203" pitchFamily="34" charset="0"/>
                        </a:rPr>
                        <a:t>　</a:t>
                      </a:r>
                      <a:endParaRPr lang="zh-CN" alt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baseline="30000">
                          <a:effectLst/>
                          <a:latin typeface="Segoe UI" panose="020B0502040204020203" pitchFamily="34" charset="0"/>
                          <a:cs typeface="Segoe UI" panose="020B0502040204020203" pitchFamily="34" charset="0"/>
                        </a:rPr>
                        <a:t>177</a:t>
                      </a:r>
                      <a:r>
                        <a:rPr lang="en-US" sz="1600" u="none" strike="noStrike">
                          <a:effectLst/>
                          <a:latin typeface="Segoe UI" panose="020B0502040204020203" pitchFamily="34" charset="0"/>
                          <a:cs typeface="Segoe UI" panose="020B0502040204020203" pitchFamily="34" charset="0"/>
                        </a:rPr>
                        <a:t>Lu-TATE</a:t>
                      </a:r>
                      <a:endParaRPr 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a:effectLst/>
                          <a:latin typeface="Segoe UI" panose="020B0502040204020203" pitchFamily="34" charset="0"/>
                          <a:cs typeface="Segoe UI" panose="020B0502040204020203" pitchFamily="34" charset="0"/>
                        </a:rPr>
                        <a:t>　</a:t>
                      </a:r>
                      <a:endParaRPr lang="zh-CN" alt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a:effectLst/>
                          <a:latin typeface="Segoe UI" panose="020B0502040204020203" pitchFamily="34" charset="0"/>
                          <a:cs typeface="Segoe UI" panose="020B0502040204020203" pitchFamily="34" charset="0"/>
                        </a:rPr>
                        <a:t>　</a:t>
                      </a:r>
                      <a:endParaRPr lang="zh-CN" alt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8445">
                <a:tc>
                  <a:txBody>
                    <a:bodyPr/>
                    <a:lstStyle/>
                    <a:p>
                      <a:pPr algn="l" fontAlgn="ctr"/>
                      <a:r>
                        <a:rPr lang="zh-CN" altLang="en-US" sz="1600" u="none" strike="noStrike">
                          <a:effectLst/>
                          <a:latin typeface="Segoe UI" panose="020B0502040204020203" pitchFamily="34" charset="0"/>
                          <a:cs typeface="Segoe UI" panose="020B0502040204020203" pitchFamily="34" charset="0"/>
                        </a:rPr>
                        <a:t>　</a:t>
                      </a:r>
                      <a:endParaRPr lang="zh-CN" alt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baseline="30000">
                          <a:effectLst/>
                          <a:latin typeface="Segoe UI" panose="020B0502040204020203" pitchFamily="34" charset="0"/>
                          <a:cs typeface="Segoe UI" panose="020B0502040204020203" pitchFamily="34" charset="0"/>
                        </a:rPr>
                        <a:t>177</a:t>
                      </a:r>
                      <a:r>
                        <a:rPr lang="en-US" sz="1600" u="none" strike="noStrike">
                          <a:effectLst/>
                          <a:latin typeface="Segoe UI" panose="020B0502040204020203" pitchFamily="34" charset="0"/>
                          <a:cs typeface="Segoe UI" panose="020B0502040204020203" pitchFamily="34" charset="0"/>
                        </a:rPr>
                        <a:t>Lu-EB-TATE</a:t>
                      </a:r>
                      <a:endParaRPr 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a:effectLst/>
                          <a:latin typeface="Segoe UI" panose="020B0502040204020203" pitchFamily="34" charset="0"/>
                          <a:cs typeface="Segoe UI" panose="020B0502040204020203" pitchFamily="34" charset="0"/>
                        </a:rPr>
                        <a:t>　</a:t>
                      </a:r>
                      <a:endParaRPr lang="zh-CN" alt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a:effectLst/>
                          <a:latin typeface="Segoe UI" panose="020B0502040204020203" pitchFamily="34" charset="0"/>
                          <a:cs typeface="Segoe UI" panose="020B0502040204020203" pitchFamily="34" charset="0"/>
                        </a:rPr>
                        <a:t>　</a:t>
                      </a:r>
                      <a:endParaRPr lang="zh-CN" alt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a:effectLst/>
                          <a:latin typeface="Segoe UI" panose="020B0502040204020203" pitchFamily="34" charset="0"/>
                          <a:cs typeface="Segoe UI" panose="020B0502040204020203" pitchFamily="34" charset="0"/>
                        </a:rPr>
                        <a:t>　</a:t>
                      </a:r>
                      <a:endParaRPr lang="zh-CN" altLang="en-US" sz="1600" b="0" i="0" u="none" strike="noStrike">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CN" altLang="en-US" sz="1600" u="none" strike="noStrike" dirty="0">
                          <a:effectLst/>
                          <a:latin typeface="Segoe UI" panose="020B0502040204020203" pitchFamily="34" charset="0"/>
                          <a:cs typeface="Segoe UI" panose="020B0502040204020203" pitchFamily="34" charset="0"/>
                        </a:rPr>
                        <a:t>　</a:t>
                      </a:r>
                      <a:endParaRPr lang="zh-CN" altLang="en-US" sz="1600" b="0" i="0" u="none" strike="noStrike" dirty="0">
                        <a:solidFill>
                          <a:srgbClr val="000000"/>
                        </a:solidFill>
                        <a:effectLst/>
                        <a:latin typeface="Segoe UI" panose="020B0502040204020203" pitchFamily="34" charset="0"/>
                        <a:ea typeface="微软雅黑" panose="020B0503020204020204" pitchFamily="34" charset="-122"/>
                        <a:cs typeface="Segoe UI" panose="020B0502040204020203" pitchFamily="34" charset="0"/>
                      </a:endParaRPr>
                    </a:p>
                  </a:txBody>
                  <a:tcPr marL="6350" marR="6350" marT="635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9494" name="文本框 7"/>
          <p:cNvSpPr txBox="1"/>
          <p:nvPr/>
        </p:nvSpPr>
        <p:spPr>
          <a:xfrm>
            <a:off x="1055688" y="1328738"/>
            <a:ext cx="9720262" cy="6461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285750" lvl="0" indent="-285750">
              <a:spcBef>
                <a:spcPct val="0"/>
              </a:spcBef>
            </a:pPr>
            <a:r>
              <a:rPr lang="en-US" altLang="zh-CN" sz="1800" dirty="0">
                <a:solidFill>
                  <a:schemeClr val="bg1"/>
                </a:solidFill>
                <a:latin typeface="Arial" panose="020B0604020202020204" pitchFamily="34" charset="0"/>
              </a:rPr>
              <a:t>For preclinical research: </a:t>
            </a:r>
            <a:r>
              <a:rPr lang="en-US" altLang="zh-CN" sz="1800" baseline="30000" dirty="0">
                <a:solidFill>
                  <a:srgbClr val="000000"/>
                </a:solidFill>
                <a:latin typeface="微软雅黑" panose="020B0503020204020204" pitchFamily="34" charset="-122"/>
                <a:ea typeface="微软雅黑" panose="020B0503020204020204" pitchFamily="34" charset="-122"/>
              </a:rPr>
              <a:t>188</a:t>
            </a:r>
            <a:r>
              <a:rPr lang="en-US" altLang="zh-CN" sz="1800" dirty="0">
                <a:solidFill>
                  <a:srgbClr val="000000"/>
                </a:solidFill>
                <a:latin typeface="微软雅黑" panose="020B0503020204020204" pitchFamily="34" charset="-122"/>
                <a:ea typeface="微软雅黑" panose="020B0503020204020204" pitchFamily="34" charset="-122"/>
              </a:rPr>
              <a:t>Re,</a:t>
            </a:r>
            <a:r>
              <a:rPr lang="en-US" altLang="zh-CN" sz="1800" dirty="0">
                <a:latin typeface="Arial" panose="020B0604020202020204" pitchFamily="34" charset="0"/>
              </a:rPr>
              <a:t> </a:t>
            </a:r>
            <a:r>
              <a:rPr lang="en-US" altLang="zh-CN" sz="1800" baseline="30000" dirty="0">
                <a:solidFill>
                  <a:srgbClr val="000000"/>
                </a:solidFill>
                <a:latin typeface="微软雅黑" panose="020B0503020204020204" pitchFamily="34" charset="-122"/>
                <a:ea typeface="微软雅黑" panose="020B0503020204020204" pitchFamily="34" charset="-122"/>
              </a:rPr>
              <a:t>89</a:t>
            </a:r>
            <a:r>
              <a:rPr lang="en-US" altLang="zh-CN" sz="1800" dirty="0">
                <a:solidFill>
                  <a:srgbClr val="000000"/>
                </a:solidFill>
                <a:latin typeface="微软雅黑" panose="020B0503020204020204" pitchFamily="34" charset="-122"/>
                <a:ea typeface="微软雅黑" panose="020B0503020204020204" pitchFamily="34" charset="-122"/>
              </a:rPr>
              <a:t>Zr,</a:t>
            </a:r>
            <a:r>
              <a:rPr lang="en-US" altLang="zh-CN" sz="1800" dirty="0">
                <a:latin typeface="Arial" panose="020B0604020202020204" pitchFamily="34" charset="0"/>
              </a:rPr>
              <a:t> </a:t>
            </a:r>
            <a:r>
              <a:rPr lang="en-US" altLang="zh-CN" sz="1800" baseline="30000" dirty="0">
                <a:solidFill>
                  <a:srgbClr val="000000"/>
                </a:solidFill>
                <a:latin typeface="微软雅黑" panose="020B0503020204020204" pitchFamily="34" charset="-122"/>
                <a:ea typeface="微软雅黑" panose="020B0503020204020204" pitchFamily="34" charset="-122"/>
              </a:rPr>
              <a:t>64</a:t>
            </a:r>
            <a:r>
              <a:rPr lang="en-US" altLang="zh-CN" sz="1800" dirty="0">
                <a:solidFill>
                  <a:srgbClr val="000000"/>
                </a:solidFill>
                <a:latin typeface="微软雅黑" panose="020B0503020204020204" pitchFamily="34" charset="-122"/>
                <a:ea typeface="微软雅黑" panose="020B0503020204020204" pitchFamily="34" charset="-122"/>
              </a:rPr>
              <a:t>Cu, and </a:t>
            </a:r>
            <a:r>
              <a:rPr lang="en-US" altLang="zh-CN" sz="1800" dirty="0">
                <a:latin typeface="Arial" panose="020B0604020202020204" pitchFamily="34" charset="0"/>
              </a:rPr>
              <a:t> </a:t>
            </a:r>
            <a:r>
              <a:rPr lang="en-US" altLang="zh-CN" sz="1800" baseline="30000" dirty="0">
                <a:solidFill>
                  <a:srgbClr val="000000"/>
                </a:solidFill>
                <a:latin typeface="微软雅黑" panose="020B0503020204020204" pitchFamily="34" charset="-122"/>
                <a:ea typeface="微软雅黑" panose="020B0503020204020204" pitchFamily="34" charset="-122"/>
              </a:rPr>
              <a:t>86</a:t>
            </a:r>
            <a:r>
              <a:rPr lang="en-US" altLang="zh-CN" sz="1800" dirty="0">
                <a:solidFill>
                  <a:srgbClr val="000000"/>
                </a:solidFill>
                <a:latin typeface="微软雅黑" panose="020B0503020204020204" pitchFamily="34" charset="-122"/>
                <a:ea typeface="微软雅黑" panose="020B0503020204020204" pitchFamily="34" charset="-122"/>
              </a:rPr>
              <a:t>Y</a:t>
            </a:r>
            <a:r>
              <a:rPr lang="en-US" altLang="zh-CN" sz="1800" dirty="0">
                <a:solidFill>
                  <a:schemeClr val="bg1"/>
                </a:solidFill>
                <a:latin typeface="Arial" panose="020B0604020202020204" pitchFamily="34" charset="0"/>
              </a:rPr>
              <a:t>.</a:t>
            </a:r>
            <a:endParaRPr lang="zh-CN" altLang="en-US" sz="1800" dirty="0">
              <a:latin typeface="Arial" panose="020B0604020202020204" pitchFamily="34" charset="0"/>
            </a:endParaRPr>
          </a:p>
          <a:p>
            <a:pPr marL="285750" lvl="0" indent="-285750">
              <a:spcBef>
                <a:spcPct val="0"/>
              </a:spcBef>
            </a:pPr>
            <a:r>
              <a:rPr lang="en-US" altLang="zh-CN" sz="1800" dirty="0">
                <a:solidFill>
                  <a:schemeClr val="bg1"/>
                </a:solidFill>
                <a:latin typeface="Arial" panose="020B0604020202020204" pitchFamily="34" charset="0"/>
              </a:rPr>
              <a:t>For radionuclide therapy: </a:t>
            </a:r>
            <a:endParaRPr lang="zh-CN" altLang="en-US" sz="1800" dirty="0">
              <a:solidFill>
                <a:schemeClr val="bg1"/>
              </a:solidFill>
              <a:latin typeface="Arial" panose="020B0604020202020204" pitchFamily="34" charset="0"/>
            </a:endParaRPr>
          </a:p>
        </p:txBody>
      </p:sp>
      <p:grpSp>
        <p:nvGrpSpPr>
          <p:cNvPr id="19495" name="组合 14"/>
          <p:cNvGrpSpPr/>
          <p:nvPr/>
        </p:nvGrpSpPr>
        <p:grpSpPr>
          <a:xfrm>
            <a:off x="150813" y="3452813"/>
            <a:ext cx="11950700" cy="2368550"/>
            <a:chOff x="-22869" y="4387329"/>
            <a:chExt cx="11951517" cy="2368197"/>
          </a:xfrm>
        </p:grpSpPr>
        <p:sp>
          <p:nvSpPr>
            <p:cNvPr id="19496" name="矩形 1"/>
            <p:cNvSpPr/>
            <p:nvPr/>
          </p:nvSpPr>
          <p:spPr>
            <a:xfrm>
              <a:off x="4999842" y="4562205"/>
              <a:ext cx="3508081" cy="40011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r>
                <a:rPr lang="en-US" altLang="zh-CN" sz="1000" b="1" dirty="0">
                  <a:solidFill>
                    <a:schemeClr val="bg1"/>
                  </a:solidFill>
                  <a:latin typeface="Arial" panose="020B0604020202020204" pitchFamily="34" charset="0"/>
                </a:rPr>
                <a:t>Whole-body microPET/CT imaging of </a:t>
              </a:r>
              <a:r>
                <a:rPr lang="en-US" altLang="zh-CN" sz="1000" b="1" baseline="30000" dirty="0">
                  <a:solidFill>
                    <a:schemeClr val="bg1"/>
                  </a:solidFill>
                  <a:latin typeface="Arial" panose="020B0604020202020204" pitchFamily="34" charset="0"/>
                </a:rPr>
                <a:t>89</a:t>
              </a:r>
              <a:r>
                <a:rPr lang="en-US" altLang="zh-CN" sz="1000" b="1" dirty="0">
                  <a:solidFill>
                    <a:schemeClr val="bg1"/>
                  </a:solidFill>
                  <a:latin typeface="Arial" panose="020B0604020202020204" pitchFamily="34" charset="0"/>
                </a:rPr>
                <a:t>Zr-oxine EPCs in health rats. </a:t>
              </a:r>
              <a:endParaRPr lang="zh-CN" altLang="zh-CN" sz="1000" b="1" dirty="0">
                <a:solidFill>
                  <a:schemeClr val="bg1"/>
                </a:solidFill>
                <a:latin typeface="Arial" panose="020B0604020202020204" pitchFamily="34" charset="0"/>
              </a:endParaRPr>
            </a:p>
          </p:txBody>
        </p:sp>
        <p:pic>
          <p:nvPicPr>
            <p:cNvPr id="19497" name="图片 5" descr="Fig.5-1.jpg"/>
            <p:cNvPicPr>
              <a:picLocks noChangeAspect="1"/>
            </p:cNvPicPr>
            <p:nvPr/>
          </p:nvPicPr>
          <p:blipFill>
            <a:blip r:embed="rId1"/>
            <a:srcRect l="7526" t="3004" r="4742" b="2"/>
            <a:stretch>
              <a:fillRect/>
            </a:stretch>
          </p:blipFill>
          <p:spPr>
            <a:xfrm>
              <a:off x="4963654" y="4911154"/>
              <a:ext cx="3396508" cy="1789562"/>
            </a:xfrm>
            <a:prstGeom prst="rect">
              <a:avLst/>
            </a:prstGeom>
            <a:noFill/>
            <a:ln w="9525">
              <a:noFill/>
            </a:ln>
          </p:spPr>
        </p:pic>
        <p:pic>
          <p:nvPicPr>
            <p:cNvPr id="19498" name="图片 10"/>
            <p:cNvPicPr>
              <a:picLocks noChangeAspect="1"/>
            </p:cNvPicPr>
            <p:nvPr/>
          </p:nvPicPr>
          <p:blipFill>
            <a:blip r:embed="rId2"/>
            <a:srcRect l="14925" t="20599" r="34944" b="15875"/>
            <a:stretch>
              <a:fillRect/>
            </a:stretch>
          </p:blipFill>
          <p:spPr>
            <a:xfrm>
              <a:off x="-22869" y="4716024"/>
              <a:ext cx="4968429" cy="1920702"/>
            </a:xfrm>
            <a:prstGeom prst="rect">
              <a:avLst/>
            </a:prstGeom>
            <a:noFill/>
            <a:ln w="9525">
              <a:noFill/>
            </a:ln>
          </p:spPr>
        </p:pic>
        <p:pic>
          <p:nvPicPr>
            <p:cNvPr id="19499" name="图片 11"/>
            <p:cNvPicPr>
              <a:picLocks noChangeAspect="1"/>
            </p:cNvPicPr>
            <p:nvPr/>
          </p:nvPicPr>
          <p:blipFill>
            <a:blip r:embed="rId3"/>
            <a:srcRect l="17166" t="12201" r="46317" b="14301"/>
            <a:stretch>
              <a:fillRect/>
            </a:stretch>
          </p:blipFill>
          <p:spPr>
            <a:xfrm>
              <a:off x="8426117" y="4604849"/>
              <a:ext cx="3502531" cy="2150677"/>
            </a:xfrm>
            <a:prstGeom prst="rect">
              <a:avLst/>
            </a:prstGeom>
            <a:noFill/>
            <a:ln w="9525">
              <a:noFill/>
            </a:ln>
          </p:spPr>
        </p:pic>
        <p:sp>
          <p:nvSpPr>
            <p:cNvPr id="19500" name="矩形 12"/>
            <p:cNvSpPr/>
            <p:nvPr/>
          </p:nvSpPr>
          <p:spPr>
            <a:xfrm>
              <a:off x="9096797" y="4387329"/>
              <a:ext cx="1922321" cy="276999"/>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200" b="1" baseline="30000" dirty="0">
                  <a:solidFill>
                    <a:schemeClr val="bg1"/>
                  </a:solidFill>
                  <a:latin typeface="Arial" panose="020B0604020202020204" pitchFamily="34" charset="0"/>
                </a:rPr>
                <a:t>89</a:t>
              </a:r>
              <a:r>
                <a:rPr lang="en-US" altLang="zh-CN" sz="1200" b="1" dirty="0">
                  <a:solidFill>
                    <a:schemeClr val="bg1"/>
                  </a:solidFill>
                  <a:latin typeface="Arial" panose="020B0604020202020204" pitchFamily="34" charset="0"/>
                </a:rPr>
                <a:t>Zr-anti-CLDN18.2 VHH</a:t>
              </a:r>
              <a:endParaRPr lang="zh-CN" altLang="en-US" sz="1200" b="1" dirty="0">
                <a:solidFill>
                  <a:schemeClr val="bg1"/>
                </a:solidFill>
                <a:latin typeface="Arial" panose="020B0604020202020204" pitchFamily="34"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图片 1"/>
          <p:cNvPicPr>
            <a:picLocks noChangeAspect="1"/>
          </p:cNvPicPr>
          <p:nvPr/>
        </p:nvPicPr>
        <p:blipFill>
          <a:blip r:embed="rId1"/>
          <a:srcRect l="10800" t="32458" r="14473" b="13251"/>
          <a:stretch>
            <a:fillRect/>
          </a:stretch>
        </p:blipFill>
        <p:spPr>
          <a:xfrm>
            <a:off x="1271588" y="1989138"/>
            <a:ext cx="9528175" cy="4614862"/>
          </a:xfrm>
          <a:prstGeom prst="rect">
            <a:avLst/>
          </a:prstGeom>
          <a:noFill/>
          <a:ln w="9525">
            <a:noFill/>
          </a:ln>
        </p:spPr>
      </p:pic>
      <p:grpSp>
        <p:nvGrpSpPr>
          <p:cNvPr id="6" name="组合 5"/>
          <p:cNvGrpSpPr/>
          <p:nvPr/>
        </p:nvGrpSpPr>
        <p:grpSpPr>
          <a:xfrm>
            <a:off x="793750" y="1268413"/>
            <a:ext cx="10656888" cy="5414962"/>
            <a:chOff x="767408" y="1214943"/>
            <a:chExt cx="10657184" cy="5414961"/>
          </a:xfrm>
        </p:grpSpPr>
        <p:grpSp>
          <p:nvGrpSpPr>
            <p:cNvPr id="20487" name="组合 4"/>
            <p:cNvGrpSpPr/>
            <p:nvPr/>
          </p:nvGrpSpPr>
          <p:grpSpPr>
            <a:xfrm>
              <a:off x="767408" y="1214943"/>
              <a:ext cx="10103586" cy="5414961"/>
              <a:chOff x="2645776" y="-1850839"/>
              <a:chExt cx="10103687" cy="5414351"/>
            </a:xfrm>
          </p:grpSpPr>
          <p:pic>
            <p:nvPicPr>
              <p:cNvPr id="20489" name="Picture 2"/>
              <p:cNvPicPr>
                <a:picLocks noChangeAspect="1"/>
              </p:cNvPicPr>
              <p:nvPr/>
            </p:nvPicPr>
            <p:blipFill>
              <a:blip r:embed="rId2"/>
              <a:stretch>
                <a:fillRect/>
              </a:stretch>
            </p:blipFill>
            <p:spPr>
              <a:xfrm>
                <a:off x="6670371" y="-1837296"/>
                <a:ext cx="4099119" cy="5368171"/>
              </a:xfrm>
              <a:prstGeom prst="rect">
                <a:avLst/>
              </a:prstGeom>
              <a:noFill/>
              <a:ln w="9525">
                <a:noFill/>
              </a:ln>
            </p:spPr>
          </p:pic>
          <p:grpSp>
            <p:nvGrpSpPr>
              <p:cNvPr id="20490" name="组合 6"/>
              <p:cNvGrpSpPr/>
              <p:nvPr/>
            </p:nvGrpSpPr>
            <p:grpSpPr>
              <a:xfrm>
                <a:off x="2645776" y="-1850839"/>
                <a:ext cx="10103687" cy="5414351"/>
                <a:chOff x="2645701" y="-1852001"/>
                <a:chExt cx="10104107" cy="5415362"/>
              </a:xfrm>
            </p:grpSpPr>
            <p:grpSp>
              <p:nvGrpSpPr>
                <p:cNvPr id="20491" name="组合 6"/>
                <p:cNvGrpSpPr/>
                <p:nvPr/>
              </p:nvGrpSpPr>
              <p:grpSpPr>
                <a:xfrm>
                  <a:off x="2645701" y="-1852001"/>
                  <a:ext cx="10104107" cy="5415362"/>
                  <a:chOff x="2714385" y="-1932299"/>
                  <a:chExt cx="9815009" cy="5260662"/>
                </a:xfrm>
              </p:grpSpPr>
              <p:sp>
                <p:nvSpPr>
                  <p:cNvPr id="10" name="圆角矩形 5"/>
                  <p:cNvSpPr>
                    <a:spLocks noChangeArrowheads="1"/>
                  </p:cNvSpPr>
                  <p:nvPr/>
                </p:nvSpPr>
                <p:spPr bwMode="auto">
                  <a:xfrm>
                    <a:off x="10500958" y="-1227485"/>
                    <a:ext cx="2027994" cy="1789026"/>
                  </a:xfrm>
                  <a:prstGeom prst="roundRect">
                    <a:avLst>
                      <a:gd name="adj" fmla="val 16667"/>
                    </a:avLst>
                  </a:prstGeom>
                  <a:noFill/>
                  <a:ln w="28575"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55"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20494" name="组合 4"/>
                  <p:cNvGrpSpPr/>
                  <p:nvPr/>
                </p:nvGrpSpPr>
                <p:grpSpPr>
                  <a:xfrm>
                    <a:off x="2714385" y="-1932299"/>
                    <a:ext cx="3921421" cy="5260662"/>
                    <a:chOff x="2714385" y="-1932299"/>
                    <a:chExt cx="3921421" cy="5260662"/>
                  </a:xfrm>
                </p:grpSpPr>
                <p:pic>
                  <p:nvPicPr>
                    <p:cNvPr id="20495" name="Picture 6"/>
                    <p:cNvPicPr>
                      <a:picLocks noChangeAspect="1"/>
                    </p:cNvPicPr>
                    <p:nvPr/>
                  </p:nvPicPr>
                  <p:blipFill>
                    <a:blip r:embed="rId3"/>
                    <a:srcRect l="1341" t="4292" r="1801"/>
                    <a:stretch>
                      <a:fillRect/>
                    </a:stretch>
                  </p:blipFill>
                  <p:spPr>
                    <a:xfrm rot="5400000">
                      <a:off x="2033391" y="-1251305"/>
                      <a:ext cx="5260662" cy="3898675"/>
                    </a:xfrm>
                    <a:prstGeom prst="rect">
                      <a:avLst/>
                    </a:prstGeom>
                    <a:noFill/>
                    <a:ln w="9525">
                      <a:noFill/>
                    </a:ln>
                  </p:spPr>
                </p:pic>
                <p:sp>
                  <p:nvSpPr>
                    <p:cNvPr id="20496" name="文本框 18"/>
                    <p:cNvSpPr txBox="1"/>
                    <p:nvPr/>
                  </p:nvSpPr>
                  <p:spPr>
                    <a:xfrm>
                      <a:off x="2858628" y="-697307"/>
                      <a:ext cx="3777178" cy="50827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400" b="1" dirty="0">
                          <a:solidFill>
                            <a:srgbClr val="FF0000"/>
                          </a:solidFill>
                          <a:latin typeface="微软雅黑" panose="020B0503020204020204" pitchFamily="34" charset="-122"/>
                          <a:ea typeface="微软雅黑" panose="020B0503020204020204" pitchFamily="34" charset="-122"/>
                        </a:rPr>
                        <a:t>2020</a:t>
                      </a:r>
                      <a:r>
                        <a:rPr lang="zh-CN" altLang="en-US" sz="1400" b="1" dirty="0">
                          <a:solidFill>
                            <a:srgbClr val="FF0000"/>
                          </a:solidFill>
                          <a:latin typeface="微软雅黑" panose="020B0503020204020204" pitchFamily="34" charset="-122"/>
                          <a:ea typeface="微软雅黑" panose="020B0503020204020204" pitchFamily="34" charset="-122"/>
                        </a:rPr>
                        <a:t>年第</a:t>
                      </a:r>
                      <a:r>
                        <a:rPr lang="en-US" altLang="zh-CN" sz="1400" b="1" dirty="0">
                          <a:solidFill>
                            <a:srgbClr val="FF0000"/>
                          </a:solidFill>
                          <a:latin typeface="微软雅黑" panose="020B0503020204020204" pitchFamily="34" charset="-122"/>
                          <a:ea typeface="微软雅黑" panose="020B0503020204020204" pitchFamily="34" charset="-122"/>
                        </a:rPr>
                        <a:t>6</a:t>
                      </a:r>
                      <a:r>
                        <a:rPr lang="zh-CN" altLang="en-US" sz="1400" b="1" dirty="0">
                          <a:solidFill>
                            <a:srgbClr val="FF0000"/>
                          </a:solidFill>
                          <a:latin typeface="微软雅黑" panose="020B0503020204020204" pitchFamily="34" charset="-122"/>
                          <a:ea typeface="微软雅黑" panose="020B0503020204020204" pitchFamily="34" charset="-122"/>
                        </a:rPr>
                        <a:t>期</a:t>
                      </a:r>
                      <a:endParaRPr lang="en-US" altLang="zh-CN" sz="1400" b="1" dirty="0">
                        <a:solidFill>
                          <a:srgbClr val="FF0000"/>
                        </a:solidFill>
                        <a:latin typeface="微软雅黑" panose="020B0503020204020204" pitchFamily="34" charset="-122"/>
                        <a:ea typeface="微软雅黑" panose="020B0503020204020204" pitchFamily="34" charset="-122"/>
                      </a:endParaRPr>
                    </a:p>
                    <a:p>
                      <a:pPr marL="0" lvl="0" indent="0">
                        <a:spcBef>
                          <a:spcPct val="0"/>
                        </a:spcBef>
                        <a:buFontTx/>
                        <a:buNone/>
                      </a:pPr>
                      <a:r>
                        <a:rPr lang="en-US" altLang="zh-CN" sz="1400" b="1" dirty="0">
                          <a:solidFill>
                            <a:srgbClr val="FF0000"/>
                          </a:solidFill>
                          <a:latin typeface="微软雅黑" panose="020B0503020204020204" pitchFamily="34" charset="-122"/>
                          <a:ea typeface="微软雅黑" panose="020B0503020204020204" pitchFamily="34" charset="-122"/>
                        </a:rPr>
                        <a:t>Featured article and cover image</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grpSp>
            </p:grpSp>
            <p:sp>
              <p:nvSpPr>
                <p:cNvPr id="20492" name="文本框 18"/>
                <p:cNvSpPr txBox="1"/>
                <p:nvPr/>
              </p:nvSpPr>
              <p:spPr>
                <a:xfrm>
                  <a:off x="6852539" y="-520343"/>
                  <a:ext cx="3888433"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400" b="1" dirty="0">
                      <a:solidFill>
                        <a:srgbClr val="FF0000"/>
                      </a:solidFill>
                      <a:latin typeface="微软雅黑" panose="020B0503020204020204" pitchFamily="34" charset="-122"/>
                      <a:ea typeface="微软雅黑" panose="020B0503020204020204" pitchFamily="34" charset="-122"/>
                    </a:rPr>
                    <a:t>2021</a:t>
                  </a:r>
                  <a:r>
                    <a:rPr lang="zh-CN" altLang="en-US" sz="1400" b="1" dirty="0">
                      <a:solidFill>
                        <a:srgbClr val="FF0000"/>
                      </a:solidFill>
                      <a:latin typeface="微软雅黑" panose="020B0503020204020204" pitchFamily="34" charset="-122"/>
                      <a:ea typeface="微软雅黑" panose="020B0503020204020204" pitchFamily="34" charset="-122"/>
                    </a:rPr>
                    <a:t>年第</a:t>
                  </a:r>
                  <a:r>
                    <a:rPr lang="en-US" altLang="zh-CN" sz="1400" b="1" dirty="0">
                      <a:solidFill>
                        <a:srgbClr val="FF0000"/>
                      </a:solidFill>
                      <a:latin typeface="微软雅黑" panose="020B0503020204020204" pitchFamily="34" charset="-122"/>
                      <a:ea typeface="微软雅黑" panose="020B0503020204020204" pitchFamily="34" charset="-122"/>
                    </a:rPr>
                    <a:t>10</a:t>
                  </a:r>
                  <a:r>
                    <a:rPr lang="zh-CN" altLang="en-US" sz="1400" b="1" dirty="0">
                      <a:solidFill>
                        <a:srgbClr val="FF0000"/>
                      </a:solidFill>
                      <a:latin typeface="微软雅黑" panose="020B0503020204020204" pitchFamily="34" charset="-122"/>
                      <a:ea typeface="微软雅黑" panose="020B0503020204020204" pitchFamily="34" charset="-122"/>
                    </a:rPr>
                    <a:t>期</a:t>
                  </a:r>
                  <a:endParaRPr lang="en-US" altLang="zh-CN" sz="1400" b="1" dirty="0">
                    <a:solidFill>
                      <a:srgbClr val="FF0000"/>
                    </a:solidFill>
                    <a:latin typeface="微软雅黑" panose="020B0503020204020204" pitchFamily="34" charset="-122"/>
                    <a:ea typeface="微软雅黑" panose="020B0503020204020204" pitchFamily="34" charset="-122"/>
                  </a:endParaRPr>
                </a:p>
                <a:p>
                  <a:pPr marL="0" lvl="0" indent="0">
                    <a:spcBef>
                      <a:spcPct val="0"/>
                    </a:spcBef>
                    <a:buFontTx/>
                    <a:buNone/>
                  </a:pPr>
                  <a:r>
                    <a:rPr lang="en-US" altLang="zh-CN" sz="1400" b="1" dirty="0">
                      <a:solidFill>
                        <a:srgbClr val="FF0000"/>
                      </a:solidFill>
                      <a:latin typeface="微软雅黑" panose="020B0503020204020204" pitchFamily="34" charset="-122"/>
                      <a:ea typeface="微软雅黑" panose="020B0503020204020204" pitchFamily="34" charset="-122"/>
                    </a:rPr>
                    <a:t>Featured article and cover image</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grpSp>
        </p:grpSp>
        <p:sp>
          <p:nvSpPr>
            <p:cNvPr id="2" name="矩形 1"/>
            <p:cNvSpPr/>
            <p:nvPr/>
          </p:nvSpPr>
          <p:spPr>
            <a:xfrm>
              <a:off x="8862296" y="3781930"/>
              <a:ext cx="2562296" cy="281463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20484" name="标题 1"/>
          <p:cNvSpPr txBox="1"/>
          <p:nvPr/>
        </p:nvSpPr>
        <p:spPr>
          <a:xfrm>
            <a:off x="584200" y="103188"/>
            <a:ext cx="8423275" cy="1023937"/>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b="1" dirty="0">
                <a:solidFill>
                  <a:srgbClr val="FFFF00"/>
                </a:solidFill>
                <a:latin typeface="微软雅黑" panose="020B0503020204020204" pitchFamily="34" charset="-122"/>
                <a:ea typeface="微软雅黑" panose="020B0503020204020204" pitchFamily="34" charset="-122"/>
              </a:rPr>
              <a:t>NM translational research stay ahead of the NET theranostic curve  </a:t>
            </a:r>
            <a:endParaRPr lang="zh-CN" altLang="en-US" b="1" dirty="0">
              <a:solidFill>
                <a:srgbClr val="FFFF00"/>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V="1">
            <a:off x="758825" y="1169988"/>
            <a:ext cx="11091863" cy="460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751013" y="1508125"/>
            <a:ext cx="8569325" cy="400050"/>
          </a:xfrm>
          <a:prstGeom prst="rect">
            <a:avLst/>
          </a:prstGeom>
        </p:spPr>
        <p:txBody>
          <a:bodyPr>
            <a:spAutoFit/>
          </a:bodyPr>
          <a:lstStyle/>
          <a:p>
            <a:pPr marL="0" marR="0" lvl="0" indent="0" algn="ctr" defTabSz="914400" rtl="0" eaLnBrk="0" fontAlgn="base" latinLnBrk="0" hangingPunct="0">
              <a:lnSpc>
                <a:spcPct val="100000"/>
              </a:lnSpc>
              <a:spcBef>
                <a:spcPct val="0"/>
              </a:spcBef>
              <a:spcAft>
                <a:spcPts val="0"/>
              </a:spcAft>
              <a:buClrTx/>
              <a:buSzTx/>
              <a:buFontTx/>
              <a:buNone/>
              <a:defRPr/>
            </a:pPr>
            <a:r>
              <a:rPr kumimoji="0" lang="en-US" altLang="zh-CN" sz="1800" b="1" i="0" u="none" strike="noStrike" kern="100" cap="none" spc="0" normalizeH="0" baseline="0" noProof="0" dirty="0">
                <a:ln>
                  <a:noFill/>
                </a:ln>
                <a:solidFill>
                  <a:schemeClr val="bg1"/>
                </a:solidFill>
                <a:effectLst/>
                <a:uLnTx/>
                <a:uFillTx/>
                <a:latin typeface="Segoe UI" panose="020B0502040204020203" pitchFamily="34" charset="0"/>
                <a:ea typeface="等线" panose="02010600030101010101" pitchFamily="2" charset="-122"/>
                <a:cs typeface="Segoe UI" panose="020B0502040204020203" pitchFamily="34" charset="0"/>
              </a:rPr>
              <a:t>Series translational nuclear medicine research on somatostatin receptor</a:t>
            </a:r>
            <a:endParaRPr kumimoji="0" lang="zh-CN" altLang="zh-CN" sz="2000" b="1" i="0" u="none" strike="noStrike" kern="100" cap="none" spc="0" normalizeH="0" baseline="0" noProof="0" dirty="0">
              <a:ln>
                <a:noFill/>
              </a:ln>
              <a:solidFill>
                <a:schemeClr val="bg1"/>
              </a:solidFill>
              <a:effectLst/>
              <a:uLnTx/>
              <a:uFillTx/>
              <a:latin typeface="Segoe UI" panose="020B0502040204020203" pitchFamily="34" charset="0"/>
              <a:ea typeface="等线" panose="02010600030101010101" pitchFamily="2" charset="-122"/>
              <a:cs typeface="Segoe UI" panose="020B0502040204020203" pitchFamily="34" charset="0"/>
            </a:endParaRPr>
          </a:p>
        </p:txBody>
      </p:sp>
    </p:spTree>
    <p:custDataLst>
      <p:tags r:id="rId4"/>
    </p:custDataLst>
  </p:cSld>
  <p:clrMapOvr>
    <a:masterClrMapping/>
  </p:clrMapOvr>
  <p:transition spd="slow" advTm="1550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1506" name="组合 3"/>
          <p:cNvGrpSpPr/>
          <p:nvPr/>
        </p:nvGrpSpPr>
        <p:grpSpPr>
          <a:xfrm>
            <a:off x="1055688" y="1920875"/>
            <a:ext cx="9983787" cy="2246313"/>
            <a:chOff x="-1772497" y="1383871"/>
            <a:chExt cx="9983689" cy="2244321"/>
          </a:xfrm>
        </p:grpSpPr>
        <p:grpSp>
          <p:nvGrpSpPr>
            <p:cNvPr id="21510" name="组合 12"/>
            <p:cNvGrpSpPr/>
            <p:nvPr/>
          </p:nvGrpSpPr>
          <p:grpSpPr>
            <a:xfrm>
              <a:off x="-1772497" y="1383872"/>
              <a:ext cx="6544086" cy="2244320"/>
              <a:chOff x="-1416181" y="1168977"/>
              <a:chExt cx="6544355" cy="2244709"/>
            </a:xfrm>
          </p:grpSpPr>
          <p:pic>
            <p:nvPicPr>
              <p:cNvPr id="21512" name="图片 8"/>
              <p:cNvPicPr>
                <a:picLocks noChangeAspect="1"/>
              </p:cNvPicPr>
              <p:nvPr/>
            </p:nvPicPr>
            <p:blipFill>
              <a:blip r:embed="rId1"/>
              <a:stretch>
                <a:fillRect/>
              </a:stretch>
            </p:blipFill>
            <p:spPr>
              <a:xfrm>
                <a:off x="-1416181" y="1168977"/>
                <a:ext cx="3214380" cy="2244709"/>
              </a:xfrm>
              <a:prstGeom prst="rect">
                <a:avLst/>
              </a:prstGeom>
              <a:noFill/>
              <a:ln w="9525">
                <a:noFill/>
              </a:ln>
            </p:spPr>
          </p:pic>
          <p:pic>
            <p:nvPicPr>
              <p:cNvPr id="21513" name="图片 10"/>
              <p:cNvPicPr>
                <a:picLocks noChangeAspect="1"/>
              </p:cNvPicPr>
              <p:nvPr/>
            </p:nvPicPr>
            <p:blipFill>
              <a:blip r:embed="rId2"/>
              <a:stretch>
                <a:fillRect/>
              </a:stretch>
            </p:blipFill>
            <p:spPr>
              <a:xfrm>
                <a:off x="1839934" y="1181749"/>
                <a:ext cx="3288240" cy="2192161"/>
              </a:xfrm>
              <a:prstGeom prst="rect">
                <a:avLst/>
              </a:prstGeom>
              <a:noFill/>
              <a:ln w="9525">
                <a:noFill/>
              </a:ln>
            </p:spPr>
          </p:pic>
        </p:grpSp>
        <p:pic>
          <p:nvPicPr>
            <p:cNvPr id="21511" name="Picture 9" descr="c:\users\holly huo\appdata\roaming\360se6\User Data\temp\t01d39cde5ecd9e809f.jpg"/>
            <p:cNvPicPr>
              <a:picLocks noChangeAspect="1"/>
            </p:cNvPicPr>
            <p:nvPr/>
          </p:nvPicPr>
          <p:blipFill>
            <a:blip r:embed="rId3"/>
            <a:stretch>
              <a:fillRect/>
            </a:stretch>
          </p:blipFill>
          <p:spPr>
            <a:xfrm>
              <a:off x="4783219" y="1383871"/>
              <a:ext cx="3427973" cy="2204551"/>
            </a:xfrm>
            <a:prstGeom prst="rect">
              <a:avLst/>
            </a:prstGeom>
            <a:noFill/>
            <a:ln w="9525">
              <a:noFill/>
            </a:ln>
          </p:spPr>
        </p:pic>
      </p:grpSp>
      <p:sp>
        <p:nvSpPr>
          <p:cNvPr id="21507" name="矩形 1"/>
          <p:cNvSpPr/>
          <p:nvPr/>
        </p:nvSpPr>
        <p:spPr>
          <a:xfrm>
            <a:off x="1346200" y="1322388"/>
            <a:ext cx="9898063" cy="4619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2400" b="1" dirty="0">
                <a:solidFill>
                  <a:schemeClr val="bg1"/>
                </a:solidFill>
                <a:latin typeface="微软雅黑" panose="020B0503020204020204" pitchFamily="34" charset="-122"/>
                <a:ea typeface="微软雅黑" panose="020B0503020204020204" pitchFamily="34" charset="-122"/>
              </a:rPr>
              <a:t>PUMCH, national center for complex, severe and rare diseases </a:t>
            </a:r>
            <a:endParaRPr lang="zh-CN" altLang="en-US" sz="2400" dirty="0">
              <a:solidFill>
                <a:schemeClr val="bg1"/>
              </a:solidFill>
              <a:latin typeface="Arial" panose="020B0604020202020204" pitchFamily="34" charset="0"/>
            </a:endParaRPr>
          </a:p>
        </p:txBody>
      </p:sp>
      <p:sp>
        <p:nvSpPr>
          <p:cNvPr id="21508" name="矩形 2"/>
          <p:cNvSpPr/>
          <p:nvPr/>
        </p:nvSpPr>
        <p:spPr>
          <a:xfrm>
            <a:off x="407988" y="90488"/>
            <a:ext cx="9720262" cy="107632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b="1" dirty="0">
                <a:solidFill>
                  <a:srgbClr val="FFFF00"/>
                </a:solidFill>
                <a:latin typeface="微软雅黑" panose="020B0503020204020204" pitchFamily="34" charset="-122"/>
                <a:ea typeface="微软雅黑" panose="020B0503020204020204" pitchFamily="34" charset="-122"/>
              </a:rPr>
              <a:t>Translational medicine is critical for </a:t>
            </a:r>
            <a:endParaRPr lang="en-US" altLang="zh-CN" b="1" dirty="0">
              <a:solidFill>
                <a:srgbClr val="FFFF00"/>
              </a:solidFill>
              <a:latin typeface="微软雅黑" panose="020B0503020204020204" pitchFamily="34" charset="-122"/>
              <a:ea typeface="微软雅黑" panose="020B0503020204020204" pitchFamily="34" charset="-122"/>
            </a:endParaRPr>
          </a:p>
          <a:p>
            <a:pPr marL="0" lvl="0" indent="0">
              <a:spcBef>
                <a:spcPct val="0"/>
              </a:spcBef>
              <a:buFontTx/>
              <a:buNone/>
            </a:pPr>
            <a:r>
              <a:rPr lang="en-US" altLang="zh-CN" b="1" dirty="0">
                <a:solidFill>
                  <a:srgbClr val="FFFF00"/>
                </a:solidFill>
                <a:latin typeface="微软雅黑" panose="020B0503020204020204" pitchFamily="34" charset="-122"/>
                <a:ea typeface="微软雅黑" panose="020B0503020204020204" pitchFamily="34" charset="-122"/>
              </a:rPr>
              <a:t>complex severe and rare diseases. </a:t>
            </a:r>
            <a:endParaRPr lang="en-US" altLang="zh-CN" b="1" dirty="0">
              <a:solidFill>
                <a:srgbClr val="FFFF00"/>
              </a:solidFill>
              <a:latin typeface="微软雅黑" panose="020B0503020204020204" pitchFamily="34" charset="-122"/>
              <a:ea typeface="微软雅黑" panose="020B0503020204020204" pitchFamily="34" charset="-122"/>
            </a:endParaRPr>
          </a:p>
        </p:txBody>
      </p:sp>
      <p:sp>
        <p:nvSpPr>
          <p:cNvPr id="21509" name="矩形 1"/>
          <p:cNvSpPr/>
          <p:nvPr/>
        </p:nvSpPr>
        <p:spPr>
          <a:xfrm>
            <a:off x="911225" y="4303713"/>
            <a:ext cx="10872788" cy="23701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285750" lvl="0" indent="-285750">
              <a:spcBef>
                <a:spcPts val="600"/>
              </a:spcBef>
            </a:pPr>
            <a:r>
              <a:rPr lang="en-US" altLang="zh-CN" sz="1600" dirty="0">
                <a:solidFill>
                  <a:schemeClr val="bg1"/>
                </a:solidFill>
                <a:latin typeface="Segoe UI" panose="020B0502040204020203" pitchFamily="34" charset="0"/>
                <a:ea typeface="微软雅黑" panose="020B0503020204020204" pitchFamily="34" charset="-122"/>
              </a:rPr>
              <a:t>Pro. Xiaoqian Zhang , famous professor and internist in China.</a:t>
            </a:r>
            <a:endParaRPr lang="en-US" altLang="zh-CN" sz="1600" dirty="0">
              <a:solidFill>
                <a:schemeClr val="bg1"/>
              </a:solidFill>
              <a:latin typeface="Segoe UI" panose="020B0502040204020203" pitchFamily="34" charset="0"/>
              <a:ea typeface="微软雅黑" panose="020B0503020204020204" pitchFamily="34" charset="-122"/>
            </a:endParaRPr>
          </a:p>
          <a:p>
            <a:pPr marL="285750" lvl="0" indent="-285750">
              <a:spcBef>
                <a:spcPts val="600"/>
              </a:spcBef>
            </a:pPr>
            <a:r>
              <a:rPr lang="en-US" altLang="zh-CN" sz="1600" dirty="0">
                <a:solidFill>
                  <a:schemeClr val="bg1"/>
                </a:solidFill>
                <a:latin typeface="Segoe UI" panose="020B0502040204020203" pitchFamily="34" charset="0"/>
                <a:ea typeface="微软雅黑" panose="020B0503020204020204" pitchFamily="34" charset="-122"/>
              </a:rPr>
              <a:t>He diagnosed the first case of tumor-induced osteomalacia (TIO) in China, a rare paraneoplastic syndrome clinically characterized by bone pain, fractures and muscle weakness. </a:t>
            </a:r>
            <a:endParaRPr lang="en-US" altLang="zh-CN" sz="1600" dirty="0">
              <a:solidFill>
                <a:schemeClr val="bg1"/>
              </a:solidFill>
              <a:latin typeface="Segoe UI" panose="020B0502040204020203" pitchFamily="34" charset="0"/>
              <a:ea typeface="微软雅黑" panose="020B0503020204020204" pitchFamily="34" charset="-122"/>
            </a:endParaRPr>
          </a:p>
          <a:p>
            <a:pPr marL="285750" lvl="0" indent="-285750">
              <a:spcBef>
                <a:spcPts val="600"/>
              </a:spcBef>
            </a:pPr>
            <a:r>
              <a:rPr lang="en-US" altLang="zh-CN" sz="1600" dirty="0">
                <a:solidFill>
                  <a:schemeClr val="bg1"/>
                </a:solidFill>
                <a:latin typeface="Segoe UI" panose="020B0502040204020203" pitchFamily="34" charset="0"/>
                <a:ea typeface="微软雅黑" panose="020B0503020204020204" pitchFamily="34" charset="-122"/>
              </a:rPr>
              <a:t>TIO lesions are typically small, benign mesenchymal tumors that may be found in bone or soft tissue, anywhere in the body. Locating the tumor is critical, as complete removal is curative.</a:t>
            </a:r>
            <a:endParaRPr lang="en-US" altLang="zh-CN" sz="1600" dirty="0">
              <a:solidFill>
                <a:schemeClr val="bg1"/>
              </a:solidFill>
              <a:latin typeface="Segoe UI" panose="020B0502040204020203" pitchFamily="34" charset="0"/>
              <a:ea typeface="微软雅黑" panose="020B0503020204020204" pitchFamily="34" charset="-122"/>
            </a:endParaRPr>
          </a:p>
          <a:p>
            <a:pPr marL="285750" lvl="0" indent="-285750">
              <a:spcBef>
                <a:spcPts val="600"/>
              </a:spcBef>
            </a:pPr>
            <a:r>
              <a:rPr lang="en-US" altLang="zh-CN" sz="1600" dirty="0">
                <a:solidFill>
                  <a:schemeClr val="bg1"/>
                </a:solidFill>
                <a:latin typeface="Segoe UI" panose="020B0502040204020203" pitchFamily="34" charset="0"/>
                <a:ea typeface="微软雅黑" panose="020B0503020204020204" pitchFamily="34" charset="-122"/>
              </a:rPr>
              <a:t>However, localization of the lesion is challenging. Only 30% are superficial and can be palpated, while the remaining  70% are impalpable.</a:t>
            </a:r>
            <a:endParaRPr lang="en-US" altLang="zh-CN" sz="1600" dirty="0">
              <a:solidFill>
                <a:schemeClr val="bg1"/>
              </a:solidFill>
              <a:latin typeface="Segoe UI" panose="020B0502040204020203" pitchFamily="34" charset="0"/>
              <a:ea typeface="微软雅黑" panose="020B0503020204020204" pitchFamily="34" charset="-122"/>
            </a:endParaRPr>
          </a:p>
          <a:p>
            <a:pPr marL="285750" lvl="0" indent="-285750">
              <a:spcBef>
                <a:spcPts val="600"/>
              </a:spcBef>
            </a:pPr>
            <a:r>
              <a:rPr lang="en-US" altLang="zh-CN" sz="1600" dirty="0">
                <a:solidFill>
                  <a:schemeClr val="bg1"/>
                </a:solidFill>
                <a:latin typeface="Segoe UI" panose="020B0502040204020203" pitchFamily="34" charset="0"/>
                <a:ea typeface="微软雅黑" panose="020B0503020204020204" pitchFamily="34" charset="-122"/>
              </a:rPr>
              <a:t>Step wise locating of the culprit lesions is critical for the patients with TIO</a:t>
            </a:r>
            <a:endParaRPr lang="zh-CN" altLang="en-US" sz="1600" dirty="0">
              <a:solidFill>
                <a:schemeClr val="bg1"/>
              </a:solidFill>
              <a:latin typeface="Segoe UI" panose="020B0502040204020203" pitchFamily="34" charset="0"/>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3"/>
          <p:cNvPicPr>
            <a:picLocks noChangeAspect="1"/>
          </p:cNvPicPr>
          <p:nvPr/>
        </p:nvPicPr>
        <p:blipFill>
          <a:blip r:embed="rId1"/>
          <a:stretch>
            <a:fillRect/>
          </a:stretch>
        </p:blipFill>
        <p:spPr>
          <a:xfrm>
            <a:off x="9983788" y="1425575"/>
            <a:ext cx="2073275" cy="2160588"/>
          </a:xfrm>
          <a:prstGeom prst="rect">
            <a:avLst/>
          </a:prstGeom>
          <a:noFill/>
          <a:ln w="9525">
            <a:noFill/>
          </a:ln>
        </p:spPr>
      </p:pic>
      <p:pic>
        <p:nvPicPr>
          <p:cNvPr id="22531" name="Picture 2"/>
          <p:cNvPicPr>
            <a:picLocks noChangeAspect="1"/>
          </p:cNvPicPr>
          <p:nvPr/>
        </p:nvPicPr>
        <p:blipFill>
          <a:blip r:embed="rId2"/>
          <a:stretch>
            <a:fillRect/>
          </a:stretch>
        </p:blipFill>
        <p:spPr>
          <a:xfrm>
            <a:off x="7824788" y="1425575"/>
            <a:ext cx="2159000" cy="2160588"/>
          </a:xfrm>
          <a:prstGeom prst="rect">
            <a:avLst/>
          </a:prstGeom>
          <a:noFill/>
          <a:ln w="9525">
            <a:noFill/>
          </a:ln>
        </p:spPr>
      </p:pic>
      <p:pic>
        <p:nvPicPr>
          <p:cNvPr id="22532" name="Picture 4"/>
          <p:cNvPicPr>
            <a:picLocks noChangeAspect="1"/>
          </p:cNvPicPr>
          <p:nvPr/>
        </p:nvPicPr>
        <p:blipFill>
          <a:blip r:embed="rId3"/>
          <a:stretch>
            <a:fillRect/>
          </a:stretch>
        </p:blipFill>
        <p:spPr>
          <a:xfrm>
            <a:off x="119063" y="1389063"/>
            <a:ext cx="3074987" cy="2206625"/>
          </a:xfrm>
          <a:prstGeom prst="rect">
            <a:avLst/>
          </a:prstGeom>
          <a:noFill/>
          <a:ln w="9525">
            <a:noFill/>
          </a:ln>
        </p:spPr>
      </p:pic>
      <p:pic>
        <p:nvPicPr>
          <p:cNvPr id="22533" name="Picture 5"/>
          <p:cNvPicPr>
            <a:picLocks noChangeAspect="1"/>
          </p:cNvPicPr>
          <p:nvPr/>
        </p:nvPicPr>
        <p:blipFill>
          <a:blip r:embed="rId4"/>
          <a:stretch>
            <a:fillRect/>
          </a:stretch>
        </p:blipFill>
        <p:spPr>
          <a:xfrm>
            <a:off x="3206750" y="1416050"/>
            <a:ext cx="4618038" cy="2170113"/>
          </a:xfrm>
          <a:prstGeom prst="rect">
            <a:avLst/>
          </a:prstGeom>
          <a:noFill/>
          <a:ln w="9525">
            <a:noFill/>
          </a:ln>
        </p:spPr>
      </p:pic>
      <p:sp>
        <p:nvSpPr>
          <p:cNvPr id="7" name="Rectangle 10"/>
          <p:cNvSpPr>
            <a:spLocks noChangeArrowheads="1"/>
          </p:cNvSpPr>
          <p:nvPr/>
        </p:nvSpPr>
        <p:spPr bwMode="auto">
          <a:xfrm>
            <a:off x="119063" y="3595688"/>
            <a:ext cx="11938000" cy="338138"/>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3000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99m</a:t>
            </a: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Tc-HYNIC-TOC </a:t>
            </a:r>
            <a:r>
              <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SPECT</a:t>
            </a:r>
            <a:r>
              <a:rPr kumimoji="0" lang="zh-CN" altLang="en-US"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imaging</a:t>
            </a:r>
            <a:endPar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2535" name="矩形 2"/>
          <p:cNvSpPr/>
          <p:nvPr/>
        </p:nvSpPr>
        <p:spPr>
          <a:xfrm>
            <a:off x="479425" y="404813"/>
            <a:ext cx="87122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b="1" dirty="0">
                <a:solidFill>
                  <a:srgbClr val="FFFF00"/>
                </a:solidFill>
                <a:latin typeface="微软雅黑" panose="020B0503020204020204" pitchFamily="34" charset="-122"/>
                <a:ea typeface="微软雅黑" panose="020B0503020204020204" pitchFamily="34" charset="-122"/>
              </a:rPr>
              <a:t>SSTR2 imaging help localize TIO. </a:t>
            </a:r>
            <a:endParaRPr lang="en-US" altLang="zh-CN" b="1" dirty="0">
              <a:solidFill>
                <a:srgbClr val="FFFF00"/>
              </a:solidFill>
              <a:latin typeface="微软雅黑" panose="020B0503020204020204" pitchFamily="34" charset="-122"/>
              <a:ea typeface="微软雅黑" panose="020B0503020204020204" pitchFamily="34" charset="-122"/>
            </a:endParaRPr>
          </a:p>
        </p:txBody>
      </p:sp>
      <p:pic>
        <p:nvPicPr>
          <p:cNvPr id="22536" name="图片 8" descr="屏幕剪辑"/>
          <p:cNvPicPr>
            <a:picLocks noChangeAspect="1"/>
          </p:cNvPicPr>
          <p:nvPr/>
        </p:nvPicPr>
        <p:blipFill>
          <a:blip r:embed="rId5"/>
          <a:stretch>
            <a:fillRect/>
          </a:stretch>
        </p:blipFill>
        <p:spPr>
          <a:xfrm>
            <a:off x="98425" y="3924300"/>
            <a:ext cx="2889250" cy="2409825"/>
          </a:xfrm>
          <a:prstGeom prst="rect">
            <a:avLst/>
          </a:prstGeom>
          <a:noFill/>
          <a:ln w="9525">
            <a:noFill/>
          </a:ln>
        </p:spPr>
      </p:pic>
      <p:pic>
        <p:nvPicPr>
          <p:cNvPr id="22537" name="图片 9" descr="屏幕剪辑"/>
          <p:cNvPicPr>
            <a:picLocks noChangeAspect="1"/>
          </p:cNvPicPr>
          <p:nvPr/>
        </p:nvPicPr>
        <p:blipFill>
          <a:blip r:embed="rId6"/>
          <a:stretch>
            <a:fillRect/>
          </a:stretch>
        </p:blipFill>
        <p:spPr>
          <a:xfrm>
            <a:off x="3051175" y="3994150"/>
            <a:ext cx="3133725" cy="2351088"/>
          </a:xfrm>
          <a:prstGeom prst="rect">
            <a:avLst/>
          </a:prstGeom>
          <a:noFill/>
          <a:ln w="9525">
            <a:noFill/>
          </a:ln>
        </p:spPr>
      </p:pic>
      <p:pic>
        <p:nvPicPr>
          <p:cNvPr id="22538" name="图片 10" descr="屏幕剪辑"/>
          <p:cNvPicPr>
            <a:picLocks noChangeAspect="1"/>
          </p:cNvPicPr>
          <p:nvPr/>
        </p:nvPicPr>
        <p:blipFill>
          <a:blip r:embed="rId7"/>
          <a:stretch>
            <a:fillRect/>
          </a:stretch>
        </p:blipFill>
        <p:spPr>
          <a:xfrm>
            <a:off x="6184900" y="4021138"/>
            <a:ext cx="1495425" cy="2325687"/>
          </a:xfrm>
          <a:prstGeom prst="rect">
            <a:avLst/>
          </a:prstGeom>
          <a:noFill/>
          <a:ln w="9525">
            <a:noFill/>
          </a:ln>
        </p:spPr>
      </p:pic>
      <p:pic>
        <p:nvPicPr>
          <p:cNvPr id="22539" name="Picture 2" descr="Figure 拷贝"/>
          <p:cNvPicPr>
            <a:picLocks noChangeAspect="1"/>
          </p:cNvPicPr>
          <p:nvPr/>
        </p:nvPicPr>
        <p:blipFill>
          <a:blip r:embed="rId8">
            <a:lum bright="-6000"/>
          </a:blip>
          <a:srcRect l="11354" t="32385" b="34242"/>
          <a:stretch>
            <a:fillRect/>
          </a:stretch>
        </p:blipFill>
        <p:spPr>
          <a:xfrm>
            <a:off x="7824788" y="4041775"/>
            <a:ext cx="4060825" cy="2287588"/>
          </a:xfrm>
          <a:prstGeom prst="rect">
            <a:avLst/>
          </a:prstGeom>
          <a:noFill/>
          <a:ln w="9525">
            <a:noFill/>
          </a:ln>
        </p:spPr>
      </p:pic>
      <p:grpSp>
        <p:nvGrpSpPr>
          <p:cNvPr id="22540" name="组合 1"/>
          <p:cNvGrpSpPr/>
          <p:nvPr/>
        </p:nvGrpSpPr>
        <p:grpSpPr>
          <a:xfrm>
            <a:off x="198438" y="6323013"/>
            <a:ext cx="11852275" cy="285750"/>
            <a:chOff x="198471" y="6323486"/>
            <a:chExt cx="11852959" cy="285713"/>
          </a:xfrm>
        </p:grpSpPr>
        <p:sp>
          <p:nvSpPr>
            <p:cNvPr id="13" name="Rectangle 7"/>
            <p:cNvSpPr>
              <a:spLocks noChangeArrowheads="1"/>
            </p:cNvSpPr>
            <p:nvPr/>
          </p:nvSpPr>
          <p:spPr bwMode="auto">
            <a:xfrm>
              <a:off x="7656976" y="6331422"/>
              <a:ext cx="1674909" cy="277777"/>
            </a:xfrm>
            <a:prstGeom prst="rect">
              <a:avLst/>
            </a:prstGeom>
            <a:solidFill>
              <a:schemeClr val="accent6">
                <a:lumMod val="75000"/>
              </a:schemeClr>
            </a:solidFill>
            <a:ln>
              <a:noFill/>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1" i="0" u="none" strike="noStrike" kern="1200" cap="none" spc="0" normalizeH="0" baseline="3000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99m</a:t>
              </a: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Tc-TOC</a:t>
              </a:r>
              <a:r>
                <a:rPr kumimoji="0" lang="zh-CN" altLang="en-US"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Rectangle 7"/>
            <p:cNvSpPr>
              <a:spLocks noChangeArrowheads="1"/>
            </p:cNvSpPr>
            <p:nvPr/>
          </p:nvSpPr>
          <p:spPr bwMode="auto">
            <a:xfrm>
              <a:off x="9317597" y="6329835"/>
              <a:ext cx="828723" cy="276189"/>
            </a:xfrm>
            <a:prstGeom prst="rect">
              <a:avLst/>
            </a:prstGeom>
            <a:solidFill>
              <a:schemeClr val="accent6">
                <a:lumMod val="75000"/>
              </a:schemeClr>
            </a:solidFill>
            <a:ln>
              <a:noFill/>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FDG (-)</a:t>
              </a:r>
              <a:endParaRPr kumimoji="0" lang="zh-CN" altLang="en-US" sz="12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Rectangle 7"/>
            <p:cNvSpPr>
              <a:spLocks noChangeArrowheads="1"/>
            </p:cNvSpPr>
            <p:nvPr/>
          </p:nvSpPr>
          <p:spPr bwMode="auto">
            <a:xfrm>
              <a:off x="9979622" y="6331422"/>
              <a:ext cx="2071808" cy="277777"/>
            </a:xfrm>
            <a:prstGeom prst="rect">
              <a:avLst/>
            </a:prstGeom>
            <a:solidFill>
              <a:schemeClr val="accent6">
                <a:lumMod val="75000"/>
              </a:schemeClr>
            </a:solidFill>
            <a:ln>
              <a:noFill/>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1" i="0" u="none" strike="noStrike" kern="1200" cap="none" spc="0" normalizeH="0" baseline="3000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68</a:t>
              </a: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Ga-DOTATATE PET</a:t>
              </a:r>
              <a:r>
                <a:rPr kumimoji="0" lang="zh-CN" altLang="en-US"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Rectangle 7"/>
            <p:cNvSpPr>
              <a:spLocks noChangeArrowheads="1"/>
            </p:cNvSpPr>
            <p:nvPr/>
          </p:nvSpPr>
          <p:spPr bwMode="auto">
            <a:xfrm>
              <a:off x="3045022" y="6331422"/>
              <a:ext cx="4623067" cy="277777"/>
            </a:xfrm>
            <a:prstGeom prst="rect">
              <a:avLst/>
            </a:prstGeom>
            <a:solidFill>
              <a:schemeClr val="accent6">
                <a:lumMod val="75000"/>
              </a:schemeClr>
            </a:solidFill>
            <a:ln>
              <a:noFill/>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1" i="0" u="none" strike="noStrike" kern="1200" cap="none" spc="0" normalizeH="0" baseline="3000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68</a:t>
              </a: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Ga-DOTATATE PET</a:t>
              </a:r>
              <a:r>
                <a:rPr kumimoji="0" lang="zh-CN" altLang="en-US"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Rectangle 7"/>
            <p:cNvSpPr>
              <a:spLocks noChangeArrowheads="1"/>
            </p:cNvSpPr>
            <p:nvPr/>
          </p:nvSpPr>
          <p:spPr bwMode="auto">
            <a:xfrm>
              <a:off x="2232175" y="6323486"/>
              <a:ext cx="827136" cy="277776"/>
            </a:xfrm>
            <a:prstGeom prst="rect">
              <a:avLst/>
            </a:prstGeom>
            <a:solidFill>
              <a:schemeClr val="accent6">
                <a:lumMod val="75000"/>
              </a:schemeClr>
            </a:solidFill>
            <a:ln>
              <a:noFill/>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FDG (-)</a:t>
              </a:r>
              <a:endParaRPr kumimoji="0" lang="zh-CN" altLang="en-US" sz="12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Rectangle 7"/>
            <p:cNvSpPr>
              <a:spLocks noChangeArrowheads="1"/>
            </p:cNvSpPr>
            <p:nvPr/>
          </p:nvSpPr>
          <p:spPr bwMode="auto">
            <a:xfrm>
              <a:off x="198471" y="6323486"/>
              <a:ext cx="2071807" cy="277776"/>
            </a:xfrm>
            <a:prstGeom prst="rect">
              <a:avLst/>
            </a:prstGeom>
            <a:solidFill>
              <a:schemeClr val="accent6">
                <a:lumMod val="75000"/>
              </a:schemeClr>
            </a:solidFill>
            <a:ln>
              <a:noFill/>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200" b="1" i="0" u="none" strike="noStrike" kern="1200" cap="none" spc="0" normalizeH="0" baseline="3000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68</a:t>
              </a: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Ga-DOTATATE PET</a:t>
              </a:r>
              <a:r>
                <a:rPr kumimoji="0" lang="zh-CN" altLang="en-US"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en-US" altLang="zh-CN" sz="1200" b="1"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zh-CN" altLang="en-US" sz="12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000000"/>
                                          </p:val>
                                        </p:tav>
                                        <p:tav tm="100000">
                                          <p:val>
                                            <p:strVal val="#ppt_w"/>
                                          </p:val>
                                        </p:tav>
                                      </p:tavLst>
                                    </p:anim>
                                    <p:anim calcmode="lin" valueType="num">
                                      <p:cBhvr>
                                        <p:cTn id="8" dur="500" fill="hold"/>
                                        <p:tgtEl>
                                          <p:spTgt spid="7"/>
                                        </p:tgtEl>
                                        <p:attrNameLst>
                                          <p:attrName>ppt_h</p:attrName>
                                        </p:attrNameLst>
                                      </p:cBhvr>
                                      <p:tavLst>
                                        <p:tav tm="0">
                                          <p:val>
                                            <p:fltVal val="0.00000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3554" name="组合 7"/>
          <p:cNvGrpSpPr/>
          <p:nvPr/>
        </p:nvGrpSpPr>
        <p:grpSpPr>
          <a:xfrm>
            <a:off x="657225" y="1449388"/>
            <a:ext cx="5397500" cy="4468812"/>
            <a:chOff x="548346" y="1916832"/>
            <a:chExt cx="5396176" cy="4467974"/>
          </a:xfrm>
        </p:grpSpPr>
        <p:sp>
          <p:nvSpPr>
            <p:cNvPr id="7" name="圆角矩形 6"/>
            <p:cNvSpPr/>
            <p:nvPr/>
          </p:nvSpPr>
          <p:spPr>
            <a:xfrm>
              <a:off x="1199061" y="1916832"/>
              <a:ext cx="4177275" cy="388705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23575" name="组合 3"/>
            <p:cNvGrpSpPr/>
            <p:nvPr/>
          </p:nvGrpSpPr>
          <p:grpSpPr>
            <a:xfrm>
              <a:off x="548346" y="2072891"/>
              <a:ext cx="5396176" cy="4311915"/>
              <a:chOff x="3344826" y="1511419"/>
              <a:chExt cx="5396176" cy="4311915"/>
            </a:xfrm>
          </p:grpSpPr>
          <p:pic>
            <p:nvPicPr>
              <p:cNvPr id="23576" name="图片 4"/>
              <p:cNvPicPr>
                <a:picLocks noChangeAspect="1"/>
              </p:cNvPicPr>
              <p:nvPr/>
            </p:nvPicPr>
            <p:blipFill>
              <a:blip r:embed="rId1"/>
              <a:srcRect l="27563" t="8139" r="27184" b="23059"/>
              <a:stretch>
                <a:fillRect/>
              </a:stretch>
            </p:blipFill>
            <p:spPr>
              <a:xfrm>
                <a:off x="4283967" y="1511419"/>
                <a:ext cx="3528393" cy="3576314"/>
              </a:xfrm>
              <a:prstGeom prst="rect">
                <a:avLst/>
              </a:prstGeom>
              <a:noFill/>
              <a:ln w="9525" cap="flat" cmpd="sng">
                <a:solidFill>
                  <a:schemeClr val="tx1"/>
                </a:solidFill>
                <a:prstDash val="solid"/>
                <a:miter/>
                <a:headEnd type="none" w="med" len="med"/>
                <a:tailEnd type="none" w="med" len="med"/>
              </a:ln>
            </p:spPr>
          </p:pic>
          <p:sp>
            <p:nvSpPr>
              <p:cNvPr id="23577" name="文本框 5"/>
              <p:cNvSpPr txBox="1"/>
              <p:nvPr/>
            </p:nvSpPr>
            <p:spPr>
              <a:xfrm>
                <a:off x="3344826" y="5300108"/>
                <a:ext cx="5396176" cy="523226"/>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1400" b="1" u="sng" baseline="30000" dirty="0">
                    <a:solidFill>
                      <a:srgbClr val="C00000"/>
                    </a:solidFill>
                    <a:latin typeface="Segoe UI" panose="020B0502040204020203" pitchFamily="34" charset="0"/>
                    <a:ea typeface="微软雅黑" panose="020B0503020204020204" pitchFamily="34" charset="-122"/>
                  </a:rPr>
                  <a:t>18</a:t>
                </a:r>
                <a:r>
                  <a:rPr lang="en-US" altLang="zh-CN" sz="1400" b="1" u="sng" dirty="0">
                    <a:solidFill>
                      <a:srgbClr val="C00000"/>
                    </a:solidFill>
                    <a:latin typeface="Segoe UI" panose="020B0502040204020203" pitchFamily="34" charset="0"/>
                    <a:ea typeface="微软雅黑" panose="020B0503020204020204" pitchFamily="34" charset="-122"/>
                  </a:rPr>
                  <a:t>F-MFBG</a:t>
                </a:r>
                <a:r>
                  <a:rPr lang="en-US" altLang="zh-CN" sz="1400" b="1" dirty="0">
                    <a:solidFill>
                      <a:srgbClr val="C00000"/>
                    </a:solidFill>
                    <a:latin typeface="Segoe UI" panose="020B0502040204020203" pitchFamily="34" charset="0"/>
                    <a:ea typeface="微软雅黑" panose="020B0503020204020204" pitchFamily="34" charset="-122"/>
                  </a:rPr>
                  <a:t> shows </a:t>
                </a:r>
                <a:r>
                  <a:rPr lang="en-US" altLang="zh-CN" sz="1400" dirty="0">
                    <a:solidFill>
                      <a:schemeClr val="bg1"/>
                    </a:solidFill>
                    <a:latin typeface="Segoe UI" panose="020B0502040204020203" pitchFamily="34" charset="0"/>
                    <a:ea typeface="微软雅黑" panose="020B0503020204020204" pitchFamily="34" charset="-122"/>
                  </a:rPr>
                  <a:t>higher sensitivity than </a:t>
                </a:r>
                <a:r>
                  <a:rPr lang="en-US" altLang="zh-CN" sz="1400" baseline="30000" dirty="0">
                    <a:solidFill>
                      <a:schemeClr val="bg1"/>
                    </a:solidFill>
                    <a:latin typeface="Segoe UI" panose="020B0502040204020203" pitchFamily="34" charset="0"/>
                    <a:ea typeface="微软雅黑" panose="020B0503020204020204" pitchFamily="34" charset="-122"/>
                  </a:rPr>
                  <a:t>131</a:t>
                </a:r>
                <a:r>
                  <a:rPr lang="en-US" altLang="zh-CN" sz="1400" dirty="0">
                    <a:solidFill>
                      <a:schemeClr val="bg1"/>
                    </a:solidFill>
                    <a:latin typeface="Segoe UI" panose="020B0502040204020203" pitchFamily="34" charset="0"/>
                    <a:ea typeface="微软雅黑" panose="020B0503020204020204" pitchFamily="34" charset="-122"/>
                  </a:rPr>
                  <a:t>I-MIBG</a:t>
                </a:r>
                <a:r>
                  <a:rPr lang="en-US" altLang="zh-CN" sz="1400" b="1" dirty="0">
                    <a:solidFill>
                      <a:srgbClr val="C00000"/>
                    </a:solidFill>
                    <a:latin typeface="Segoe UI" panose="020B0502040204020203" pitchFamily="34" charset="0"/>
                    <a:ea typeface="微软雅黑" panose="020B0503020204020204" pitchFamily="34" charset="-122"/>
                  </a:rPr>
                  <a:t> </a:t>
                </a:r>
                <a:r>
                  <a:rPr lang="en-US" altLang="zh-CN" sz="1400" dirty="0">
                    <a:solidFill>
                      <a:schemeClr val="bg1"/>
                    </a:solidFill>
                    <a:latin typeface="Segoe UI" panose="020B0502040204020203" pitchFamily="34" charset="0"/>
                    <a:ea typeface="微软雅黑" panose="020B0503020204020204" pitchFamily="34" charset="-122"/>
                  </a:rPr>
                  <a:t>in staging primary pheochromocytoma and metastasis. </a:t>
                </a:r>
                <a:endParaRPr lang="zh-CN" altLang="en-US" sz="1400" dirty="0">
                  <a:solidFill>
                    <a:schemeClr val="bg1"/>
                  </a:solidFill>
                  <a:latin typeface="Segoe UI" panose="020B0502040204020203" pitchFamily="34" charset="0"/>
                  <a:ea typeface="微软雅黑" panose="020B0503020204020204" pitchFamily="34" charset="-122"/>
                </a:endParaRPr>
              </a:p>
            </p:txBody>
          </p:sp>
        </p:grpSp>
      </p:grpSp>
      <p:sp>
        <p:nvSpPr>
          <p:cNvPr id="23555" name="标题 1"/>
          <p:cNvSpPr txBox="1"/>
          <p:nvPr/>
        </p:nvSpPr>
        <p:spPr>
          <a:xfrm>
            <a:off x="406400" y="174625"/>
            <a:ext cx="9074150" cy="922338"/>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en-US" altLang="zh-CN" sz="2800" b="1" dirty="0">
                <a:solidFill>
                  <a:srgbClr val="FFFF00"/>
                </a:solidFill>
                <a:latin typeface="微软雅黑" panose="020B0503020204020204" pitchFamily="34" charset="-122"/>
                <a:ea typeface="微软雅黑" panose="020B0503020204020204" pitchFamily="34" charset="-122"/>
              </a:rPr>
              <a:t>A series of translational research work promote MDT for complex, severe and rare diseases</a:t>
            </a:r>
            <a:endParaRPr lang="zh-CN" altLang="en-US" sz="2800" b="1" dirty="0">
              <a:solidFill>
                <a:srgbClr val="FFFF00"/>
              </a:solidFill>
              <a:latin typeface="微软雅黑" panose="020B0503020204020204" pitchFamily="34" charset="-122"/>
              <a:ea typeface="微软雅黑" panose="020B0503020204020204" pitchFamily="34" charset="-122"/>
            </a:endParaRPr>
          </a:p>
        </p:txBody>
      </p:sp>
      <p:pic>
        <p:nvPicPr>
          <p:cNvPr id="23556" name="图片 16"/>
          <p:cNvPicPr>
            <a:picLocks noChangeAspect="1"/>
          </p:cNvPicPr>
          <p:nvPr/>
        </p:nvPicPr>
        <p:blipFill>
          <a:blip r:embed="rId2"/>
          <a:stretch>
            <a:fillRect/>
          </a:stretch>
        </p:blipFill>
        <p:spPr>
          <a:xfrm>
            <a:off x="8474075" y="5937250"/>
            <a:ext cx="1222375" cy="917575"/>
          </a:xfrm>
          <a:prstGeom prst="rect">
            <a:avLst/>
          </a:prstGeom>
          <a:noFill/>
          <a:ln w="9525">
            <a:noFill/>
          </a:ln>
        </p:spPr>
      </p:pic>
      <p:pic>
        <p:nvPicPr>
          <p:cNvPr id="23557" name="图片 17"/>
          <p:cNvPicPr>
            <a:picLocks noChangeAspect="1"/>
          </p:cNvPicPr>
          <p:nvPr/>
        </p:nvPicPr>
        <p:blipFill>
          <a:blip r:embed="rId3"/>
          <a:stretch>
            <a:fillRect/>
          </a:stretch>
        </p:blipFill>
        <p:spPr>
          <a:xfrm>
            <a:off x="9696450" y="5930900"/>
            <a:ext cx="1227138" cy="920750"/>
          </a:xfrm>
          <a:prstGeom prst="rect">
            <a:avLst/>
          </a:prstGeom>
          <a:noFill/>
          <a:ln w="9525">
            <a:noFill/>
          </a:ln>
        </p:spPr>
      </p:pic>
      <p:pic>
        <p:nvPicPr>
          <p:cNvPr id="23558" name="图片 18"/>
          <p:cNvPicPr>
            <a:picLocks noChangeAspect="1"/>
          </p:cNvPicPr>
          <p:nvPr/>
        </p:nvPicPr>
        <p:blipFill>
          <a:blip r:embed="rId4"/>
          <a:stretch>
            <a:fillRect/>
          </a:stretch>
        </p:blipFill>
        <p:spPr>
          <a:xfrm>
            <a:off x="10820400" y="5932488"/>
            <a:ext cx="1346200" cy="909637"/>
          </a:xfrm>
          <a:prstGeom prst="rect">
            <a:avLst/>
          </a:prstGeom>
          <a:noFill/>
          <a:ln w="9525">
            <a:noFill/>
          </a:ln>
        </p:spPr>
      </p:pic>
      <p:grpSp>
        <p:nvGrpSpPr>
          <p:cNvPr id="23559" name="组合 22"/>
          <p:cNvGrpSpPr/>
          <p:nvPr/>
        </p:nvGrpSpPr>
        <p:grpSpPr>
          <a:xfrm>
            <a:off x="42863" y="5907088"/>
            <a:ext cx="12133262" cy="962025"/>
            <a:chOff x="42141" y="5906839"/>
            <a:chExt cx="12133372" cy="961956"/>
          </a:xfrm>
        </p:grpSpPr>
        <p:pic>
          <p:nvPicPr>
            <p:cNvPr id="23566" name="图片 2"/>
            <p:cNvPicPr>
              <a:picLocks noChangeAspect="1"/>
            </p:cNvPicPr>
            <p:nvPr/>
          </p:nvPicPr>
          <p:blipFill>
            <a:blip r:embed="rId5"/>
            <a:srcRect l="61455" t="23032" r="8636" b="46519"/>
            <a:stretch>
              <a:fillRect/>
            </a:stretch>
          </p:blipFill>
          <p:spPr>
            <a:xfrm>
              <a:off x="42141" y="5906839"/>
              <a:ext cx="1661370" cy="951161"/>
            </a:xfrm>
            <a:prstGeom prst="rect">
              <a:avLst/>
            </a:prstGeom>
            <a:noFill/>
            <a:ln w="9525">
              <a:noFill/>
            </a:ln>
          </p:spPr>
        </p:pic>
        <p:pic>
          <p:nvPicPr>
            <p:cNvPr id="23567" name="图片 3"/>
            <p:cNvPicPr>
              <a:picLocks noChangeAspect="1"/>
            </p:cNvPicPr>
            <p:nvPr/>
          </p:nvPicPr>
          <p:blipFill>
            <a:blip r:embed="rId5"/>
            <a:srcRect l="61455" t="59779" r="8636" b="10303"/>
            <a:stretch>
              <a:fillRect/>
            </a:stretch>
          </p:blipFill>
          <p:spPr>
            <a:xfrm>
              <a:off x="1687605" y="5927758"/>
              <a:ext cx="1672092" cy="941037"/>
            </a:xfrm>
            <a:prstGeom prst="rect">
              <a:avLst/>
            </a:prstGeom>
            <a:noFill/>
            <a:ln w="9525">
              <a:noFill/>
            </a:ln>
          </p:spPr>
        </p:pic>
        <p:pic>
          <p:nvPicPr>
            <p:cNvPr id="23568" name="图片 4"/>
            <p:cNvPicPr>
              <a:picLocks noChangeAspect="1"/>
            </p:cNvPicPr>
            <p:nvPr/>
          </p:nvPicPr>
          <p:blipFill>
            <a:blip r:embed="rId6"/>
            <a:stretch>
              <a:fillRect/>
            </a:stretch>
          </p:blipFill>
          <p:spPr>
            <a:xfrm>
              <a:off x="3359697" y="5937574"/>
              <a:ext cx="1512167" cy="904810"/>
            </a:xfrm>
            <a:prstGeom prst="rect">
              <a:avLst/>
            </a:prstGeom>
            <a:noFill/>
            <a:ln w="9525">
              <a:noFill/>
            </a:ln>
          </p:spPr>
        </p:pic>
        <p:pic>
          <p:nvPicPr>
            <p:cNvPr id="23569" name="图片 9"/>
            <p:cNvPicPr>
              <a:picLocks noChangeAspect="1"/>
            </p:cNvPicPr>
            <p:nvPr/>
          </p:nvPicPr>
          <p:blipFill>
            <a:blip r:embed="rId7"/>
            <a:stretch>
              <a:fillRect/>
            </a:stretch>
          </p:blipFill>
          <p:spPr>
            <a:xfrm>
              <a:off x="4871864" y="5927758"/>
              <a:ext cx="1368152" cy="923502"/>
            </a:xfrm>
            <a:prstGeom prst="rect">
              <a:avLst/>
            </a:prstGeom>
            <a:noFill/>
            <a:ln w="9525">
              <a:noFill/>
            </a:ln>
          </p:spPr>
        </p:pic>
        <p:pic>
          <p:nvPicPr>
            <p:cNvPr id="23570" name="图片 15"/>
            <p:cNvPicPr>
              <a:picLocks noChangeAspect="1"/>
            </p:cNvPicPr>
            <p:nvPr/>
          </p:nvPicPr>
          <p:blipFill>
            <a:blip r:embed="rId8"/>
            <a:stretch>
              <a:fillRect/>
            </a:stretch>
          </p:blipFill>
          <p:spPr>
            <a:xfrm>
              <a:off x="6240016" y="5937574"/>
              <a:ext cx="2232248" cy="923689"/>
            </a:xfrm>
            <a:prstGeom prst="rect">
              <a:avLst/>
            </a:prstGeom>
            <a:noFill/>
            <a:ln w="9525">
              <a:noFill/>
            </a:ln>
          </p:spPr>
        </p:pic>
        <p:pic>
          <p:nvPicPr>
            <p:cNvPr id="23571" name="图片 19"/>
            <p:cNvPicPr>
              <a:picLocks noChangeAspect="1"/>
            </p:cNvPicPr>
            <p:nvPr/>
          </p:nvPicPr>
          <p:blipFill>
            <a:blip r:embed="rId2"/>
            <a:stretch>
              <a:fillRect/>
            </a:stretch>
          </p:blipFill>
          <p:spPr>
            <a:xfrm>
              <a:off x="8482224" y="5937574"/>
              <a:ext cx="1222445" cy="916834"/>
            </a:xfrm>
            <a:prstGeom prst="rect">
              <a:avLst/>
            </a:prstGeom>
            <a:noFill/>
            <a:ln w="9525">
              <a:noFill/>
            </a:ln>
          </p:spPr>
        </p:pic>
        <p:pic>
          <p:nvPicPr>
            <p:cNvPr id="23572" name="图片 20"/>
            <p:cNvPicPr>
              <a:picLocks noChangeAspect="1"/>
            </p:cNvPicPr>
            <p:nvPr/>
          </p:nvPicPr>
          <p:blipFill>
            <a:blip r:embed="rId3"/>
            <a:stretch>
              <a:fillRect/>
            </a:stretch>
          </p:blipFill>
          <p:spPr>
            <a:xfrm>
              <a:off x="9704669" y="5930833"/>
              <a:ext cx="1227235" cy="920426"/>
            </a:xfrm>
            <a:prstGeom prst="rect">
              <a:avLst/>
            </a:prstGeom>
            <a:noFill/>
            <a:ln w="9525">
              <a:noFill/>
            </a:ln>
          </p:spPr>
        </p:pic>
        <p:pic>
          <p:nvPicPr>
            <p:cNvPr id="23573" name="图片 21"/>
            <p:cNvPicPr>
              <a:picLocks noChangeAspect="1"/>
            </p:cNvPicPr>
            <p:nvPr/>
          </p:nvPicPr>
          <p:blipFill>
            <a:blip r:embed="rId4"/>
            <a:stretch>
              <a:fillRect/>
            </a:stretch>
          </p:blipFill>
          <p:spPr>
            <a:xfrm>
              <a:off x="10829261" y="5932894"/>
              <a:ext cx="1346252" cy="908720"/>
            </a:xfrm>
            <a:prstGeom prst="rect">
              <a:avLst/>
            </a:prstGeom>
            <a:noFill/>
            <a:ln w="9525">
              <a:noFill/>
            </a:ln>
          </p:spPr>
        </p:pic>
      </p:grpSp>
      <p:grpSp>
        <p:nvGrpSpPr>
          <p:cNvPr id="23560" name="组合 5"/>
          <p:cNvGrpSpPr/>
          <p:nvPr/>
        </p:nvGrpSpPr>
        <p:grpSpPr>
          <a:xfrm>
            <a:off x="6223000" y="1541463"/>
            <a:ext cx="5554663" cy="4106862"/>
            <a:chOff x="6223469" y="1542204"/>
            <a:chExt cx="5553475" cy="4105674"/>
          </a:xfrm>
        </p:grpSpPr>
        <p:grpSp>
          <p:nvGrpSpPr>
            <p:cNvPr id="23561" name="组合 3"/>
            <p:cNvGrpSpPr/>
            <p:nvPr/>
          </p:nvGrpSpPr>
          <p:grpSpPr>
            <a:xfrm>
              <a:off x="6223469" y="1542204"/>
              <a:ext cx="5553475" cy="4105674"/>
              <a:chOff x="6231157" y="1443520"/>
              <a:chExt cx="5553475" cy="4105674"/>
            </a:xfrm>
          </p:grpSpPr>
          <p:sp>
            <p:nvSpPr>
              <p:cNvPr id="3" name="圆角矩形 2"/>
              <p:cNvSpPr/>
              <p:nvPr/>
            </p:nvSpPr>
            <p:spPr>
              <a:xfrm>
                <a:off x="6240680" y="1443520"/>
                <a:ext cx="5543952" cy="367717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3564" name="矩形 2"/>
              <p:cNvSpPr/>
              <p:nvPr/>
            </p:nvSpPr>
            <p:spPr>
              <a:xfrm>
                <a:off x="6231157" y="5173835"/>
                <a:ext cx="5553475" cy="375359"/>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50000"/>
                  </a:lnSpc>
                  <a:spcBef>
                    <a:spcPct val="0"/>
                  </a:spcBef>
                  <a:buFontTx/>
                  <a:buNone/>
                </a:pPr>
                <a:r>
                  <a:rPr lang="en-US" altLang="zh-CN" sz="1400" b="1" u="sng" baseline="30000" dirty="0">
                    <a:solidFill>
                      <a:srgbClr val="FF0000"/>
                    </a:solidFill>
                    <a:latin typeface="Segoe UI" panose="020B0502040204020203" pitchFamily="34" charset="0"/>
                    <a:ea typeface="微软雅黑" panose="020B0503020204020204" pitchFamily="34" charset="-122"/>
                  </a:rPr>
                  <a:t>177</a:t>
                </a:r>
                <a:r>
                  <a:rPr lang="en-US" altLang="zh-CN" sz="1400" b="1" u="sng" dirty="0">
                    <a:solidFill>
                      <a:srgbClr val="FF0000"/>
                    </a:solidFill>
                    <a:latin typeface="Segoe UI" panose="020B0502040204020203" pitchFamily="34" charset="0"/>
                    <a:ea typeface="微软雅黑" panose="020B0503020204020204" pitchFamily="34" charset="-122"/>
                  </a:rPr>
                  <a:t>Lu TATE  </a:t>
                </a:r>
                <a:r>
                  <a:rPr lang="en-US" altLang="zh-CN" sz="1400" dirty="0">
                    <a:solidFill>
                      <a:schemeClr val="bg1"/>
                    </a:solidFill>
                    <a:latin typeface="Segoe UI" panose="020B0502040204020203" pitchFamily="34" charset="0"/>
                    <a:ea typeface="微软雅黑" panose="020B0503020204020204" pitchFamily="34" charset="-122"/>
                  </a:rPr>
                  <a:t>for patient with advanced GEP NET  </a:t>
                </a:r>
                <a:endParaRPr lang="en-US" altLang="zh-CN" sz="1400" dirty="0">
                  <a:solidFill>
                    <a:schemeClr val="bg1"/>
                  </a:solidFill>
                  <a:latin typeface="Segoe UI" panose="020B0502040204020203" pitchFamily="34" charset="0"/>
                  <a:ea typeface="微软雅黑" panose="020B0503020204020204" pitchFamily="34" charset="-122"/>
                </a:endParaRPr>
              </a:p>
            </p:txBody>
          </p:sp>
          <p:pic>
            <p:nvPicPr>
              <p:cNvPr id="23565" name="图片 1"/>
              <p:cNvPicPr>
                <a:picLocks noChangeAspect="1"/>
              </p:cNvPicPr>
              <p:nvPr/>
            </p:nvPicPr>
            <p:blipFill>
              <a:blip r:embed="rId9"/>
              <a:srcRect l="9637" t="26717" r="56728" b="12994"/>
              <a:stretch>
                <a:fillRect/>
              </a:stretch>
            </p:blipFill>
            <p:spPr>
              <a:xfrm>
                <a:off x="6457896" y="1755509"/>
                <a:ext cx="5118400" cy="2798943"/>
              </a:xfrm>
              <a:prstGeom prst="rect">
                <a:avLst/>
              </a:prstGeom>
              <a:noFill/>
              <a:ln w="9525">
                <a:noFill/>
              </a:ln>
            </p:spPr>
          </p:pic>
        </p:grpSp>
        <p:sp>
          <p:nvSpPr>
            <p:cNvPr id="23562" name="文本框 4"/>
            <p:cNvSpPr txBox="1"/>
            <p:nvPr/>
          </p:nvSpPr>
          <p:spPr>
            <a:xfrm>
              <a:off x="6589488" y="4697203"/>
              <a:ext cx="5187456" cy="276999"/>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zh-CN" sz="1200" b="1" dirty="0">
                  <a:solidFill>
                    <a:schemeClr val="bg1"/>
                  </a:solidFill>
                  <a:latin typeface="Segoe UI" panose="020B0502040204020203" pitchFamily="34" charset="0"/>
                  <a:cs typeface="Segoe UI" panose="020B0502040204020203" pitchFamily="34" charset="0"/>
                </a:rPr>
                <a:t>Before(Sep,2020)         1 cycle               3 cycle          4 cycle(Dec, 2021)   </a:t>
              </a:r>
              <a:endParaRPr lang="zh-CN" altLang="en-US" sz="1200" b="1" dirty="0">
                <a:solidFill>
                  <a:schemeClr val="bg1"/>
                </a:solidFill>
                <a:latin typeface="Segoe UI" panose="020B0502040204020203" pitchFamily="34" charset="0"/>
                <a:ea typeface="Segoe UI" panose="020B0502040204020203" pitchFamily="34" charset="0"/>
              </a:endParaRPr>
            </a:p>
          </p:txBody>
        </p:sp>
      </p:grpSp>
    </p:spTree>
    <p:custDataLst>
      <p:tags r:id="rId10"/>
    </p:custDataLst>
  </p:cSld>
  <p:clrMapOvr>
    <a:masterClrMapping/>
  </p:clrMapOvr>
  <p:transition spd="slow" advTm="10161"/>
</p:sld>
</file>

<file path=ppt/tags/tag1.xml><?xml version="1.0" encoding="utf-8"?>
<p:tagLst xmlns:p="http://schemas.openxmlformats.org/presentationml/2006/main">
  <p:tag name="TIMING" val="|5.8"/>
</p:tagLst>
</file>

<file path=ppt/tags/tag2.xml><?xml version="1.0" encoding="utf-8"?>
<p:tagLst xmlns:p="http://schemas.openxmlformats.org/presentationml/2006/main">
  <p:tag name="TIMING" val="|2.4"/>
</p:tagLst>
</file>

<file path=ppt/tags/tag3.xml><?xml version="1.0" encoding="utf-8"?>
<p:tagLst xmlns:p="http://schemas.openxmlformats.org/presentationml/2006/main">
  <p:tag name="KSO_WPP_MARK_KEY" val="2e439274-3f2e-4b36-8333-b2eb4062697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7447</Words>
  <Application>WPS 演示</Application>
  <PresentationFormat>宽屏</PresentationFormat>
  <Paragraphs>683</Paragraphs>
  <Slides>17</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17</vt:i4>
      </vt:variant>
    </vt:vector>
  </HeadingPairs>
  <TitlesOfParts>
    <vt:vector size="30" baseType="lpstr">
      <vt:lpstr>Arial</vt:lpstr>
      <vt:lpstr>宋体</vt:lpstr>
      <vt:lpstr>Wingdings</vt:lpstr>
      <vt:lpstr>Calibri</vt:lpstr>
      <vt:lpstr>等线</vt:lpstr>
      <vt:lpstr>Arial Rounded MT Bold</vt:lpstr>
      <vt:lpstr>微软雅黑</vt:lpstr>
      <vt:lpstr>Segoe UI</vt:lpstr>
      <vt:lpstr>Arial Unicode MS</vt:lpstr>
      <vt:lpstr>Times New Roman</vt:lpstr>
      <vt:lpstr>Rockwell</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相册</dc:title>
  <dc:creator>heshaolin</dc:creator>
  <cp:lastModifiedBy>刘景源</cp:lastModifiedBy>
  <cp:revision>617</cp:revision>
  <dcterms:created xsi:type="dcterms:W3CDTF">2012-07-30T02:03:58Z</dcterms:created>
  <dcterms:modified xsi:type="dcterms:W3CDTF">2022-12-08T02:40:03Z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3EA3FC9D437D4661941423E55AA9A0E3</vt:lpwstr>
  </property>
  <property fmtid="{D5CDD505-2E9C-101B-9397-08002B2CF9AE}" pid="3" name="KSOProductBuildVer">
    <vt:lpwstr>2052-11.1.0.12975</vt:lpwstr>
  </property>
</Properties>
</file>