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8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05" r:id="rId4"/>
    <p:sldId id="289" r:id="rId5"/>
    <p:sldId id="306" r:id="rId6"/>
    <p:sldId id="318" r:id="rId7"/>
    <p:sldId id="317" r:id="rId8"/>
    <p:sldId id="320" r:id="rId9"/>
    <p:sldId id="319" r:id="rId10"/>
    <p:sldId id="262" r:id="rId11"/>
    <p:sldId id="265" r:id="rId12"/>
    <p:sldId id="308" r:id="rId13"/>
    <p:sldId id="261" r:id="rId14"/>
    <p:sldId id="315" r:id="rId15"/>
    <p:sldId id="264" r:id="rId16"/>
    <p:sldId id="263" r:id="rId17"/>
    <p:sldId id="316" r:id="rId18"/>
    <p:sldId id="292" r:id="rId19"/>
    <p:sldId id="321" r:id="rId20"/>
    <p:sldId id="322" r:id="rId21"/>
    <p:sldId id="323" r:id="rId22"/>
    <p:sldId id="324" r:id="rId23"/>
    <p:sldId id="309" r:id="rId24"/>
    <p:sldId id="313" r:id="rId25"/>
    <p:sldId id="312" r:id="rId26"/>
  </p:sldIdLst>
  <p:sldSz cx="12192000" cy="6858000"/>
  <p:notesSz cx="6858000" cy="9144000"/>
  <p:embeddedFontLs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BCD551-1C0D-46E1-AC8E-D83A6464F471}">
          <p14:sldIdLst>
            <p14:sldId id="256"/>
            <p14:sldId id="304"/>
            <p14:sldId id="305"/>
            <p14:sldId id="289"/>
            <p14:sldId id="306"/>
            <p14:sldId id="318"/>
            <p14:sldId id="317"/>
            <p14:sldId id="320"/>
            <p14:sldId id="319"/>
            <p14:sldId id="262"/>
            <p14:sldId id="265"/>
            <p14:sldId id="308"/>
            <p14:sldId id="261"/>
            <p14:sldId id="315"/>
            <p14:sldId id="264"/>
            <p14:sldId id="263"/>
            <p14:sldId id="316"/>
            <p14:sldId id="292"/>
            <p14:sldId id="321"/>
            <p14:sldId id="322"/>
            <p14:sldId id="323"/>
            <p14:sldId id="324"/>
            <p14:sldId id="309"/>
            <p14:sldId id="313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8307" autoAdjust="0"/>
  </p:normalViewPr>
  <p:slideViewPr>
    <p:cSldViewPr snapToGrid="0">
      <p:cViewPr varScale="1">
        <p:scale>
          <a:sx n="116" d="100"/>
          <a:sy n="116" d="100"/>
        </p:scale>
        <p:origin x="398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8164D-45A1-489E-80A3-BDBA7544FD09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C0F61-ACDF-48BB-B6E8-6D03AA99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D15FB-A7FA-4E1F-9FB0-03639F92FA60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F0C0-7862-4D55-B797-45C859ABE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F0C0-7862-4D55-B797-45C859ABE3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4317-1A65-4C8F-9C4A-F315B8AF221A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3279-7505-4FC0-969B-1A94CEBEE5E1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352-3829-4E2A-AEEC-700CC9F4017E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0223-C689-4D72-9398-0DF0D8F42F75}" type="datetime1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0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AC3C-9DC7-43FC-8974-2FE0089B91DD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33C9-2856-4CFB-B9A7-4A9537368148}" type="datetime1">
              <a:rPr lang="en-US" smtClean="0"/>
              <a:t>12/7/2022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655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28B2-70DE-43F0-9EFF-C5EFB2446A03}" type="datetime1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98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7C98-AF17-4A82-9ECB-E26668B33C3E}" type="datetime1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610B-DFDD-457C-BE74-956B71611325}" type="datetime1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A457-4F4A-4826-A34C-3D7AD1F835FC}" type="datetime1">
              <a:rPr lang="en-US" smtClean="0"/>
              <a:t>12/7/2022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85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B000669-DDD1-47C0-B04C-165D280DB79C}" type="datetime1">
              <a:rPr lang="en-US" smtClean="0"/>
              <a:t>12/7/2022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E8C10C-D52B-43D0-86F9-DF44D58F6BFA}" type="datetime1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3C13478-81FD-4CDD-86B2-3656A367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678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Beam extraction simulation and magnetic channels' design for MSC230 Cyclotron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8314" y="4553109"/>
            <a:ext cx="2581553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Dmitry Popov</a:t>
            </a:r>
          </a:p>
          <a:p>
            <a:pPr algn="r"/>
            <a:r>
              <a:rPr lang="en-US" dirty="0" smtClean="0"/>
              <a:t>JINR</a:t>
            </a:r>
          </a:p>
          <a:p>
            <a:pPr algn="r"/>
            <a:r>
              <a:rPr lang="en-US" dirty="0" smtClean="0"/>
              <a:t>podivs@jinr.ru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1666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81474" y="5857343"/>
            <a:ext cx="5829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location of MCs along beam trajectory with relation to the rest of the magnet.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48" y="1046522"/>
            <a:ext cx="5394252" cy="1921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48" y="3876589"/>
            <a:ext cx="5394252" cy="19212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5121348" cy="1395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Field distribution &amp; </a:t>
            </a:r>
            <a:r>
              <a:rPr lang="en-US" dirty="0" smtClean="0"/>
              <a:t>Requirements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33459" y="2963373"/>
            <a:ext cx="4646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Vertical field on MC1 trajectory.</a:t>
            </a:r>
            <a:endParaRPr lang="en-US" sz="1600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3459" y="5797829"/>
            <a:ext cx="4646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Vertical field on </a:t>
            </a: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MC2 trajectory.</a:t>
            </a:r>
            <a:endParaRPr lang="en-US" sz="1600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82608"/>
              </p:ext>
            </p:extLst>
          </p:nvPr>
        </p:nvGraphicFramePr>
        <p:xfrm>
          <a:off x="838200" y="2007143"/>
          <a:ext cx="4667451" cy="412924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555817">
                  <a:extLst>
                    <a:ext uri="{9D8B030D-6E8A-4147-A177-3AD203B41FA5}">
                      <a16:colId xmlns:a16="http://schemas.microsoft.com/office/drawing/2014/main" val="2155357884"/>
                    </a:ext>
                  </a:extLst>
                </a:gridCol>
                <a:gridCol w="1555817">
                  <a:extLst>
                    <a:ext uri="{9D8B030D-6E8A-4147-A177-3AD203B41FA5}">
                      <a16:colId xmlns:a16="http://schemas.microsoft.com/office/drawing/2014/main" val="1951983554"/>
                    </a:ext>
                  </a:extLst>
                </a:gridCol>
                <a:gridCol w="1555817">
                  <a:extLst>
                    <a:ext uri="{9D8B030D-6E8A-4147-A177-3AD203B41FA5}">
                      <a16:colId xmlns:a16="http://schemas.microsoft.com/office/drawing/2014/main" val="2286712935"/>
                    </a:ext>
                  </a:extLst>
                </a:gridCol>
              </a:tblGrid>
              <a:tr h="10323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94422"/>
                  </a:ext>
                </a:extLst>
              </a:tr>
              <a:tr h="10323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Aperture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452729"/>
                  </a:ext>
                </a:extLst>
              </a:tr>
              <a:tr h="10323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Gs</a:t>
                      </a:r>
                      <a:r>
                        <a:rPr lang="en-US" dirty="0" smtClean="0"/>
                        <a:t>/mm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 </a:t>
                      </a:r>
                      <a:r>
                        <a:rPr lang="en-US" dirty="0" err="1" smtClean="0"/>
                        <a:t>Gs</a:t>
                      </a:r>
                      <a:r>
                        <a:rPr lang="en-US" dirty="0" smtClean="0"/>
                        <a:t>/mm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43179"/>
                  </a:ext>
                </a:extLst>
              </a:tr>
              <a:tr h="103231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Bz</a:t>
                      </a:r>
                      <a:r>
                        <a:rPr lang="en-US" dirty="0" smtClean="0"/>
                        <a:t> shift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-600 </a:t>
                      </a:r>
                      <a:r>
                        <a:rPr lang="en-US" dirty="0" err="1" smtClean="0"/>
                        <a:t>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Gs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28892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02779" y="5376932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02779" y="2543282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46833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8488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09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6" y="1210733"/>
            <a:ext cx="10166055" cy="44365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87599" y="5848588"/>
            <a:ext cx="7416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alf cross section of MC1 centered around the main particle.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88059" y="6021843"/>
            <a:ext cx="7416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cross section of MC1 with beam aperture.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68" y="912458"/>
            <a:ext cx="6166184" cy="49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4" y="4202581"/>
            <a:ext cx="5435204" cy="1935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59" y="4202581"/>
            <a:ext cx="5435204" cy="19358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86434" y="3641652"/>
            <a:ext cx="16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MC1 gradient.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062" y="6138407"/>
            <a:ext cx="188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MC1 </a:t>
            </a:r>
            <a:r>
              <a:rPr lang="en-US" sz="1600" b="1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Bz</a:t>
            </a: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impact.</a:t>
            </a:r>
            <a:endParaRPr lang="en-US" sz="1600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16" y="508984"/>
            <a:ext cx="8795567" cy="31326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88272" y="6138407"/>
            <a:ext cx="4157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MC1 gradient </a:t>
            </a:r>
            <a:r>
              <a:rPr lang="en-US" sz="1600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degradation </a:t>
            </a: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vertical direction.</a:t>
            </a:r>
            <a:endParaRPr lang="en-US" sz="1600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8353" y="59525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r>
              <a:rPr lang="en-US" sz="1400" dirty="0" smtClean="0"/>
              <a:t>/mm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8286" y="421203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0052" y="421951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r>
              <a:rPr lang="en-US" sz="1400" dirty="0" smtClean="0"/>
              <a:t>/mm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361064" y="570653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913268" y="310200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21892" y="5716488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8661"/>
            <a:ext cx="9143999" cy="5620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6265" y="6331437"/>
            <a:ext cx="6739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Half cross section of MC2 centered around the main particle.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1246" y="6291966"/>
            <a:ext cx="466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cross section of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MC2 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 beam aperture.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4" y="596218"/>
            <a:ext cx="4842980" cy="56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60" y="4202580"/>
            <a:ext cx="5435204" cy="1935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5" y="4202580"/>
            <a:ext cx="5435204" cy="1935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16" y="508983"/>
            <a:ext cx="8795568" cy="31326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86435" y="3641651"/>
            <a:ext cx="16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MC2 gradient.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063" y="6138406"/>
            <a:ext cx="188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MC2 </a:t>
            </a:r>
            <a:r>
              <a:rPr lang="en-US" sz="1600" b="1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Bz</a:t>
            </a: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impact.</a:t>
            </a:r>
            <a:endParaRPr lang="en-US" sz="1600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24773" y="6138406"/>
            <a:ext cx="428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MC2 </a:t>
            </a:r>
            <a:r>
              <a:rPr lang="en-US" sz="1600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gradient degradation in vertical direction.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8353" y="59525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r>
              <a:rPr lang="en-US" sz="1400" dirty="0" smtClean="0"/>
              <a:t>/mm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8286" y="421203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610052" y="421951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Gs</a:t>
            </a:r>
            <a:r>
              <a:rPr lang="en-US" sz="1400" dirty="0" smtClean="0"/>
              <a:t>/mm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361064" y="570653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13268" y="3102003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21892" y="5716488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-1"/>
            <a:ext cx="1323862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MC2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SIMULATION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MSC230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20</a:t>
            </a:fld>
            <a:endParaRPr lang="en-US"/>
          </a:p>
        </p:txBody>
      </p:sp>
      <p:pic>
        <p:nvPicPr>
          <p:cNvPr id="5" name="Рисунок 11294" descr="Chart, radar chart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r="20896"/>
          <a:stretch/>
        </p:blipFill>
        <p:spPr bwMode="auto">
          <a:xfrm>
            <a:off x="6096000" y="1230195"/>
            <a:ext cx="4340225" cy="427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11296" descr="Chart, radar chart&#10;&#10;Description automatically generated"/>
          <p:cNvPicPr/>
          <p:nvPr/>
        </p:nvPicPr>
        <p:blipFill rotWithShape="1">
          <a:blip r:embed="rId3"/>
          <a:srcRect l="23477" r="18407"/>
          <a:stretch/>
        </p:blipFill>
        <p:spPr bwMode="auto">
          <a:xfrm>
            <a:off x="1200715" y="1230195"/>
            <a:ext cx="4954491" cy="427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5435600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cyclotron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17800" y="5688901"/>
            <a:ext cx="5939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beam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tracing and extraction 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the cyclotron structure.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5455920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magnetic field</a:t>
            </a:r>
            <a:endParaRPr lang="en-US" dirty="0"/>
          </a:p>
        </p:txBody>
      </p:sp>
      <p:pic>
        <p:nvPicPr>
          <p:cNvPr id="5" name="Рисунок 32795" descr="Chart&#10;&#10;Description automatically generated"/>
          <p:cNvPicPr/>
          <p:nvPr/>
        </p:nvPicPr>
        <p:blipFill rotWithShape="1">
          <a:blip r:embed="rId2"/>
          <a:srcRect l="5388" t="5593" r="5869" b="5220"/>
          <a:stretch/>
        </p:blipFill>
        <p:spPr bwMode="auto">
          <a:xfrm>
            <a:off x="3007677" y="1053038"/>
            <a:ext cx="6176645" cy="5164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6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5455920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Particle tracing</a:t>
            </a:r>
            <a:endParaRPr lang="en-US" dirty="0"/>
          </a:p>
        </p:txBody>
      </p:sp>
      <p:pic>
        <p:nvPicPr>
          <p:cNvPr id="6" name="Рисунок 2" descr="Chart, line chart&#10;&#10;Description automatically generated"/>
          <p:cNvPicPr/>
          <p:nvPr/>
        </p:nvPicPr>
        <p:blipFill rotWithShape="1">
          <a:blip r:embed="rId2"/>
          <a:srcRect l="1516" t="3587"/>
          <a:stretch/>
        </p:blipFill>
        <p:spPr bwMode="auto">
          <a:xfrm>
            <a:off x="5680710" y="-1"/>
            <a:ext cx="6511290" cy="3436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/>
          <a:stretch/>
        </p:blipFill>
        <p:spPr bwMode="auto">
          <a:xfrm>
            <a:off x="5682807" y="3429000"/>
            <a:ext cx="6509193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3760" y="2709762"/>
            <a:ext cx="370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calculated horizontal emittance at the accelerator’s exit is about 8π · mm · </a:t>
            </a:r>
            <a:r>
              <a:rPr lang="en-US" b="1" i="1" dirty="0" err="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mrad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whereas the vertical one is about 2π · mm · </a:t>
            </a:r>
            <a:r>
              <a:rPr lang="en-US" b="1" i="1" dirty="0" err="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mrad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1387" y="5942522"/>
            <a:ext cx="3299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Radial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motion (top) and vertical motion (bottom) 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particles through the extraction system.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idx="1"/>
          </p:nvPr>
        </p:nvSpPr>
        <p:spPr>
          <a:xfrm>
            <a:off x="1702064" y="1320666"/>
            <a:ext cx="9056858" cy="47824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600"/>
              </a:spcBef>
              <a:spcAft>
                <a:spcPts val="2400"/>
              </a:spcAft>
              <a:buClr>
                <a:srgbClr val="660033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The MCs alter the field </a:t>
            </a:r>
            <a:r>
              <a:rPr lang="en-US" sz="2600" dirty="0" smtClean="0"/>
              <a:t>with more than sufficient </a:t>
            </a:r>
            <a:r>
              <a:rPr lang="en-US" sz="2600" dirty="0" smtClean="0"/>
              <a:t>accuracy.</a:t>
            </a:r>
          </a:p>
          <a:p>
            <a:pPr marL="514350" indent="-514350">
              <a:spcBef>
                <a:spcPts val="600"/>
              </a:spcBef>
              <a:spcAft>
                <a:spcPts val="2400"/>
              </a:spcAft>
              <a:buClr>
                <a:srgbClr val="660033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The </a:t>
            </a:r>
            <a:r>
              <a:rPr lang="en-US" sz="2600" dirty="0" smtClean="0"/>
              <a:t>channels were inserted into working 3D magnet model. This allowed to perform beam dynamics simulation. The beam were conducted perfectly through the channels.</a:t>
            </a:r>
          </a:p>
          <a:p>
            <a:pPr marL="514350" indent="-514350">
              <a:spcBef>
                <a:spcPts val="600"/>
              </a:spcBef>
              <a:spcAft>
                <a:spcPts val="2400"/>
              </a:spcAft>
              <a:buClr>
                <a:srgbClr val="660033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The channels geometry won’t be hard to alter </a:t>
            </a:r>
            <a:r>
              <a:rPr lang="en-US" sz="2600" dirty="0" smtClean="0"/>
              <a:t>to meet the requirements of </a:t>
            </a:r>
            <a:r>
              <a:rPr lang="en-US" sz="2600" dirty="0" smtClean="0"/>
              <a:t>the new version of MSC230</a:t>
            </a:r>
            <a:r>
              <a:rPr lang="en-US" sz="2600" dirty="0" smtClean="0"/>
              <a:t>.</a:t>
            </a:r>
          </a:p>
          <a:p>
            <a:pPr marL="514350" indent="-514350">
              <a:spcBef>
                <a:spcPts val="600"/>
              </a:spcBef>
              <a:spcAft>
                <a:spcPts val="2400"/>
              </a:spcAft>
              <a:buClr>
                <a:srgbClr val="660033"/>
              </a:buClr>
              <a:buFont typeface="Wingdings" panose="05000000000000000000" pitchFamily="2" charset="2"/>
              <a:buChar char="ü"/>
            </a:pPr>
            <a:r>
              <a:rPr lang="en-US" sz="2600" dirty="0" smtClean="0"/>
              <a:t>The design procedure could be automated, if there is demand.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420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49"/>
          <p:cNvGrpSpPr/>
          <p:nvPr/>
        </p:nvGrpSpPr>
        <p:grpSpPr>
          <a:xfrm>
            <a:off x="1036480" y="2917807"/>
            <a:ext cx="5059520" cy="2988733"/>
            <a:chOff x="7879021" y="967460"/>
            <a:chExt cx="2791342" cy="16624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B8085A-DA03-48D6-8217-4574A440CED3}"/>
                </a:ext>
              </a:extLst>
            </p:cNvPr>
            <p:cNvPicPr/>
            <p:nvPr/>
          </p:nvPicPr>
          <p:blipFill rotWithShape="1">
            <a:blip r:embed="rId3"/>
            <a:srcRect t="7096"/>
            <a:stretch/>
          </p:blipFill>
          <p:spPr bwMode="auto">
            <a:xfrm>
              <a:off x="7879021" y="967460"/>
              <a:ext cx="2260600" cy="1662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Прямоугольная выноска 16"/>
            <p:cNvSpPr/>
            <p:nvPr/>
          </p:nvSpPr>
          <p:spPr>
            <a:xfrm>
              <a:off x="7927877" y="1444821"/>
              <a:ext cx="647700" cy="290830"/>
            </a:xfrm>
            <a:prstGeom prst="wedgeRectCallout">
              <a:avLst>
                <a:gd name="adj1" fmla="val 61044"/>
                <a:gd name="adj2" fmla="val 126564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Sectors</a:t>
              </a:r>
              <a:endParaRPr lang="en-US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ая выноска 14"/>
            <p:cNvSpPr/>
            <p:nvPr/>
          </p:nvSpPr>
          <p:spPr>
            <a:xfrm>
              <a:off x="9857563" y="1006830"/>
              <a:ext cx="812800" cy="501015"/>
            </a:xfrm>
            <a:prstGeom prst="wedgeRectCallout">
              <a:avLst>
                <a:gd name="adj1" fmla="val -90491"/>
                <a:gd name="adj2" fmla="val 76336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dirty="0">
                  <a:solidFill>
                    <a:srgbClr val="FF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Dees and Cavities</a:t>
              </a:r>
              <a:endParaRPr lang="en-US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ая выноска 15"/>
            <p:cNvSpPr/>
            <p:nvPr/>
          </p:nvSpPr>
          <p:spPr>
            <a:xfrm>
              <a:off x="9760843" y="2140622"/>
              <a:ext cx="757555" cy="252095"/>
            </a:xfrm>
            <a:prstGeom prst="wedgeRectCallout">
              <a:avLst>
                <a:gd name="adj1" fmla="val -27333"/>
                <a:gd name="adj2" fmla="val -137254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Yoke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62304"/>
              </p:ext>
            </p:extLst>
          </p:nvPr>
        </p:nvGraphicFramePr>
        <p:xfrm>
          <a:off x="6789568" y="855471"/>
          <a:ext cx="4720070" cy="542040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434070">
                  <a:extLst>
                    <a:ext uri="{9D8B030D-6E8A-4147-A177-3AD203B41FA5}">
                      <a16:colId xmlns:a16="http://schemas.microsoft.com/office/drawing/2014/main" val="215535788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86712935"/>
                    </a:ext>
                  </a:extLst>
                </a:gridCol>
              </a:tblGrid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Accelerated Particles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94422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Magnet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Compact, SC coil, warm yoke, B≈1.5 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631259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Sectors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896015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RF Cavities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00234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Ion Source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Internal, PIG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452729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 Energy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230 MeV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43179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Turns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2889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71990" y="5906540"/>
            <a:ext cx="2826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Inside the MSC230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6480" y="855471"/>
            <a:ext cx="5059520" cy="1795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MSC230 design reasoning and </a:t>
            </a:r>
            <a:r>
              <a:rPr lang="en-US" dirty="0" smtClean="0"/>
              <a:t>specifications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84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30"/>
            <a:ext cx="12192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1474" y="6278530"/>
            <a:ext cx="582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MSC230 magnet</a:t>
            </a:r>
            <a:r>
              <a:rPr lang="ru-RU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quarter cross section.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1" y="0"/>
            <a:ext cx="667036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4243080" cy="1361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Extraction system positioning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8881" y="5657671"/>
            <a:ext cx="46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extraction beam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trajectory (marked blue) 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 segment zones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US" b="1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deploy magnetic </a:t>
            </a:r>
            <a:r>
              <a:rPr lang="en-US" b="1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channels (marked red) and electrostatic deflector (marked yellow).</a:t>
            </a:r>
            <a:endParaRPr lang="en-US" b="1" i="1" dirty="0">
              <a:solidFill>
                <a:srgbClr val="44546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DEFLECTOR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50719"/>
              </p:ext>
            </p:extLst>
          </p:nvPr>
        </p:nvGraphicFramePr>
        <p:xfrm>
          <a:off x="1036320" y="1138936"/>
          <a:ext cx="10615558" cy="4580128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7426960">
                  <a:extLst>
                    <a:ext uri="{9D8B030D-6E8A-4147-A177-3AD203B41FA5}">
                      <a16:colId xmlns:a16="http://schemas.microsoft.com/office/drawing/2014/main" val="2155357884"/>
                    </a:ext>
                  </a:extLst>
                </a:gridCol>
                <a:gridCol w="3188598">
                  <a:extLst>
                    <a:ext uri="{9D8B030D-6E8A-4147-A177-3AD203B41FA5}">
                      <a16:colId xmlns:a16="http://schemas.microsoft.com/office/drawing/2014/main" val="2286712935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Azimuthal </a:t>
                      </a:r>
                      <a:r>
                        <a:rPr lang="en-US" b="1" dirty="0" smtClean="0"/>
                        <a:t>extent, °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40°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94422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Azimuthal </a:t>
                      </a:r>
                      <a:r>
                        <a:rPr lang="en-US" b="1" dirty="0" smtClean="0"/>
                        <a:t>extent, m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 </a:t>
                      </a:r>
                      <a:r>
                        <a:rPr lang="en-US" dirty="0" smtClean="0"/>
                        <a:t>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631259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nominal </a:t>
                      </a:r>
                      <a:r>
                        <a:rPr lang="en-US" b="1" dirty="0" smtClean="0"/>
                        <a:t>gap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896015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septum’s </a:t>
                      </a:r>
                      <a:r>
                        <a:rPr lang="en-US" b="1" dirty="0" smtClean="0"/>
                        <a:t>thickness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 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00234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voltage of the high-voltage </a:t>
                      </a:r>
                      <a:r>
                        <a:rPr lang="en-US" b="1" dirty="0" smtClean="0"/>
                        <a:t>electrode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kV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452729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The nominal electric field </a:t>
                      </a:r>
                      <a:r>
                        <a:rPr lang="en-US" b="1" dirty="0" smtClean="0"/>
                        <a:t>strength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kV/cm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43179"/>
                  </a:ext>
                </a:extLst>
              </a:tr>
              <a:tr h="6543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Maximal electric field </a:t>
                      </a:r>
                      <a:r>
                        <a:rPr lang="en-US" b="1" dirty="0" smtClean="0"/>
                        <a:t>strength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kV/cm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82889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5557520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ESD’s </a:t>
            </a:r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channels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478-81FD-4CDD-86B2-3656A367D8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Custom 4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5900</TotalTime>
  <Words>478</Words>
  <Application>Microsoft Office PowerPoint</Application>
  <PresentationFormat>Widescreen</PresentationFormat>
  <Paragraphs>144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Gill Sans MT</vt:lpstr>
      <vt:lpstr>Times</vt:lpstr>
      <vt:lpstr>Arial</vt:lpstr>
      <vt:lpstr>Wingdings</vt:lpstr>
      <vt:lpstr>Times New Roman</vt:lpstr>
      <vt:lpstr>Calibri</vt:lpstr>
      <vt:lpstr>Parcel</vt:lpstr>
      <vt:lpstr>Beam extraction simulation and magnetic channels' design for MSC230 Cyclotron</vt:lpstr>
      <vt:lpstr>MSC230 Project</vt:lpstr>
      <vt:lpstr>PowerPoint Presentation</vt:lpstr>
      <vt:lpstr>PowerPoint Presentation</vt:lpstr>
      <vt:lpstr>Extraction System</vt:lpstr>
      <vt:lpstr>PowerPoint Presentation</vt:lpstr>
      <vt:lpstr>ELECTROSTATIC DEFLECTOR</vt:lpstr>
      <vt:lpstr>PowerPoint Presentation</vt:lpstr>
      <vt:lpstr>Magnetic channels</vt:lpstr>
      <vt:lpstr>PowerPoint Presentation</vt:lpstr>
      <vt:lpstr>PowerPoint Presentation</vt:lpstr>
      <vt:lpstr>CHANNELS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DYNAMICS SIMULATION</vt:lpstr>
      <vt:lpstr>PowerPoint Presentation</vt:lpstr>
      <vt:lpstr>PowerPoint Presentation</vt:lpstr>
      <vt:lpstr>PowerPoint Presentation</vt:lpstr>
      <vt:lpstr>Conclusion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DooB</dc:creator>
  <cp:lastModifiedBy>DooB</cp:lastModifiedBy>
  <cp:revision>222</cp:revision>
  <dcterms:created xsi:type="dcterms:W3CDTF">2020-11-16T14:50:35Z</dcterms:created>
  <dcterms:modified xsi:type="dcterms:W3CDTF">2022-12-08T00:48:31Z</dcterms:modified>
</cp:coreProperties>
</file>