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63" r:id="rId4"/>
    <p:sldId id="270" r:id="rId5"/>
    <p:sldId id="264" r:id="rId6"/>
    <p:sldId id="265" r:id="rId7"/>
    <p:sldId id="266" r:id="rId8"/>
    <p:sldId id="272" r:id="rId9"/>
    <p:sldId id="273" r:id="rId10"/>
    <p:sldId id="269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dalle, Stefanie" initials="KS" lastIdx="1" clrIdx="0">
    <p:extLst>
      <p:ext uri="{19B8F6BF-5375-455C-9EA6-DF929625EA0E}">
        <p15:presenceInfo xmlns:p15="http://schemas.microsoft.com/office/powerpoint/2012/main" userId="S::stefanie.kodalle@helmholtz-berlin.de::764867a8-4475-4f53-bddd-e793ab4cd3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8"/>
    <p:restoredTop sz="94715" autoAdjust="0"/>
  </p:normalViewPr>
  <p:slideViewPr>
    <p:cSldViewPr snapToGrid="0" snapToObjects="1" showGuides="1">
      <p:cViewPr varScale="1">
        <p:scale>
          <a:sx n="81" d="100"/>
          <a:sy n="81" d="100"/>
        </p:scale>
        <p:origin x="9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FCAA3-E386-42BD-B721-3EFDD4A52AFD}" type="datetimeFigureOut">
              <a:rPr lang="de-DE" smtClean="0"/>
              <a:t>04.12.2022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7F5AA-322E-4079-888B-448EA16C7D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87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7326" y="0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EAE477-0A8D-F6D5-5414-6306253DAE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8324" y="855639"/>
            <a:ext cx="2116765" cy="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16C4D40-4CE5-2DA2-7302-489945B2439E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FA1F783-F2B7-6507-1868-700D61E423E7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876060C-D2B1-CF87-86DD-C7E07CA82A82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492A9C4-3AF0-C457-E129-0B085184CC73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E79C83B-4EAB-018B-ABCD-606DEE4B04AA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DE22C50-1559-09BE-240A-720ECE02FC22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CB51AD-7975-3EDD-D3D4-9E0A98AF218C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1C6726A-4B0F-F383-9849-B6278D62D130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77E1156-8C31-5D50-9227-95969ED4E5A3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5F1D1B-6D06-BE44-A7FB-22DA9AA4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FBE712-97B0-11A2-7BE9-4C0F114C8E5E}"/>
              </a:ext>
            </a:extLst>
          </p:cNvPr>
          <p:cNvSpPr txBox="1"/>
          <p:nvPr userDrawn="1"/>
        </p:nvSpPr>
        <p:spPr>
          <a:xfrm>
            <a:off x="9398833" y="226768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5393E0F-8816-F047-290F-A520911A60E8}"/>
              </a:ext>
            </a:extLst>
          </p:cNvPr>
          <p:cNvSpPr txBox="1"/>
          <p:nvPr userDrawn="1"/>
        </p:nvSpPr>
        <p:spPr>
          <a:xfrm>
            <a:off x="9398833" y="226768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For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 Internal Use </a:t>
            </a:r>
            <a:r>
              <a:rPr lang="de-DE" sz="1100" b="0" dirty="0" err="1">
                <a:solidFill>
                  <a:srgbClr val="184E8B"/>
                </a:solidFill>
                <a:latin typeface="Source Sans Pro" panose="020B0503030403020204" pitchFamily="34" charset="0"/>
              </a:rPr>
              <a:t>Only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vert="horz" lIns="0" tIns="0" rIns="0" bIns="0" rtlCol="0">
            <a:noAutofit/>
          </a:bodyPr>
          <a:lstStyle>
            <a:lvl1pPr>
              <a:defRPr lang="de-DE" sz="2400" dirty="0"/>
            </a:lvl1pPr>
          </a:lstStyle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de-DE" dirty="0"/>
              <a:t>Mastertextformat bearbeiten</a:t>
            </a:r>
          </a:p>
          <a:p>
            <a:pPr marL="342900" lvl="0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  <a:p>
            <a:pPr marL="800100" lvl="1" indent="-342900">
              <a:lnSpc>
                <a:spcPts val="2500"/>
              </a:lnSpc>
              <a:buFont typeface="Wingdings" panose="05000000000000000000" pitchFamily="2" charset="2"/>
              <a:buChar char="§"/>
            </a:pPr>
            <a:r>
              <a:rPr lang="de-DE" dirty="0"/>
              <a:t>DAASD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276850" cy="14859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FAACD3-5F82-0F10-6778-28EA45562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791"/>
          <a:stretch/>
        </p:blipFill>
        <p:spPr>
          <a:xfrm>
            <a:off x="9667875" y="7922"/>
            <a:ext cx="2387763" cy="7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3B00F73-AC08-9282-440C-7038075B2D39}"/>
              </a:ext>
            </a:extLst>
          </p:cNvPr>
          <p:cNvSpPr txBox="1"/>
          <p:nvPr userDrawn="1"/>
        </p:nvSpPr>
        <p:spPr>
          <a:xfrm>
            <a:off x="9398833" y="226768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70C440F-0592-7ED4-D275-615095DB1E33}"/>
              </a:ext>
            </a:extLst>
          </p:cNvPr>
          <p:cNvSpPr txBox="1"/>
          <p:nvPr userDrawn="1"/>
        </p:nvSpPr>
        <p:spPr>
          <a:xfrm>
            <a:off x="9398833" y="226768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3916" y="6356350"/>
            <a:ext cx="2743200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0E532AB-5B63-0C48-6BD5-6A325643F436}"/>
              </a:ext>
            </a:extLst>
          </p:cNvPr>
          <p:cNvSpPr txBox="1"/>
          <p:nvPr userDrawn="1"/>
        </p:nvSpPr>
        <p:spPr>
          <a:xfrm>
            <a:off x="9398833" y="226768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F2F8431-659E-3505-C8A2-F0B3BFC0E2FB}"/>
              </a:ext>
            </a:extLst>
          </p:cNvPr>
          <p:cNvSpPr txBox="1"/>
          <p:nvPr userDrawn="1"/>
        </p:nvSpPr>
        <p:spPr>
          <a:xfrm>
            <a:off x="6738079" y="1132620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2BF68-9D67-1742-9239-72676964F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077" y="1961196"/>
            <a:ext cx="10562502" cy="909896"/>
          </a:xfrm>
        </p:spPr>
        <p:txBody>
          <a:bodyPr>
            <a:noAutofit/>
          </a:bodyPr>
          <a:lstStyle/>
          <a:p>
            <a:r>
              <a:rPr lang="en-GB" sz="3200" cap="none" dirty="0"/>
              <a:t>real time determination of the range and Bragg-peak of protons with a depth profile camera at HZB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BB73E2-DDB1-6A45-91FD-42460CE85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077" y="3252545"/>
            <a:ext cx="7659245" cy="824328"/>
          </a:xfrm>
        </p:spPr>
        <p:txBody>
          <a:bodyPr anchor="t"/>
          <a:lstStyle/>
          <a:p>
            <a:r>
              <a:rPr lang="en-GB" sz="2000" dirty="0"/>
              <a:t>HZB accelerator complex </a:t>
            </a:r>
          </a:p>
          <a:p>
            <a:r>
              <a:rPr lang="en-GB" sz="2000" dirty="0"/>
              <a:t>camera system</a:t>
            </a:r>
          </a:p>
          <a:p>
            <a:r>
              <a:rPr lang="en-GB" sz="2000" dirty="0"/>
              <a:t>LabVIEW – readout and visualization</a:t>
            </a:r>
          </a:p>
          <a:p>
            <a:r>
              <a:rPr lang="en-GB" sz="2000" dirty="0"/>
              <a:t>results</a:t>
            </a:r>
          </a:p>
          <a:p>
            <a:r>
              <a:rPr lang="en-GB" sz="2000" dirty="0"/>
              <a:t>conclusion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086CFD-5B14-AA44-A67D-58FA1D5BA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077" y="6007894"/>
            <a:ext cx="5118100" cy="696912"/>
          </a:xfrm>
        </p:spPr>
        <p:txBody>
          <a:bodyPr>
            <a:normAutofit/>
          </a:bodyPr>
          <a:lstStyle/>
          <a:p>
            <a:r>
              <a:rPr lang="en-GB" sz="2000" dirty="0"/>
              <a:t>23rd International Conference on Cyclotrons and their Application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F50127-62DF-8447-8574-43C8CDE11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486283">
            <a:off x="8891648" y="5160396"/>
            <a:ext cx="1386591" cy="6789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e-DE" sz="1800" dirty="0"/>
              <a:t>patent </a:t>
            </a:r>
          </a:p>
          <a:p>
            <a:pPr>
              <a:spcBef>
                <a:spcPts val="0"/>
              </a:spcBef>
            </a:pPr>
            <a:r>
              <a:rPr lang="de-DE" sz="1800" dirty="0" err="1"/>
              <a:t>pending</a:t>
            </a:r>
            <a:endParaRPr lang="de-DE" sz="180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05E29D-0EC7-0813-2D30-E298ABB06F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0A2F8F0-BC11-76AF-40B2-F87581767ADF}"/>
              </a:ext>
            </a:extLst>
          </p:cNvPr>
          <p:cNvSpPr txBox="1">
            <a:spLocks/>
          </p:cNvSpPr>
          <p:nvPr/>
        </p:nvSpPr>
        <p:spPr>
          <a:xfrm>
            <a:off x="428077" y="298774"/>
            <a:ext cx="8479434" cy="696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accent4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2"/>
                </a:solidFill>
              </a:rPr>
              <a:t>A. Dittwald, J. Bundesmann, A. Denker, T. Fanselow, G. Kourkafas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1B43934-73EF-6DCC-D55E-9FF50DA5D6DD}"/>
              </a:ext>
            </a:extLst>
          </p:cNvPr>
          <p:cNvSpPr txBox="1">
            <a:spLocks/>
          </p:cNvSpPr>
          <p:nvPr/>
        </p:nvSpPr>
        <p:spPr>
          <a:xfrm>
            <a:off x="428077" y="924326"/>
            <a:ext cx="8479434" cy="696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accent4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2"/>
                </a:solidFill>
              </a:rPr>
              <a:t>S. Dillenardt</a:t>
            </a:r>
          </a:p>
        </p:txBody>
      </p:sp>
    </p:spTree>
    <p:extLst>
      <p:ext uri="{BB962C8B-B14F-4D97-AF65-F5344CB8AC3E}">
        <p14:creationId xmlns:p14="http://schemas.microsoft.com/office/powerpoint/2010/main" val="11794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F3DE12-BD5C-16B5-E11E-78F1C684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107D01-23CC-A7DD-AF53-FBC0F2EB2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8176406" cy="4708128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dirty="0"/>
              <a:t>inexpensive, lightweight camera system</a:t>
            </a:r>
            <a:endParaRPr lang="en-GB" dirty="0"/>
          </a:p>
          <a:p>
            <a:pPr>
              <a:lnSpc>
                <a:spcPct val="125000"/>
              </a:lnSpc>
            </a:pPr>
            <a:r>
              <a:rPr lang="en-GB" dirty="0"/>
              <a:t>camera system shows excellent results</a:t>
            </a:r>
          </a:p>
          <a:p>
            <a:pPr>
              <a:lnSpc>
                <a:spcPct val="125000"/>
              </a:lnSpc>
            </a:pPr>
            <a:r>
              <a:rPr lang="en-GB" dirty="0"/>
              <a:t>works for different ions and energies</a:t>
            </a:r>
          </a:p>
          <a:p>
            <a:pPr>
              <a:lnSpc>
                <a:spcPct val="125000"/>
              </a:lnSpc>
            </a:pPr>
            <a:r>
              <a:rPr lang="en-GB" dirty="0"/>
              <a:t>minimal energy resolution 100 keV</a:t>
            </a:r>
          </a:p>
          <a:p>
            <a:pPr>
              <a:lnSpc>
                <a:spcPct val="125000"/>
              </a:lnSpc>
            </a:pPr>
            <a:r>
              <a:rPr lang="en-GB" dirty="0"/>
              <a:t>very good agreement with water phantom</a:t>
            </a:r>
          </a:p>
          <a:p>
            <a:pPr>
              <a:lnSpc>
                <a:spcPct val="125000"/>
              </a:lnSpc>
            </a:pPr>
            <a:r>
              <a:rPr lang="en-GB" dirty="0"/>
              <a:t>small differences in the measurements</a:t>
            </a: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4019A3-C528-0BD2-3D3C-0417112BD6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067A6A-260C-B02D-8CF7-98524726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24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AD07783-5302-6105-B47B-F27561164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035" y="702024"/>
            <a:ext cx="3645408" cy="59984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29FE05-EE46-07CA-6C88-31AA470C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HZB </a:t>
            </a:r>
            <a:r>
              <a:rPr lang="en-GB" dirty="0"/>
              <a:t>accelerator</a:t>
            </a:r>
            <a:r>
              <a:rPr lang="en-US" dirty="0"/>
              <a:t> complex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A583C8-B50C-5CC3-73DD-31A2D2066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Clr>
                <a:srgbClr val="7030A0"/>
              </a:buClr>
            </a:pPr>
            <a:r>
              <a:rPr lang="en-GB" sz="2000" dirty="0"/>
              <a:t>two injector</a:t>
            </a:r>
          </a:p>
          <a:p>
            <a:pPr lvl="1">
              <a:buClr>
                <a:srgbClr val="7030A0"/>
              </a:buClr>
            </a:pPr>
            <a:r>
              <a:rPr lang="en-GB" sz="2000" dirty="0"/>
              <a:t>2 MV </a:t>
            </a:r>
            <a:r>
              <a:rPr lang="en-GB" sz="2000" dirty="0" err="1"/>
              <a:t>Tandetron</a:t>
            </a:r>
            <a:endParaRPr lang="en-GB" sz="2000" dirty="0"/>
          </a:p>
          <a:p>
            <a:pPr lvl="1">
              <a:buClr>
                <a:srgbClr val="7030A0"/>
              </a:buClr>
            </a:pPr>
            <a:r>
              <a:rPr lang="en-GB" sz="2000" dirty="0"/>
              <a:t>6 MV Van-de-Graaff</a:t>
            </a:r>
          </a:p>
          <a:p>
            <a:pPr>
              <a:buClr>
                <a:srgbClr val="00B0F0"/>
              </a:buClr>
            </a:pPr>
            <a:r>
              <a:rPr lang="en-GB" sz="2000" dirty="0"/>
              <a:t>isochronous sector cyclotron as main accelerator</a:t>
            </a:r>
          </a:p>
          <a:p>
            <a:pPr>
              <a:buClr>
                <a:srgbClr val="FF0000"/>
              </a:buClr>
            </a:pPr>
            <a:r>
              <a:rPr lang="en-GB" sz="2000" dirty="0"/>
              <a:t>three target stations</a:t>
            </a:r>
          </a:p>
          <a:p>
            <a:pPr lvl="1">
              <a:buClr>
                <a:srgbClr val="FF0000"/>
              </a:buClr>
            </a:pPr>
            <a:r>
              <a:rPr lang="en-GB" sz="2000" dirty="0"/>
              <a:t>treatment room</a:t>
            </a:r>
          </a:p>
          <a:p>
            <a:pPr lvl="1">
              <a:buClr>
                <a:srgbClr val="FF0000"/>
              </a:buClr>
            </a:pPr>
            <a:r>
              <a:rPr lang="en-GB" sz="2000" dirty="0"/>
              <a:t>experimental station</a:t>
            </a:r>
          </a:p>
          <a:p>
            <a:pPr lvl="1">
              <a:buClr>
                <a:srgbClr val="FF0000"/>
              </a:buClr>
            </a:pPr>
            <a:r>
              <a:rPr lang="en-GB" sz="2000" dirty="0"/>
              <a:t>beam line end for tests in cyclotron vault</a:t>
            </a:r>
          </a:p>
          <a:p>
            <a:r>
              <a:rPr lang="en-GB" sz="2000" dirty="0"/>
              <a:t>eye tumour therapy since 1998 with over 4300 patients </a:t>
            </a:r>
          </a:p>
          <a:p>
            <a:r>
              <a:rPr lang="en-US" sz="2000" dirty="0"/>
              <a:t>normal determination of the Bragg curve with a water bath phantom</a:t>
            </a:r>
            <a:endParaRPr lang="en-GB" sz="2000" dirty="0"/>
          </a:p>
          <a:p>
            <a:r>
              <a:rPr lang="en-GB" sz="2000" dirty="0"/>
              <a:t>problem: long measuring times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6191B50-F34A-FCF3-8CB1-827592211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accelerator</a:t>
            </a:r>
          </a:p>
        </p:txBody>
      </p:sp>
      <p:sp>
        <p:nvSpPr>
          <p:cNvPr id="4" name="Eckige Klammer links 3">
            <a:extLst>
              <a:ext uri="{FF2B5EF4-FFF2-40B4-BE49-F238E27FC236}">
                <a16:creationId xmlns:a16="http://schemas.microsoft.com/office/drawing/2014/main" id="{7F57514C-7062-AAA5-8593-BF8BF0904353}"/>
              </a:ext>
            </a:extLst>
          </p:cNvPr>
          <p:cNvSpPr/>
          <p:nvPr/>
        </p:nvSpPr>
        <p:spPr>
          <a:xfrm>
            <a:off x="9916357" y="702024"/>
            <a:ext cx="45719" cy="1082388"/>
          </a:xfrm>
          <a:prstGeom prst="leftBracke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ckige Klammer links 4">
            <a:extLst>
              <a:ext uri="{FF2B5EF4-FFF2-40B4-BE49-F238E27FC236}">
                <a16:creationId xmlns:a16="http://schemas.microsoft.com/office/drawing/2014/main" id="{2443905A-92DE-13A5-171E-31208A5D3320}"/>
              </a:ext>
            </a:extLst>
          </p:cNvPr>
          <p:cNvSpPr/>
          <p:nvPr/>
        </p:nvSpPr>
        <p:spPr>
          <a:xfrm>
            <a:off x="7448365" y="2760955"/>
            <a:ext cx="45719" cy="668045"/>
          </a:xfrm>
          <a:prstGeom prst="leftBracke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ckige Klammer links 6">
            <a:extLst>
              <a:ext uri="{FF2B5EF4-FFF2-40B4-BE49-F238E27FC236}">
                <a16:creationId xmlns:a16="http://schemas.microsoft.com/office/drawing/2014/main" id="{137B0776-0047-EEE6-1491-369892FDFDA2}"/>
              </a:ext>
            </a:extLst>
          </p:cNvPr>
          <p:cNvSpPr/>
          <p:nvPr/>
        </p:nvSpPr>
        <p:spPr>
          <a:xfrm>
            <a:off x="7453469" y="3604333"/>
            <a:ext cx="45719" cy="668045"/>
          </a:xfrm>
          <a:prstGeom prst="leftBracket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ckige Klammer links 7">
            <a:extLst>
              <a:ext uri="{FF2B5EF4-FFF2-40B4-BE49-F238E27FC236}">
                <a16:creationId xmlns:a16="http://schemas.microsoft.com/office/drawing/2014/main" id="{83D47A40-9AD6-F906-A830-49CBDC52607E}"/>
              </a:ext>
            </a:extLst>
          </p:cNvPr>
          <p:cNvSpPr/>
          <p:nvPr/>
        </p:nvSpPr>
        <p:spPr>
          <a:xfrm>
            <a:off x="7448365" y="4783540"/>
            <a:ext cx="45719" cy="1164499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1777B34-0985-4FE4-C9DC-51ECB9AE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295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B921F-EC8C-C0C1-E5AD-8859BCEC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system – compact data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BED809-7F40-6D88-6016-CFF281933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16636"/>
            <a:ext cx="5314950" cy="4392597"/>
          </a:xfrm>
        </p:spPr>
        <p:txBody>
          <a:bodyPr/>
          <a:lstStyle/>
          <a:p>
            <a:r>
              <a:rPr lang="en-GB" dirty="0"/>
              <a:t>patent pending</a:t>
            </a:r>
          </a:p>
          <a:p>
            <a:r>
              <a:rPr lang="en-GB" dirty="0"/>
              <a:t>consists of a phantom, a luminescent layer, a housing and a camera (FLIR, monochrome)</a:t>
            </a:r>
          </a:p>
          <a:p>
            <a:r>
              <a:rPr lang="en-GB" sz="2400" dirty="0"/>
              <a:t>low proton beam intensity of 10 </a:t>
            </a:r>
            <a:r>
              <a:rPr lang="en-GB" sz="2400" dirty="0" err="1"/>
              <a:t>pA</a:t>
            </a:r>
            <a:r>
              <a:rPr lang="en-GB" sz="2400" dirty="0"/>
              <a:t>/cm</a:t>
            </a:r>
            <a:r>
              <a:rPr lang="de-DE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/>
              <a:t> (scattered beam is needed)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small size of 35 cm x 20 cm x 20 cm</a:t>
            </a:r>
          </a:p>
          <a:p>
            <a:r>
              <a:rPr lang="en-GB" dirty="0"/>
              <a:t>very light with only 1.5 kg</a:t>
            </a:r>
          </a:p>
          <a:p>
            <a:r>
              <a:rPr lang="en-GB" dirty="0"/>
              <a:t>millimetre paper in front is for alignment of the system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8" name="Bildplatzhalter 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B6A3A4A-50A6-77E5-0D1B-04CB25DDD3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37" r="1337"/>
          <a:stretch>
            <a:fillRect/>
          </a:stretch>
        </p:blipFill>
        <p:spPr>
          <a:xfrm>
            <a:off x="6111875" y="1427760"/>
            <a:ext cx="5518150" cy="3779836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0948C2-D508-B9EB-854D-D4B1C9D65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Camera 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4E44EE-2CDC-4198-641A-E0CC6BC5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86ECC1-3126-B7A8-27B8-4DE50CC935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7300" y="5562189"/>
            <a:ext cx="5276850" cy="5330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photo is taken in beam direction and laser crosshair for alignment is shown</a:t>
            </a:r>
          </a:p>
        </p:txBody>
      </p:sp>
    </p:spTree>
    <p:extLst>
      <p:ext uri="{BB962C8B-B14F-4D97-AF65-F5344CB8AC3E}">
        <p14:creationId xmlns:p14="http://schemas.microsoft.com/office/powerpoint/2010/main" val="182183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B921F-EC8C-C0C1-E5AD-8859BCEC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system – view inside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BED809-7F40-6D88-6016-CFF281933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11599"/>
            <a:ext cx="5314950" cy="4708128"/>
          </a:xfrm>
        </p:spPr>
        <p:txBody>
          <a:bodyPr/>
          <a:lstStyle/>
          <a:p>
            <a:r>
              <a:rPr lang="en-GB" dirty="0"/>
              <a:t>phantom consists of two plastic blocks with the luminous layer in between         -&gt; shows Bragg-curve</a:t>
            </a:r>
          </a:p>
          <a:p>
            <a:r>
              <a:rPr lang="en-GB" dirty="0"/>
              <a:t>camera detects the signals of the luminescent layer and is readout by a LabVIEW code</a:t>
            </a:r>
          </a:p>
          <a:p>
            <a:r>
              <a:rPr lang="en-US" dirty="0"/>
              <a:t>camera system is placed in a light-tight housing</a:t>
            </a:r>
          </a:p>
          <a:p>
            <a:r>
              <a:rPr lang="en-US" dirty="0"/>
              <a:t>camera itself is located outside 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0948C2-D508-B9EB-854D-D4B1C9D65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Camera 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4E44EE-2CDC-4198-641A-E0CC6BC5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E3C17D7-5FAA-0F43-1539-4DD9E28CA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4" b="12539"/>
          <a:stretch/>
        </p:blipFill>
        <p:spPr>
          <a:xfrm>
            <a:off x="6030288" y="1849532"/>
            <a:ext cx="5951070" cy="32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3F9BDA-336B-8E48-9511-03D74927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LabVIEW code: visualization of camera image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8CF33F-340B-930D-45AD-DFE1C60A2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614528" cy="4708128"/>
          </a:xfrm>
        </p:spPr>
        <p:txBody>
          <a:bodyPr/>
          <a:lstStyle/>
          <a:p>
            <a:r>
              <a:rPr lang="en-GB" sz="2000" dirty="0"/>
              <a:t>left side: </a:t>
            </a:r>
          </a:p>
          <a:p>
            <a:pPr lvl="1"/>
            <a:r>
              <a:rPr lang="en-GB" sz="2000" dirty="0"/>
              <a:t>live image with monochrome intensity</a:t>
            </a:r>
          </a:p>
          <a:p>
            <a:pPr lvl="1"/>
            <a:r>
              <a:rPr lang="en-GB" sz="2000" dirty="0"/>
              <a:t>ROI area (region of interest) can be selected on the image (green box)</a:t>
            </a:r>
          </a:p>
          <a:p>
            <a:r>
              <a:rPr lang="en-GB" sz="2000" dirty="0"/>
              <a:t>right side:</a:t>
            </a:r>
          </a:p>
          <a:p>
            <a:pPr lvl="1"/>
            <a:r>
              <a:rPr lang="en-GB" sz="2000" dirty="0"/>
              <a:t>ROI area is shown with coloured coded intensities </a:t>
            </a:r>
          </a:p>
          <a:p>
            <a:pPr lvl="1"/>
            <a:r>
              <a:rPr lang="en-GB" sz="2000" dirty="0"/>
              <a:t>profiles in beam and lateral to beam direction</a:t>
            </a:r>
          </a:p>
          <a:p>
            <a:r>
              <a:rPr lang="en-GB" sz="2000" dirty="0"/>
              <a:t>profiles:</a:t>
            </a:r>
          </a:p>
          <a:p>
            <a:pPr lvl="1"/>
            <a:r>
              <a:rPr lang="en-GB" sz="2000" dirty="0"/>
              <a:t>shown below the coloured coded intensities</a:t>
            </a:r>
          </a:p>
          <a:p>
            <a:pPr lvl="1">
              <a:spcBef>
                <a:spcPts val="600"/>
              </a:spcBef>
            </a:pPr>
            <a:r>
              <a:rPr lang="en-GB" sz="2000" dirty="0"/>
              <a:t>live feedback of the Bragg-curve (white) and the lateral profile (red)</a:t>
            </a:r>
          </a:p>
          <a:p>
            <a:pPr>
              <a:spcBef>
                <a:spcPts val="600"/>
              </a:spcBef>
            </a:pPr>
            <a:r>
              <a:rPr lang="en-GB" sz="2000" dirty="0"/>
              <a:t>e.g. different apertures visible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/>
              <a:t>     upper image: 20 mm x 20 mm,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/>
              <a:t>     lower image: 10 mm x 10 mm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546913-0140-40AF-E956-BC6F960B04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LabVIEW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264587A-C0DF-F400-913F-90DE280C1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4" b="2167"/>
          <a:stretch/>
        </p:blipFill>
        <p:spPr>
          <a:xfrm>
            <a:off x="6483392" y="637762"/>
            <a:ext cx="4812193" cy="295494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535466B-5723-DC67-C0F8-AF550FF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2" b="2664"/>
          <a:stretch/>
        </p:blipFill>
        <p:spPr>
          <a:xfrm>
            <a:off x="6483392" y="3687727"/>
            <a:ext cx="4839744" cy="295494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BB3C4A-9E6E-BA6A-7192-453B3A2DA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290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6F697F-2B42-858F-5928-A9945400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72" y="714381"/>
            <a:ext cx="5340350" cy="446087"/>
          </a:xfrm>
        </p:spPr>
        <p:txBody>
          <a:bodyPr/>
          <a:lstStyle/>
          <a:p>
            <a:r>
              <a:rPr lang="en-GB" dirty="0"/>
              <a:t>different energies of the proton beam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62F936-5FBD-7EFF-A553-5AA6D733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570" y="1283807"/>
            <a:ext cx="5858525" cy="2501657"/>
          </a:xfrm>
        </p:spPr>
        <p:txBody>
          <a:bodyPr/>
          <a:lstStyle/>
          <a:p>
            <a:r>
              <a:rPr lang="en-GB" dirty="0"/>
              <a:t>proton beam energies from 68 MeV down to 16 MeV, achieved with absorber plates</a:t>
            </a:r>
          </a:p>
          <a:p>
            <a:r>
              <a:rPr lang="en-GB" dirty="0"/>
              <a:t>Bragg-peak of beam with different energies directly visible</a:t>
            </a:r>
          </a:p>
          <a:p>
            <a:r>
              <a:rPr lang="en-GB" dirty="0"/>
              <a:t>small steps of 400 keV are clearly discernible</a:t>
            </a:r>
          </a:p>
          <a:p>
            <a:r>
              <a:rPr lang="en-GB" dirty="0"/>
              <a:t>differences between measured and theoretical values are larger at lower energies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74BA63D-B60F-B81B-73DD-D1E7E8787F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1A456C-069F-DCF6-1932-152F02767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8372" y="1283807"/>
            <a:ext cx="5603178" cy="4420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05175F8-37B5-E182-E423-98DA4E438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06397"/>
              </p:ext>
            </p:extLst>
          </p:nvPr>
        </p:nvGraphicFramePr>
        <p:xfrm>
          <a:off x="942138" y="4492993"/>
          <a:ext cx="4714859" cy="1995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6780">
                  <a:extLst>
                    <a:ext uri="{9D8B030D-6E8A-4147-A177-3AD203B41FA5}">
                      <a16:colId xmlns:a16="http://schemas.microsoft.com/office/drawing/2014/main" val="1544742674"/>
                    </a:ext>
                  </a:extLst>
                </a:gridCol>
                <a:gridCol w="1747708">
                  <a:extLst>
                    <a:ext uri="{9D8B030D-6E8A-4147-A177-3AD203B41FA5}">
                      <a16:colId xmlns:a16="http://schemas.microsoft.com/office/drawing/2014/main" val="1459943586"/>
                    </a:ext>
                  </a:extLst>
                </a:gridCol>
                <a:gridCol w="2060371">
                  <a:extLst>
                    <a:ext uri="{9D8B030D-6E8A-4147-A177-3AD203B41FA5}">
                      <a16:colId xmlns:a16="http://schemas.microsoft.com/office/drawing/2014/main" val="2015796478"/>
                    </a:ext>
                  </a:extLst>
                </a:gridCol>
              </a:tblGrid>
              <a:tr h="5087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800" dirty="0">
                          <a:effectLst/>
                        </a:rPr>
                        <a:t>energy</a:t>
                      </a:r>
                      <a:endParaRPr lang="de-DE" sz="2000" b="1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800" dirty="0">
                          <a:effectLst/>
                        </a:rPr>
                        <a:t>camera range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800" dirty="0">
                          <a:effectLst/>
                        </a:rPr>
                        <a:t>[mm]</a:t>
                      </a:r>
                      <a:endParaRPr lang="de-DE" sz="2000" b="1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800" dirty="0">
                          <a:effectLst/>
                        </a:rPr>
                        <a:t>PSTAR range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800" dirty="0">
                          <a:effectLst/>
                        </a:rPr>
                        <a:t>[mm]</a:t>
                      </a:r>
                      <a:endParaRPr lang="de-DE" sz="2000" b="1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9732756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solidFill>
                            <a:schemeClr val="tx1"/>
                          </a:solidFill>
                          <a:effectLst/>
                        </a:rPr>
                        <a:t>67.1</a:t>
                      </a:r>
                      <a:endParaRPr lang="de-DE" sz="20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32.96</a:t>
                      </a:r>
                      <a:endParaRPr lang="de-DE" sz="2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800" dirty="0">
                          <a:effectLst/>
                        </a:rPr>
                        <a:t>32.61          </a:t>
                      </a:r>
                      <a:endParaRPr lang="de-DE" sz="2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1637565290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solidFill>
                            <a:schemeClr val="tx1"/>
                          </a:solidFill>
                          <a:effectLst/>
                        </a:rPr>
                        <a:t>66.7</a:t>
                      </a:r>
                      <a:endParaRPr lang="de-DE" sz="20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2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32.46</a:t>
                      </a: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20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32.20</a:t>
                      </a: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2409607920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19.4</a:t>
                      </a:r>
                      <a:endParaRPr lang="de-DE" sz="2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3.86</a:t>
                      </a:r>
                      <a:endParaRPr lang="de-DE" sz="2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3.45</a:t>
                      </a:r>
                      <a:endParaRPr lang="de-DE" sz="2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755409619"/>
                  </a:ext>
                </a:extLst>
              </a:tr>
              <a:tr h="3397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16.4</a:t>
                      </a:r>
                      <a:endParaRPr lang="de-DE" sz="2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3.02</a:t>
                      </a:r>
                      <a:endParaRPr lang="de-DE" sz="2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2.57</a:t>
                      </a:r>
                      <a:endParaRPr lang="de-DE" sz="20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1420655208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4ED851-1126-C426-A2A5-1185F959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BD5D761-AF72-AB5D-7722-F309C3B2BC32}"/>
              </a:ext>
            </a:extLst>
          </p:cNvPr>
          <p:cNvSpPr/>
          <p:nvPr/>
        </p:nvSpPr>
        <p:spPr>
          <a:xfrm>
            <a:off x="7021773" y="6118452"/>
            <a:ext cx="4228089" cy="475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/>
              <a:t>PSTAR: https://physics.nist.gov/PhysRefData/Star/Text/PSTAR.html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EC061BB-B10E-C7A7-26F4-EACA80541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96741" y="5749423"/>
            <a:ext cx="3830282" cy="3864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ranges are taken at 80% of the Bragg-peak</a:t>
            </a:r>
          </a:p>
        </p:txBody>
      </p:sp>
    </p:spTree>
    <p:extLst>
      <p:ext uri="{BB962C8B-B14F-4D97-AF65-F5344CB8AC3E}">
        <p14:creationId xmlns:p14="http://schemas.microsoft.com/office/powerpoint/2010/main" val="24793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C7353-170D-041C-1E9D-7CFAED27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system vs. water phantom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ACBB47-129A-0E03-9AF3-E65C556F3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017732" cy="4708128"/>
          </a:xfrm>
        </p:spPr>
        <p:txBody>
          <a:bodyPr/>
          <a:lstStyle/>
          <a:p>
            <a:r>
              <a:rPr lang="en-GB" sz="2000" dirty="0"/>
              <a:t>measured ranges of the camera system were converted to water ranges</a:t>
            </a:r>
          </a:p>
          <a:p>
            <a:r>
              <a:rPr lang="en-GB" sz="2000" dirty="0"/>
              <a:t>in direct comparison the Bragg-curves are very similar</a:t>
            </a:r>
          </a:p>
          <a:p>
            <a:r>
              <a:rPr lang="en-GB" sz="2000" dirty="0"/>
              <a:t>less noisiness of the camera graphs when using scattering system close to the camera  -&gt; influence of the beam scattering system (neutrons)</a:t>
            </a:r>
          </a:p>
          <a:p>
            <a:r>
              <a:rPr lang="en-GB" sz="2000" dirty="0"/>
              <a:t>Difference explained by:</a:t>
            </a:r>
          </a:p>
          <a:p>
            <a:pPr lvl="1"/>
            <a:r>
              <a:rPr lang="en-GB" sz="2000" dirty="0"/>
              <a:t>uncertainties for phantom and absorber materials or interaction layers</a:t>
            </a:r>
          </a:p>
          <a:p>
            <a:pPr lvl="1"/>
            <a:r>
              <a:rPr lang="en-GB" sz="2000" dirty="0"/>
              <a:t>geometry of camera lenses</a:t>
            </a:r>
          </a:p>
          <a:p>
            <a:endParaRPr lang="en-GB" sz="20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267473-F636-200C-0D04-ECCEB362A9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7300" y="4848367"/>
            <a:ext cx="5276850" cy="5330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measurements with the camera system (solid 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measurements with the water bath (dashed line)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5AEA61-7B0E-DF62-C011-1725FDEF7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58BFA0-87B1-55D4-F5AD-ABC25DD9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85D0B47-EC9E-871C-205E-B6D107896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3" t="5044"/>
          <a:stretch/>
        </p:blipFill>
        <p:spPr>
          <a:xfrm>
            <a:off x="6096000" y="1592825"/>
            <a:ext cx="5671538" cy="299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6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C7353-170D-041C-1E9D-7CFAED27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tx2"/>
                </a:solidFill>
              </a:rPr>
              <a:t>minimum energy resolution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ACBB47-129A-0E03-9AF3-E65C556F3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20093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single pixel resolution of 40 keV feasible?</a:t>
            </a:r>
            <a:endParaRPr lang="en-GB" sz="2000" dirty="0">
              <a:solidFill>
                <a:srgbClr val="FF0000"/>
              </a:solidFill>
            </a:endParaRPr>
          </a:p>
          <a:p>
            <a:pPr marL="285750" indent="-285750"/>
            <a:r>
              <a:rPr lang="en-GB" sz="2000" dirty="0"/>
              <a:t>thin aluminium foils</a:t>
            </a:r>
            <a:endParaRPr lang="de-DE" sz="20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/>
            <a:r>
              <a:rPr lang="de-DE" sz="20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ranges</a:t>
            </a:r>
            <a:r>
              <a:rPr lang="de-DE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are given </a:t>
            </a:r>
            <a:r>
              <a:rPr lang="de-DE" sz="20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de-DE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phantom</a:t>
            </a:r>
            <a:r>
              <a:rPr lang="de-DE" sz="2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material</a:t>
            </a:r>
            <a:r>
              <a:rPr lang="de-DE" sz="20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85750" indent="-285750"/>
            <a:r>
              <a:rPr lang="en-GB" sz="2000" dirty="0"/>
              <a:t>-&gt; energy loss of 100 keV is measurable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5AEA61-7B0E-DF62-C011-1725FDEF7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58BFA0-87B1-55D4-F5AD-ABC25DD9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8</a:t>
            </a:fld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3C4F67F-18D9-616C-6A8F-C542DEE8D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005237"/>
              </p:ext>
            </p:extLst>
          </p:nvPr>
        </p:nvGraphicFramePr>
        <p:xfrm>
          <a:off x="735107" y="3821372"/>
          <a:ext cx="4853171" cy="2423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7289">
                  <a:extLst>
                    <a:ext uri="{9D8B030D-6E8A-4147-A177-3AD203B41FA5}">
                      <a16:colId xmlns:a16="http://schemas.microsoft.com/office/drawing/2014/main" val="3968711876"/>
                    </a:ext>
                  </a:extLst>
                </a:gridCol>
                <a:gridCol w="1722941">
                  <a:extLst>
                    <a:ext uri="{9D8B030D-6E8A-4147-A177-3AD203B41FA5}">
                      <a16:colId xmlns:a16="http://schemas.microsoft.com/office/drawing/2014/main" val="3119194294"/>
                    </a:ext>
                  </a:extLst>
                </a:gridCol>
                <a:gridCol w="1722941">
                  <a:extLst>
                    <a:ext uri="{9D8B030D-6E8A-4147-A177-3AD203B41FA5}">
                      <a16:colId xmlns:a16="http://schemas.microsoft.com/office/drawing/2014/main" val="2128235202"/>
                    </a:ext>
                  </a:extLst>
                </a:gridCol>
              </a:tblGrid>
              <a:tr h="4869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foil thickness [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µm]</a:t>
                      </a:r>
                      <a:endParaRPr lang="de-DE" sz="1600" b="1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measured ranges [mm]</a:t>
                      </a:r>
                      <a:endParaRPr lang="de-DE" sz="1600" b="1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800" noProof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 energy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800" noProof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[MeV]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0571592"/>
                  </a:ext>
                </a:extLst>
              </a:tr>
              <a:tr h="3826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</a:rPr>
                        <a:t>0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</a:rPr>
                        <a:t>33.20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67.90</a:t>
                      </a: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1856178152"/>
                  </a:ext>
                </a:extLst>
              </a:tr>
              <a:tr h="3826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</a:rPr>
                        <a:t>20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33.16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67.84</a:t>
                      </a: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1108355355"/>
                  </a:ext>
                </a:extLst>
              </a:tr>
              <a:tr h="3826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n-lt"/>
                        </a:rPr>
                        <a:t>40</a:t>
                      </a:r>
                      <a:endParaRPr lang="de-DE" sz="1600" kern="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33.13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67.81</a:t>
                      </a: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1105270385"/>
                  </a:ext>
                </a:extLst>
              </a:tr>
              <a:tr h="3826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n-lt"/>
                        </a:rPr>
                        <a:t>75</a:t>
                      </a:r>
                      <a:endParaRPr lang="de-DE" sz="1600" kern="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33.08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67.75</a:t>
                      </a: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3313301427"/>
                  </a:ext>
                </a:extLst>
              </a:tr>
              <a:tr h="3826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>
                          <a:effectLst/>
                          <a:latin typeface="+mn-lt"/>
                        </a:rPr>
                        <a:t>150</a:t>
                      </a:r>
                      <a:endParaRPr lang="de-DE" sz="1600" kern="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33.96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67.61</a:t>
                      </a: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3747936398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1B119867-A7B6-82BD-600B-ED1BF9E63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0" t="4671" r="27240"/>
          <a:stretch/>
        </p:blipFill>
        <p:spPr>
          <a:xfrm>
            <a:off x="6387882" y="1366887"/>
            <a:ext cx="4594672" cy="45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8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C7353-170D-041C-1E9D-7CFAED27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ion species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ACBB47-129A-0E03-9AF3-E65C556F3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49" y="1502172"/>
            <a:ext cx="5787789" cy="33086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different ions chosen: </a:t>
            </a:r>
            <a:r>
              <a:rPr lang="de-DE" sz="2000" dirty="0"/>
              <a:t>p (22.5 MeV)</a:t>
            </a:r>
            <a:r>
              <a:rPr lang="en-GB" sz="2000" dirty="0"/>
              <a:t>, </a:t>
            </a:r>
            <a:r>
              <a:rPr lang="de-DE" sz="16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GB" sz="2000" dirty="0"/>
              <a:t>He</a:t>
            </a:r>
            <a:r>
              <a:rPr lang="de-DE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2+ </a:t>
            </a:r>
            <a:r>
              <a:rPr lang="en-GB" sz="2000" dirty="0"/>
              <a:t>(90 MeV)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same range for both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calculate energies taking to account exit foil and air 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good agreement for calculated and measured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difference between calculated energy and measured energy is less than 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5AEA61-7B0E-DF62-C011-1725FDEF7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58BFA0-87B1-55D4-F5AD-ABC25DD9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F1E7-7728-684B-896D-8CFDB8DC33E7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A1BD01DF-1B3A-C7B6-33F0-43A846E00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26287"/>
              </p:ext>
            </p:extLst>
          </p:nvPr>
        </p:nvGraphicFramePr>
        <p:xfrm>
          <a:off x="577850" y="4824775"/>
          <a:ext cx="5787789" cy="13576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5413">
                  <a:extLst>
                    <a:ext uri="{9D8B030D-6E8A-4147-A177-3AD203B41FA5}">
                      <a16:colId xmlns:a16="http://schemas.microsoft.com/office/drawing/2014/main" val="389370043"/>
                    </a:ext>
                  </a:extLst>
                </a:gridCol>
                <a:gridCol w="1282890">
                  <a:extLst>
                    <a:ext uri="{9D8B030D-6E8A-4147-A177-3AD203B41FA5}">
                      <a16:colId xmlns:a16="http://schemas.microsoft.com/office/drawing/2014/main" val="530668836"/>
                    </a:ext>
                  </a:extLst>
                </a:gridCol>
                <a:gridCol w="1460310">
                  <a:extLst>
                    <a:ext uri="{9D8B030D-6E8A-4147-A177-3AD203B41FA5}">
                      <a16:colId xmlns:a16="http://schemas.microsoft.com/office/drawing/2014/main" val="1685319232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1022677815"/>
                    </a:ext>
                  </a:extLst>
                </a:gridCol>
                <a:gridCol w="1173707">
                  <a:extLst>
                    <a:ext uri="{9D8B030D-6E8A-4147-A177-3AD203B41FA5}">
                      <a16:colId xmlns:a16="http://schemas.microsoft.com/office/drawing/2014/main" val="1499141819"/>
                    </a:ext>
                  </a:extLst>
                </a:gridCol>
              </a:tblGrid>
              <a:tr h="4869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600" kern="800" dirty="0" err="1">
                          <a:effectLst/>
                        </a:rPr>
                        <a:t>ion</a:t>
                      </a:r>
                      <a:endParaRPr lang="de-DE" sz="1600" b="1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nominal energy    [MeV]</a:t>
                      </a:r>
                      <a:endParaRPr lang="de-DE" sz="1600" b="1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800" noProof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 energy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800" noProof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[MeV]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800" noProof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measured range       [mm]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800" dirty="0">
                          <a:effectLst/>
                        </a:rPr>
                        <a:t>measured energy [MeV]</a:t>
                      </a:r>
                      <a:endParaRPr lang="de-DE" sz="1600" b="1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2384966"/>
                  </a:ext>
                </a:extLst>
              </a:tr>
              <a:tr h="3135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22.5</a:t>
                      </a:r>
                      <a:endParaRPr lang="de-DE" sz="16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19.43</a:t>
                      </a:r>
                      <a:endParaRPr lang="de-DE" sz="16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800" dirty="0">
                          <a:effectLst/>
                        </a:rPr>
                        <a:t>19.18</a:t>
                      </a:r>
                      <a:endParaRPr lang="de-DE" sz="16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3716103820"/>
                  </a:ext>
                </a:extLst>
              </a:tr>
              <a:tr h="2729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He</a:t>
                      </a:r>
                      <a:r>
                        <a:rPr lang="en-GB" sz="1600" kern="800" baseline="30000" dirty="0">
                          <a:effectLst/>
                        </a:rPr>
                        <a:t>2+</a:t>
                      </a:r>
                      <a:endParaRPr lang="de-DE" sz="16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de-DE" sz="1600" kern="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600" kern="800" dirty="0">
                          <a:effectLst/>
                        </a:rPr>
                        <a:t>78.48</a:t>
                      </a:r>
                      <a:endParaRPr lang="de-DE" sz="16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DE" sz="1600" kern="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</a:p>
                  </a:txBody>
                  <a:tcPr marL="68580" marR="37782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800" dirty="0">
                          <a:effectLst/>
                        </a:rPr>
                        <a:t>76.02</a:t>
                      </a:r>
                      <a:endParaRPr lang="de-DE" sz="16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77825" marT="0" marB="0"/>
                </a:tc>
                <a:extLst>
                  <a:ext uri="{0D108BD9-81ED-4DB2-BD59-A6C34878D82A}">
                    <a16:rowId xmlns:a16="http://schemas.microsoft.com/office/drawing/2014/main" val="891002490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7FEDA88E-3AE5-4296-811C-A5554D5B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065" y="1203537"/>
            <a:ext cx="45910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4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Microsoft Office PowerPoint</Application>
  <PresentationFormat>Breitbild</PresentationFormat>
  <Paragraphs>156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8" baseType="lpstr">
      <vt:lpstr>Arial</vt:lpstr>
      <vt:lpstr>Calibri</vt:lpstr>
      <vt:lpstr>Source Sans Pro</vt:lpstr>
      <vt:lpstr>Source Sans Pro Light</vt:lpstr>
      <vt:lpstr>Source Sans Pro Semibold</vt:lpstr>
      <vt:lpstr>Times New Roman</vt:lpstr>
      <vt:lpstr>Wingdings</vt:lpstr>
      <vt:lpstr>Office</vt:lpstr>
      <vt:lpstr>real time determination of the range and Bragg-peak of protons with a depth profile camera at HZB</vt:lpstr>
      <vt:lpstr>HZB accelerator complex</vt:lpstr>
      <vt:lpstr>camera system – compact data</vt:lpstr>
      <vt:lpstr>camera system – view inside</vt:lpstr>
      <vt:lpstr>LabVIEW code: visualization of camera image</vt:lpstr>
      <vt:lpstr>different energies of the proton beam</vt:lpstr>
      <vt:lpstr>camera system vs. water phantom </vt:lpstr>
      <vt:lpstr>minimum energy resolution</vt:lpstr>
      <vt:lpstr>different ion species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Dittwald, Alina Hanna</cp:lastModifiedBy>
  <cp:revision>176</cp:revision>
  <dcterms:created xsi:type="dcterms:W3CDTF">2021-07-30T13:31:34Z</dcterms:created>
  <dcterms:modified xsi:type="dcterms:W3CDTF">2022-12-04T15:17:13Z</dcterms:modified>
</cp:coreProperties>
</file>