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60" r:id="rId6"/>
    <p:sldId id="261" r:id="rId7"/>
    <p:sldId id="275" r:id="rId8"/>
    <p:sldId id="262" r:id="rId9"/>
    <p:sldId id="263" r:id="rId10"/>
    <p:sldId id="264" r:id="rId11"/>
    <p:sldId id="276" r:id="rId12"/>
    <p:sldId id="279" r:id="rId13"/>
    <p:sldId id="266" r:id="rId14"/>
    <p:sldId id="267" r:id="rId15"/>
    <p:sldId id="277" r:id="rId16"/>
    <p:sldId id="278" r:id="rId17"/>
    <p:sldId id="268" r:id="rId18"/>
    <p:sldId id="270" r:id="rId19"/>
    <p:sldId id="271" r:id="rId20"/>
    <p:sldId id="272" r:id="rId21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mbria Math" panose="02040503050406030204" pitchFamily="18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8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CA4C5-FE48-45BC-AA1B-B0F8BFED3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317014-9682-4027-865A-EA73E18B9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6037C-4CD5-4057-BEB6-6CAFFFFDC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E168-3E19-4BF8-894F-8E9A57A553E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01A30-166B-4E9F-9462-75E4ED85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77985-5BA1-4CD7-A542-A6615EB2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C4A3-0589-46C2-B911-C4A49F64A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16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2718-0473-48D5-AB12-B5597C6E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00DD1F-8B1C-4836-A051-F885184AE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6BC54-ACB3-4536-927C-1E83C02E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E168-3E19-4BF8-894F-8E9A57A553E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872D-CAEC-4BE9-B49B-E9130E21C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85901-0549-42E8-BB9F-2B0D9FFC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C4A3-0589-46C2-B911-C4A49F64A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1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67D1BD-9634-4F18-88BB-FB218D3BF5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02E64-EB4B-4FB0-A314-439C007B2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B9244-61AB-428A-8663-B9064B5F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E168-3E19-4BF8-894F-8E9A57A553E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C3948-E5E5-4712-9E0F-1F4AE0900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0CDAB-6C87-4859-8FEB-4C72EED3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C4A3-0589-46C2-B911-C4A49F64A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7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8A2A2-641B-4838-9E94-FD562B4F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3A77C-8A7B-4261-A95C-92649493D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E4733-B62B-4A21-A936-F0661D28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E168-3E19-4BF8-894F-8E9A57A553E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F738E-E1C5-479F-94FE-005B4899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5DE6B-39F9-4BF2-A5BA-C68E3C360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C4A3-0589-46C2-B911-C4A49F64A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8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E5C3-99DF-4D5B-A889-F0678C18F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647F0-8312-4B00-8342-B647ABF8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E617E-AC84-4B03-AE1A-8BADBBF85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E168-3E19-4BF8-894F-8E9A57A553E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8DA02-4197-4D25-A485-3714A9E04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4D041-B59D-45AA-A732-70AAF3B0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C4A3-0589-46C2-B911-C4A49F64A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0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EB62-0219-4736-AEDE-928F2E1E7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1499A-32C2-4A3B-B3FC-C350E36EC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C8B68-B6FF-41C0-89EA-37FE20BFD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11C02-18F7-46E1-9678-76DB5500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E168-3E19-4BF8-894F-8E9A57A553E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AE0B1-9DF6-401B-8C41-6EDFA52E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B2C69-FC18-4C30-B03F-8F5EADBF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C4A3-0589-46C2-B911-C4A49F64A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7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D967B-62E0-4029-A966-C2D859AB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849AB-A4B6-420A-BA5A-3553DFEA1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D15EE8-FE7F-4B24-AFF5-5DA6EC378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BCAD30-45A3-4D3C-9B88-B3DC49ADD6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638EE8-F51C-4D54-9B3C-94F0B4E72E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A25598-0619-492B-AD1C-570FBA27F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E168-3E19-4BF8-894F-8E9A57A553E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A01ED0-D20B-4CC3-A702-70B02F15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ED14E6-5392-49F1-8A62-F7882BD8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C4A3-0589-46C2-B911-C4A49F64A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0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0F81-D79A-46D7-AC13-43B7CB9E9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661CBD-0507-45EC-94AB-0F024DD9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E168-3E19-4BF8-894F-8E9A57A553E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0ADB90-FFD4-4DD6-BED4-9C7030C7D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C9519-828D-4450-8B4B-85E13519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C4A3-0589-46C2-B911-C4A49F64A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6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B1B403-4848-45C3-813F-04EAC970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E168-3E19-4BF8-894F-8E9A57A553E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C2519D-4898-4773-A2CF-AD2E1FE69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FD7D6-1B92-4DD0-B8D6-3C736CE07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C4A3-0589-46C2-B911-C4A49F64A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1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1C12E-1950-4302-8DDF-9FEC315C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8DB03-C911-4CDF-9FD1-1E4AA8783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4BDFA-7451-4B83-B085-053534FF2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3420A-230F-40D6-8A6A-A060429B2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E168-3E19-4BF8-894F-8E9A57A553E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2B0D8-637A-463D-A438-F00A30FC9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DE655-19FB-4C47-843B-B9038ED35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C4A3-0589-46C2-B911-C4A49F64A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8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E329A-9A65-4982-A2C6-B0D6A04ED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19B610-6096-439F-9F1F-B028FD753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11286-A255-4ED8-8999-DB21B116D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70A02-5455-48F7-B534-55DED09C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E168-3E19-4BF8-894F-8E9A57A553E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456D0-F5DC-4A6E-AFDD-C18756CA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F70A4-10F2-41A8-9BDD-41A537C11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C4A3-0589-46C2-B911-C4A49F64A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95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DA9034-2864-4437-9797-527FF49D4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4CE4D-0C9B-4CA4-BE91-EEAED3321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54599-1A11-4B92-84DF-0DDC29286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CE168-3E19-4BF8-894F-8E9A57A553E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BB679-B53D-4FA3-B63E-F29D791DC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1C8D9-18E3-4C42-BCA7-E0BE8D247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9C4A3-0589-46C2-B911-C4A49F64A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9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2.emf"/><Relationship Id="rId7" Type="http://schemas.openxmlformats.org/officeDocument/2006/relationships/image" Target="../media/image70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62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64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63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65.em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66.png"/><Relationship Id="rId7" Type="http://schemas.openxmlformats.org/officeDocument/2006/relationships/image" Target="../media/image73.emf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emf"/><Relationship Id="rId5" Type="http://schemas.openxmlformats.org/officeDocument/2006/relationships/image" Target="../media/image71.pn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3" Type="http://schemas.openxmlformats.org/officeDocument/2006/relationships/image" Target="../media/image970.png"/><Relationship Id="rId7" Type="http://schemas.openxmlformats.org/officeDocument/2006/relationships/image" Target="../media/image97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050.png"/><Relationship Id="rId5" Type="http://schemas.openxmlformats.org/officeDocument/2006/relationships/image" Target="../media/image120.png"/><Relationship Id="rId10" Type="http://schemas.openxmlformats.org/officeDocument/2006/relationships/image" Target="../media/image1040.png"/><Relationship Id="rId4" Type="http://schemas.openxmlformats.org/officeDocument/2006/relationships/image" Target="../media/image980.png"/><Relationship Id="rId9" Type="http://schemas.openxmlformats.org/officeDocument/2006/relationships/image" Target="../media/image9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3.emf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8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image" Target="../media/image57.png"/><Relationship Id="rId5" Type="http://schemas.openxmlformats.org/officeDocument/2006/relationships/image" Target="../media/image26.emf"/><Relationship Id="rId10" Type="http://schemas.openxmlformats.org/officeDocument/2006/relationships/image" Target="../media/image56.png"/><Relationship Id="rId4" Type="http://schemas.openxmlformats.org/officeDocument/2006/relationships/image" Target="../media/image25.emf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29.emf"/><Relationship Id="rId7" Type="http://schemas.openxmlformats.org/officeDocument/2006/relationships/image" Target="../media/image450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5388E-2AD2-414C-B460-65692C81F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43" y="1969854"/>
            <a:ext cx="11554097" cy="1788739"/>
          </a:xfrm>
        </p:spPr>
        <p:txBody>
          <a:bodyPr>
            <a:normAutofit fontScale="90000"/>
          </a:bodyPr>
          <a:lstStyle/>
          <a:p>
            <a:r>
              <a:rPr lang="en-US" dirty="0"/>
              <a:t>Design of a spiral inflector at iThemba LABS for injection of the beam into a cyclotron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72C24-A4A7-4F8B-A25F-E7F7A6004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20133"/>
            <a:ext cx="9144000" cy="199688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Hugo Barnard</a:t>
            </a:r>
          </a:p>
          <a:p>
            <a:r>
              <a:rPr lang="en-US" dirty="0"/>
              <a:t>hbarnard@tlabs.ac.za</a:t>
            </a:r>
          </a:p>
          <a:p>
            <a:r>
              <a:rPr lang="en-US" dirty="0"/>
              <a:t>iThemba LABS</a:t>
            </a:r>
          </a:p>
          <a:p>
            <a:endParaRPr lang="en-US" dirty="0"/>
          </a:p>
          <a:p>
            <a:r>
              <a:rPr lang="en-US" dirty="0"/>
              <a:t>December 2022</a:t>
            </a:r>
          </a:p>
          <a:p>
            <a:r>
              <a:rPr lang="en-US" dirty="0"/>
              <a:t>Cyclotron2022 – Beijing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F7FECD-2F36-4730-823F-457906818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097"/>
            <a:ext cx="2024749" cy="108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22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A53C-8BB5-459C-8BEA-B682DD9AE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742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Permanent Magnet Spiral Inflectors </a:t>
            </a:r>
            <a:endParaRPr lang="en-ZA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EDB7E8-8C49-42DF-BD9A-3FFF3EAFE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66" y="1607030"/>
            <a:ext cx="3607005" cy="29910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7DA5E5-B07B-4247-884C-5C97CCFF7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61" y="5082678"/>
            <a:ext cx="4174942" cy="49874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1860B026-B630-4573-9B44-9D7235EB5E2B}"/>
              </a:ext>
            </a:extLst>
          </p:cNvPr>
          <p:cNvSpPr/>
          <p:nvPr/>
        </p:nvSpPr>
        <p:spPr>
          <a:xfrm>
            <a:off x="3415360" y="4530395"/>
            <a:ext cx="817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200" dirty="0"/>
              <a:t>Source [5]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222E7DD-8E52-4704-9901-6941474D4B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03" t="10191" r="30571" b="5710"/>
          <a:stretch/>
        </p:blipFill>
        <p:spPr>
          <a:xfrm>
            <a:off x="8210944" y="1725494"/>
            <a:ext cx="3803566" cy="44292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A406B45-2177-4ABA-85FC-DD04F4240EFA}"/>
                  </a:ext>
                </a:extLst>
              </p:cNvPr>
              <p:cNvSpPr txBox="1"/>
              <p:nvPr/>
            </p:nvSpPr>
            <p:spPr>
              <a:xfrm>
                <a:off x="5994791" y="2894589"/>
                <a:ext cx="964174" cy="4033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sz="1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ZA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ZA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ZA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ZA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ZA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sSub>
                        <m:sSubPr>
                          <m:ctrlPr>
                            <a:rPr lang="en-ZA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ZA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ZA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ZA" sz="1400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A406B45-2177-4ABA-85FC-DD04F4240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791" y="2894589"/>
                <a:ext cx="964174" cy="403380"/>
              </a:xfrm>
              <a:prstGeom prst="rect">
                <a:avLst/>
              </a:prstGeom>
              <a:blipFill>
                <a:blip r:embed="rId5"/>
                <a:stretch>
                  <a:fillRect l="-3774" r="-17610" b="-909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D6CD75B-03E1-4240-9519-F65C1F73E51C}"/>
                  </a:ext>
                </a:extLst>
              </p:cNvPr>
              <p:cNvSpPr txBox="1"/>
              <p:nvPr/>
            </p:nvSpPr>
            <p:spPr>
              <a:xfrm>
                <a:off x="5994791" y="2450622"/>
                <a:ext cx="7600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sz="1400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ZA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ZA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ZA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ZA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ZA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ZA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D6CD75B-03E1-4240-9519-F65C1F73E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791" y="2450622"/>
                <a:ext cx="760015" cy="215444"/>
              </a:xfrm>
              <a:prstGeom prst="rect">
                <a:avLst/>
              </a:prstGeom>
              <a:blipFill>
                <a:blip r:embed="rId6"/>
                <a:stretch>
                  <a:fillRect l="-4800" t="-14286" r="-22400" b="-1428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B583E83-BFD0-441B-B32A-092C5DC89B54}"/>
                  </a:ext>
                </a:extLst>
              </p:cNvPr>
              <p:cNvSpPr/>
              <p:nvPr/>
            </p:nvSpPr>
            <p:spPr>
              <a:xfrm>
                <a:off x="5905135" y="1874695"/>
                <a:ext cx="9119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B583E83-BFD0-441B-B32A-092C5DC89B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135" y="1874695"/>
                <a:ext cx="91198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>
            <a:extLst>
              <a:ext uri="{FF2B5EF4-FFF2-40B4-BE49-F238E27FC236}">
                <a16:creationId xmlns:a16="http://schemas.microsoft.com/office/drawing/2014/main" id="{E9A50ABE-5F22-48F9-9AA8-4DE80064DE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3288" y="3429000"/>
            <a:ext cx="3368820" cy="252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6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A53C-8BB5-459C-8BEA-B682DD9AE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430" y="443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Modified Halbach rings (1)</a:t>
            </a:r>
            <a:endParaRPr lang="en-Z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326778-874D-474A-BCE0-BEA458EA453B}"/>
                  </a:ext>
                </a:extLst>
              </p:cNvPr>
              <p:cNvSpPr txBox="1"/>
              <p:nvPr/>
            </p:nvSpPr>
            <p:spPr>
              <a:xfrm>
                <a:off x="3230034" y="1732222"/>
                <a:ext cx="7724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ZA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ZA" sz="1400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ZA" sz="1400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326778-874D-474A-BCE0-BEA458EA4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034" y="1732222"/>
                <a:ext cx="772456" cy="215444"/>
              </a:xfrm>
              <a:prstGeom prst="rect">
                <a:avLst/>
              </a:prstGeom>
              <a:blipFill>
                <a:blip r:embed="rId2"/>
                <a:stretch>
                  <a:fillRect l="-4724" r="-6299" b="-3428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8DE3183-9102-4A55-AB1A-8CFF0740E8E0}"/>
              </a:ext>
            </a:extLst>
          </p:cNvPr>
          <p:cNvSpPr/>
          <p:nvPr/>
        </p:nvSpPr>
        <p:spPr>
          <a:xfrm>
            <a:off x="121961" y="1587100"/>
            <a:ext cx="2745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/>
              <a:t>Inflector field: potential similar to electric case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4B71D62-9507-4B6C-BB51-9CA301341B24}"/>
              </a:ext>
            </a:extLst>
          </p:cNvPr>
          <p:cNvGrpSpPr/>
          <p:nvPr/>
        </p:nvGrpSpPr>
        <p:grpSpPr>
          <a:xfrm>
            <a:off x="56177" y="3009071"/>
            <a:ext cx="2609970" cy="2465790"/>
            <a:chOff x="2729292" y="4294170"/>
            <a:chExt cx="2609970" cy="246579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D707892-D4AD-4536-8345-AB5204B286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497" r="7666"/>
            <a:stretch/>
          </p:blipFill>
          <p:spPr>
            <a:xfrm>
              <a:off x="2729292" y="4294170"/>
              <a:ext cx="2609970" cy="2465790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332EAE5-A640-469D-90A7-BD7FD71FBF07}"/>
                </a:ext>
              </a:extLst>
            </p:cNvPr>
            <p:cNvCxnSpPr/>
            <p:nvPr/>
          </p:nvCxnSpPr>
          <p:spPr>
            <a:xfrm flipH="1" flipV="1">
              <a:off x="4005434" y="4735483"/>
              <a:ext cx="2792" cy="3175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4A86396-7979-49C5-9F00-AFCB813F7E5B}"/>
                </a:ext>
              </a:extLst>
            </p:cNvPr>
            <p:cNvCxnSpPr/>
            <p:nvPr/>
          </p:nvCxnSpPr>
          <p:spPr>
            <a:xfrm flipH="1" flipV="1">
              <a:off x="3999851" y="6042026"/>
              <a:ext cx="5583" cy="26927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D850B24-3281-4F57-866C-97AC1E7B3EE5}"/>
                </a:ext>
              </a:extLst>
            </p:cNvPr>
            <p:cNvCxnSpPr/>
            <p:nvPr/>
          </p:nvCxnSpPr>
          <p:spPr>
            <a:xfrm>
              <a:off x="3359050" y="5376526"/>
              <a:ext cx="11979" cy="30107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E77B822-7F30-4EDC-9787-C3009EFAF7E2}"/>
                </a:ext>
              </a:extLst>
            </p:cNvPr>
            <p:cNvCxnSpPr/>
            <p:nvPr/>
          </p:nvCxnSpPr>
          <p:spPr>
            <a:xfrm>
              <a:off x="4611634" y="5376526"/>
              <a:ext cx="11979" cy="30107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6DAABA0-EA5E-45B0-9205-A0A839FB880A}"/>
                </a:ext>
              </a:extLst>
            </p:cNvPr>
            <p:cNvCxnSpPr/>
            <p:nvPr/>
          </p:nvCxnSpPr>
          <p:spPr>
            <a:xfrm>
              <a:off x="3418179" y="5968951"/>
              <a:ext cx="3107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4BD081A-12B7-44AF-8904-64B6865A035F}"/>
                </a:ext>
              </a:extLst>
            </p:cNvPr>
            <p:cNvCxnSpPr/>
            <p:nvPr/>
          </p:nvCxnSpPr>
          <p:spPr>
            <a:xfrm>
              <a:off x="4282493" y="5053053"/>
              <a:ext cx="3107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B98700A-F43B-4C05-82C3-8C0B67C02B17}"/>
                </a:ext>
              </a:extLst>
            </p:cNvPr>
            <p:cNvCxnSpPr/>
            <p:nvPr/>
          </p:nvCxnSpPr>
          <p:spPr>
            <a:xfrm flipH="1">
              <a:off x="4306219" y="5970389"/>
              <a:ext cx="317394" cy="145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B5D35E1-0525-4400-B0BD-4C02121623F7}"/>
                </a:ext>
              </a:extLst>
            </p:cNvPr>
            <p:cNvCxnSpPr/>
            <p:nvPr/>
          </p:nvCxnSpPr>
          <p:spPr>
            <a:xfrm flipH="1">
              <a:off x="3385712" y="5071438"/>
              <a:ext cx="317394" cy="145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F64182E-AEFD-4A19-87F5-758340ABA027}"/>
              </a:ext>
            </a:extLst>
          </p:cNvPr>
          <p:cNvGrpSpPr/>
          <p:nvPr/>
        </p:nvGrpSpPr>
        <p:grpSpPr>
          <a:xfrm>
            <a:off x="2678283" y="2994702"/>
            <a:ext cx="2516846" cy="2328442"/>
            <a:chOff x="2254862" y="4502395"/>
            <a:chExt cx="2516846" cy="2328442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AEB09EF-25E6-42E4-ABBF-1BC23E22C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601" r="7581"/>
            <a:stretch/>
          </p:blipFill>
          <p:spPr>
            <a:xfrm>
              <a:off x="2254862" y="4502395"/>
              <a:ext cx="2516846" cy="2328442"/>
            </a:xfrm>
            <a:prstGeom prst="rect">
              <a:avLst/>
            </a:prstGeom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C2A8E4E-8E6B-40F3-987D-E5AF9387FB3F}"/>
                </a:ext>
              </a:extLst>
            </p:cNvPr>
            <p:cNvCxnSpPr/>
            <p:nvPr/>
          </p:nvCxnSpPr>
          <p:spPr>
            <a:xfrm flipH="1" flipV="1">
              <a:off x="3477160" y="4934218"/>
              <a:ext cx="2792" cy="3175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82CB187-6B0E-4302-997C-2158DD6B9C69}"/>
                </a:ext>
              </a:extLst>
            </p:cNvPr>
            <p:cNvCxnSpPr/>
            <p:nvPr/>
          </p:nvCxnSpPr>
          <p:spPr>
            <a:xfrm>
              <a:off x="3500351" y="6114081"/>
              <a:ext cx="11979" cy="30107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6DA0E7C-8E52-4503-BC5C-91D8974660B5}"/>
                </a:ext>
              </a:extLst>
            </p:cNvPr>
            <p:cNvCxnSpPr/>
            <p:nvPr/>
          </p:nvCxnSpPr>
          <p:spPr>
            <a:xfrm>
              <a:off x="2746041" y="5675073"/>
              <a:ext cx="3107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B0D782D-50C8-418D-9C67-65149E79F965}"/>
                </a:ext>
              </a:extLst>
            </p:cNvPr>
            <p:cNvCxnSpPr/>
            <p:nvPr/>
          </p:nvCxnSpPr>
          <p:spPr>
            <a:xfrm flipH="1">
              <a:off x="3873649" y="5666616"/>
              <a:ext cx="317394" cy="145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D7437FB-0C04-4DF1-AF55-FCF29214B169}"/>
                </a:ext>
              </a:extLst>
            </p:cNvPr>
            <p:cNvCxnSpPr/>
            <p:nvPr/>
          </p:nvCxnSpPr>
          <p:spPr>
            <a:xfrm>
              <a:off x="3727711" y="5177916"/>
              <a:ext cx="252011" cy="24313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7EC0D79-F943-4774-8FAB-0F47B3D17BF4}"/>
                </a:ext>
              </a:extLst>
            </p:cNvPr>
            <p:cNvCxnSpPr/>
            <p:nvPr/>
          </p:nvCxnSpPr>
          <p:spPr>
            <a:xfrm flipH="1" flipV="1">
              <a:off x="2963874" y="5988767"/>
              <a:ext cx="222972" cy="19395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187D6F9-FD13-45C4-85EB-2630B9E64737}"/>
                </a:ext>
              </a:extLst>
            </p:cNvPr>
            <p:cNvCxnSpPr/>
            <p:nvPr/>
          </p:nvCxnSpPr>
          <p:spPr>
            <a:xfrm flipV="1">
              <a:off x="3773400" y="5995949"/>
              <a:ext cx="229182" cy="18615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A309675-C417-4D7B-82C7-E69C5E2A39F6}"/>
                </a:ext>
              </a:extLst>
            </p:cNvPr>
            <p:cNvCxnSpPr/>
            <p:nvPr/>
          </p:nvCxnSpPr>
          <p:spPr>
            <a:xfrm flipH="1">
              <a:off x="2963874" y="5156168"/>
              <a:ext cx="185800" cy="18274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3E086F88-40DC-42DF-8D76-6DD26D794F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251" t="9020" r="17650" b="12594"/>
          <a:stretch/>
        </p:blipFill>
        <p:spPr>
          <a:xfrm>
            <a:off x="5216877" y="2945230"/>
            <a:ext cx="2609971" cy="2511275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72AE4B-E706-42D5-8EB1-70EF7BF9F1DD}"/>
              </a:ext>
            </a:extLst>
          </p:cNvPr>
          <p:cNvCxnSpPr/>
          <p:nvPr/>
        </p:nvCxnSpPr>
        <p:spPr>
          <a:xfrm flipH="1" flipV="1">
            <a:off x="7162402" y="4030621"/>
            <a:ext cx="2792" cy="3175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E532C01-A9D6-444A-A8C1-8CE6E7701A92}"/>
              </a:ext>
            </a:extLst>
          </p:cNvPr>
          <p:cNvCxnSpPr/>
          <p:nvPr/>
        </p:nvCxnSpPr>
        <p:spPr>
          <a:xfrm>
            <a:off x="5764497" y="4091427"/>
            <a:ext cx="11979" cy="3010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54DA7DC-85A7-4306-84B4-BCD303636686}"/>
              </a:ext>
            </a:extLst>
          </p:cNvPr>
          <p:cNvCxnSpPr/>
          <p:nvPr/>
        </p:nvCxnSpPr>
        <p:spPr>
          <a:xfrm>
            <a:off x="6375166" y="3585310"/>
            <a:ext cx="3107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0094109-795D-4684-8B50-6B38FE118BF2}"/>
              </a:ext>
            </a:extLst>
          </p:cNvPr>
          <p:cNvCxnSpPr/>
          <p:nvPr/>
        </p:nvCxnSpPr>
        <p:spPr>
          <a:xfrm flipH="1">
            <a:off x="6357248" y="4834040"/>
            <a:ext cx="317394" cy="14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B2C66BC-62ED-450E-90A2-3CBAC32A203A}"/>
              </a:ext>
            </a:extLst>
          </p:cNvPr>
          <p:cNvCxnSpPr/>
          <p:nvPr/>
        </p:nvCxnSpPr>
        <p:spPr>
          <a:xfrm flipV="1">
            <a:off x="5927150" y="4590774"/>
            <a:ext cx="229182" cy="1861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A2F36CD-D2F6-415F-A1E6-E99FEBEF642C}"/>
              </a:ext>
            </a:extLst>
          </p:cNvPr>
          <p:cNvCxnSpPr/>
          <p:nvPr/>
        </p:nvCxnSpPr>
        <p:spPr>
          <a:xfrm flipH="1" flipV="1">
            <a:off x="5933360" y="3648475"/>
            <a:ext cx="222972" cy="1939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8C24422-38D2-48CE-B1CC-1336DEC728BB}"/>
              </a:ext>
            </a:extLst>
          </p:cNvPr>
          <p:cNvCxnSpPr/>
          <p:nvPr/>
        </p:nvCxnSpPr>
        <p:spPr>
          <a:xfrm flipH="1">
            <a:off x="6860973" y="3694963"/>
            <a:ext cx="185800" cy="1827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127C16D-8BCF-4369-851F-4E27C85FB008}"/>
              </a:ext>
            </a:extLst>
          </p:cNvPr>
          <p:cNvCxnSpPr/>
          <p:nvPr/>
        </p:nvCxnSpPr>
        <p:spPr>
          <a:xfrm>
            <a:off x="6815997" y="4543445"/>
            <a:ext cx="252011" cy="243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E46B3BD-AC07-41BD-B088-952C88EA61F3}"/>
                  </a:ext>
                </a:extLst>
              </p:cNvPr>
              <p:cNvSpPr/>
              <p:nvPr/>
            </p:nvSpPr>
            <p:spPr>
              <a:xfrm>
                <a:off x="7941348" y="5026206"/>
                <a:ext cx="344599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O</a:t>
                </a:r>
                <a:r>
                  <a:rPr lang="en-ZA" dirty="0"/>
                  <a:t>ptimisation space: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ZA" sz="1400" dirty="0"/>
                  <a:t> </a:t>
                </a:r>
                <a:r>
                  <a:rPr lang="en-ZA" dirty="0"/>
                  <a:t>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=1,.., </m:t>
                    </m:r>
                  </m:oMath>
                </a14:m>
                <a:r>
                  <a:rPr lang="en-ZA" dirty="0"/>
                  <a:t>number of rings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E46B3BD-AC07-41BD-B088-952C88EA6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348" y="5026206"/>
                <a:ext cx="3445994" cy="646331"/>
              </a:xfrm>
              <a:prstGeom prst="rect">
                <a:avLst/>
              </a:prstGeom>
              <a:blipFill>
                <a:blip r:embed="rId6"/>
                <a:stretch>
                  <a:fillRect l="-1593" t="-5660" b="-1415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28CA1C7-343C-4816-8972-753A97B5B350}"/>
                  </a:ext>
                </a:extLst>
              </p:cNvPr>
              <p:cNvSpPr txBox="1"/>
              <p:nvPr/>
            </p:nvSpPr>
            <p:spPr>
              <a:xfrm>
                <a:off x="4794150" y="1684412"/>
                <a:ext cx="3933064" cy="430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28CA1C7-343C-4816-8972-753A97B5B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150" y="1684412"/>
                <a:ext cx="3933064" cy="430824"/>
              </a:xfrm>
              <a:prstGeom prst="rect">
                <a:avLst/>
              </a:prstGeom>
              <a:blipFill>
                <a:blip r:embed="rId7"/>
                <a:stretch>
                  <a:fillRect l="-1084" b="-11268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9ECCD1E-CFD2-40B1-B5A3-98F3652772E5}"/>
                  </a:ext>
                </a:extLst>
              </p:cNvPr>
              <p:cNvSpPr txBox="1"/>
              <p:nvPr/>
            </p:nvSpPr>
            <p:spPr>
              <a:xfrm>
                <a:off x="709801" y="5796165"/>
                <a:ext cx="11151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9ECCD1E-CFD2-40B1-B5A3-98F365277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01" y="5796165"/>
                <a:ext cx="1115113" cy="215444"/>
              </a:xfrm>
              <a:prstGeom prst="rect">
                <a:avLst/>
              </a:prstGeom>
              <a:blipFill>
                <a:blip r:embed="rId8"/>
                <a:stretch>
                  <a:fillRect l="-3279" r="-2732" b="-1428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91D9A86-75DB-4084-9EF3-66596BAB1F5B}"/>
                  </a:ext>
                </a:extLst>
              </p:cNvPr>
              <p:cNvSpPr txBox="1"/>
              <p:nvPr/>
            </p:nvSpPr>
            <p:spPr>
              <a:xfrm>
                <a:off x="624321" y="6133815"/>
                <a:ext cx="12863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91D9A86-75DB-4084-9EF3-66596BAB1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21" y="6133815"/>
                <a:ext cx="1286314" cy="215444"/>
              </a:xfrm>
              <a:prstGeom prst="rect">
                <a:avLst/>
              </a:prstGeom>
              <a:blipFill>
                <a:blip r:embed="rId9"/>
                <a:stretch>
                  <a:fillRect l="-2844" r="-2370" b="-1388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5D94FF3-6F28-495A-A405-978B27C0F2FA}"/>
                  </a:ext>
                </a:extLst>
              </p:cNvPr>
              <p:cNvSpPr txBox="1"/>
              <p:nvPr/>
            </p:nvSpPr>
            <p:spPr>
              <a:xfrm>
                <a:off x="3183953" y="5743245"/>
                <a:ext cx="13715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5D94FF3-6F28-495A-A405-978B27C0F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953" y="5743245"/>
                <a:ext cx="1371594" cy="215444"/>
              </a:xfrm>
              <a:prstGeom prst="rect">
                <a:avLst/>
              </a:prstGeom>
              <a:blipFill>
                <a:blip r:embed="rId10"/>
                <a:stretch>
                  <a:fillRect l="-2667" r="-2222" b="-1428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1859BD5-68D0-4716-8E15-A29C70A699EE}"/>
                  </a:ext>
                </a:extLst>
              </p:cNvPr>
              <p:cNvSpPr txBox="1"/>
              <p:nvPr/>
            </p:nvSpPr>
            <p:spPr>
              <a:xfrm>
                <a:off x="3183953" y="6080093"/>
                <a:ext cx="136325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1859BD5-68D0-4716-8E15-A29C70A69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953" y="6080093"/>
                <a:ext cx="1363257" cy="215444"/>
              </a:xfrm>
              <a:prstGeom prst="rect">
                <a:avLst/>
              </a:prstGeom>
              <a:blipFill>
                <a:blip r:embed="rId11"/>
                <a:stretch>
                  <a:fillRect l="-2679" r="-2232" b="-1388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D5227FB-2318-4CB0-9177-DD33D82D8984}"/>
                  </a:ext>
                </a:extLst>
              </p:cNvPr>
              <p:cNvSpPr txBox="1"/>
              <p:nvPr/>
            </p:nvSpPr>
            <p:spPr>
              <a:xfrm>
                <a:off x="5841369" y="5698007"/>
                <a:ext cx="13491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D5227FB-2318-4CB0-9177-DD33D82D8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369" y="5698007"/>
                <a:ext cx="1349152" cy="215444"/>
              </a:xfrm>
              <a:prstGeom prst="rect">
                <a:avLst/>
              </a:prstGeom>
              <a:blipFill>
                <a:blip r:embed="rId12"/>
                <a:stretch>
                  <a:fillRect l="-2703" r="-1802" b="-1428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2DCD89B-877F-4A1F-87E7-18909624EA1E}"/>
                  </a:ext>
                </a:extLst>
              </p:cNvPr>
              <p:cNvSpPr txBox="1"/>
              <p:nvPr/>
            </p:nvSpPr>
            <p:spPr>
              <a:xfrm>
                <a:off x="5841369" y="6034855"/>
                <a:ext cx="12510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2DCD89B-877F-4A1F-87E7-18909624E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369" y="6034855"/>
                <a:ext cx="1251047" cy="215444"/>
              </a:xfrm>
              <a:prstGeom prst="rect">
                <a:avLst/>
              </a:prstGeom>
              <a:blipFill>
                <a:blip r:embed="rId13"/>
                <a:stretch>
                  <a:fillRect l="-2927" r="-2927" b="-1714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D11A0F4-DEC3-4297-BE50-FB1DBC4E62DC}"/>
                  </a:ext>
                </a:extLst>
              </p:cNvPr>
              <p:cNvSpPr txBox="1"/>
              <p:nvPr/>
            </p:nvSpPr>
            <p:spPr>
              <a:xfrm>
                <a:off x="1182520" y="2647241"/>
                <a:ext cx="2335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D11A0F4-DEC3-4297-BE50-FB1DBC4E6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520" y="2647241"/>
                <a:ext cx="233590" cy="215444"/>
              </a:xfrm>
              <a:prstGeom prst="rect">
                <a:avLst/>
              </a:prstGeom>
              <a:blipFill>
                <a:blip r:embed="rId14"/>
                <a:stretch>
                  <a:fillRect l="-18421" r="-5263" b="-1111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F7AE33F-290B-47DB-B6F2-4FA0A1205055}"/>
                  </a:ext>
                </a:extLst>
              </p:cNvPr>
              <p:cNvSpPr txBox="1"/>
              <p:nvPr/>
            </p:nvSpPr>
            <p:spPr>
              <a:xfrm>
                <a:off x="3523771" y="2594171"/>
                <a:ext cx="6531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ZA" sz="1400" dirty="0"/>
                  <a:t> </a:t>
                </a:r>
                <a:r>
                  <a:rPr lang="en-ZA" dirty="0"/>
                  <a:t>type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F7AE33F-290B-47DB-B6F2-4FA0A1205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771" y="2594171"/>
                <a:ext cx="653192" cy="276999"/>
              </a:xfrm>
              <a:prstGeom prst="rect">
                <a:avLst/>
              </a:prstGeom>
              <a:blipFill>
                <a:blip r:embed="rId15"/>
                <a:stretch>
                  <a:fillRect l="-12150" t="-28889" r="-23364" b="-5111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C98A6FD-9526-40C6-B1D7-75E3FD342BBB}"/>
                  </a:ext>
                </a:extLst>
              </p:cNvPr>
              <p:cNvSpPr txBox="1"/>
              <p:nvPr/>
            </p:nvSpPr>
            <p:spPr>
              <a:xfrm>
                <a:off x="6156332" y="2649141"/>
                <a:ext cx="6573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ZA" sz="1400" dirty="0"/>
                  <a:t> </a:t>
                </a:r>
                <a:r>
                  <a:rPr lang="en-ZA" dirty="0"/>
                  <a:t>type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C98A6FD-9526-40C6-B1D7-75E3FD342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332" y="2649141"/>
                <a:ext cx="657359" cy="276999"/>
              </a:xfrm>
              <a:prstGeom prst="rect">
                <a:avLst/>
              </a:prstGeom>
              <a:blipFill>
                <a:blip r:embed="rId16"/>
                <a:stretch>
                  <a:fillRect l="-12037" t="-28889" r="-21296" b="-5111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387A10F-4BAF-4947-A4D3-2CE2419FED62}"/>
                  </a:ext>
                </a:extLst>
              </p:cNvPr>
              <p:cNvSpPr/>
              <p:nvPr/>
            </p:nvSpPr>
            <p:spPr>
              <a:xfrm>
                <a:off x="7887315" y="3978859"/>
                <a:ext cx="323915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387A10F-4BAF-4947-A4D3-2CE2419FED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315" y="3978859"/>
                <a:ext cx="3239156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D153D3B-A4D5-4D8A-8EBC-56E4DFC6FE5D}"/>
                  </a:ext>
                </a:extLst>
              </p:cNvPr>
              <p:cNvSpPr/>
              <p:nvPr/>
            </p:nvSpPr>
            <p:spPr>
              <a:xfrm>
                <a:off x="7887315" y="4314520"/>
                <a:ext cx="344030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D153D3B-A4D5-4D8A-8EBC-56E4DFC6FE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315" y="4314520"/>
                <a:ext cx="3440301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C363B22-77D2-4C38-95B8-BA685BC3EDDD}"/>
                  </a:ext>
                </a:extLst>
              </p:cNvPr>
              <p:cNvSpPr/>
              <p:nvPr/>
            </p:nvSpPr>
            <p:spPr>
              <a:xfrm>
                <a:off x="7941348" y="2879141"/>
                <a:ext cx="419447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ZA" sz="1400" dirty="0"/>
                  <a:t> </a:t>
                </a:r>
                <a:r>
                  <a:rPr lang="en-ZA" dirty="0"/>
                  <a:t>(field gradients) depend on ring size, spacing etc, </a:t>
                </a:r>
                <a:r>
                  <a:rPr lang="en-US" dirty="0"/>
                  <a:t>s</a:t>
                </a:r>
                <a:r>
                  <a:rPr lang="en-ZA" dirty="0"/>
                  <a:t>o rather work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ZA" sz="1400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C363B22-77D2-4C38-95B8-BA685BC3E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348" y="2879141"/>
                <a:ext cx="4194475" cy="646331"/>
              </a:xfrm>
              <a:prstGeom prst="rect">
                <a:avLst/>
              </a:prstGeom>
              <a:blipFill>
                <a:blip r:embed="rId19"/>
                <a:stretch>
                  <a:fillRect l="-1308" t="-4717" b="-1415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4E370C1-532D-42BE-B504-7A5936B74D62}"/>
                  </a:ext>
                </a:extLst>
              </p:cNvPr>
              <p:cNvSpPr txBox="1"/>
              <p:nvPr/>
            </p:nvSpPr>
            <p:spPr>
              <a:xfrm>
                <a:off x="3244781" y="2008022"/>
                <a:ext cx="7055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sz="1400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ZA" sz="1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4E370C1-532D-42BE-B504-7A5936B74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781" y="2008022"/>
                <a:ext cx="705514" cy="215444"/>
              </a:xfrm>
              <a:prstGeom prst="rect">
                <a:avLst/>
              </a:prstGeom>
              <a:blipFill>
                <a:blip r:embed="rId20"/>
                <a:stretch>
                  <a:fillRect l="-5172" r="-5172" b="-3333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813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A53C-8BB5-459C-8BEA-B682DD9AE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Modified Halbach rings (2)</a:t>
            </a:r>
            <a:endParaRPr lang="en-Z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28CA1C7-343C-4816-8972-753A97B5B350}"/>
                  </a:ext>
                </a:extLst>
              </p:cNvPr>
              <p:cNvSpPr txBox="1"/>
              <p:nvPr/>
            </p:nvSpPr>
            <p:spPr>
              <a:xfrm>
                <a:off x="2995844" y="1520418"/>
                <a:ext cx="3933064" cy="430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28CA1C7-343C-4816-8972-753A97B5B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844" y="1520418"/>
                <a:ext cx="3933064" cy="430824"/>
              </a:xfrm>
              <a:prstGeom prst="rect">
                <a:avLst/>
              </a:prstGeom>
              <a:blipFill>
                <a:blip r:embed="rId2"/>
                <a:stretch>
                  <a:fillRect l="-1084" b="-11268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420399A1-9C55-4A22-A1F3-11BAC192A2FD}"/>
              </a:ext>
            </a:extLst>
          </p:cNvPr>
          <p:cNvSpPr/>
          <p:nvPr/>
        </p:nvSpPr>
        <p:spPr>
          <a:xfrm>
            <a:off x="37168" y="1987739"/>
            <a:ext cx="2719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/>
              <a:t>Numerical verification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92841D-3A11-4DB9-B1B6-515F17522ABD}"/>
                  </a:ext>
                </a:extLst>
              </p:cNvPr>
              <p:cNvSpPr txBox="1"/>
              <p:nvPr/>
            </p:nvSpPr>
            <p:spPr>
              <a:xfrm>
                <a:off x="2895905" y="2046758"/>
                <a:ext cx="2931765" cy="326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92841D-3A11-4DB9-B1B6-515F17522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905" y="2046758"/>
                <a:ext cx="2931765" cy="326243"/>
              </a:xfrm>
              <a:prstGeom prst="rect">
                <a:avLst/>
              </a:prstGeom>
              <a:blipFill>
                <a:blip r:embed="rId3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1D69B0B-93EA-4426-A011-9BF1FCD32FDA}"/>
                  </a:ext>
                </a:extLst>
              </p:cNvPr>
              <p:cNvSpPr txBox="1"/>
              <p:nvPr/>
            </p:nvSpPr>
            <p:spPr>
              <a:xfrm>
                <a:off x="2899344" y="2412371"/>
                <a:ext cx="2666243" cy="326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1D69B0B-93EA-4426-A011-9BF1FCD32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344" y="2412371"/>
                <a:ext cx="2666243" cy="326243"/>
              </a:xfrm>
              <a:prstGeom prst="rect">
                <a:avLst/>
              </a:prstGeom>
              <a:blipFill>
                <a:blip r:embed="rId4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67E3B36-3DCE-4E6C-BF7A-A410CED31B7E}"/>
                  </a:ext>
                </a:extLst>
              </p:cNvPr>
              <p:cNvSpPr txBox="1"/>
              <p:nvPr/>
            </p:nvSpPr>
            <p:spPr>
              <a:xfrm>
                <a:off x="2895905" y="2738614"/>
                <a:ext cx="19074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67E3B36-3DCE-4E6C-BF7A-A410CED31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905" y="2738614"/>
                <a:ext cx="190744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8E07A7C-897B-42CD-B21F-6CAE23D630F9}"/>
                  </a:ext>
                </a:extLst>
              </p:cNvPr>
              <p:cNvSpPr/>
              <p:nvPr/>
            </p:nvSpPr>
            <p:spPr>
              <a:xfrm>
                <a:off x="7761760" y="1596437"/>
                <a:ext cx="422069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Actual quadrupoles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≈215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ZA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“s</a:t>
                </a:r>
                <a:r>
                  <a:rPr lang="en-ZA" dirty="0"/>
                  <a:t>moothed” version of 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</a:t>
                </a:r>
                <a:r>
                  <a:rPr lang="en-ZA" dirty="0"/>
                  <a:t>hen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ZA" sz="1400" dirty="0"/>
                  <a:t> </a:t>
                </a:r>
                <a:r>
                  <a:rPr lang="en-ZA" dirty="0"/>
                  <a:t>since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ZA" dirty="0"/>
                  <a:t> definition was made for electrical inflector</a:t>
                </a: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8E07A7C-897B-42CD-B21F-6CAE23D63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760" y="1596437"/>
                <a:ext cx="4220690" cy="1200329"/>
              </a:xfrm>
              <a:prstGeom prst="rect">
                <a:avLst/>
              </a:prstGeom>
              <a:blipFill>
                <a:blip r:embed="rId6"/>
                <a:stretch>
                  <a:fillRect l="-1154" t="-3046" b="-710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78F732C2-A09D-44A8-90D0-8C8A5722DC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9550" y="3141907"/>
            <a:ext cx="12192000" cy="385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88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85172-CE6A-4B7A-9BDF-E9EFA0C7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-525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Cyclotron model – SPC2</a:t>
            </a:r>
            <a:endParaRPr lang="en-Z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F4AD01-24A4-4CCB-B19C-F9D30F706052}"/>
                  </a:ext>
                </a:extLst>
              </p:cNvPr>
              <p:cNvSpPr txBox="1"/>
              <p:nvPr/>
            </p:nvSpPr>
            <p:spPr>
              <a:xfrm>
                <a:off x="285994" y="1552875"/>
                <a:ext cx="45141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Previous optimization: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1400" dirty="0"/>
                  <a:t>emittance and spread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r>
                  <a:rPr lang="en-US" dirty="0"/>
                  <a:t>No real model of the cyclotron acceptance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F4AD01-24A4-4CCB-B19C-F9D30F706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94" y="1552875"/>
                <a:ext cx="4514184" cy="646331"/>
              </a:xfrm>
              <a:prstGeom prst="rect">
                <a:avLst/>
              </a:prstGeom>
              <a:blipFill>
                <a:blip r:embed="rId2"/>
                <a:stretch>
                  <a:fillRect l="-1216" t="-5660" b="-1415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F3A077C-9614-47A8-B5E1-DF38A3C373C1}"/>
              </a:ext>
            </a:extLst>
          </p:cNvPr>
          <p:cNvSpPr txBox="1"/>
          <p:nvPr/>
        </p:nvSpPr>
        <p:spPr>
          <a:xfrm>
            <a:off x="318053" y="2431773"/>
            <a:ext cx="50490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Simple model of solid pole cyclotron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 B field is an offset sinusoid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Flutter disappears in central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Trim coils for isochronism (from TOSCA)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 fields are oscillating DC fields (numerical solutions of Dee-Dummy Dee field)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Central path obtained by backtracking along the accelerated equilibrium orbit at 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Losses at slits in central region and at large vertical excursions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0BC28-2800-48CB-9E34-A6779CBFFD7E}"/>
              </a:ext>
            </a:extLst>
          </p:cNvPr>
          <p:cNvSpPr txBox="1"/>
          <p:nvPr/>
        </p:nvSpPr>
        <p:spPr>
          <a:xfrm>
            <a:off x="318053" y="5378145"/>
            <a:ext cx="64399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Injection point: 3 cm in front of first acceleration gap</a:t>
            </a:r>
          </a:p>
          <a:p>
            <a:r>
              <a:rPr lang="en-US" dirty="0"/>
              <a:t>Extraction point: location of electrostatic extraction channel</a:t>
            </a:r>
          </a:p>
          <a:p>
            <a:r>
              <a:rPr lang="en-US" dirty="0"/>
              <a:t>Acceptance: ellipse</a:t>
            </a:r>
          </a:p>
          <a:p>
            <a:r>
              <a:rPr lang="en-US" dirty="0"/>
              <a:t>                       within set distance from sampled points in acceptance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C84DED-5D83-4B31-AE23-BBDF0E69C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014" y="1340320"/>
            <a:ext cx="2606339" cy="19547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E3754F-4722-49AB-9CC6-2D09FFBA3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9831" y="3253326"/>
            <a:ext cx="2263455" cy="16975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A53195-5579-4CA7-B902-F50408AA3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5661" y="5002208"/>
            <a:ext cx="2438997" cy="18292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105E0B-BFBD-4796-9DC3-046715990E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8021" y="1340320"/>
            <a:ext cx="2416207" cy="18121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44478C-2B4E-40B6-8173-893E12DDB3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8021" y="3172487"/>
            <a:ext cx="2362405" cy="17718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BA5913-E10E-46DC-B04F-169DC1CFDB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8021" y="4944291"/>
            <a:ext cx="2362405" cy="17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7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5163C-6CF6-4A10-8C9B-9D0D0EC4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0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Injection beam line</a:t>
            </a:r>
            <a:endParaRPr lang="en-Z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68F0229-5FA9-44E0-A563-9E642DA3857A}"/>
                  </a:ext>
                </a:extLst>
              </p:cNvPr>
              <p:cNvSpPr/>
              <p:nvPr/>
            </p:nvSpPr>
            <p:spPr>
              <a:xfrm>
                <a:off x="6043372" y="3609143"/>
                <a:ext cx="4255652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Buncher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first harmonic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focusses at first acceleration gap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Includes optical length of inflector,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</m:oMath>
                </a14:m>
                <a:endParaRPr lang="en-ZA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68F0229-5FA9-44E0-A563-9E642DA38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372" y="3609143"/>
                <a:ext cx="4255652" cy="1200329"/>
              </a:xfrm>
              <a:prstGeom prst="rect">
                <a:avLst/>
              </a:prstGeom>
              <a:blipFill>
                <a:blip r:embed="rId2"/>
                <a:stretch>
                  <a:fillRect l="-1146" t="-2538" b="-710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6A728C47-6844-48A1-A23A-55E5DE3B0CC3}"/>
              </a:ext>
            </a:extLst>
          </p:cNvPr>
          <p:cNvSpPr/>
          <p:nvPr/>
        </p:nvSpPr>
        <p:spPr>
          <a:xfrm>
            <a:off x="6043372" y="3145394"/>
            <a:ext cx="3647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Beam focused at inflector entrance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8026095-DFEA-486A-9713-5DCBE804A63A}"/>
              </a:ext>
            </a:extLst>
          </p:cNvPr>
          <p:cNvSpPr/>
          <p:nvPr/>
        </p:nvSpPr>
        <p:spPr>
          <a:xfrm>
            <a:off x="6043372" y="1526370"/>
            <a:ext cx="5610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Inflector simulation: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starts in region where main magnetic field is zero, based on TOSCA simulation of field in axial hole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ends in region where inflector field, and acceleration field, are zero</a:t>
            </a:r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C9048EF-BB5F-40AA-AE7E-FABFA41EE108}"/>
                  </a:ext>
                </a:extLst>
              </p:cNvPr>
              <p:cNvSpPr/>
              <p:nvPr/>
            </p:nvSpPr>
            <p:spPr>
              <a:xfrm>
                <a:off x="6043372" y="4936013"/>
                <a:ext cx="5835964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Transmission through cyclotron: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Pick random particle in DC beam, upstream of </a:t>
                </a:r>
                <a:r>
                  <a:rPr lang="en-US" dirty="0" err="1"/>
                  <a:t>buncher</a:t>
                </a:r>
                <a:r>
                  <a:rPr lang="en-US" dirty="0"/>
                  <a:t> 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Propagate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/>
                  <a:t> at inflector start (not linear)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endParaRPr lang="en-US" i="1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Check if it is in cyclotron acceptance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Repeat for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particles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C9048EF-BB5F-40AA-AE7E-FABFA41EE1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372" y="4936013"/>
                <a:ext cx="5835964" cy="1754326"/>
              </a:xfrm>
              <a:prstGeom prst="rect">
                <a:avLst/>
              </a:prstGeom>
              <a:blipFill>
                <a:blip r:embed="rId3"/>
                <a:stretch>
                  <a:fillRect l="-835" t="-2091" b="-522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606D16BC-965F-4827-974D-2631FB1DDEE7}"/>
              </a:ext>
            </a:extLst>
          </p:cNvPr>
          <p:cNvGrpSpPr/>
          <p:nvPr/>
        </p:nvGrpSpPr>
        <p:grpSpPr>
          <a:xfrm>
            <a:off x="727008" y="1585958"/>
            <a:ext cx="4089394" cy="4155168"/>
            <a:chOff x="727008" y="1585958"/>
            <a:chExt cx="4089394" cy="415516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0600CE-EE53-4FDF-AF88-E857D286CED9}"/>
                </a:ext>
              </a:extLst>
            </p:cNvPr>
            <p:cNvSpPr/>
            <p:nvPr/>
          </p:nvSpPr>
          <p:spPr>
            <a:xfrm>
              <a:off x="727008" y="3363323"/>
              <a:ext cx="1240128" cy="160570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6C3E929-FA03-4074-BB4E-20F256904DE6}"/>
                </a:ext>
              </a:extLst>
            </p:cNvPr>
            <p:cNvSpPr/>
            <p:nvPr/>
          </p:nvSpPr>
          <p:spPr>
            <a:xfrm>
              <a:off x="2273823" y="3363323"/>
              <a:ext cx="2494118" cy="160570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B8C6740-9BEB-4059-A85A-9EFF448858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9551" y="2875921"/>
              <a:ext cx="55674" cy="28652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44E7FF9A-56E2-4708-A044-7841C1E0D933}"/>
                </a:ext>
              </a:extLst>
            </p:cNvPr>
            <p:cNvSpPr/>
            <p:nvPr/>
          </p:nvSpPr>
          <p:spPr>
            <a:xfrm>
              <a:off x="2007658" y="2307686"/>
              <a:ext cx="1156053" cy="1136469"/>
            </a:xfrm>
            <a:prstGeom prst="blockArc">
              <a:avLst>
                <a:gd name="adj1" fmla="val 10799997"/>
                <a:gd name="adj2" fmla="val 15881136"/>
                <a:gd name="adj3" fmla="val 209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70CF5F0-FB0C-48EE-A0AA-BF0029E980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7057" y="2414367"/>
              <a:ext cx="26477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011D45A-7DA0-4E67-A00A-E9A6A89E27C9}"/>
                </a:ext>
              </a:extLst>
            </p:cNvPr>
            <p:cNvSpPr/>
            <p:nvPr/>
          </p:nvSpPr>
          <p:spPr>
            <a:xfrm>
              <a:off x="1687153" y="5138388"/>
              <a:ext cx="876143" cy="254725"/>
            </a:xfrm>
            <a:prstGeom prst="rect">
              <a:avLst/>
            </a:prstGeom>
            <a:solidFill>
              <a:schemeClr val="accent1">
                <a:alpha val="5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66E4BF0-8809-40D1-8143-4B8CCAF69141}"/>
                </a:ext>
              </a:extLst>
            </p:cNvPr>
            <p:cNvSpPr/>
            <p:nvPr/>
          </p:nvSpPr>
          <p:spPr>
            <a:xfrm>
              <a:off x="3516418" y="2319661"/>
              <a:ext cx="156754" cy="1894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4A6FE6-1C51-4AEF-96FD-E3870C78697D}"/>
                </a:ext>
              </a:extLst>
            </p:cNvPr>
            <p:cNvSpPr txBox="1"/>
            <p:nvPr/>
          </p:nvSpPr>
          <p:spPr>
            <a:xfrm>
              <a:off x="3655122" y="2207246"/>
              <a:ext cx="1161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acc gap</a:t>
              </a:r>
              <a:endParaRPr lang="en-ZA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DDD726-7B81-4B76-8BB4-6CC7CDB6F2CE}"/>
                </a:ext>
              </a:extLst>
            </p:cNvPr>
            <p:cNvSpPr txBox="1"/>
            <p:nvPr/>
          </p:nvSpPr>
          <p:spPr>
            <a:xfrm>
              <a:off x="1650445" y="5076198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Buncher</a:t>
              </a:r>
              <a:endParaRPr lang="en-ZA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C7DCCA-4664-4853-B69F-6EEDA4663FE0}"/>
                </a:ext>
              </a:extLst>
            </p:cNvPr>
            <p:cNvSpPr/>
            <p:nvPr/>
          </p:nvSpPr>
          <p:spPr>
            <a:xfrm>
              <a:off x="1646095" y="4241320"/>
              <a:ext cx="923559" cy="407773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5F67A5-BA23-4D62-8107-A17B5413738C}"/>
                </a:ext>
              </a:extLst>
            </p:cNvPr>
            <p:cNvSpPr txBox="1"/>
            <p:nvPr/>
          </p:nvSpPr>
          <p:spPr>
            <a:xfrm>
              <a:off x="1570542" y="4248397"/>
              <a:ext cx="1088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Solenoids</a:t>
              </a:r>
              <a:endParaRPr lang="en-ZA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01B7E4D-3F1B-4A58-A1BF-83E22D73AF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8045" y="2869387"/>
              <a:ext cx="241506" cy="1605700"/>
            </a:xfrm>
            <a:prstGeom prst="line">
              <a:avLst/>
            </a:prstGeom>
            <a:ln w="1270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290377D-467F-4AAF-B715-003948EFBA11}"/>
                </a:ext>
              </a:extLst>
            </p:cNvPr>
            <p:cNvCxnSpPr>
              <a:cxnSpLocks/>
            </p:cNvCxnSpPr>
            <p:nvPr/>
          </p:nvCxnSpPr>
          <p:spPr>
            <a:xfrm>
              <a:off x="2182762" y="2884636"/>
              <a:ext cx="169393" cy="1619025"/>
            </a:xfrm>
            <a:prstGeom prst="line">
              <a:avLst/>
            </a:prstGeom>
            <a:ln w="1270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00E70A2-CA3F-478F-8DCC-D9E99F3A37CD}"/>
                </a:ext>
              </a:extLst>
            </p:cNvPr>
            <p:cNvCxnSpPr>
              <a:cxnSpLocks/>
            </p:cNvCxnSpPr>
            <p:nvPr/>
          </p:nvCxnSpPr>
          <p:spPr>
            <a:xfrm>
              <a:off x="1822385" y="4478762"/>
              <a:ext cx="199115" cy="1194885"/>
            </a:xfrm>
            <a:prstGeom prst="line">
              <a:avLst/>
            </a:prstGeom>
            <a:ln w="1270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587D7FE-B82F-448A-81D3-49263C2BC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34713" y="4503661"/>
              <a:ext cx="217442" cy="1169986"/>
            </a:xfrm>
            <a:prstGeom prst="line">
              <a:avLst/>
            </a:prstGeom>
            <a:ln w="1270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7F5420-4BE0-40AC-9C44-D0501F4821AA}"/>
                </a:ext>
              </a:extLst>
            </p:cNvPr>
            <p:cNvSpPr txBox="1"/>
            <p:nvPr/>
          </p:nvSpPr>
          <p:spPr>
            <a:xfrm>
              <a:off x="1097354" y="2512754"/>
              <a:ext cx="976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Inflector</a:t>
              </a:r>
              <a:endParaRPr lang="en-ZA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ED9C503-BAD4-4C88-95D6-D037962205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2695" y="2467843"/>
              <a:ext cx="923559" cy="21189"/>
            </a:xfrm>
            <a:prstGeom prst="line">
              <a:avLst/>
            </a:prstGeom>
            <a:ln w="1270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CED19BB-E061-41D3-A8BF-92CC099716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37541" y="2348262"/>
              <a:ext cx="923350" cy="24119"/>
            </a:xfrm>
            <a:prstGeom prst="line">
              <a:avLst/>
            </a:prstGeom>
            <a:ln w="1270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C3E84E4-7B3F-41A1-B919-AFDF881197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5355" y="3779170"/>
              <a:ext cx="1316223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CA1468E-A08B-43F1-9D4B-1D2E6F0A3B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29276" y="1923745"/>
              <a:ext cx="1" cy="846308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7A80067-BBED-4834-BDAC-54B797814070}"/>
                </a:ext>
              </a:extLst>
            </p:cNvPr>
            <p:cNvSpPr txBox="1"/>
            <p:nvPr/>
          </p:nvSpPr>
          <p:spPr>
            <a:xfrm>
              <a:off x="2771061" y="3598996"/>
              <a:ext cx="2016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Inflector sim starts</a:t>
              </a:r>
              <a:endParaRPr lang="en-ZA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120EF5C-5BAD-4347-9D43-07CBD4DF9856}"/>
                </a:ext>
              </a:extLst>
            </p:cNvPr>
            <p:cNvSpPr txBox="1"/>
            <p:nvPr/>
          </p:nvSpPr>
          <p:spPr>
            <a:xfrm>
              <a:off x="2353445" y="1585958"/>
              <a:ext cx="1857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Inflector sim ends</a:t>
              </a:r>
              <a:endParaRPr lang="en-ZA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9DFAE03-D4AB-48E7-A60B-A518502A2102}"/>
                </a:ext>
              </a:extLst>
            </p:cNvPr>
            <p:cNvSpPr txBox="1"/>
            <p:nvPr/>
          </p:nvSpPr>
          <p:spPr>
            <a:xfrm>
              <a:off x="1018367" y="4624806"/>
              <a:ext cx="613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Yoke</a:t>
              </a:r>
              <a:endParaRPr lang="en-ZA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ED51A6D-CB24-43BE-B7E7-08A15D79B0ED}"/>
                </a:ext>
              </a:extLst>
            </p:cNvPr>
            <p:cNvSpPr txBox="1"/>
            <p:nvPr/>
          </p:nvSpPr>
          <p:spPr>
            <a:xfrm>
              <a:off x="4108053" y="4591875"/>
              <a:ext cx="613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Yoke</a:t>
              </a:r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3368070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3C92-3727-4384-B4E4-C66028F32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Electrostatic solver (1)</a:t>
            </a:r>
            <a:endParaRPr lang="en-ZA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80D6AD-CC35-48D2-8B59-8D1553A3CC47}"/>
              </a:ext>
            </a:extLst>
          </p:cNvPr>
          <p:cNvSpPr/>
          <p:nvPr/>
        </p:nvSpPr>
        <p:spPr>
          <a:xfrm>
            <a:off x="190679" y="1495982"/>
            <a:ext cx="686354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During optimization: need to evaluate lots of inflectors</a:t>
            </a:r>
          </a:p>
          <a:p>
            <a:endParaRPr lang="en-US" dirty="0"/>
          </a:p>
          <a:p>
            <a:r>
              <a:rPr lang="en-US" dirty="0"/>
              <a:t>TOSCA takes too long, needs to change geometry and mesh every time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 1 hour to compute accurate inflector transfer matrix</a:t>
            </a:r>
          </a:p>
          <a:p>
            <a:endParaRPr lang="en-US" dirty="0"/>
          </a:p>
          <a:p>
            <a:r>
              <a:rPr lang="en-US" dirty="0"/>
              <a:t>Previous solution: pre-calculate 7 TOSCA fields and linearly extrapolate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 5 seconds to compute approximate inflector transfer matrix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D36FB6-C86C-47D6-BDDB-6DC2A4385EFA}"/>
              </a:ext>
            </a:extLst>
          </p:cNvPr>
          <p:cNvSpPr/>
          <p:nvPr/>
        </p:nvSpPr>
        <p:spPr>
          <a:xfrm>
            <a:off x="191796" y="4089561"/>
            <a:ext cx="6725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New method: compute the surface charge density on the electrodes by minimizing the potential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mesh the surface, not the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electric field at any position during run-time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field is “smooth”, so integration runs faster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 3 seconds to compute accurate inflector transfer matrix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36094A-39F7-4469-9512-DBE2F84B083D}"/>
              </a:ext>
            </a:extLst>
          </p:cNvPr>
          <p:cNvSpPr txBox="1"/>
          <p:nvPr/>
        </p:nvSpPr>
        <p:spPr>
          <a:xfrm>
            <a:off x="7639878" y="5952716"/>
            <a:ext cx="3727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Square meshing of negative electrode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A5A41-96C4-4525-885F-D97D1E13C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54" t="17334" r="21931" b="7714"/>
          <a:stretch/>
        </p:blipFill>
        <p:spPr>
          <a:xfrm>
            <a:off x="7190814" y="1756841"/>
            <a:ext cx="4669971" cy="396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22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3C92-3727-4384-B4E4-C66028F32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21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Electrostatic solver (2)</a:t>
            </a:r>
            <a:endParaRPr lang="en-Z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143CDC-E03F-4819-BDEF-A1D311DC3421}"/>
                  </a:ext>
                </a:extLst>
              </p:cNvPr>
              <p:cNvSpPr txBox="1"/>
              <p:nvPr/>
            </p:nvSpPr>
            <p:spPr>
              <a:xfrm>
                <a:off x="514961" y="5341750"/>
                <a:ext cx="3903889" cy="5580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subHide m:val="on"/>
                              <m:sup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1" smtClean="0">
                                              <a:latin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1" smtClean="0">
                                              <a:latin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1.4865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143CDC-E03F-4819-BDEF-A1D311DC3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61" y="5341750"/>
                <a:ext cx="3903889" cy="558038"/>
              </a:xfrm>
              <a:prstGeom prst="rect">
                <a:avLst/>
              </a:prstGeom>
              <a:blipFill>
                <a:blip r:embed="rId2"/>
                <a:stretch>
                  <a:fillRect t="-152174" b="-22065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A65191-489A-4D42-A238-248EC5B03607}"/>
                  </a:ext>
                </a:extLst>
              </p:cNvPr>
              <p:cNvSpPr txBox="1"/>
              <p:nvPr/>
            </p:nvSpPr>
            <p:spPr>
              <a:xfrm>
                <a:off x="558368" y="3872858"/>
                <a:ext cx="1742528" cy="568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A65191-489A-4D42-A238-248EC5B03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68" y="3872858"/>
                <a:ext cx="1742528" cy="5687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5EFAAA8-6AD0-402D-A550-6054F20B7912}"/>
                  </a:ext>
                </a:extLst>
              </p:cNvPr>
              <p:cNvSpPr/>
              <p:nvPr/>
            </p:nvSpPr>
            <p:spPr>
              <a:xfrm>
                <a:off x="436398" y="1694795"/>
                <a:ext cx="516946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Suppose that the surface is divided into approximate squares of side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charge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r>
                  <a:rPr lang="en-US" dirty="0"/>
                  <a:t>spread out uniformly over the square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5EFAAA8-6AD0-402D-A550-6054F20B7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98" y="1694795"/>
                <a:ext cx="5169461" cy="923330"/>
              </a:xfrm>
              <a:prstGeom prst="rect">
                <a:avLst/>
              </a:prstGeom>
              <a:blipFill>
                <a:blip r:embed="rId4"/>
                <a:stretch>
                  <a:fillRect l="-1061" t="-3311" b="-993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7E1DDC2-ED82-496C-81AE-68133639A2C8}"/>
                  </a:ext>
                </a:extLst>
              </p:cNvPr>
              <p:cNvSpPr txBox="1"/>
              <p:nvPr/>
            </p:nvSpPr>
            <p:spPr>
              <a:xfrm>
                <a:off x="2025127" y="2539099"/>
                <a:ext cx="1815176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7E1DDC2-ED82-496C-81AE-68133639A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127" y="2539099"/>
                <a:ext cx="1815176" cy="495649"/>
              </a:xfrm>
              <a:prstGeom prst="rect">
                <a:avLst/>
              </a:prstGeom>
              <a:blipFill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872490-45CE-49A2-8777-8CB614DC97C6}"/>
                  </a:ext>
                </a:extLst>
              </p:cNvPr>
              <p:cNvSpPr txBox="1"/>
              <p:nvPr/>
            </p:nvSpPr>
            <p:spPr>
              <a:xfrm>
                <a:off x="6384190" y="1694795"/>
                <a:ext cx="5678349" cy="1508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Apply a voltage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to electrode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fixing its total charge:</a:t>
                </a:r>
              </a:p>
              <a:p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>
                    <a:latin typeface="Cambria Math" panose="02040503050406030204" pitchFamily="18" charset="0"/>
                  </a:rPr>
                  <a:t>where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   1</m:t>
                    </m:r>
                  </m:oMath>
                </a14:m>
                <a:r>
                  <a:rPr lang="en-ZA" sz="1400" dirty="0"/>
                  <a:t> if node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ZA" sz="1400" dirty="0"/>
                  <a:t> is part of electrode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ZA" sz="1400" dirty="0"/>
              </a:p>
              <a:p>
                <a:r>
                  <a:rPr lang="en-ZA" sz="1400" dirty="0"/>
                  <a:t>          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ZA" sz="1400" dirty="0"/>
                  <a:t>  otherwise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872490-45CE-49A2-8777-8CB614DC9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190" y="1694795"/>
                <a:ext cx="5678349" cy="1508875"/>
              </a:xfrm>
              <a:prstGeom prst="rect">
                <a:avLst/>
              </a:prstGeom>
              <a:blipFill>
                <a:blip r:embed="rId6"/>
                <a:stretch>
                  <a:fillRect l="-858" t="-2016" b="-362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959A2CA-980A-4DD0-8B4B-72733A389E82}"/>
                  </a:ext>
                </a:extLst>
              </p:cNvPr>
              <p:cNvSpPr/>
              <p:nvPr/>
            </p:nvSpPr>
            <p:spPr>
              <a:xfrm>
                <a:off x="614299" y="3441339"/>
                <a:ext cx="261926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Write the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959A2CA-980A-4DD0-8B4B-72733A389E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99" y="3441339"/>
                <a:ext cx="2619262" cy="369332"/>
              </a:xfrm>
              <a:prstGeom prst="rect">
                <a:avLst/>
              </a:prstGeom>
              <a:blipFill>
                <a:blip r:embed="rId7"/>
                <a:stretch>
                  <a:fillRect l="-2098" t="-10000" b="-2666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C19A5CF-2E86-4B61-8039-584BF9241347}"/>
                  </a:ext>
                </a:extLst>
              </p:cNvPr>
              <p:cNvSpPr/>
              <p:nvPr/>
            </p:nvSpPr>
            <p:spPr>
              <a:xfrm>
                <a:off x="586174" y="5003759"/>
                <a:ext cx="420669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Special case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self-energy of a square: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C19A5CF-2E86-4B61-8039-584BF92413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74" y="5003759"/>
                <a:ext cx="4206693" cy="369332"/>
              </a:xfrm>
              <a:prstGeom prst="rect">
                <a:avLst/>
              </a:prstGeom>
              <a:blipFill>
                <a:blip r:embed="rId8"/>
                <a:stretch>
                  <a:fillRect l="-1159" t="-10000" b="-2666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D897087-DBB6-487F-9974-24648E229D4D}"/>
                  </a:ext>
                </a:extLst>
              </p:cNvPr>
              <p:cNvSpPr/>
              <p:nvPr/>
            </p:nvSpPr>
            <p:spPr>
              <a:xfrm>
                <a:off x="6384190" y="3217527"/>
                <a:ext cx="4722200" cy="2834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Optimise, using Lagrange multipliers: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ZA" sz="1400" dirty="0"/>
              </a:p>
              <a:p>
                <a:endParaRPr lang="en-ZA" sz="1400" dirty="0"/>
              </a:p>
              <a:p>
                <a:r>
                  <a:rPr lang="en-US" dirty="0"/>
                  <a:t>But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ZA" sz="1400" dirty="0"/>
                  <a:t> </a:t>
                </a:r>
                <a:r>
                  <a:rPr lang="en-ZA" dirty="0"/>
                  <a:t>is the total voltage,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400" dirty="0"/>
                  <a:t> </a:t>
                </a:r>
                <a:r>
                  <a:rPr lang="en-US" dirty="0"/>
                  <a:t>and</a:t>
                </a:r>
                <a:r>
                  <a:rPr lang="en-US" sz="1400" dirty="0"/>
                  <a:t>:</a:t>
                </a:r>
              </a:p>
              <a:p>
                <a:r>
                  <a:rPr lang="en-US" sz="1400" dirty="0"/>
                  <a:t> </a:t>
                </a:r>
                <a:endParaRPr lang="en-US" sz="1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  <a:p>
                <a:r>
                  <a:rPr lang="en-US" dirty="0"/>
                  <a:t>I</a:t>
                </a:r>
                <a:r>
                  <a:rPr lang="en-ZA" dirty="0"/>
                  <a:t>n general, solve: 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p>
                          <m: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D897087-DBB6-487F-9974-24648E229D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190" y="3217527"/>
                <a:ext cx="4722200" cy="2834750"/>
              </a:xfrm>
              <a:prstGeom prst="rect">
                <a:avLst/>
              </a:prstGeom>
              <a:blipFill>
                <a:blip r:embed="rId9"/>
                <a:stretch>
                  <a:fillRect l="-1032" t="-129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47B117D-8D82-4CD7-9FC8-5369864732C6}"/>
                  </a:ext>
                </a:extLst>
              </p:cNvPr>
              <p:cNvSpPr/>
              <p:nvPr/>
            </p:nvSpPr>
            <p:spPr>
              <a:xfrm>
                <a:off x="2588876" y="3965300"/>
                <a:ext cx="334090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r>
                  <a:rPr lang="en-US" dirty="0"/>
                  <a:t>is a geometric factor, set it to 1 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47B117D-8D82-4CD7-9FC8-536986473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876" y="3965300"/>
                <a:ext cx="3340905" cy="369332"/>
              </a:xfrm>
              <a:prstGeom prst="rect">
                <a:avLst/>
              </a:prstGeom>
              <a:blipFill>
                <a:blip r:embed="rId10"/>
                <a:stretch>
                  <a:fillRect t="-8197" r="-912" b="-2459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A798A2-BEFA-4CD2-B126-57D5F9B3522E}"/>
                  </a:ext>
                </a:extLst>
              </p:cNvPr>
              <p:cNvSpPr txBox="1"/>
              <p:nvPr/>
            </p:nvSpPr>
            <p:spPr>
              <a:xfrm>
                <a:off x="7042759" y="6217250"/>
                <a:ext cx="2391616" cy="615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1" smtClean="0">
                                              <a:latin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A798A2-BEFA-4CD2-B126-57D5F9B35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759" y="6217250"/>
                <a:ext cx="2391616" cy="615168"/>
              </a:xfrm>
              <a:prstGeom prst="rect">
                <a:avLst/>
              </a:prstGeom>
              <a:blipFill>
                <a:blip r:embed="rId11"/>
                <a:stretch>
                  <a:fillRect t="-115842" r="-13232" b="-16633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2ACFBF6-E7E1-4821-AA8C-CE458C53C711}"/>
                  </a:ext>
                </a:extLst>
              </p:cNvPr>
              <p:cNvSpPr/>
              <p:nvPr/>
            </p:nvSpPr>
            <p:spPr>
              <a:xfrm>
                <a:off x="9743560" y="6340168"/>
                <a:ext cx="236765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Caveat: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dirty="0"/>
                  <a:t>not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2ACFBF6-E7E1-4821-AA8C-CE458C53C7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560" y="6340168"/>
                <a:ext cx="2367657" cy="369332"/>
              </a:xfrm>
              <a:prstGeom prst="rect">
                <a:avLst/>
              </a:prstGeom>
              <a:blipFill>
                <a:blip r:embed="rId12"/>
                <a:stretch>
                  <a:fillRect l="-2057" t="-8197" b="-2459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103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3C92-3727-4384-B4E4-C66028F32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565" y="-1325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Electrostatic solver (3)</a:t>
            </a:r>
            <a:endParaRPr lang="en-ZA" sz="4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F995E7-ED34-4A00-9695-07A9EC673152}"/>
              </a:ext>
            </a:extLst>
          </p:cNvPr>
          <p:cNvSpPr/>
          <p:nvPr/>
        </p:nvSpPr>
        <p:spPr>
          <a:xfrm>
            <a:off x="138135" y="1386158"/>
            <a:ext cx="62256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Tests: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Parallel plate capacitor, E field in middle, error 0.5%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Surface charge induced in an earthed plate by a point 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Inflector: compare to TOSCA and analytic expression 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1865A51-2616-4B30-A810-62F5BBE9F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937" y="3393600"/>
            <a:ext cx="3082082" cy="23115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2CC3F39-1288-41C6-82FA-2337184F99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29" b="3962"/>
          <a:stretch/>
        </p:blipFill>
        <p:spPr>
          <a:xfrm>
            <a:off x="176120" y="3585160"/>
            <a:ext cx="3176601" cy="19967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5E5ECB-006C-4AA5-8A7E-EBE4E7E648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975"/>
          <a:stretch/>
        </p:blipFill>
        <p:spPr>
          <a:xfrm>
            <a:off x="6401724" y="1468544"/>
            <a:ext cx="4078758" cy="5313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05485C-51BC-405B-8DA8-209D8BABB6BA}"/>
              </a:ext>
            </a:extLst>
          </p:cNvPr>
          <p:cNvSpPr txBox="1"/>
          <p:nvPr/>
        </p:nvSpPr>
        <p:spPr>
          <a:xfrm>
            <a:off x="2508708" y="3023169"/>
            <a:ext cx="168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Induced charge</a:t>
            </a:r>
            <a:endParaRPr lang="en-Z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C95E6B-7C5B-4C28-B25B-7C2C26034A64}"/>
              </a:ext>
            </a:extLst>
          </p:cNvPr>
          <p:cNvSpPr txBox="1"/>
          <p:nvPr/>
        </p:nvSpPr>
        <p:spPr>
          <a:xfrm>
            <a:off x="10196656" y="3429000"/>
            <a:ext cx="18994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Solid – theory</a:t>
            </a:r>
          </a:p>
          <a:p>
            <a:r>
              <a:rPr lang="en-US" dirty="0"/>
              <a:t>Blue – TOSCA </a:t>
            </a:r>
          </a:p>
          <a:p>
            <a:r>
              <a:rPr lang="en-US" dirty="0"/>
              <a:t>Red – this method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64564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BD5B0D6-9CF9-4AA0-A1AF-B46ADC3B0932}"/>
              </a:ext>
            </a:extLst>
          </p:cNvPr>
          <p:cNvGrpSpPr/>
          <p:nvPr/>
        </p:nvGrpSpPr>
        <p:grpSpPr>
          <a:xfrm>
            <a:off x="9905889" y="1795138"/>
            <a:ext cx="2097313" cy="2472032"/>
            <a:chOff x="10037827" y="2932535"/>
            <a:chExt cx="1449545" cy="174408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BCECC0B-B3C8-4366-89CC-C4FB1DBA9F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7897"/>
            <a:stretch/>
          </p:blipFill>
          <p:spPr>
            <a:xfrm>
              <a:off x="10037827" y="2932535"/>
              <a:ext cx="1449545" cy="17440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F26672E-F3A0-4148-B86C-7E98E8D69959}"/>
                    </a:ext>
                  </a:extLst>
                </p:cNvPr>
                <p:cNvSpPr txBox="1"/>
                <p:nvPr/>
              </p:nvSpPr>
              <p:spPr>
                <a:xfrm>
                  <a:off x="10515600" y="3881889"/>
                  <a:ext cx="4236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ZA" sz="1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F26672E-F3A0-4148-B86C-7E98E8D699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5600" y="3881889"/>
                  <a:ext cx="423642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Z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269EB57-F80F-4479-AB3B-E51B641D5A13}"/>
                    </a:ext>
                  </a:extLst>
                </p:cNvPr>
                <p:cNvSpPr txBox="1"/>
                <p:nvPr/>
              </p:nvSpPr>
              <p:spPr>
                <a:xfrm>
                  <a:off x="10442913" y="3308971"/>
                  <a:ext cx="41947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ZA" sz="1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269EB57-F80F-4479-AB3B-E51B641D5A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2913" y="3308971"/>
                  <a:ext cx="419474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Z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0544E9-829B-4BF5-AC17-DB3C0D2C1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Results of optimization </a:t>
            </a:r>
            <a:endParaRPr lang="en-Z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317B72-AD8A-4A9C-8182-05CCA95210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8798" y="1420589"/>
                <a:ext cx="6086353" cy="161056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1800" dirty="0"/>
                  <a:t>Optimisation space: </a:t>
                </a:r>
              </a:p>
              <a:p>
                <a:pPr lvl="1"/>
                <a:r>
                  <a:rPr lang="en-US" sz="1400" dirty="0"/>
                  <a:t>Electric: discretize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500" dirty="0"/>
                  <a:t> </a:t>
                </a:r>
                <a:r>
                  <a:rPr lang="en-US" sz="1400" dirty="0"/>
                  <a:t>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 where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=1,..,3 </m:t>
                    </m:r>
                  </m:oMath>
                </a14:m>
                <a:endParaRPr lang="en-US" sz="1500" dirty="0"/>
              </a:p>
              <a:p>
                <a:pPr lvl="1"/>
                <a:r>
                  <a:rPr lang="en-US" sz="1400" dirty="0"/>
                  <a:t>Magnetic: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/>
                  <a:t> to the number of rings</a:t>
                </a:r>
              </a:p>
              <a:p>
                <a:r>
                  <a:rPr lang="en-US" sz="1800" dirty="0"/>
                  <a:t>Cost function: -Transmission through cyclotron</a:t>
                </a:r>
              </a:p>
              <a:p>
                <a:r>
                  <a:rPr lang="en-US" sz="1800" dirty="0"/>
                  <a:t>Method: Random sampling, followed by steepest descent</a:t>
                </a:r>
              </a:p>
              <a:p>
                <a:pPr marL="0" indent="0">
                  <a:buNone/>
                </a:pPr>
                <a:endParaRPr lang="en-Z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317B72-AD8A-4A9C-8182-05CCA95210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798" y="1420589"/>
                <a:ext cx="6086353" cy="1610565"/>
              </a:xfrm>
              <a:blipFill>
                <a:blip r:embed="rId5"/>
                <a:stretch>
                  <a:fillRect l="-701" t="-492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0F26826-64D0-481A-B03C-159F247F1225}"/>
              </a:ext>
            </a:extLst>
          </p:cNvPr>
          <p:cNvSpPr txBox="1"/>
          <p:nvPr/>
        </p:nvSpPr>
        <p:spPr>
          <a:xfrm>
            <a:off x="466638" y="5838161"/>
            <a:ext cx="6548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Actual transmission in SPC2 ~5%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Extraction channel not included in simulation yet, factor ~3 loss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Emittance of injected beam uncertain</a:t>
            </a:r>
            <a:endParaRPr lang="en-Z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1B925E-33A8-417E-8133-457B667E7215}"/>
              </a:ext>
            </a:extLst>
          </p:cNvPr>
          <p:cNvSpPr txBox="1"/>
          <p:nvPr/>
        </p:nvSpPr>
        <p:spPr>
          <a:xfrm>
            <a:off x="466638" y="4476988"/>
            <a:ext cx="66552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Significant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Similar performance for magnetic and electric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electric improvement of </a:t>
            </a:r>
            <a:r>
              <a:rPr lang="en-US" dirty="0">
                <a:sym typeface="Wingdings" panose="05000000000000000000" pitchFamily="2" charset="2"/>
              </a:rPr>
              <a:t>65%, similar to C3 experimental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3AA3C688-17E9-4F5C-8760-FA1CB76FFC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8933856"/>
                  </p:ext>
                </p:extLst>
              </p:nvPr>
            </p:nvGraphicFramePr>
            <p:xfrm>
              <a:off x="284117" y="2925927"/>
              <a:ext cx="716497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7392">
                      <a:extLst>
                        <a:ext uri="{9D8B030D-6E8A-4147-A177-3AD203B41FA5}">
                          <a16:colId xmlns:a16="http://schemas.microsoft.com/office/drawing/2014/main" val="2085283443"/>
                        </a:ext>
                      </a:extLst>
                    </a:gridCol>
                    <a:gridCol w="2270685">
                      <a:extLst>
                        <a:ext uri="{9D8B030D-6E8A-4147-A177-3AD203B41FA5}">
                          <a16:colId xmlns:a16="http://schemas.microsoft.com/office/drawing/2014/main" val="3218419099"/>
                        </a:ext>
                      </a:extLst>
                    </a:gridCol>
                    <a:gridCol w="2656901">
                      <a:extLst>
                        <a:ext uri="{9D8B030D-6E8A-4147-A177-3AD203B41FA5}">
                          <a16:colId xmlns:a16="http://schemas.microsoft.com/office/drawing/2014/main" val="17139142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Transmission Table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Electric Inflector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Magnetic Inflector</a:t>
                          </a:r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44083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Neutral: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Z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26%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33%</a:t>
                          </a:r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58147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Optimised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43%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45%</a:t>
                          </a:r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91667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improvement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65%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36%</a:t>
                          </a:r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91785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3AA3C688-17E9-4F5C-8760-FA1CB76FFC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8933856"/>
                  </p:ext>
                </p:extLst>
              </p:nvPr>
            </p:nvGraphicFramePr>
            <p:xfrm>
              <a:off x="284117" y="2925927"/>
              <a:ext cx="7164978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7392">
                      <a:extLst>
                        <a:ext uri="{9D8B030D-6E8A-4147-A177-3AD203B41FA5}">
                          <a16:colId xmlns:a16="http://schemas.microsoft.com/office/drawing/2014/main" val="2085283443"/>
                        </a:ext>
                      </a:extLst>
                    </a:gridCol>
                    <a:gridCol w="2270685">
                      <a:extLst>
                        <a:ext uri="{9D8B030D-6E8A-4147-A177-3AD203B41FA5}">
                          <a16:colId xmlns:a16="http://schemas.microsoft.com/office/drawing/2014/main" val="3218419099"/>
                        </a:ext>
                      </a:extLst>
                    </a:gridCol>
                    <a:gridCol w="2656901">
                      <a:extLst>
                        <a:ext uri="{9D8B030D-6E8A-4147-A177-3AD203B41FA5}">
                          <a16:colId xmlns:a16="http://schemas.microsoft.com/office/drawing/2014/main" val="17139142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Transmission Table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Electric Inflector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Magnetic Inflector</a:t>
                          </a:r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44083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72" t="-106452" r="-221798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26%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33%</a:t>
                          </a:r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58147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Optimised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43%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45%</a:t>
                          </a:r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91667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improvement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65%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36%</a:t>
                          </a:r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91785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6A818FFA-6045-4738-92E1-C7E7AD1988CA}"/>
              </a:ext>
            </a:extLst>
          </p:cNvPr>
          <p:cNvSpPr/>
          <p:nvPr/>
        </p:nvSpPr>
        <p:spPr>
          <a:xfrm>
            <a:off x="8483410" y="1615941"/>
            <a:ext cx="2955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Electric - Similar to C3 design:</a:t>
            </a:r>
            <a:endParaRPr lang="en-ZA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E4A46D-9BEE-48B4-9AFA-453C4D5CA9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7582" y="4938830"/>
            <a:ext cx="2198307" cy="16105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11B225-A942-4E2D-8E65-4DF50A8EB3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5889" y="4938830"/>
            <a:ext cx="2097314" cy="161056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A80796F-2B3C-403D-ACE2-460FFC525FAE}"/>
              </a:ext>
            </a:extLst>
          </p:cNvPr>
          <p:cNvSpPr/>
          <p:nvPr/>
        </p:nvSpPr>
        <p:spPr>
          <a:xfrm>
            <a:off x="8200116" y="4437151"/>
            <a:ext cx="1108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Optimal K</a:t>
            </a:r>
            <a:endParaRPr lang="en-ZA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9166C1-DE46-47C7-9557-AD1673BB8D6C}"/>
              </a:ext>
            </a:extLst>
          </p:cNvPr>
          <p:cNvSpPr/>
          <p:nvPr/>
        </p:nvSpPr>
        <p:spPr>
          <a:xfrm>
            <a:off x="9982989" y="4476988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Actual Quadrupoles</a:t>
            </a:r>
            <a:endParaRPr lang="en-ZA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AD6B3DD-CC80-42FB-8695-198A4EE8DEF8}"/>
              </a:ext>
            </a:extLst>
          </p:cNvPr>
          <p:cNvGrpSpPr/>
          <p:nvPr/>
        </p:nvGrpSpPr>
        <p:grpSpPr>
          <a:xfrm>
            <a:off x="7808576" y="2085185"/>
            <a:ext cx="2097313" cy="1891938"/>
            <a:chOff x="7808576" y="2085185"/>
            <a:chExt cx="2097313" cy="189193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402D811-97CD-4901-800F-12B44BE08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08576" y="2085185"/>
              <a:ext cx="2097313" cy="189193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30381B1-08DF-47C2-8B6E-CF28B98E88CF}"/>
                    </a:ext>
                  </a:extLst>
                </p:cNvPr>
                <p:cNvSpPr txBox="1"/>
                <p:nvPr/>
              </p:nvSpPr>
              <p:spPr>
                <a:xfrm>
                  <a:off x="8587722" y="3210882"/>
                  <a:ext cx="606927" cy="4362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ZA" sz="1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30381B1-08DF-47C2-8B6E-CF28B98E88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7722" y="3210882"/>
                  <a:ext cx="606927" cy="43623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Z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8618E98-EAC6-45F1-9AAA-B25BB2F1FEEC}"/>
                    </a:ext>
                  </a:extLst>
                </p:cNvPr>
                <p:cNvSpPr txBox="1"/>
                <p:nvPr/>
              </p:nvSpPr>
              <p:spPr>
                <a:xfrm>
                  <a:off x="8576531" y="2328690"/>
                  <a:ext cx="612958" cy="4362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ZA" sz="1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8618E98-EAC6-45F1-9AAA-B25BB2F1FE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6531" y="2328690"/>
                  <a:ext cx="612958" cy="43623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Z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70872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996AE-CEB0-4E6A-9C03-D53D88C78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5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Conclusion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D1B05-16F5-486F-9935-18D58D0D3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66861"/>
          </a:xfrm>
        </p:spPr>
        <p:txBody>
          <a:bodyPr>
            <a:normAutofit/>
          </a:bodyPr>
          <a:lstStyle/>
          <a:p>
            <a:r>
              <a:rPr lang="en-US" sz="1800" dirty="0" err="1"/>
              <a:t>Optimisation</a:t>
            </a:r>
            <a:r>
              <a:rPr lang="en-US" sz="1800" dirty="0"/>
              <a:t> of inflectors improves performance substantially </a:t>
            </a:r>
          </a:p>
          <a:p>
            <a:r>
              <a:rPr lang="en-US" sz="1800" dirty="0"/>
              <a:t>Similar performance from electric and magnetic spiral inflectors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Important:</a:t>
            </a:r>
          </a:p>
          <a:p>
            <a:r>
              <a:rPr lang="en-US" sz="1800" dirty="0"/>
              <a:t>Space charge not accounted for (!) so this is strictly speaking only applicable to low intensity machines. But inflector optimization will most probably also be important for high intensity machines.</a:t>
            </a:r>
          </a:p>
        </p:txBody>
      </p:sp>
    </p:spTree>
    <p:extLst>
      <p:ext uri="{BB962C8B-B14F-4D97-AF65-F5344CB8AC3E}">
        <p14:creationId xmlns:p14="http://schemas.microsoft.com/office/powerpoint/2010/main" val="14534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D3B8-E7CE-4B8C-BC5A-812689A93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61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Overview of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D7FA8-2763-4860-AEA6-CA78059BA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Background on spiral inflectors</a:t>
            </a:r>
          </a:p>
          <a:p>
            <a:r>
              <a:rPr lang="en-ZA" dirty="0"/>
              <a:t>Previous work at iThemba optimising a spiral inflector</a:t>
            </a:r>
          </a:p>
          <a:p>
            <a:r>
              <a:rPr lang="en-ZA" dirty="0"/>
              <a:t>Permanent magnet spiral inflectors</a:t>
            </a:r>
          </a:p>
          <a:p>
            <a:r>
              <a:rPr lang="en-ZA" dirty="0"/>
              <a:t>Optimising: Cyclotron acceptance, injection beam line</a:t>
            </a:r>
          </a:p>
          <a:p>
            <a:r>
              <a:rPr lang="en-US" dirty="0"/>
              <a:t>N</a:t>
            </a:r>
            <a:r>
              <a:rPr lang="en-ZA" dirty="0" err="1"/>
              <a:t>ew</a:t>
            </a:r>
            <a:r>
              <a:rPr lang="en-ZA" dirty="0"/>
              <a:t> electrostatic simulation</a:t>
            </a:r>
          </a:p>
          <a:p>
            <a:r>
              <a:rPr lang="en-ZA" dirty="0"/>
              <a:t>Results: Electric vs Magnetic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41716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4DAA-94E1-4AA4-BC12-C79FA2FF5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Thank you!</a:t>
            </a:r>
            <a:endParaRPr lang="en-ZA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BFD82-733C-445E-ABDC-3780806ECE14}"/>
              </a:ext>
            </a:extLst>
          </p:cNvPr>
          <p:cNvSpPr/>
          <p:nvPr/>
        </p:nvSpPr>
        <p:spPr>
          <a:xfrm>
            <a:off x="838199" y="1863802"/>
            <a:ext cx="107200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References</a:t>
            </a:r>
            <a:endParaRPr lang="en-ZA" dirty="0"/>
          </a:p>
          <a:p>
            <a:endParaRPr lang="en-ZA" dirty="0"/>
          </a:p>
          <a:p>
            <a:r>
              <a:rPr lang="en-ZA" dirty="0"/>
              <a:t>1 - Barnard, A. H., et al. "Longitudinal and vertical focusing with a field gradient spiral inflector." </a:t>
            </a:r>
            <a:r>
              <a:rPr lang="en-ZA" i="1" dirty="0"/>
              <a:t>Physical Review Accelerators and Beams</a:t>
            </a:r>
            <a:r>
              <a:rPr lang="en-ZA" dirty="0"/>
              <a:t> 24.2 (2021): 023501.</a:t>
            </a:r>
          </a:p>
          <a:p>
            <a:endParaRPr lang="en-ZA" dirty="0"/>
          </a:p>
          <a:p>
            <a:r>
              <a:rPr lang="en-ZA" dirty="0"/>
              <a:t>2 - </a:t>
            </a:r>
            <a:r>
              <a:rPr lang="en-ZA" dirty="0" err="1"/>
              <a:t>Ivanenko</a:t>
            </a:r>
            <a:r>
              <a:rPr lang="en-ZA" dirty="0"/>
              <a:t>, I. A. "Methods of compensation of the beam vertical divergence at the exit of spiral inflector in cyclotrons." </a:t>
            </a:r>
            <a:r>
              <a:rPr lang="en-ZA" i="1" dirty="0"/>
              <a:t>Proc. 21st Int. Conf. on Cyclotrons and their Applications (Cyclotrons' 16)</a:t>
            </a:r>
            <a:r>
              <a:rPr lang="en-ZA" dirty="0"/>
              <a:t>. 2016.</a:t>
            </a:r>
          </a:p>
          <a:p>
            <a:endParaRPr lang="en-ZA" dirty="0"/>
          </a:p>
          <a:p>
            <a:r>
              <a:rPr lang="en-ZA" dirty="0"/>
              <a:t>3 - Smirnov, V. L. "Central Region Design in a Compact Cyclotron." </a:t>
            </a:r>
            <a:r>
              <a:rPr lang="en-ZA" i="1" dirty="0"/>
              <a:t>Physics of Particles and Nuclei Letters</a:t>
            </a:r>
            <a:r>
              <a:rPr lang="en-ZA" dirty="0"/>
              <a:t> 16.1 (2019): 34-45.</a:t>
            </a:r>
          </a:p>
          <a:p>
            <a:endParaRPr lang="en-ZA" dirty="0"/>
          </a:p>
          <a:p>
            <a:r>
              <a:rPr lang="en-ZA" dirty="0"/>
              <a:t>4 - </a:t>
            </a:r>
            <a:r>
              <a:rPr lang="en-ZA" dirty="0" err="1"/>
              <a:t>Tsutsui</a:t>
            </a:r>
            <a:r>
              <a:rPr lang="en-ZA" dirty="0"/>
              <a:t>, H. Patent EP2391190A2, JP 2010120716 (2010)</a:t>
            </a:r>
          </a:p>
          <a:p>
            <a:endParaRPr lang="en-ZA" dirty="0"/>
          </a:p>
          <a:p>
            <a:r>
              <a:rPr lang="en-ZA" dirty="0"/>
              <a:t>5 - </a:t>
            </a:r>
            <a:r>
              <a:rPr lang="en-ZA" dirty="0" err="1"/>
              <a:t>Calabretta</a:t>
            </a:r>
            <a:r>
              <a:rPr lang="en-ZA" dirty="0"/>
              <a:t>, Luciano, Mario Maggiore, and Danilo </a:t>
            </a:r>
            <a:r>
              <a:rPr lang="en-ZA" dirty="0" err="1"/>
              <a:t>Rifuggiato</a:t>
            </a:r>
            <a:r>
              <a:rPr lang="en-ZA" dirty="0"/>
              <a:t>. "Review of High Power Cyclotrons and Their Applications." </a:t>
            </a:r>
            <a:r>
              <a:rPr lang="en-ZA" i="1" dirty="0"/>
              <a:t>22nd Int. Conf. on Cyclotrons and their Applications (Cyclotrons' 19), Cape Town, South Africa, 23-27 September 2019</a:t>
            </a:r>
            <a:r>
              <a:rPr lang="en-ZA" dirty="0"/>
              <a:t>. JACOW Publishing, Geneva, Switzerland, 2020.</a:t>
            </a:r>
          </a:p>
        </p:txBody>
      </p:sp>
    </p:spTree>
    <p:extLst>
      <p:ext uri="{BB962C8B-B14F-4D97-AF65-F5344CB8AC3E}">
        <p14:creationId xmlns:p14="http://schemas.microsoft.com/office/powerpoint/2010/main" val="124859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28CCE-2F80-486B-A9A9-D0DAF89F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Background – Spiral Inflector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F97B74-EAE8-4337-9FF6-ACF870E66F5D}"/>
              </a:ext>
            </a:extLst>
          </p:cNvPr>
          <p:cNvSpPr txBox="1"/>
          <p:nvPr/>
        </p:nvSpPr>
        <p:spPr>
          <a:xfrm>
            <a:off x="7586130" y="3601275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Axial injection</a:t>
            </a:r>
            <a:endParaRPr lang="en-Z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2840FB-3C99-4CCB-AA21-2F3484547BA2}"/>
              </a:ext>
            </a:extLst>
          </p:cNvPr>
          <p:cNvSpPr txBox="1"/>
          <p:nvPr/>
        </p:nvSpPr>
        <p:spPr>
          <a:xfrm>
            <a:off x="1860716" y="3664226"/>
            <a:ext cx="3159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Inflector in central region</a:t>
            </a:r>
            <a:endParaRPr lang="en-ZA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79D223-3F33-45E1-8B75-4824341CD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4" y="4124284"/>
            <a:ext cx="5235684" cy="22056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4C1D90-FB4C-443E-A285-43066CD27D53}"/>
              </a:ext>
            </a:extLst>
          </p:cNvPr>
          <p:cNvSpPr txBox="1"/>
          <p:nvPr/>
        </p:nvSpPr>
        <p:spPr>
          <a:xfrm>
            <a:off x="543339" y="6209594"/>
            <a:ext cx="2392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Magnetic field constant</a:t>
            </a:r>
          </a:p>
          <a:p>
            <a:r>
              <a:rPr lang="en-US" dirty="0"/>
              <a:t>  (except in axial hole)</a:t>
            </a:r>
            <a:endParaRPr lang="en-Z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6DE732E-0D56-4C5B-9CB0-34D84798C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720" y="1325563"/>
            <a:ext cx="2406233" cy="23386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481FE9-DA46-4A9D-A706-849C310AD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181" y="1640554"/>
            <a:ext cx="3728233" cy="177995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09976E6-3C24-40B0-8A54-586928B306E2}"/>
              </a:ext>
            </a:extLst>
          </p:cNvPr>
          <p:cNvSpPr txBox="1"/>
          <p:nvPr/>
        </p:nvSpPr>
        <p:spPr>
          <a:xfrm>
            <a:off x="3235196" y="6329955"/>
            <a:ext cx="2681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field between electrodes</a:t>
            </a:r>
            <a:endParaRPr lang="en-ZA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3DBAD1F-7493-4E07-8A60-02C4230E48DD}"/>
              </a:ext>
            </a:extLst>
          </p:cNvPr>
          <p:cNvCxnSpPr>
            <a:cxnSpLocks/>
          </p:cNvCxnSpPr>
          <p:nvPr/>
        </p:nvCxnSpPr>
        <p:spPr>
          <a:xfrm>
            <a:off x="1458099" y="5469760"/>
            <a:ext cx="0" cy="655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A81C32-1C59-41D7-B9E2-5044D5C555EE}"/>
                  </a:ext>
                </a:extLst>
              </p:cNvPr>
              <p:cNvSpPr txBox="1"/>
              <p:nvPr/>
            </p:nvSpPr>
            <p:spPr>
              <a:xfrm>
                <a:off x="985470" y="5612782"/>
                <a:ext cx="472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A81C32-1C59-41D7-B9E2-5044D5C55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70" y="5612782"/>
                <a:ext cx="47262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1749453-6632-49AC-9C5F-E692B906B53A}"/>
              </a:ext>
            </a:extLst>
          </p:cNvPr>
          <p:cNvSpPr/>
          <p:nvPr/>
        </p:nvSpPr>
        <p:spPr>
          <a:xfrm>
            <a:off x="8602396" y="6471379"/>
            <a:ext cx="1165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Electrodes</a:t>
            </a:r>
            <a:endParaRPr lang="en-ZA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F6A4434-19BC-4007-A290-CE3FEC100D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2922" y="4286281"/>
            <a:ext cx="1685497" cy="21989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0689578-503C-4EB6-BCD7-9E02CB2DD2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2029" y="4151377"/>
            <a:ext cx="1956507" cy="22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6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E4844-5E0F-4C5E-8FE9-9017DF15A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69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Background  – Central path</a:t>
            </a:r>
            <a:endParaRPr lang="en-Z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0A0C596-7E41-4908-BA7D-BBEB3D9A3E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90" y="4812528"/>
                <a:ext cx="2947326" cy="16577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300" dirty="0"/>
                  <a:t>Coordinate system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):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ZA" sz="2500" dirty="0"/>
                  <a:t> </a:t>
                </a:r>
                <a:r>
                  <a:rPr lang="en-ZA" sz="3300" dirty="0"/>
                  <a:t>- direction of motion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en-ZA" sz="2500" dirty="0"/>
                  <a:t> </a:t>
                </a:r>
                <a:r>
                  <a:rPr lang="en-ZA" sz="3300" dirty="0"/>
                  <a:t>- horizontal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ZA" sz="3300" dirty="0"/>
                  <a:t> - given by:</a:t>
                </a:r>
                <a14:m>
                  <m:oMath xmlns:m="http://schemas.openxmlformats.org/officeDocument/2006/math">
                    <m:r>
                      <a:rPr lang="en-US" sz="25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500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sz="2500" b="0" i="1" dirty="0" smtClean="0"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̂"/>
                        <m:ctrlPr>
                          <a:rPr lang="en-US" sz="25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endParaRPr lang="en-ZA" sz="25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0A0C596-7E41-4908-BA7D-BBEB3D9A3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90" y="4812528"/>
                <a:ext cx="2947326" cy="1657761"/>
              </a:xfrm>
              <a:prstGeom prst="rect">
                <a:avLst/>
              </a:prstGeom>
              <a:blipFill>
                <a:blip r:embed="rId2"/>
                <a:stretch>
                  <a:fillRect l="-1863" t="-588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EACB424-BFCE-439B-8880-AB05A1EC1754}"/>
                  </a:ext>
                </a:extLst>
              </p:cNvPr>
              <p:cNvSpPr/>
              <p:nvPr/>
            </p:nvSpPr>
            <p:spPr>
              <a:xfrm>
                <a:off x="4202879" y="2853647"/>
                <a:ext cx="2826646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“Spiral inflector” has:</a:t>
                </a:r>
              </a:p>
              <a:p>
                <a:endParaRPr lang="en-US" dirty="0"/>
              </a:p>
              <a:p>
                <a:r>
                  <a:rPr lang="en-US" dirty="0"/>
                  <a:t>1.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. This is equivalent to a linear vertical field: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400" dirty="0"/>
              </a:p>
              <a:p>
                <a:endParaRPr lang="en-US" dirty="0"/>
              </a:p>
              <a:p>
                <a:r>
                  <a:rPr lang="en-US" dirty="0"/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r>
                  <a:rPr lang="en-US" dirty="0"/>
                  <a:t>is selected so it is proportional to the magnetic force. This creates an “effective” magnetic field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EACB424-BFCE-439B-8880-AB05A1EC17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879" y="2853647"/>
                <a:ext cx="2826646" cy="3139321"/>
              </a:xfrm>
              <a:prstGeom prst="rect">
                <a:avLst/>
              </a:prstGeom>
              <a:blipFill>
                <a:blip r:embed="rId3"/>
                <a:stretch>
                  <a:fillRect l="-1724" t="-971" r="-1940" b="-19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DBAA9900-9CD3-4B35-8905-8A64416197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02879" y="1586451"/>
                <a:ext cx="2526305" cy="11859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Criteria for central path: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ZA" dirty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ZA" sz="2200" dirty="0"/>
              </a:p>
              <a:p>
                <a:r>
                  <a:rPr lang="en-US" dirty="0"/>
                  <a:t>Analytical solution</a:t>
                </a:r>
                <a:endParaRPr lang="en-ZA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DBAA9900-9CD3-4B35-8905-8A6441619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879" y="1586451"/>
                <a:ext cx="2526305" cy="1185932"/>
              </a:xfrm>
              <a:prstGeom prst="rect">
                <a:avLst/>
              </a:prstGeom>
              <a:blipFill>
                <a:blip r:embed="rId4"/>
                <a:stretch>
                  <a:fillRect l="-1928" t="-820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F881E0A-DF61-46DE-BC96-6A7A7AD1D1D6}"/>
                  </a:ext>
                </a:extLst>
              </p:cNvPr>
              <p:cNvSpPr/>
              <p:nvPr/>
            </p:nvSpPr>
            <p:spPr>
              <a:xfrm>
                <a:off x="8042798" y="1579252"/>
                <a:ext cx="394852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For a given magnetic bending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ZA" dirty="0"/>
                  <a:t>, the free parameters are: </a:t>
                </a: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ZA" dirty="0"/>
                  <a:t> – height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ZA" dirty="0"/>
                  <a:t> – tilt parameter: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F881E0A-DF61-46DE-BC96-6A7A7AD1D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798" y="1579252"/>
                <a:ext cx="3948523" cy="1200329"/>
              </a:xfrm>
              <a:prstGeom prst="rect">
                <a:avLst/>
              </a:prstGeom>
              <a:blipFill>
                <a:blip r:embed="rId5"/>
                <a:stretch>
                  <a:fillRect l="-1235" t="-2538" r="-1080" b="-710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9A956C5-2A41-4F06-AFEB-E310525800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7072796"/>
                  </p:ext>
                </p:extLst>
              </p:nvPr>
            </p:nvGraphicFramePr>
            <p:xfrm>
              <a:off x="8526666" y="5546007"/>
              <a:ext cx="2826646" cy="1112520"/>
            </p:xfrm>
            <a:graphic>
              <a:graphicData uri="http://schemas.openxmlformats.org/drawingml/2006/table">
                <a:tbl>
                  <a:tblPr bandRow="1">
                    <a:tableStyleId>{3B4B98B0-60AC-42C2-AFA5-B58CD77FA1E5}</a:tableStyleId>
                  </a:tblPr>
                  <a:tblGrid>
                    <a:gridCol w="1413323">
                      <a:extLst>
                        <a:ext uri="{9D8B030D-6E8A-4147-A177-3AD203B41FA5}">
                          <a16:colId xmlns:a16="http://schemas.microsoft.com/office/drawing/2014/main" val="688604191"/>
                        </a:ext>
                      </a:extLst>
                    </a:gridCol>
                    <a:gridCol w="1413323">
                      <a:extLst>
                        <a:ext uri="{9D8B030D-6E8A-4147-A177-3AD203B41FA5}">
                          <a16:colId xmlns:a16="http://schemas.microsoft.com/office/drawing/2014/main" val="8864908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Z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4.9 cm</a:t>
                          </a:r>
                          <a:endParaRPr lang="en-Z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39918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Z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6.0 cm</a:t>
                          </a:r>
                          <a:endParaRPr lang="en-Z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58593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ZA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0.38</a:t>
                          </a:r>
                          <a:endParaRPr lang="en-Z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9174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9A956C5-2A41-4F06-AFEB-E310525800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7072796"/>
                  </p:ext>
                </p:extLst>
              </p:nvPr>
            </p:nvGraphicFramePr>
            <p:xfrm>
              <a:off x="8526666" y="5546007"/>
              <a:ext cx="2826646" cy="1112520"/>
            </p:xfrm>
            <a:graphic>
              <a:graphicData uri="http://schemas.openxmlformats.org/drawingml/2006/table">
                <a:tbl>
                  <a:tblPr bandRow="1">
                    <a:tableStyleId>{3B4B98B0-60AC-42C2-AFA5-B58CD77FA1E5}</a:tableStyleId>
                  </a:tblPr>
                  <a:tblGrid>
                    <a:gridCol w="1413323">
                      <a:extLst>
                        <a:ext uri="{9D8B030D-6E8A-4147-A177-3AD203B41FA5}">
                          <a16:colId xmlns:a16="http://schemas.microsoft.com/office/drawing/2014/main" val="688604191"/>
                        </a:ext>
                      </a:extLst>
                    </a:gridCol>
                    <a:gridCol w="1413323">
                      <a:extLst>
                        <a:ext uri="{9D8B030D-6E8A-4147-A177-3AD203B41FA5}">
                          <a16:colId xmlns:a16="http://schemas.microsoft.com/office/drawing/2014/main" val="8864908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1639" r="-10000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4.9 cm</a:t>
                          </a:r>
                          <a:endParaRPr lang="en-Z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39918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100000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6.0 cm</a:t>
                          </a:r>
                          <a:endParaRPr lang="en-Z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58593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203279" r="-100000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0.38</a:t>
                          </a:r>
                          <a:endParaRPr lang="en-ZA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9174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A06AFCC0-8C1B-4399-A108-0DB2F72B0F27}"/>
              </a:ext>
            </a:extLst>
          </p:cNvPr>
          <p:cNvSpPr/>
          <p:nvPr/>
        </p:nvSpPr>
        <p:spPr>
          <a:xfrm>
            <a:off x="8042797" y="5094082"/>
            <a:ext cx="3948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Properties of Inflector C for the SPC2:</a:t>
            </a:r>
            <a:endParaRPr lang="en-ZA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9BAC3F-976A-4A36-9B24-0FF9BEBA88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122" y="2875715"/>
            <a:ext cx="2654031" cy="18020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5B267F-FC48-434B-B448-26CEF64F5B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2120" y="2879613"/>
            <a:ext cx="3583243" cy="18814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18A918-70C4-4915-B328-ECF7A17373F8}"/>
                  </a:ext>
                </a:extLst>
              </p:cNvPr>
              <p:cNvSpPr txBox="1"/>
              <p:nvPr/>
            </p:nvSpPr>
            <p:spPr>
              <a:xfrm>
                <a:off x="1101346" y="1968023"/>
                <a:ext cx="1519582" cy="3689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ZA" sz="14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18A918-70C4-4915-B328-ECF7A1737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346" y="1968023"/>
                <a:ext cx="1519582" cy="368947"/>
              </a:xfrm>
              <a:prstGeom prst="rect">
                <a:avLst/>
              </a:prstGeom>
              <a:blipFill>
                <a:blip r:embed="rId9"/>
                <a:stretch>
                  <a:fillRect l="-1606" t="-3333" r="-2410" b="-1000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AE096225-36FB-4320-AF0A-B1C044E40085}"/>
              </a:ext>
            </a:extLst>
          </p:cNvPr>
          <p:cNvSpPr txBox="1"/>
          <p:nvPr/>
        </p:nvSpPr>
        <p:spPr>
          <a:xfrm>
            <a:off x="458483" y="1428895"/>
            <a:ext cx="27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energy non-relativistic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0746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1E241-75A1-4105-B3C5-A64E3ED1A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Background - Problems</a:t>
            </a:r>
            <a:endParaRPr lang="en-ZA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35A811-757D-4829-8FE5-EF11C22E0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14" y="4236388"/>
            <a:ext cx="4912299" cy="20061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767265-D8B5-4F36-B4BA-D2629AE2E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686"/>
            <a:ext cx="4541302" cy="2167410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/>
              <a:t>Emittance blow-up from coupling (6D unchanged, projected 2D can grow)</a:t>
            </a:r>
          </a:p>
          <a:p>
            <a:endParaRPr lang="en-US" sz="2600" dirty="0"/>
          </a:p>
          <a:p>
            <a:r>
              <a:rPr lang="en-US" sz="2300" dirty="0"/>
              <a:t>Significant vertical spread</a:t>
            </a:r>
          </a:p>
          <a:p>
            <a:pPr marL="0" indent="0">
              <a:buNone/>
            </a:pPr>
            <a:r>
              <a:rPr lang="en-US" sz="2300" dirty="0"/>
              <a:t>    Central region – no magnetic focusing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300" dirty="0"/>
              <a:t>Longitudinal de-bunching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EBA647-A26C-4175-8F9B-14C7B6E79058}"/>
              </a:ext>
            </a:extLst>
          </p:cNvPr>
          <p:cNvSpPr txBox="1">
            <a:spLocks/>
          </p:cNvSpPr>
          <p:nvPr/>
        </p:nvSpPr>
        <p:spPr>
          <a:xfrm>
            <a:off x="6812499" y="1825625"/>
            <a:ext cx="4292965" cy="963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CA812-2946-4BB9-AB4B-5F9726CB6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037" y="1372729"/>
            <a:ext cx="5458768" cy="20562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A2010A-71C4-4D8E-8D7D-88C61CF8D1B5}"/>
              </a:ext>
            </a:extLst>
          </p:cNvPr>
          <p:cNvSpPr/>
          <p:nvPr/>
        </p:nvSpPr>
        <p:spPr>
          <a:xfrm>
            <a:off x="6553037" y="2715217"/>
            <a:ext cx="5333900" cy="2626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75CF69-801B-44FC-A48B-7620FBB5D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340" y="3429000"/>
            <a:ext cx="5334000" cy="33467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F0BB80-487D-4FD1-A440-5F8C3627AF71}"/>
              </a:ext>
            </a:extLst>
          </p:cNvPr>
          <p:cNvSpPr/>
          <p:nvPr/>
        </p:nvSpPr>
        <p:spPr>
          <a:xfrm>
            <a:off x="11105464" y="3290500"/>
            <a:ext cx="817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200" dirty="0"/>
              <a:t>Source [1]</a:t>
            </a:r>
          </a:p>
        </p:txBody>
      </p:sp>
    </p:spTree>
    <p:extLst>
      <p:ext uri="{BB962C8B-B14F-4D97-AF65-F5344CB8AC3E}">
        <p14:creationId xmlns:p14="http://schemas.microsoft.com/office/powerpoint/2010/main" val="359526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7BFD1-739C-42D5-93DD-140CF5B1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7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Previous Work – Transverse Gradients </a:t>
            </a:r>
            <a:endParaRPr lang="en-ZA" sz="4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FF6066-C02B-40B7-9387-BD9338A76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294" y="3603821"/>
            <a:ext cx="1842416" cy="488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1800" dirty="0"/>
              <a:t>Dubna (1)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82A12F-C7F9-4F97-840E-F9CBE5931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09"/>
          <a:stretch/>
        </p:blipFill>
        <p:spPr>
          <a:xfrm>
            <a:off x="8845038" y="4249831"/>
            <a:ext cx="2435134" cy="19810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516F52-B033-4F13-8EDB-2A2CE5F546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600"/>
          <a:stretch/>
        </p:blipFill>
        <p:spPr>
          <a:xfrm>
            <a:off x="3799200" y="1353036"/>
            <a:ext cx="2296800" cy="2132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743FAE-6375-4B08-B690-8D6936BB0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08" y="4161787"/>
            <a:ext cx="2125561" cy="22385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9A18AE-E04E-440C-8D95-A9166D5A7F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633" y="4059915"/>
            <a:ext cx="1982295" cy="2432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00736D-80D5-44EB-8BC9-79D8030DB1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108" y="3941533"/>
            <a:ext cx="2437964" cy="25976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48D0C4-27AE-4F55-9567-FFE79684AB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5463" y="1388052"/>
            <a:ext cx="1885345" cy="21511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CF3972-721F-4ACB-AC3B-4FBA300DDE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53"/>
          <a:stretch/>
        </p:blipFill>
        <p:spPr>
          <a:xfrm>
            <a:off x="6608224" y="1356316"/>
            <a:ext cx="2160378" cy="2132406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53AB881-F86F-46B8-972D-73C5E3C14392}"/>
              </a:ext>
            </a:extLst>
          </p:cNvPr>
          <p:cNvSpPr txBox="1">
            <a:spLocks/>
          </p:cNvSpPr>
          <p:nvPr/>
        </p:nvSpPr>
        <p:spPr>
          <a:xfrm>
            <a:off x="6786896" y="3587721"/>
            <a:ext cx="1842416" cy="488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sz="1800" dirty="0"/>
              <a:t>Sumitomo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DD7C860-25A4-4F29-ADA3-649FC281AB88}"/>
              </a:ext>
            </a:extLst>
          </p:cNvPr>
          <p:cNvSpPr txBox="1">
            <a:spLocks/>
          </p:cNvSpPr>
          <p:nvPr/>
        </p:nvSpPr>
        <p:spPr>
          <a:xfrm>
            <a:off x="9507386" y="3598367"/>
            <a:ext cx="2113050" cy="564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sz="1800" dirty="0"/>
              <a:t>iThemba (C2)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FA73441-282A-43D1-B599-EF476623504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344"/>
          <a:stretch/>
        </p:blipFill>
        <p:spPr>
          <a:xfrm>
            <a:off x="1025290" y="1388052"/>
            <a:ext cx="2261686" cy="1870713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CFFC434F-7A12-405E-A3D9-43C48127A9AD}"/>
              </a:ext>
            </a:extLst>
          </p:cNvPr>
          <p:cNvSpPr/>
          <p:nvPr/>
        </p:nvSpPr>
        <p:spPr>
          <a:xfrm>
            <a:off x="627950" y="3481432"/>
            <a:ext cx="5261485" cy="3199910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Rounded Rectangle 18">
            <a:extLst>
              <a:ext uri="{FF2B5EF4-FFF2-40B4-BE49-F238E27FC236}">
                <a16:creationId xmlns:a16="http://schemas.microsoft.com/office/drawing/2014/main" id="{6D84DDD1-7095-4D32-8211-21C7D71FE99D}"/>
              </a:ext>
            </a:extLst>
          </p:cNvPr>
          <p:cNvSpPr/>
          <p:nvPr/>
        </p:nvSpPr>
        <p:spPr>
          <a:xfrm>
            <a:off x="6151363" y="3494588"/>
            <a:ext cx="5261485" cy="3176823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C96004-4374-4148-8B2A-E6CF3303E19B}"/>
              </a:ext>
            </a:extLst>
          </p:cNvPr>
          <p:cNvSpPr/>
          <p:nvPr/>
        </p:nvSpPr>
        <p:spPr>
          <a:xfrm>
            <a:off x="2294804" y="6359431"/>
            <a:ext cx="817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200" dirty="0"/>
              <a:t>Source [2]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1F64A2-FD4F-4D52-96C3-EFBA46A83924}"/>
              </a:ext>
            </a:extLst>
          </p:cNvPr>
          <p:cNvSpPr/>
          <p:nvPr/>
        </p:nvSpPr>
        <p:spPr>
          <a:xfrm>
            <a:off x="4638039" y="6338769"/>
            <a:ext cx="817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200" dirty="0"/>
              <a:t>Source [3]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97D29B-9C07-4662-826C-D6BB75FCDFF7}"/>
              </a:ext>
            </a:extLst>
          </p:cNvPr>
          <p:cNvSpPr/>
          <p:nvPr/>
        </p:nvSpPr>
        <p:spPr>
          <a:xfrm>
            <a:off x="7660797" y="6332678"/>
            <a:ext cx="817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200" dirty="0"/>
              <a:t>Source [4]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88BB6D-51D0-418F-A9C6-409C730D35CD}"/>
              </a:ext>
            </a:extLst>
          </p:cNvPr>
          <p:cNvSpPr txBox="1">
            <a:spLocks/>
          </p:cNvSpPr>
          <p:nvPr/>
        </p:nvSpPr>
        <p:spPr>
          <a:xfrm>
            <a:off x="3969137" y="3590017"/>
            <a:ext cx="1842416" cy="488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sz="1800" dirty="0"/>
              <a:t>Dubna (2) </a:t>
            </a:r>
          </a:p>
        </p:txBody>
      </p:sp>
    </p:spTree>
    <p:extLst>
      <p:ext uri="{BB962C8B-B14F-4D97-AF65-F5344CB8AC3E}">
        <p14:creationId xmlns:p14="http://schemas.microsoft.com/office/powerpoint/2010/main" val="3211218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67CA8-3294-41E6-BB3C-25B9D1A0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65" y="5516"/>
            <a:ext cx="979386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Previous Work – Electric potential   </a:t>
            </a:r>
            <a:endParaRPr lang="en-Z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8478C3-E55F-4F70-BA6C-526C58288461}"/>
                  </a:ext>
                </a:extLst>
              </p:cNvPr>
              <p:cNvSpPr txBox="1"/>
              <p:nvPr/>
            </p:nvSpPr>
            <p:spPr>
              <a:xfrm>
                <a:off x="151099" y="5058511"/>
                <a:ext cx="32092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Rotation of coordinate frame 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endParaRPr lang="en-Z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8478C3-E55F-4F70-BA6C-526C58288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99" y="5058511"/>
                <a:ext cx="3209276" cy="369332"/>
              </a:xfrm>
              <a:prstGeom prst="rect">
                <a:avLst/>
              </a:prstGeom>
              <a:blipFill>
                <a:blip r:embed="rId2"/>
                <a:stretch>
                  <a:fillRect l="-1711" t="-10000" b="-2666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4785E06-3B97-4726-A7DE-A84666F261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597"/>
          <a:stretch/>
        </p:blipFill>
        <p:spPr>
          <a:xfrm>
            <a:off x="623104" y="2541890"/>
            <a:ext cx="2095174" cy="20815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FDB532-DB71-442B-8B3C-613028968098}"/>
                  </a:ext>
                </a:extLst>
              </p:cNvPr>
              <p:cNvSpPr/>
              <p:nvPr/>
            </p:nvSpPr>
            <p:spPr>
              <a:xfrm>
                <a:off x="270970" y="1554086"/>
                <a:ext cx="308940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Rotated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coordinate frame aligned with main electric field: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ZA" sz="1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FDB532-DB71-442B-8B3C-613028968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70" y="1554086"/>
                <a:ext cx="3089405" cy="923330"/>
              </a:xfrm>
              <a:prstGeom prst="rect">
                <a:avLst/>
              </a:prstGeom>
              <a:blipFill>
                <a:blip r:embed="rId4"/>
                <a:stretch>
                  <a:fillRect l="-1578" t="-3974" b="-993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C9453B32-B050-4FB0-970B-35BFFBE86486}"/>
              </a:ext>
            </a:extLst>
          </p:cNvPr>
          <p:cNvSpPr/>
          <p:nvPr/>
        </p:nvSpPr>
        <p:spPr>
          <a:xfrm>
            <a:off x="4574995" y="1589886"/>
            <a:ext cx="7494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Coordinates form a non-orthogonal system, with base and dual base vectors: </a:t>
            </a:r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B2508D-6DBF-4E76-B72F-4DAC0B764817}"/>
              </a:ext>
            </a:extLst>
          </p:cNvPr>
          <p:cNvSpPr/>
          <p:nvPr/>
        </p:nvSpPr>
        <p:spPr>
          <a:xfrm>
            <a:off x="4721089" y="3730004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Laplace:</a:t>
            </a:r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CBD316B-3ACE-4067-8DC3-4A7220C008A8}"/>
                  </a:ext>
                </a:extLst>
              </p:cNvPr>
              <p:cNvSpPr/>
              <p:nvPr/>
            </p:nvSpPr>
            <p:spPr>
              <a:xfrm>
                <a:off x="4815804" y="5131757"/>
                <a:ext cx="42057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Expand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to second order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ZA" dirty="0"/>
                  <a:t>: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CBD316B-3ACE-4067-8DC3-4A7220C008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804" y="5131757"/>
                <a:ext cx="4205703" cy="369332"/>
              </a:xfrm>
              <a:prstGeom prst="rect">
                <a:avLst/>
              </a:prstGeom>
              <a:blipFill>
                <a:blip r:embed="rId5"/>
                <a:stretch>
                  <a:fillRect l="-1304" t="-10000" r="-290" b="-2666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50F5320-95E5-4505-87D0-3DB2A6339221}"/>
                  </a:ext>
                </a:extLst>
              </p:cNvPr>
              <p:cNvSpPr txBox="1"/>
              <p:nvPr/>
            </p:nvSpPr>
            <p:spPr>
              <a:xfrm>
                <a:off x="6705767" y="5606368"/>
                <a:ext cx="2139112" cy="567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ZA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50F5320-95E5-4505-87D0-3DB2A6339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767" y="5606368"/>
                <a:ext cx="2139112" cy="5674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47B334-126D-43C8-ADC4-CE712AA8358A}"/>
                  </a:ext>
                </a:extLst>
              </p:cNvPr>
              <p:cNvSpPr txBox="1"/>
              <p:nvPr/>
            </p:nvSpPr>
            <p:spPr>
              <a:xfrm>
                <a:off x="83483" y="4507217"/>
                <a:ext cx="3344505" cy="319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47B334-126D-43C8-ADC4-CE712AA83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3" y="4507217"/>
                <a:ext cx="3344505" cy="319318"/>
              </a:xfrm>
              <a:prstGeom prst="rect">
                <a:avLst/>
              </a:prstGeom>
              <a:blipFill>
                <a:blip r:embed="rId7"/>
                <a:stretch>
                  <a:fillRect t="-3774" b="-566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24E54D-DA65-415F-BDC9-941A47B5DC6D}"/>
                  </a:ext>
                </a:extLst>
              </p:cNvPr>
              <p:cNvSpPr txBox="1"/>
              <p:nvPr/>
            </p:nvSpPr>
            <p:spPr>
              <a:xfrm>
                <a:off x="5005011" y="2033537"/>
                <a:ext cx="1351396" cy="537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24E54D-DA65-415F-BDC9-941A47B5D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011" y="2033537"/>
                <a:ext cx="1351396" cy="537198"/>
              </a:xfrm>
              <a:prstGeom prst="rect">
                <a:avLst/>
              </a:prstGeom>
              <a:blipFill>
                <a:blip r:embed="rId8"/>
                <a:stretch>
                  <a:fillRect r="-585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3F0F42-D8B9-4C75-8E45-B42745A53102}"/>
                  </a:ext>
                </a:extLst>
              </p:cNvPr>
              <p:cNvSpPr txBox="1"/>
              <p:nvPr/>
            </p:nvSpPr>
            <p:spPr>
              <a:xfrm>
                <a:off x="5005011" y="2521976"/>
                <a:ext cx="1349152" cy="537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3F0F42-D8B9-4C75-8E45-B42745A53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011" y="2521976"/>
                <a:ext cx="1349152" cy="537198"/>
              </a:xfrm>
              <a:prstGeom prst="rect">
                <a:avLst/>
              </a:prstGeom>
              <a:blipFill>
                <a:blip r:embed="rId9"/>
                <a:stretch>
                  <a:fillRect r="-633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DB8FE7-6003-4C03-9596-624FA290C8E7}"/>
                  </a:ext>
                </a:extLst>
              </p:cNvPr>
              <p:cNvSpPr txBox="1"/>
              <p:nvPr/>
            </p:nvSpPr>
            <p:spPr>
              <a:xfrm>
                <a:off x="4991469" y="2959827"/>
                <a:ext cx="4236544" cy="537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DB8FE7-6003-4C03-9596-624FA290C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469" y="2959827"/>
                <a:ext cx="4236544" cy="5371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BFA185F-9272-4124-8A7A-44B48E028F30}"/>
                  </a:ext>
                </a:extLst>
              </p:cNvPr>
              <p:cNvSpPr txBox="1"/>
              <p:nvPr/>
            </p:nvSpPr>
            <p:spPr>
              <a:xfrm>
                <a:off x="9275116" y="2122186"/>
                <a:ext cx="2512098" cy="5377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BFA185F-9272-4124-8A7A-44B48E028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116" y="2122186"/>
                <a:ext cx="2512098" cy="537711"/>
              </a:xfrm>
              <a:prstGeom prst="rect">
                <a:avLst/>
              </a:prstGeom>
              <a:blipFill>
                <a:blip r:embed="rId11"/>
                <a:stretch>
                  <a:fillRect r="-509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97592EA-3493-42C8-B0AE-4407403D71E0}"/>
                  </a:ext>
                </a:extLst>
              </p:cNvPr>
              <p:cNvSpPr txBox="1"/>
              <p:nvPr/>
            </p:nvSpPr>
            <p:spPr>
              <a:xfrm>
                <a:off x="9310895" y="2595745"/>
                <a:ext cx="2476319" cy="497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97592EA-3493-42C8-B0AE-4407403D7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895" y="2595745"/>
                <a:ext cx="2476319" cy="497637"/>
              </a:xfrm>
              <a:prstGeom prst="rect">
                <a:avLst/>
              </a:prstGeom>
              <a:blipFill>
                <a:blip r:embed="rId12"/>
                <a:stretch>
                  <a:fillRect r="-589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99817AA-692C-4F3F-8930-19B0F56CFCA5}"/>
                  </a:ext>
                </a:extLst>
              </p:cNvPr>
              <p:cNvSpPr txBox="1"/>
              <p:nvPr/>
            </p:nvSpPr>
            <p:spPr>
              <a:xfrm>
                <a:off x="9310895" y="2961063"/>
                <a:ext cx="2081980" cy="533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99817AA-692C-4F3F-8930-19B0F56CF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895" y="2961063"/>
                <a:ext cx="2081980" cy="533416"/>
              </a:xfrm>
              <a:prstGeom prst="rect">
                <a:avLst/>
              </a:prstGeom>
              <a:blipFill>
                <a:blip r:embed="rId13"/>
                <a:stretch>
                  <a:fillRect r="-7018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CCDDC1-86AC-43AA-AF71-D8F061147EBA}"/>
                  </a:ext>
                </a:extLst>
              </p:cNvPr>
              <p:cNvSpPr txBox="1"/>
              <p:nvPr/>
            </p:nvSpPr>
            <p:spPr>
              <a:xfrm>
                <a:off x="4991469" y="4249631"/>
                <a:ext cx="3238707" cy="649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rad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𝜕𝜙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p>
                                      </m:sSup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CCDDC1-86AC-43AA-AF71-D8F061147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469" y="4249631"/>
                <a:ext cx="3238707" cy="649152"/>
              </a:xfrm>
              <a:prstGeom prst="rect">
                <a:avLst/>
              </a:prstGeom>
              <a:blipFill>
                <a:blip r:embed="rId14"/>
                <a:stretch>
                  <a:fillRect t="-109346" r="-5273" b="-15140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0704927-7ABD-411F-9007-C46CED82A336}"/>
                  </a:ext>
                </a:extLst>
              </p:cNvPr>
              <p:cNvSpPr txBox="1"/>
              <p:nvPr/>
            </p:nvSpPr>
            <p:spPr>
              <a:xfrm>
                <a:off x="8910338" y="4087086"/>
                <a:ext cx="2568139" cy="325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ZA" sz="1400" dirty="0"/>
                  <a:t> is the metric matrix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0704927-7ABD-411F-9007-C46CED82A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338" y="4087086"/>
                <a:ext cx="2568139" cy="325089"/>
              </a:xfrm>
              <a:prstGeom prst="rect">
                <a:avLst/>
              </a:prstGeom>
              <a:blipFill>
                <a:blip r:embed="rId15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BB3FE6-0ED8-4A85-B266-7204EB4DD4A9}"/>
                  </a:ext>
                </a:extLst>
              </p:cNvPr>
              <p:cNvSpPr txBox="1"/>
              <p:nvPr/>
            </p:nvSpPr>
            <p:spPr>
              <a:xfrm>
                <a:off x="8898887" y="4425876"/>
                <a:ext cx="1075038" cy="325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BB3FE6-0ED8-4A85-B266-7204EB4DD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887" y="4425876"/>
                <a:ext cx="1075038" cy="325089"/>
              </a:xfrm>
              <a:prstGeom prst="rect">
                <a:avLst/>
              </a:prstGeom>
              <a:blipFill>
                <a:blip r:embed="rId16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F3DB6A-6779-43C5-97A5-4BDD48AF6438}"/>
                  </a:ext>
                </a:extLst>
              </p:cNvPr>
              <p:cNvSpPr txBox="1"/>
              <p:nvPr/>
            </p:nvSpPr>
            <p:spPr>
              <a:xfrm>
                <a:off x="951751" y="5630946"/>
                <a:ext cx="1485984" cy="319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F3DB6A-6779-43C5-97A5-4BDD48AF6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751" y="5630946"/>
                <a:ext cx="1485984" cy="319318"/>
              </a:xfrm>
              <a:prstGeom prst="rect">
                <a:avLst/>
              </a:prstGeom>
              <a:blipFill>
                <a:blip r:embed="rId17"/>
                <a:stretch>
                  <a:fillRect t="-3846" r="-1024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3B4865-7949-41B4-A44B-FA94381ECE70}"/>
                  </a:ext>
                </a:extLst>
              </p:cNvPr>
              <p:cNvSpPr txBox="1"/>
              <p:nvPr/>
            </p:nvSpPr>
            <p:spPr>
              <a:xfrm>
                <a:off x="968053" y="5959117"/>
                <a:ext cx="1488100" cy="319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3B4865-7949-41B4-A44B-FA94381EC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053" y="5959117"/>
                <a:ext cx="1488100" cy="319318"/>
              </a:xfrm>
              <a:prstGeom prst="rect">
                <a:avLst/>
              </a:prstGeom>
              <a:blipFill>
                <a:blip r:embed="rId18"/>
                <a:stretch>
                  <a:fillRect t="-3846" r="-4918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E2B8628-9A5E-43FA-B5AE-CFEA525ED9EE}"/>
                  </a:ext>
                </a:extLst>
              </p:cNvPr>
              <p:cNvSpPr txBox="1"/>
              <p:nvPr/>
            </p:nvSpPr>
            <p:spPr>
              <a:xfrm>
                <a:off x="968053" y="6285870"/>
                <a:ext cx="1575367" cy="319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E2B8628-9A5E-43FA-B5AE-CFEA525ED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053" y="6285870"/>
                <a:ext cx="1575367" cy="319318"/>
              </a:xfrm>
              <a:prstGeom prst="rect">
                <a:avLst/>
              </a:prstGeom>
              <a:blipFill>
                <a:blip r:embed="rId19"/>
                <a:stretch>
                  <a:fillRect t="-3774" r="-503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D83BEB-5A40-4EBC-89E3-3AA4AE206027}"/>
                  </a:ext>
                </a:extLst>
              </p:cNvPr>
              <p:cNvSpPr txBox="1"/>
              <p:nvPr/>
            </p:nvSpPr>
            <p:spPr>
              <a:xfrm>
                <a:off x="2303356" y="3008690"/>
                <a:ext cx="4149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D83BEB-5A40-4EBC-89E3-3AA4AE206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356" y="3008690"/>
                <a:ext cx="414922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BD00B99-E1DF-4828-846D-660E8A5CEDFE}"/>
                  </a:ext>
                </a:extLst>
              </p:cNvPr>
              <p:cNvSpPr/>
              <p:nvPr/>
            </p:nvSpPr>
            <p:spPr>
              <a:xfrm>
                <a:off x="1603402" y="3341413"/>
                <a:ext cx="4245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BD00B99-E1DF-4828-846D-660E8A5CE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402" y="3341413"/>
                <a:ext cx="424540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133D279-0D3D-4842-BC28-D07C41F57F35}"/>
                  </a:ext>
                </a:extLst>
              </p:cNvPr>
              <p:cNvSpPr/>
              <p:nvPr/>
            </p:nvSpPr>
            <p:spPr>
              <a:xfrm>
                <a:off x="4815804" y="6260863"/>
                <a:ext cx="40988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This gives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ZA" dirty="0"/>
                  <a:t> to first order, i.e. linear optics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133D279-0D3D-4842-BC28-D07C41F57F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804" y="6260863"/>
                <a:ext cx="4098879" cy="369332"/>
              </a:xfrm>
              <a:prstGeom prst="rect">
                <a:avLst/>
              </a:prstGeom>
              <a:blipFill>
                <a:blip r:embed="rId22"/>
                <a:stretch>
                  <a:fillRect l="-1339" t="-8197" b="-2459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685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67CA8-3294-41E6-BB3C-25B9D1A0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64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Previous Work – Quadrupole parameters </a:t>
            </a:r>
            <a:endParaRPr lang="en-Z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65EDD36-9104-47E3-9863-169ED0D141EE}"/>
                  </a:ext>
                </a:extLst>
              </p:cNvPr>
              <p:cNvSpPr/>
              <p:nvPr/>
            </p:nvSpPr>
            <p:spPr>
              <a:xfrm>
                <a:off x="596645" y="1554543"/>
                <a:ext cx="31470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At each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the solution is: </a:t>
                </a:r>
                <a:endParaRPr lang="en-ZA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65EDD36-9104-47E3-9863-169ED0D141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45" y="1554543"/>
                <a:ext cx="3147015" cy="369332"/>
              </a:xfrm>
              <a:prstGeom prst="rect">
                <a:avLst/>
              </a:prstGeom>
              <a:blipFill>
                <a:blip r:embed="rId2"/>
                <a:stretch>
                  <a:fillRect l="-1744" t="-8197" r="-581" b="-2459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D47DC44-99C5-45C1-92B4-FD19B03D0190}"/>
                  </a:ext>
                </a:extLst>
              </p:cNvPr>
              <p:cNvSpPr/>
              <p:nvPr/>
            </p:nvSpPr>
            <p:spPr>
              <a:xfrm>
                <a:off x="575755" y="2661642"/>
                <a:ext cx="437971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Quadrupole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ZA" sz="1400" dirty="0"/>
                  <a:t> </a:t>
                </a:r>
                <a:r>
                  <a:rPr lang="en-ZA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ZA" sz="1400" dirty="0">
                    <a:solidFill>
                      <a:srgbClr val="0070C0"/>
                    </a:solidFill>
                  </a:rPr>
                  <a:t> </a:t>
                </a:r>
                <a:r>
                  <a:rPr lang="en-ZA" dirty="0"/>
                  <a:t>are functions that the inflector designer can select.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ZA" sz="1400" dirty="0"/>
                  <a:t> </a:t>
                </a:r>
                <a:r>
                  <a:rPr lang="en-ZA" dirty="0"/>
                  <a:t>is a traditional inflector.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D47DC44-99C5-45C1-92B4-FD19B03D01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55" y="2661642"/>
                <a:ext cx="4379710" cy="923330"/>
              </a:xfrm>
              <a:prstGeom prst="rect">
                <a:avLst/>
              </a:prstGeom>
              <a:blipFill>
                <a:blip r:embed="rId3"/>
                <a:stretch>
                  <a:fillRect l="-1113" t="-3974" b="-993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C142EEFF-389F-466B-9DCB-A0721224A341}"/>
              </a:ext>
            </a:extLst>
          </p:cNvPr>
          <p:cNvSpPr/>
          <p:nvPr/>
        </p:nvSpPr>
        <p:spPr>
          <a:xfrm>
            <a:off x="596645" y="3775361"/>
            <a:ext cx="148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Electric fields:</a:t>
            </a:r>
            <a:endParaRPr lang="en-ZA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0200C7B-53E9-44B0-80AE-31F131632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970" y="2914026"/>
            <a:ext cx="2711655" cy="38914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177DCB-F5E2-447E-944D-AEA602B71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2697" y="1459536"/>
            <a:ext cx="2600202" cy="12710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0210647-7CB5-4940-873E-853258E1FE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5302" y="1742029"/>
            <a:ext cx="3372966" cy="14335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E8A4814-0B35-4077-B9DA-A3FC1A702B45}"/>
                  </a:ext>
                </a:extLst>
              </p:cNvPr>
              <p:cNvSpPr/>
              <p:nvPr/>
            </p:nvSpPr>
            <p:spPr>
              <a:xfrm>
                <a:off x="7592658" y="3228218"/>
                <a:ext cx="41947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E8A4814-0B35-4077-B9DA-A3FC1A702B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658" y="3228218"/>
                <a:ext cx="419474" cy="307777"/>
              </a:xfrm>
              <a:prstGeom prst="rect">
                <a:avLst/>
              </a:prstGeom>
              <a:blipFill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4B641BA-04D8-4DB8-A06D-759A46A0EFF6}"/>
                  </a:ext>
                </a:extLst>
              </p:cNvPr>
              <p:cNvSpPr/>
              <p:nvPr/>
            </p:nvSpPr>
            <p:spPr>
              <a:xfrm>
                <a:off x="5884179" y="3228219"/>
                <a:ext cx="4236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4B641BA-04D8-4DB8-A06D-759A46A0EF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179" y="3228219"/>
                <a:ext cx="423642" cy="307777"/>
              </a:xfrm>
              <a:prstGeom prst="rect">
                <a:avLst/>
              </a:prstGeom>
              <a:blipFill>
                <a:blip r:embed="rId8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76E0D7C8-4F45-4AEB-ADCF-2FB2815442F2}"/>
              </a:ext>
            </a:extLst>
          </p:cNvPr>
          <p:cNvSpPr/>
          <p:nvPr/>
        </p:nvSpPr>
        <p:spPr>
          <a:xfrm>
            <a:off x="5621276" y="4527951"/>
            <a:ext cx="28188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Numerical verification: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electrodes lie on equipotential surfaces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TOSCA </a:t>
            </a:r>
            <a:r>
              <a:rPr lang="en-ZA" dirty="0"/>
              <a:t>and theoretical field gradients agree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34B7C9-CC29-4E8A-B7EA-61EE81773004}"/>
                  </a:ext>
                </a:extLst>
              </p:cNvPr>
              <p:cNvSpPr txBox="1"/>
              <p:nvPr/>
            </p:nvSpPr>
            <p:spPr>
              <a:xfrm>
                <a:off x="510253" y="1935621"/>
                <a:ext cx="4216346" cy="523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34B7C9-CC29-4E8A-B7EA-61EE81773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53" y="1935621"/>
                <a:ext cx="4216346" cy="523157"/>
              </a:xfrm>
              <a:prstGeom prst="rect">
                <a:avLst/>
              </a:prstGeom>
              <a:blipFill>
                <a:blip r:embed="rId9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A24B00-0131-45D9-AB02-ECBE2E307DCA}"/>
                  </a:ext>
                </a:extLst>
              </p:cNvPr>
              <p:cNvSpPr txBox="1"/>
              <p:nvPr/>
            </p:nvSpPr>
            <p:spPr>
              <a:xfrm>
                <a:off x="672589" y="4235899"/>
                <a:ext cx="2079352" cy="615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𝜕𝜙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A24B00-0131-45D9-AB02-ECBE2E307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89" y="4235899"/>
                <a:ext cx="2079352" cy="615168"/>
              </a:xfrm>
              <a:prstGeom prst="rect">
                <a:avLst/>
              </a:prstGeom>
              <a:blipFill>
                <a:blip r:embed="rId10"/>
                <a:stretch>
                  <a:fillRect t="-115842" r="-34018" b="-16633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C484D7-A66F-4265-B239-8E0074E80603}"/>
                  </a:ext>
                </a:extLst>
              </p:cNvPr>
              <p:cNvSpPr txBox="1"/>
              <p:nvPr/>
            </p:nvSpPr>
            <p:spPr>
              <a:xfrm>
                <a:off x="672589" y="5094129"/>
                <a:ext cx="3287760" cy="326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C484D7-A66F-4265-B239-8E0074E80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89" y="5094129"/>
                <a:ext cx="3287760" cy="326243"/>
              </a:xfrm>
              <a:prstGeom prst="rect">
                <a:avLst/>
              </a:prstGeom>
              <a:blipFill>
                <a:blip r:embed="rId11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0F7E117-098B-4157-88F8-2AF3F7BDDD2A}"/>
                  </a:ext>
                </a:extLst>
              </p:cNvPr>
              <p:cNvSpPr txBox="1"/>
              <p:nvPr/>
            </p:nvSpPr>
            <p:spPr>
              <a:xfrm>
                <a:off x="653212" y="5522561"/>
                <a:ext cx="2113912" cy="326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0F7E117-098B-4157-88F8-2AF3F7BDD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12" y="5522561"/>
                <a:ext cx="2113912" cy="326243"/>
              </a:xfrm>
              <a:prstGeom prst="rect">
                <a:avLst/>
              </a:prstGeom>
              <a:blipFill>
                <a:blip r:embed="rId12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D4B100-AD10-4A29-BF5E-D3F891391842}"/>
                  </a:ext>
                </a:extLst>
              </p:cNvPr>
              <p:cNvSpPr txBox="1"/>
              <p:nvPr/>
            </p:nvSpPr>
            <p:spPr>
              <a:xfrm>
                <a:off x="672589" y="5887935"/>
                <a:ext cx="17562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D4B100-AD10-4A29-BF5E-D3F891391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89" y="5887935"/>
                <a:ext cx="1756250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8809A9B7-AF94-4162-B04C-D5CCC66DDBA7}"/>
              </a:ext>
            </a:extLst>
          </p:cNvPr>
          <p:cNvSpPr/>
          <p:nvPr/>
        </p:nvSpPr>
        <p:spPr>
          <a:xfrm>
            <a:off x="8589014" y="6576067"/>
            <a:ext cx="817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200" dirty="0"/>
              <a:t>Source [1]</a:t>
            </a:r>
          </a:p>
        </p:txBody>
      </p:sp>
    </p:spTree>
    <p:extLst>
      <p:ext uri="{BB962C8B-B14F-4D97-AF65-F5344CB8AC3E}">
        <p14:creationId xmlns:p14="http://schemas.microsoft.com/office/powerpoint/2010/main" val="247735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54ED9-72E0-4611-B333-A9E0D962C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50" y="-391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Previous Work – Experimental Results</a:t>
            </a:r>
            <a:endParaRPr lang="en-ZA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C3A7DC-CB49-416B-BF9D-BBAD9F218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98" y="4870817"/>
            <a:ext cx="4515248" cy="1756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B5FAE5-0568-4135-9542-497519C88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98625"/>
            <a:ext cx="4515248" cy="1845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BAEF0E-83AC-4640-973F-58B2A759F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20" y="1472394"/>
            <a:ext cx="4099669" cy="33638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D5DBD9-2ACF-4CAF-99A3-ED7A0A4E2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94" y="3126729"/>
            <a:ext cx="4515248" cy="17440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11D494-E572-4D17-820C-85ED82F0E0B3}"/>
              </a:ext>
            </a:extLst>
          </p:cNvPr>
          <p:cNvSpPr/>
          <p:nvPr/>
        </p:nvSpPr>
        <p:spPr>
          <a:xfrm>
            <a:off x="4137824" y="5302204"/>
            <a:ext cx="289451" cy="38154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50036F-DED5-41D9-A49C-5A139C3E3266}"/>
              </a:ext>
            </a:extLst>
          </p:cNvPr>
          <p:cNvSpPr/>
          <p:nvPr/>
        </p:nvSpPr>
        <p:spPr>
          <a:xfrm>
            <a:off x="4900921" y="6104267"/>
            <a:ext cx="330321" cy="3815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EEE59F-7EB8-4D64-AE21-F136CBE30A2A}"/>
              </a:ext>
            </a:extLst>
          </p:cNvPr>
          <p:cNvSpPr/>
          <p:nvPr/>
        </p:nvSpPr>
        <p:spPr>
          <a:xfrm>
            <a:off x="4145499" y="6116328"/>
            <a:ext cx="289451" cy="3815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5E4CE4-8A01-4EA7-AC4E-CE0B60DB79D4}"/>
              </a:ext>
            </a:extLst>
          </p:cNvPr>
          <p:cNvSpPr/>
          <p:nvPr/>
        </p:nvSpPr>
        <p:spPr>
          <a:xfrm>
            <a:off x="4900921" y="5302204"/>
            <a:ext cx="330321" cy="3815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D6C15A-5AD1-4EF5-B9D3-8B75B49E06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8773" y="4884076"/>
            <a:ext cx="3175203" cy="18270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6681EC-DDD4-4A79-BFA7-6C70DF062BCB}"/>
                  </a:ext>
                </a:extLst>
              </p:cNvPr>
              <p:cNvSpPr txBox="1"/>
              <p:nvPr/>
            </p:nvSpPr>
            <p:spPr>
              <a:xfrm>
                <a:off x="4145499" y="4094173"/>
                <a:ext cx="4236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6681EC-DDD4-4A79-BFA7-6C70DF062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499" y="4094173"/>
                <a:ext cx="423642" cy="307777"/>
              </a:xfrm>
              <a:prstGeom prst="rect">
                <a:avLst/>
              </a:prstGeom>
              <a:blipFill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BAC27B-8BDF-4664-887C-968BA828F782}"/>
                  </a:ext>
                </a:extLst>
              </p:cNvPr>
              <p:cNvSpPr txBox="1"/>
              <p:nvPr/>
            </p:nvSpPr>
            <p:spPr>
              <a:xfrm>
                <a:off x="4072812" y="3521255"/>
                <a:ext cx="419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ZA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BAC27B-8BDF-4664-887C-968BA828F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812" y="3521255"/>
                <a:ext cx="419474" cy="307777"/>
              </a:xfrm>
              <a:prstGeom prst="rect">
                <a:avLst/>
              </a:prstGeom>
              <a:blipFill>
                <a:blip r:embed="rId8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89041747-2157-404C-9B67-7EE1E4877843}"/>
              </a:ext>
            </a:extLst>
          </p:cNvPr>
          <p:cNvSpPr/>
          <p:nvPr/>
        </p:nvSpPr>
        <p:spPr>
          <a:xfrm>
            <a:off x="4536237" y="6559525"/>
            <a:ext cx="817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200" dirty="0"/>
              <a:t>Source [1]</a:t>
            </a:r>
          </a:p>
        </p:txBody>
      </p:sp>
    </p:spTree>
    <p:extLst>
      <p:ext uri="{BB962C8B-B14F-4D97-AF65-F5344CB8AC3E}">
        <p14:creationId xmlns:p14="http://schemas.microsoft.com/office/powerpoint/2010/main" val="1372709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</TotalTime>
  <Words>1790</Words>
  <Application>Microsoft Office PowerPoint</Application>
  <PresentationFormat>Widescreen</PresentationFormat>
  <Paragraphs>276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 Light</vt:lpstr>
      <vt:lpstr>Wingdings</vt:lpstr>
      <vt:lpstr>Calibri</vt:lpstr>
      <vt:lpstr>Cambria Math</vt:lpstr>
      <vt:lpstr>Arial</vt:lpstr>
      <vt:lpstr>Office Theme</vt:lpstr>
      <vt:lpstr>Design of a spiral inflector at iThemba LABS for injection of the beam into a cyclotron</vt:lpstr>
      <vt:lpstr>Overview of Talk</vt:lpstr>
      <vt:lpstr>Background – Spiral Inflector</vt:lpstr>
      <vt:lpstr>Background  – Central path</vt:lpstr>
      <vt:lpstr>Background - Problems</vt:lpstr>
      <vt:lpstr>Previous Work – Transverse Gradients </vt:lpstr>
      <vt:lpstr>Previous Work – Electric potential   </vt:lpstr>
      <vt:lpstr>Previous Work – Quadrupole parameters </vt:lpstr>
      <vt:lpstr>Previous Work – Experimental Results</vt:lpstr>
      <vt:lpstr>Permanent Magnet Spiral Inflectors </vt:lpstr>
      <vt:lpstr>Modified Halbach rings (1)</vt:lpstr>
      <vt:lpstr>Modified Halbach rings (2)</vt:lpstr>
      <vt:lpstr>Cyclotron model – SPC2</vt:lpstr>
      <vt:lpstr>Injection beam line</vt:lpstr>
      <vt:lpstr>Electrostatic solver (1)</vt:lpstr>
      <vt:lpstr>Electrostatic solver (2)</vt:lpstr>
      <vt:lpstr>Electrostatic solver (3)</vt:lpstr>
      <vt:lpstr>Results of optimization 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Optimisation of a Permanent Magnet Spiral Inflector</dc:title>
  <dc:creator>Hugo Barnard</dc:creator>
  <cp:lastModifiedBy>Hugo Barnard</cp:lastModifiedBy>
  <cp:revision>155</cp:revision>
  <dcterms:created xsi:type="dcterms:W3CDTF">2022-11-23T08:46:00Z</dcterms:created>
  <dcterms:modified xsi:type="dcterms:W3CDTF">2022-12-08T15:39:59Z</dcterms:modified>
</cp:coreProperties>
</file>