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76" r:id="rId3"/>
    <p:sldMasterId id="2147483678" r:id="rId4"/>
    <p:sldMasterId id="2147483682" r:id="rId5"/>
  </p:sldMasterIdLst>
  <p:notesMasterIdLst>
    <p:notesMasterId r:id="rId26"/>
  </p:notesMasterIdLst>
  <p:sldIdLst>
    <p:sldId id="257" r:id="rId6"/>
    <p:sldId id="262" r:id="rId7"/>
    <p:sldId id="263" r:id="rId8"/>
    <p:sldId id="265" r:id="rId9"/>
    <p:sldId id="258" r:id="rId10"/>
    <p:sldId id="288" r:id="rId11"/>
    <p:sldId id="275" r:id="rId12"/>
    <p:sldId id="292" r:id="rId13"/>
    <p:sldId id="273" r:id="rId14"/>
    <p:sldId id="267" r:id="rId15"/>
    <p:sldId id="269" r:id="rId16"/>
    <p:sldId id="278" r:id="rId17"/>
    <p:sldId id="270" r:id="rId18"/>
    <p:sldId id="281" r:id="rId19"/>
    <p:sldId id="261" r:id="rId20"/>
    <p:sldId id="283" r:id="rId21"/>
    <p:sldId id="286" r:id="rId22"/>
    <p:sldId id="279" r:id="rId23"/>
    <p:sldId id="282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8084" autoAdjust="0"/>
  </p:normalViewPr>
  <p:slideViewPr>
    <p:cSldViewPr snapToGrid="0">
      <p:cViewPr varScale="1">
        <p:scale>
          <a:sx n="77" d="100"/>
          <a:sy n="77" d="100"/>
        </p:scale>
        <p:origin x="1646" y="53"/>
      </p:cViewPr>
      <p:guideLst/>
    </p:cSldViewPr>
  </p:slideViewPr>
  <p:outlineViewPr>
    <p:cViewPr>
      <p:scale>
        <a:sx n="33" d="100"/>
        <a:sy n="33" d="100"/>
      </p:scale>
      <p:origin x="0" y="-2981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DB23E-91EB-42DD-8DC1-E81B32AC56CE}" type="datetimeFigureOut">
              <a:rPr lang="de-CH" smtClean="0"/>
              <a:t>05.12.2022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9FC13-B8A7-4700-BCA0-974DC734FCE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8146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573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96245-F065-0B47-B74E-D5003861FD61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573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462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D9B8B-38A6-4CA4-9A5A-48863E4664A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8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PiM1: mainly detector tests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36D89-640B-48F7-89AC-A890EF6CC4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09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better statistics to lower the limit for forbidden particle decays (</a:t>
            </a: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</a:rPr>
              <a:t>μ+ →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</a:rPr>
              <a:t>e+</a:t>
            </a: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</a:rPr>
              <a:t>γ </a:t>
            </a: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higher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rates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to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examine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the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(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magnetic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)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properties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deeper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under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the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   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surface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of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the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material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  <a:sym typeface="Wingdings" panose="05000000000000000000" pitchFamily="2" charset="2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ヒラギノ角ゴ Pro W3"/>
              </a:rPr>
              <a:t>   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07D7-4E7F-4FCC-9083-6BB7D5EEF6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21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ca. 100 </a:t>
            </a:r>
            <a:r>
              <a:rPr lang="de-CH" dirty="0" err="1" smtClean="0"/>
              <a:t>mu.m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below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surface</a:t>
            </a:r>
            <a:r>
              <a:rPr lang="de-CH" baseline="0" dirty="0" smtClean="0"/>
              <a:t> mit 28 </a:t>
            </a:r>
            <a:r>
              <a:rPr lang="de-CH" baseline="0" dirty="0" err="1" smtClean="0"/>
              <a:t>MeV</a:t>
            </a:r>
            <a:r>
              <a:rPr lang="de-CH" baseline="0" dirty="0" smtClean="0"/>
              <a:t>/c </a:t>
            </a:r>
            <a:r>
              <a:rPr lang="de-CH" baseline="0" dirty="0" err="1" smtClean="0"/>
              <a:t>muons</a:t>
            </a:r>
            <a:endParaRPr lang="de-CH" baseline="0" dirty="0" smtClean="0"/>
          </a:p>
          <a:p>
            <a:r>
              <a:rPr lang="de-CH" baseline="0" dirty="0" err="1" smtClean="0"/>
              <a:t>more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intensity</a:t>
            </a:r>
            <a:endParaRPr lang="de-CH" baseline="0" dirty="0" smtClean="0"/>
          </a:p>
          <a:p>
            <a:r>
              <a:rPr lang="de-CH" baseline="0" dirty="0" smtClean="0">
                <a:sym typeface="Wingdings" panose="05000000000000000000" pitchFamily="2" charset="2"/>
              </a:rPr>
              <a:t> </a:t>
            </a:r>
            <a:r>
              <a:rPr lang="de-CH" baseline="0" dirty="0" err="1" smtClean="0">
                <a:sym typeface="Wingdings" panose="05000000000000000000" pitchFamily="2" charset="2"/>
              </a:rPr>
              <a:t>shorter</a:t>
            </a:r>
            <a:r>
              <a:rPr lang="de-CH" baseline="0" dirty="0" smtClean="0">
                <a:sym typeface="Wingdings" panose="05000000000000000000" pitchFamily="2" charset="2"/>
              </a:rPr>
              <a:t> </a:t>
            </a:r>
            <a:r>
              <a:rPr lang="de-CH" baseline="0" dirty="0" err="1" smtClean="0">
                <a:sym typeface="Wingdings" panose="05000000000000000000" pitchFamily="2" charset="2"/>
              </a:rPr>
              <a:t>meas</a:t>
            </a:r>
            <a:r>
              <a:rPr lang="de-CH" baseline="0" dirty="0" smtClean="0">
                <a:sym typeface="Wingdings" panose="05000000000000000000" pitchFamily="2" charset="2"/>
              </a:rPr>
              <a:t>. </a:t>
            </a:r>
            <a:r>
              <a:rPr lang="de-CH" baseline="0" dirty="0" err="1" smtClean="0">
                <a:sym typeface="Wingdings" panose="05000000000000000000" pitchFamily="2" charset="2"/>
              </a:rPr>
              <a:t>times</a:t>
            </a:r>
            <a:r>
              <a:rPr lang="de-CH" baseline="0" dirty="0" smtClean="0">
                <a:sym typeface="Wingdings" panose="05000000000000000000" pitchFamily="2" charset="2"/>
              </a:rPr>
              <a:t>, ev. multiple </a:t>
            </a:r>
            <a:r>
              <a:rPr lang="de-CH" baseline="0" dirty="0" err="1" smtClean="0">
                <a:sym typeface="Wingdings" panose="05000000000000000000" pitchFamily="2" charset="2"/>
              </a:rPr>
              <a:t>probes</a:t>
            </a:r>
            <a:r>
              <a:rPr lang="de-CH" baseline="0" dirty="0" smtClean="0">
                <a:sym typeface="Wingdings" panose="05000000000000000000" pitchFamily="2" charset="2"/>
              </a:rPr>
              <a:t>, </a:t>
            </a:r>
            <a:r>
              <a:rPr lang="de-CH" baseline="0" dirty="0" err="1" smtClean="0">
                <a:sym typeface="Wingdings" panose="05000000000000000000" pitchFamily="2" charset="2"/>
              </a:rPr>
              <a:t>statistics</a:t>
            </a:r>
            <a:r>
              <a:rPr lang="de-CH" baseline="0" dirty="0" smtClean="0">
                <a:sym typeface="Wingdings" panose="05000000000000000000" pitchFamily="2" charset="2"/>
              </a:rPr>
              <a:t> </a:t>
            </a:r>
            <a:r>
              <a:rPr lang="de-CH" baseline="0" dirty="0" err="1" smtClean="0">
                <a:sym typeface="Wingdings" panose="05000000000000000000" pitchFamily="2" charset="2"/>
              </a:rPr>
              <a:t>deeper</a:t>
            </a:r>
            <a:r>
              <a:rPr lang="de-CH" baseline="0" dirty="0" smtClean="0">
                <a:sym typeface="Wingdings" panose="05000000000000000000" pitchFamily="2" charset="2"/>
              </a:rPr>
              <a:t> in </a:t>
            </a:r>
            <a:r>
              <a:rPr lang="de-CH" baseline="0" dirty="0" err="1" smtClean="0">
                <a:sym typeface="Wingdings" panose="05000000000000000000" pitchFamily="2" charset="2"/>
              </a:rPr>
              <a:t>the</a:t>
            </a:r>
            <a:r>
              <a:rPr lang="de-CH" baseline="0" dirty="0" smtClean="0">
                <a:sym typeface="Wingdings" panose="05000000000000000000" pitchFamily="2" charset="2"/>
              </a:rPr>
              <a:t> material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9FC13-B8A7-4700-BCA0-974DC734FCE3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6473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beam spot size sigma &lt; 50 mm at final focus in experimental</a:t>
            </a:r>
            <a:r>
              <a:rPr lang="en-GB" baseline="0" dirty="0"/>
              <a:t> area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36D89-640B-48F7-89AC-A890EF6CC4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062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B04A1-5BB7-43FD-8824-2C45D01F8C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42763-052B-4A0E-B2A5-A802E59AE0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Haj Tahar</a:t>
            </a:r>
          </a:p>
        </p:txBody>
      </p:sp>
    </p:spTree>
    <p:extLst>
      <p:ext uri="{BB962C8B-B14F-4D97-AF65-F5344CB8AC3E}">
        <p14:creationId xmlns:p14="http://schemas.microsoft.com/office/powerpoint/2010/main" val="2994524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9FC13-B8A7-4700-BCA0-974DC734FCE3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1062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FC751-DF14-4911-9EB1-2F7B48D9CA7C}" type="slidenum"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915262" y="4343989"/>
            <a:ext cx="5025858" cy="411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78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79" y="1773238"/>
            <a:ext cx="7507089" cy="2011316"/>
          </a:xfrm>
          <a:prstGeom prst="rect">
            <a:avLst/>
          </a:prstGeom>
        </p:spPr>
      </p:pic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414338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0" y="1773238"/>
            <a:ext cx="719138" cy="200342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7" name="Rechteck 15"/>
          <p:cNvSpPr>
            <a:spLocks noChangeArrowheads="1"/>
          </p:cNvSpPr>
          <p:nvPr/>
        </p:nvSpPr>
        <p:spPr bwMode="auto">
          <a:xfrm>
            <a:off x="8423275" y="9699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607999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068001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CH" noProof="0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003800" y="1772816"/>
            <a:ext cx="3329868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0" cap="none" spc="30" normalizeH="0" baseline="0" noProof="0" dirty="0">
                <a:ln>
                  <a:noFill/>
                </a:ln>
                <a:solidFill>
                  <a:srgbClr val="505150"/>
                </a:solidFill>
                <a:effectLst/>
                <a:uLnTx/>
                <a:uFillTx/>
                <a:latin typeface="Calibri"/>
                <a:ea typeface="ヒラギノ角ゴ Pro W3"/>
                <a:cs typeface="Arial" charset="0"/>
              </a:rPr>
              <a:t>WIR SCHAFFEN WISSEN – HEUTE FÜR MORGEN</a:t>
            </a:r>
          </a:p>
        </p:txBody>
      </p:sp>
    </p:spTree>
    <p:extLst>
      <p:ext uri="{BB962C8B-B14F-4D97-AF65-F5344CB8AC3E}">
        <p14:creationId xmlns:p14="http://schemas.microsoft.com/office/powerpoint/2010/main" val="11701060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 </a:t>
            </a:r>
            <a:fld id="{EBC07571-3134-BB4B-B83F-1A9FE18D34F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80115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 </a:t>
            </a:r>
            <a:fld id="{EBC07571-3134-BB4B-B83F-1A9FE18D34F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7408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2804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686868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Helvetica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Helvetic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ts val="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Page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fld id="{81D60167-4931-47E6-BA6A-407CBD079E47}" type="slidenum"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12700" marR="0" lvl="0" indent="0" algn="l" defTabSz="914400" rtl="0" eaLnBrk="1" fontAlgn="auto" latinLnBrk="0" hangingPunct="1">
                <a:lnSpc>
                  <a:spcPts val="9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98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484188" y="6661150"/>
            <a:ext cx="877887" cy="1603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5F5D3-EBB7-4EED-94CE-6A8B7FD3BA79}" type="datetime1">
              <a:rPr kumimoji="0" lang="de-D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de-DE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76200" y="6661150"/>
            <a:ext cx="344488" cy="1603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PSI,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Seite </a:t>
            </a:r>
            <a:fld id="{8AE90A0D-D396-4B6C-8BAC-058335480846}" type="slidenum">
              <a:rPr kumimoji="0" lang="de-DE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6372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Folientitel eingeben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‹Nr.›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0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1" r:id="rId2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Folientitel eingeben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‹Nr.›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36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de-DE" dirty="0">
                <a:solidFill>
                  <a:srgbClr val="000000"/>
                </a:solidFill>
              </a:rPr>
              <a:t>Page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 eaLnBrk="0" fontAlgn="base" hangingPunct="0"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43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quare"/>
          <p:cNvSpPr/>
          <p:nvPr/>
        </p:nvSpPr>
        <p:spPr>
          <a:xfrm>
            <a:off x="0" y="1412875"/>
            <a:ext cx="720725" cy="727902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3" name="PSI-Logo_narrow_30k.eps" descr="PSI-Logo_narrow_30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285750"/>
            <a:ext cx="1016000" cy="3619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042987" y="1341437"/>
            <a:ext cx="7742238" cy="4679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2077199" y="291600"/>
            <a:ext cx="6708026" cy="50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06312" y="6661150"/>
            <a:ext cx="128563" cy="1270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31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1778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3556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539750" marR="0" indent="-18415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71755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89535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097161" marR="0" indent="-201811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1280120" marR="0" indent="-205383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1459111" marR="0" indent="-201811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1636712" marR="0" indent="-200024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de-DE" dirty="0">
                <a:solidFill>
                  <a:srgbClr val="000000"/>
                </a:solidFill>
              </a:rPr>
              <a:t>Page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 eaLnBrk="0" fontAlgn="base" hangingPunct="0"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45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tags" Target="../tags/tag76.xml"/><Relationship Id="rId84" Type="http://schemas.openxmlformats.org/officeDocument/2006/relationships/tags" Target="../tags/tag84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87" Type="http://schemas.openxmlformats.org/officeDocument/2006/relationships/slideLayout" Target="../slideLayouts/slideLayout3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ra.lib4ri.ch/psi/islandora/object/psi%3A4120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8607" y="5171562"/>
            <a:ext cx="8189654" cy="1028899"/>
          </a:xfrm>
        </p:spPr>
        <p:txBody>
          <a:bodyPr/>
          <a:lstStyle/>
          <a:p>
            <a:r>
              <a:rPr lang="en-US" noProof="0" dirty="0"/>
              <a:t>IMPACT: A Substantial Upgrade to the HIPA Infrastructure at Paul </a:t>
            </a:r>
            <a:r>
              <a:rPr lang="en-US" noProof="0" dirty="0" err="1"/>
              <a:t>Scherrer</a:t>
            </a:r>
            <a:r>
              <a:rPr lang="en-US" noProof="0" dirty="0"/>
              <a:t> Institute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758607" y="3871414"/>
            <a:ext cx="8078092" cy="1170043"/>
          </a:xfrm>
        </p:spPr>
        <p:txBody>
          <a:bodyPr/>
          <a:lstStyle/>
          <a:p>
            <a:r>
              <a:rPr lang="en-US" noProof="0" dirty="0" smtClean="0"/>
              <a:t>Daniela Kiselev  ::  8100  ::  Paul </a:t>
            </a:r>
            <a:r>
              <a:rPr lang="en-US" noProof="0" dirty="0" err="1" smtClean="0"/>
              <a:t>Scherrer</a:t>
            </a:r>
            <a:r>
              <a:rPr lang="en-US" noProof="0" dirty="0" smtClean="0"/>
              <a:t> </a:t>
            </a:r>
            <a:r>
              <a:rPr lang="en-US" noProof="0" dirty="0" err="1" smtClean="0"/>
              <a:t>Institut</a:t>
            </a:r>
            <a:endParaRPr lang="en-US" noProof="0" dirty="0" smtClean="0"/>
          </a:p>
          <a:p>
            <a:r>
              <a:rPr lang="en-US" noProof="0" dirty="0"/>
              <a:t>R. Eichler, M. Haj Tahar, M. Hartmann, K. Kirch, A. Knecht, A. Koschik, D. Laube</a:t>
            </a:r>
            <a:r>
              <a:rPr lang="en-US" noProof="0" dirty="0" smtClean="0"/>
              <a:t>,</a:t>
            </a:r>
          </a:p>
          <a:p>
            <a:r>
              <a:rPr lang="en-US" noProof="0" dirty="0" smtClean="0"/>
              <a:t>N</a:t>
            </a:r>
            <a:r>
              <a:rPr lang="en-US" noProof="0" dirty="0"/>
              <a:t>. van der Meulen, T. Rauber, D. Reggiani, R. Schibli, J. Snuverink, U. Wellenkamp, </a:t>
            </a:r>
            <a:endParaRPr lang="en-US" noProof="0" dirty="0" smtClean="0"/>
          </a:p>
          <a:p>
            <a:r>
              <a:rPr lang="en-US" noProof="0" dirty="0" smtClean="0"/>
              <a:t>H</a:t>
            </a:r>
            <a:r>
              <a:rPr lang="en-US" noProof="0" dirty="0"/>
              <a:t>. Zhang</a:t>
            </a:r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Textfeld 3"/>
          <p:cNvSpPr txBox="1"/>
          <p:nvPr/>
        </p:nvSpPr>
        <p:spPr>
          <a:xfrm>
            <a:off x="758607" y="6200461"/>
            <a:ext cx="6862057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defTabSz="914400" eaLnBrk="0" fontAlgn="base" hangingPunct="0">
              <a:lnSpc>
                <a:spcPct val="110000"/>
              </a:lnSpc>
              <a:spcAft>
                <a:spcPct val="0"/>
              </a:spcAft>
              <a:defRPr/>
            </a:pPr>
            <a:r>
              <a:rPr lang="en-US" b="1" dirty="0">
                <a:solidFill>
                  <a:srgbClr val="969696"/>
                </a:solidFill>
                <a:cs typeface="Franklin Gothic Book"/>
              </a:rPr>
              <a:t>Int. Conf. on Cyclotrons and their Applications </a:t>
            </a:r>
            <a:r>
              <a:rPr lang="en-US" dirty="0" smtClean="0"/>
              <a:t>(</a:t>
            </a:r>
            <a:r>
              <a:rPr lang="de-CH" b="1" dirty="0" smtClean="0">
                <a:solidFill>
                  <a:srgbClr val="969696"/>
                </a:solidFill>
                <a:latin typeface="Calibri"/>
                <a:ea typeface="ヒラギノ角ゴ Pro W3"/>
                <a:cs typeface="Franklin Gothic Book"/>
              </a:rPr>
              <a:t>Cyc2022), Beijing, China, 5-9.12.2022, online</a:t>
            </a:r>
            <a:endParaRPr kumimoji="0" lang="de-DE" b="1" i="0" u="none" strike="noStrike" kern="1000" cap="none" spc="3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38868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87" y="1376909"/>
            <a:ext cx="4797002" cy="30505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1886" y="286410"/>
            <a:ext cx="6745401" cy="769441"/>
          </a:xfrm>
        </p:spPr>
        <p:txBody>
          <a:bodyPr/>
          <a:lstStyle/>
          <a:p>
            <a:r>
              <a:rPr lang="en-US" noProof="0" dirty="0" smtClean="0"/>
              <a:t>Concept for new target station HIMB at </a:t>
            </a:r>
            <a:r>
              <a:rPr lang="en-US" noProof="0" dirty="0" err="1" smtClean="0"/>
              <a:t>TgM</a:t>
            </a:r>
            <a:endParaRPr lang="en-US" noProof="0" dirty="0"/>
          </a:p>
        </p:txBody>
      </p:sp>
      <p:sp>
        <p:nvSpPr>
          <p:cNvPr id="4" name="Textfeld 3"/>
          <p:cNvSpPr txBox="1"/>
          <p:nvPr/>
        </p:nvSpPr>
        <p:spPr>
          <a:xfrm>
            <a:off x="679374" y="4362825"/>
            <a:ext cx="76517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Helvetica"/>
              </a:rPr>
              <a:t>short wide solenoids with large fringing field in high radiation area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Helvetica"/>
              </a:rPr>
              <a:t>close distance to the target +/- 250 mm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Helvetica"/>
              </a:rPr>
              <a:t>thicker target (20 mm instead of 5 mm)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Helvetica"/>
                <a:sym typeface="Wingdings" panose="05000000000000000000" pitchFamily="2" charset="2"/>
              </a:rPr>
              <a:t>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Helvetica"/>
              </a:rPr>
              <a:t>higher losses &amp; activation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Helvetica"/>
              </a:rPr>
              <a:t>slanted target type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Helvetica"/>
              </a:rPr>
              <a:t>beamline optimized for large transmission of surface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Helvetica"/>
              </a:rPr>
              <a:t>muons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Helvetica"/>
              </a:rPr>
              <a:t>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Helvetica"/>
              </a:rPr>
              <a:t>     &amp; small losses of the proton beam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Helvetica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6289" y="2146350"/>
            <a:ext cx="177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Helvetica"/>
              </a:rPr>
              <a:t>up to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Helvetica"/>
              </a:rPr>
              <a:t>0.45 T field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5774702" y="2464439"/>
            <a:ext cx="1248528" cy="8108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3149787" y="5272069"/>
            <a:ext cx="4572001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Helvetica"/>
              </a:rPr>
              <a:t>larger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Helvetica"/>
              </a:rPr>
              <a:t>rim (&gt; 100 mm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Helvetica"/>
              </a:rPr>
              <a:t>)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Helvetica"/>
                <a:sym typeface="Wingdings" panose="05000000000000000000" pitchFamily="2" charset="2"/>
              </a:rPr>
              <a:t> larger surface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Helvetica"/>
              </a:rPr>
              <a:t>large rotating wheel for cooling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Helvetica"/>
              </a:rPr>
              <a:t>small angle relative to beam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1675327" y="1951066"/>
            <a:ext cx="889000" cy="379950"/>
          </a:xfrm>
          <a:prstGeom prst="straightConnector1">
            <a:avLst/>
          </a:prstGeom>
          <a:noFill/>
          <a:ln w="19050" cap="flat">
            <a:solidFill>
              <a:schemeClr val="tx1"/>
            </a:solidFill>
            <a:prstDash val="solid"/>
            <a:round/>
            <a:tailEnd type="triangle"/>
          </a:ln>
          <a:effectLst>
            <a:outerShdw dist="200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feld 15"/>
          <p:cNvSpPr txBox="1"/>
          <p:nvPr/>
        </p:nvSpPr>
        <p:spPr>
          <a:xfrm>
            <a:off x="788866" y="1687695"/>
            <a:ext cx="1264320" cy="1231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capture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solenoid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graded-field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design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861886" y="642436"/>
            <a:ext cx="3721853" cy="4231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HIMB = High-Intensity Muon Beams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156759" y="793187"/>
            <a:ext cx="2814488" cy="846386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goal: 10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10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surface muons/s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         for particle physics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129905" y="3022459"/>
            <a:ext cx="2132594" cy="1038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conceptional</a:t>
            </a:r>
            <a:r>
              <a:rPr kumimoji="0" lang="de-CH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&amp; techn. design </a:t>
            </a:r>
            <a:r>
              <a:rPr kumimoji="0" lang="de-CH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already</a:t>
            </a:r>
            <a:r>
              <a:rPr kumimoji="0" lang="de-CH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advanced</a:t>
            </a:r>
            <a:r>
              <a:rPr kumimoji="0" lang="de-CH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endParaRPr kumimoji="0" lang="de-CH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78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6405CCD-9AB8-46B5-B98F-B4EE02D69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3" b="14648"/>
          <a:stretch/>
        </p:blipFill>
        <p:spPr>
          <a:xfrm>
            <a:off x="250740" y="3406588"/>
            <a:ext cx="8585800" cy="2013857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Beamline simulations from </a:t>
            </a:r>
            <a:r>
              <a:rPr lang="en-US" noProof="0" dirty="0" err="1" smtClean="0"/>
              <a:t>TgM</a:t>
            </a:r>
            <a:r>
              <a:rPr lang="en-US" noProof="0" dirty="0" smtClean="0"/>
              <a:t>/H to SINQ</a:t>
            </a:r>
            <a:endParaRPr lang="en-US" noProof="0" dirty="0"/>
          </a:p>
        </p:txBody>
      </p:sp>
      <p:sp>
        <p:nvSpPr>
          <p:cNvPr id="12" name="Textfeld 11"/>
          <p:cNvSpPr txBox="1"/>
          <p:nvPr/>
        </p:nvSpPr>
        <p:spPr>
          <a:xfrm>
            <a:off x="439456" y="5350321"/>
            <a:ext cx="5747984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Fixing 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perture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&amp; positions of 3 collimators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fringing field at Target H included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non-pencil realistic beam profile  before Target H/M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sensitivity studies of non-perfect beam</a:t>
            </a:r>
          </a:p>
        </p:txBody>
      </p:sp>
      <p:cxnSp>
        <p:nvCxnSpPr>
          <p:cNvPr id="3" name="Gerade Verbindung mit Pfeil 2"/>
          <p:cNvCxnSpPr/>
          <p:nvPr/>
        </p:nvCxnSpPr>
        <p:spPr bwMode="auto">
          <a:xfrm flipH="1" flipV="1">
            <a:off x="3572564" y="4612725"/>
            <a:ext cx="8708" cy="2960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feld 3"/>
          <p:cNvSpPr txBox="1"/>
          <p:nvPr/>
        </p:nvSpPr>
        <p:spPr>
          <a:xfrm>
            <a:off x="3311307" y="4950063"/>
            <a:ext cx="705642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TgM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/H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245391" y="3167102"/>
            <a:ext cx="520976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SINQ</a:t>
            </a:r>
          </a:p>
        </p:txBody>
      </p:sp>
      <p:cxnSp>
        <p:nvCxnSpPr>
          <p:cNvPr id="7" name="Gerade Verbindung mit Pfeil 6"/>
          <p:cNvCxnSpPr/>
          <p:nvPr/>
        </p:nvCxnSpPr>
        <p:spPr bwMode="auto">
          <a:xfrm flipV="1">
            <a:off x="5502930" y="4395011"/>
            <a:ext cx="0" cy="2873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5327241" y="4676124"/>
            <a:ext cx="351378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TgE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H="1" flipV="1">
            <a:off x="6259158" y="4066988"/>
            <a:ext cx="30480" cy="8418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6081247" y="4843063"/>
            <a:ext cx="416781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AHL</a:t>
            </a:r>
          </a:p>
        </p:txBody>
      </p:sp>
      <p:sp>
        <p:nvSpPr>
          <p:cNvPr id="2" name="Rechteck 1"/>
          <p:cNvSpPr/>
          <p:nvPr/>
        </p:nvSpPr>
        <p:spPr>
          <a:xfrm>
            <a:off x="957724" y="2571534"/>
            <a:ext cx="7899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Complete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Beamline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from Ring to SINQ in BDSIM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by building GDML files,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some parts (targets, collimators) from CAD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53025" y="794960"/>
            <a:ext cx="6812955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Moving from 5 mm to 20 mm target: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</a:rPr>
              <a:t>Does the remaining beam line stand the losses?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</a:rPr>
              <a:t>Is the transmission acceptable?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</a:rPr>
              <a:t>Can the fringing field from the close capture solenoids corrected?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</a:rPr>
              <a:t>Can the beam profile required at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</a:rPr>
              <a:t>TgE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</a:rPr>
              <a:t> &amp; SINQ target be fulfilled?  </a:t>
            </a:r>
          </a:p>
        </p:txBody>
      </p:sp>
    </p:spTree>
    <p:extLst>
      <p:ext uri="{BB962C8B-B14F-4D97-AF65-F5344CB8AC3E}">
        <p14:creationId xmlns:p14="http://schemas.microsoft.com/office/powerpoint/2010/main" val="1181912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Intensity-dependent beam conditions</a:t>
            </a:r>
            <a:endParaRPr lang="en-US" dirty="0"/>
          </a:p>
        </p:txBody>
      </p:sp>
      <p:sp>
        <p:nvSpPr>
          <p:cNvPr id="275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707138" y="6441869"/>
            <a:ext cx="311150" cy="23018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lang="en-US" kern="0" smtClean="0">
                <a:latin typeface="Calibri"/>
                <a:cs typeface="Calibri"/>
                <a:sym typeface="Calibri"/>
              </a:rPr>
              <a:pPr defTabSz="685800" hangingPunct="0"/>
              <a:t>12</a:t>
            </a:fld>
            <a:endParaRPr lang="en-US" kern="0" dirty="0">
              <a:latin typeface="Calibri"/>
              <a:cs typeface="Calibri"/>
              <a:sym typeface="Calibri"/>
            </a:endParaRPr>
          </a:p>
        </p:txBody>
      </p:sp>
      <p:sp>
        <p:nvSpPr>
          <p:cNvPr id="276" name="TextBox 5"/>
          <p:cNvSpPr txBox="1"/>
          <p:nvPr/>
        </p:nvSpPr>
        <p:spPr>
          <a:xfrm>
            <a:off x="343926" y="834639"/>
            <a:ext cx="867436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marL="285750" indent="-285750">
              <a:buSzPct val="100000"/>
              <a:buChar char="▪"/>
              <a:defRPr sz="2000"/>
            </a:lvl1pPr>
          </a:lstStyle>
          <a:p>
            <a:pPr marL="214313" indent="-214313" defTabSz="685800" hangingPunct="0"/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The beam is injected into the cyclotron chain using a movable collimator (KIP2) </a:t>
            </a:r>
            <a:endParaRPr lang="en-US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77" name="TextBox 6"/>
          <p:cNvSpPr txBox="1"/>
          <p:nvPr/>
        </p:nvSpPr>
        <p:spPr>
          <a:xfrm>
            <a:off x="316463" y="4594203"/>
            <a:ext cx="445394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just">
              <a:defRPr sz="1400" b="1"/>
            </a:lvl1pPr>
          </a:lstStyle>
          <a:p>
            <a:pPr defTabSz="685800" hangingPunct="0"/>
            <a:r>
              <a:rPr lang="en-US" sz="1800" b="0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Radial probe measurement at the extraction of the PSI 590 MeV cyclotron </a:t>
            </a:r>
            <a:r>
              <a:rPr lang="en-US" sz="1800" b="0" kern="0" dirty="0" smtClean="0">
                <a:solidFill>
                  <a:srgbClr val="000000"/>
                </a:solidFill>
                <a:cs typeface="Calibri"/>
                <a:sym typeface="Calibri"/>
              </a:rPr>
              <a:t>(June 2021)</a:t>
            </a:r>
            <a:r>
              <a:rPr lang="en-US" sz="1800" b="0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: </a:t>
            </a:r>
          </a:p>
          <a:p>
            <a:pPr defTabSz="685800" hangingPunct="0"/>
            <a:r>
              <a:rPr lang="en-US" sz="1800" b="0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Normalized bunch intensity</a:t>
            </a:r>
            <a:endParaRPr lang="en-US" sz="1800" b="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grpSp>
        <p:nvGrpSpPr>
          <p:cNvPr id="283" name="Group 7"/>
          <p:cNvGrpSpPr/>
          <p:nvPr/>
        </p:nvGrpSpPr>
        <p:grpSpPr>
          <a:xfrm>
            <a:off x="343926" y="1506402"/>
            <a:ext cx="4212257" cy="3078001"/>
            <a:chOff x="0" y="0"/>
            <a:chExt cx="5616341" cy="4104000"/>
          </a:xfrm>
        </p:grpSpPr>
        <p:pic>
          <p:nvPicPr>
            <p:cNvPr id="278" name="Picture 8" descr="Picture 8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616341" cy="410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traight Arrow Connector 9"/>
            <p:cNvSpPr/>
            <p:nvPr/>
          </p:nvSpPr>
          <p:spPr>
            <a:xfrm>
              <a:off x="3690402" y="1603378"/>
              <a:ext cx="1" cy="1834167"/>
            </a:xfrm>
            <a:prstGeom prst="line">
              <a:avLst/>
            </a:prstGeom>
            <a:noFill/>
            <a:ln w="57150" cap="flat">
              <a:solidFill>
                <a:srgbClr val="00B05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 hangingPunct="0"/>
              <a:endParaRPr lang="en-US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80" name="Straight Arrow Connector 10"/>
            <p:cNvSpPr/>
            <p:nvPr/>
          </p:nvSpPr>
          <p:spPr>
            <a:xfrm>
              <a:off x="3653716" y="1362668"/>
              <a:ext cx="86400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 hangingPunct="0"/>
              <a:endParaRPr lang="en-US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81" name="TextBox 12"/>
            <p:cNvSpPr txBox="1"/>
            <p:nvPr/>
          </p:nvSpPr>
          <p:spPr>
            <a:xfrm>
              <a:off x="3805647" y="1042844"/>
              <a:ext cx="607429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400" b="1"/>
              </a:lvl1pPr>
            </a:lstStyle>
            <a:p>
              <a:pPr defTabSz="685800" hangingPunct="0"/>
              <a:r>
                <a:rPr lang="en-US" sz="1050" kern="0" dirty="0" smtClea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14 mm</a:t>
              </a:r>
              <a:endParaRPr lang="en-US" sz="10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82" name="TextBox 15"/>
            <p:cNvSpPr txBox="1"/>
            <p:nvPr/>
          </p:nvSpPr>
          <p:spPr>
            <a:xfrm rot="5400000">
              <a:off x="2980151" y="2286154"/>
              <a:ext cx="1874869" cy="379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300"/>
              </a:lvl1pPr>
            </a:lstStyle>
            <a:p>
              <a:pPr defTabSz="685800" hangingPunct="0"/>
              <a:r>
                <a:rPr lang="en-US" sz="1400" kern="0" dirty="0" smtClea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Extraction septum</a:t>
              </a:r>
              <a:endParaRPr lang="en-US" sz="1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 rot="16200000">
            <a:off x="-184072" y="2926907"/>
            <a:ext cx="1055995" cy="2369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Intensity [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</a:rPr>
              <a:t>a.u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.]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083374" y="4423288"/>
            <a:ext cx="920124" cy="2369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Radius [mm]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4871521" y="1841781"/>
            <a:ext cx="4001888" cy="2752422"/>
            <a:chOff x="4871521" y="2169772"/>
            <a:chExt cx="4001888" cy="2752422"/>
          </a:xfrm>
        </p:grpSpPr>
        <p:pic>
          <p:nvPicPr>
            <p:cNvPr id="284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71521" y="2169772"/>
              <a:ext cx="4001888" cy="2700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Textfeld 14"/>
            <p:cNvSpPr txBox="1"/>
            <p:nvPr/>
          </p:nvSpPr>
          <p:spPr>
            <a:xfrm>
              <a:off x="6453098" y="4685206"/>
              <a:ext cx="1388970" cy="2369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Beam current [mA]</a:t>
              </a:r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5372054" y="4514291"/>
              <a:ext cx="3000821" cy="2369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0          0.5         1           1.5          2           2.5</a:t>
              </a:r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 rot="16200000">
              <a:off x="4706192" y="3308888"/>
              <a:ext cx="594715" cy="2369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dirty="0" err="1" smtClean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400" baseline="-25000" dirty="0" err="1" smtClean="0">
                  <a:solidFill>
                    <a:srgbClr val="000000"/>
                  </a:solidFill>
                </a:rPr>
                <a:t>x</a:t>
              </a:r>
              <a:r>
                <a:rPr lang="en-US" sz="1400" dirty="0" smtClean="0">
                  <a:solidFill>
                    <a:srgbClr val="000000"/>
                  </a:solidFill>
                </a:rPr>
                <a:t> [mm]</a:t>
              </a:r>
              <a:endParaRPr lang="en-US" sz="1400" dirty="0">
                <a:solidFill>
                  <a:srgbClr val="000000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43925" y="5527333"/>
            <a:ext cx="7921079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Energy deposition on the components and losses depend on the current.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Successful benchmarks of present beamline and BDSIM 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7700630" y="3333307"/>
            <a:ext cx="356191" cy="1382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5973417" y="2528403"/>
            <a:ext cx="308113" cy="5229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5431212" y="2180353"/>
            <a:ext cx="156036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FF0000"/>
                </a:solidFill>
                <a:latin typeface="Calibri"/>
              </a:rPr>
              <a:t>measurements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46180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D4C68F85-C18B-4306-88EA-2739E294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98769" y="6583685"/>
            <a:ext cx="610546" cy="274315"/>
          </a:xfr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fld id="{9EE2DBA8-41EF-4780-804E-9BBD2CA9ACA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ヒラギノ角ゴ Pro W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45D15F-AC5C-46A3-878B-E47036AA7ECA}"/>
                  </a:ext>
                </a:extLst>
              </p:cNvPr>
              <p:cNvSpPr txBox="1"/>
              <p:nvPr/>
            </p:nvSpPr>
            <p:spPr>
              <a:xfrm>
                <a:off x="467546" y="5383356"/>
                <a:ext cx="86504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marR="0" lvl="0" indent="-214313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/>
                  </a:rPr>
                  <a:t>Very good agreement between simulation and profile  measurement for 5 mm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/>
                  </a:rPr>
                  <a:t>TgM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/>
                  </a:rPr>
                  <a:t>.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ヒラギノ角ゴ Pro W3"/>
                </a:endParaRPr>
              </a:p>
              <a:p>
                <a:pPr marL="214313" marR="0" lvl="0" indent="-214313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/>
                  </a:rPr>
                  <a:t>Optics tweaked in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/>
                  </a:rPr>
                  <a:t>TgM-TgE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/>
                  </a:rPr>
                  <a:t> region to minimize beam losses.</a:t>
                </a:r>
              </a:p>
              <a:p>
                <a:pPr marL="214313" marR="0" lvl="0" indent="-214313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/>
                  </a:rPr>
                  <a:t>Energy spread after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/>
                  </a:rPr>
                  <a:t>TgE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/>
                  </a:rPr>
                  <a:t> about a factor of 2 larger for HIMB. </a:t>
                </a:r>
              </a:p>
              <a:p>
                <a:pPr marL="214313" marR="0" lvl="0" indent="-214313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/>
                  </a:rPr>
                  <a:t>Optics tweaked by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±3 %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/>
                  </a:rPr>
                  <a:t> after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/>
                  </a:rPr>
                  <a:t>TgE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/>
                  </a:rPr>
                  <a:t> (strength of Quads).</a:t>
                </a: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45D15F-AC5C-46A3-878B-E47036AA7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6" y="5383356"/>
                <a:ext cx="8650462" cy="1200329"/>
              </a:xfrm>
              <a:prstGeom prst="rect">
                <a:avLst/>
              </a:prstGeom>
              <a:blipFill>
                <a:blip r:embed="rId2"/>
                <a:stretch>
                  <a:fillRect l="-493" t="-2538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981862F4-9AB5-44E1-B9D5-8A0924FE4911}"/>
              </a:ext>
            </a:extLst>
          </p:cNvPr>
          <p:cNvSpPr txBox="1">
            <a:spLocks/>
          </p:cNvSpPr>
          <p:nvPr/>
        </p:nvSpPr>
        <p:spPr>
          <a:xfrm>
            <a:off x="454882" y="72148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ヒラギノ角ゴ Pro W3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2064E6-2050-4696-B232-A24880E106E7}"/>
              </a:ext>
            </a:extLst>
          </p:cNvPr>
          <p:cNvGrpSpPr/>
          <p:nvPr/>
        </p:nvGrpSpPr>
        <p:grpSpPr>
          <a:xfrm>
            <a:off x="380150" y="1056984"/>
            <a:ext cx="8602045" cy="4326372"/>
            <a:chOff x="3097123" y="833110"/>
            <a:chExt cx="8618281" cy="55431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E9CF6C-7D6D-49C1-ACD4-02B920AFE751}"/>
                </a:ext>
              </a:extLst>
            </p:cNvPr>
            <p:cNvGrpSpPr/>
            <p:nvPr/>
          </p:nvGrpSpPr>
          <p:grpSpPr>
            <a:xfrm>
              <a:off x="3097123" y="1072052"/>
              <a:ext cx="8618281" cy="5304186"/>
              <a:chOff x="2853283" y="1009364"/>
              <a:chExt cx="8914174" cy="5570920"/>
            </a:xfrm>
          </p:grpSpPr>
          <p:pic>
            <p:nvPicPr>
              <p:cNvPr id="4" name="Picture 3" descr="Chart, histogram&#10;&#10;Description automatically generated">
                <a:extLst>
                  <a:ext uri="{FF2B5EF4-FFF2-40B4-BE49-F238E27FC236}">
                    <a16:creationId xmlns:a16="http://schemas.microsoft.com/office/drawing/2014/main" id="{83288BFD-49D3-428F-9BCA-0242759F3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83" y="1341035"/>
                <a:ext cx="8914174" cy="523924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2C05F34-CD1F-4688-B86E-9F932AEF7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925" y="1009364"/>
                <a:ext cx="7569629" cy="320392"/>
              </a:xfrm>
              <a:prstGeom prst="rect">
                <a:avLst/>
              </a:prstGeom>
            </p:spPr>
          </p:pic>
        </p:grpSp>
        <p:pic>
          <p:nvPicPr>
            <p:cNvPr id="7" name="Picture 6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F7A38DBB-6664-499E-BBE3-85FB48DE7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43" y="833110"/>
              <a:ext cx="878223" cy="665622"/>
            </a:xfrm>
            <a:prstGeom prst="rect">
              <a:avLst/>
            </a:prstGeom>
          </p:spPr>
        </p:pic>
      </p:grpSp>
      <p:pic>
        <p:nvPicPr>
          <p:cNvPr id="14" name="Picture 13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8C6E177B-092E-4BDA-9496-222BA11F9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57" y="984225"/>
            <a:ext cx="459336" cy="5996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0BD389-C5E9-4792-9859-BEDCD2246847}"/>
              </a:ext>
            </a:extLst>
          </p:cNvPr>
          <p:cNvSpPr txBox="1"/>
          <p:nvPr/>
        </p:nvSpPr>
        <p:spPr>
          <a:xfrm>
            <a:off x="8452441" y="572352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SINQ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Beam envelope for 5 mm and 20 mm Target</a:t>
            </a:r>
            <a:endParaRPr lang="en-US" noProof="0" dirty="0"/>
          </a:p>
        </p:txBody>
      </p:sp>
      <p:sp>
        <p:nvSpPr>
          <p:cNvPr id="16" name="Textfeld 15"/>
          <p:cNvSpPr txBox="1"/>
          <p:nvPr/>
        </p:nvSpPr>
        <p:spPr>
          <a:xfrm>
            <a:off x="454882" y="730604"/>
            <a:ext cx="453650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Ring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839213" y="1834189"/>
            <a:ext cx="138063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ヒラギノ角ゴ Pro W3"/>
              </a:rPr>
              <a:t>Transmission</a:t>
            </a:r>
          </a:p>
        </p:txBody>
      </p:sp>
      <p:cxnSp>
        <p:nvCxnSpPr>
          <p:cNvPr id="19" name="Gerade Verbindung mit Pfeil 18"/>
          <p:cNvCxnSpPr/>
          <p:nvPr/>
        </p:nvCxnSpPr>
        <p:spPr bwMode="auto">
          <a:xfrm flipH="1" flipV="1">
            <a:off x="6839213" y="3928773"/>
            <a:ext cx="688340" cy="3962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feld 19"/>
          <p:cNvSpPr txBox="1"/>
          <p:nvPr/>
        </p:nvSpPr>
        <p:spPr>
          <a:xfrm>
            <a:off x="6943761" y="4325013"/>
            <a:ext cx="1171539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ヒラギノ角ゴ Pro W3"/>
              </a:rPr>
              <a:t>5 mm Target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074645" y="4206127"/>
            <a:ext cx="1288558" cy="3046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20 mm Target</a:t>
            </a:r>
          </a:p>
        </p:txBody>
      </p:sp>
      <p:cxnSp>
        <p:nvCxnSpPr>
          <p:cNvPr id="25" name="Gerade Verbindung mit Pfeil 24"/>
          <p:cNvCxnSpPr/>
          <p:nvPr/>
        </p:nvCxnSpPr>
        <p:spPr bwMode="auto">
          <a:xfrm flipV="1">
            <a:off x="4703103" y="3569409"/>
            <a:ext cx="880131" cy="5670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feld 1"/>
          <p:cNvSpPr txBox="1"/>
          <p:nvPr/>
        </p:nvSpPr>
        <p:spPr>
          <a:xfrm>
            <a:off x="6547523" y="5966503"/>
            <a:ext cx="2561792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Transmission ~ </a:t>
            </a:r>
            <a:r>
              <a:rPr lang="en-GB" sz="2000" b="1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67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%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(main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losses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before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TgE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553787" y="3408595"/>
            <a:ext cx="1046825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horizontal</a:t>
            </a:r>
            <a:endParaRPr lang="de-CH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53787" y="2401313"/>
            <a:ext cx="766428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vertical</a:t>
            </a:r>
            <a:endParaRPr lang="de-CH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260632" y="622201"/>
            <a:ext cx="10437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rgbClr val="000000"/>
                </a:solidFill>
                <a:latin typeface="CharisSIL"/>
              </a:rPr>
              <a:t>M. Haj </a:t>
            </a:r>
            <a:r>
              <a:rPr lang="de-CH" sz="1600" dirty="0" smtClean="0">
                <a:solidFill>
                  <a:srgbClr val="000000"/>
                </a:solidFill>
                <a:latin typeface="CharisSIL"/>
              </a:rPr>
              <a:t>Tahar, </a:t>
            </a:r>
            <a:r>
              <a:rPr lang="de-CH" sz="1600" dirty="0">
                <a:solidFill>
                  <a:srgbClr val="000000"/>
                </a:solidFill>
                <a:latin typeface="CharisSIL"/>
              </a:rPr>
              <a:t>D. Kiselev, A. Knecht, D. Laube, D. Reggiani, J. </a:t>
            </a:r>
            <a:r>
              <a:rPr lang="de-CH" sz="1600" dirty="0" smtClean="0">
                <a:solidFill>
                  <a:srgbClr val="000000"/>
                </a:solidFill>
                <a:latin typeface="CharisSIL"/>
              </a:rPr>
              <a:t>Snuverink:</a:t>
            </a:r>
          </a:p>
          <a:p>
            <a:r>
              <a:rPr lang="de-CH" sz="1600" dirty="0" smtClean="0">
                <a:solidFill>
                  <a:srgbClr val="000000"/>
                </a:solidFill>
                <a:latin typeface="CharisSIL"/>
              </a:rPr>
              <a:t>NIM A1046, 167638 (2023)</a:t>
            </a:r>
            <a:endParaRPr lang="de-CH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7AE6E764-2FD3-DC09-EB29-DA9B9712749A}"/>
                  </a:ext>
                </a:extLst>
              </p:cNvPr>
              <p:cNvSpPr txBox="1"/>
              <p:nvPr/>
            </p:nvSpPr>
            <p:spPr>
              <a:xfrm>
                <a:off x="1979327" y="1972850"/>
                <a:ext cx="67537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0" smtClean="0">
                          <a:latin typeface="Cambria Math" panose="02040503050406030204" pitchFamily="18" charset="0"/>
                        </a:rPr>
                        <m:t>𝟔𝟕</m:t>
                      </m:r>
                      <m:r>
                        <a:rPr lang="en-GB" sz="16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600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1600" b="1" i="0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7AE6E764-2FD3-DC09-EB29-DA9B97127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327" y="1972850"/>
                <a:ext cx="675378" cy="246221"/>
              </a:xfrm>
              <a:prstGeom prst="rect">
                <a:avLst/>
              </a:prstGeom>
              <a:blipFill>
                <a:blip r:embed="rId7"/>
                <a:stretch>
                  <a:fillRect l="-7273" r="-7273" b="-1250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91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TATTOOS: Building variants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</a:t>
            </a:r>
            <a:r>
              <a:rPr kumimoji="0" lang="en-US" sz="9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 </a:t>
            </a:r>
            <a:fld id="{EBC07571-3134-BB4B-B83F-1A9FE18D34F3}" type="slidenum">
              <a:rPr kumimoji="0" lang="en-US" sz="900" b="0" i="0" u="none" strike="noStrike" kern="120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7" t="4206" r="9940" b="32593"/>
          <a:stretch/>
        </p:blipFill>
        <p:spPr>
          <a:xfrm>
            <a:off x="0" y="1253084"/>
            <a:ext cx="2899954" cy="26861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r="10833" b="10193"/>
          <a:stretch/>
        </p:blipFill>
        <p:spPr>
          <a:xfrm>
            <a:off x="2972296" y="1253084"/>
            <a:ext cx="2403566" cy="2586447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 bwMode="auto">
          <a:xfrm>
            <a:off x="4052187" y="2192048"/>
            <a:ext cx="0" cy="15154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9" name="Freihandform 8"/>
          <p:cNvSpPr/>
          <p:nvPr/>
        </p:nvSpPr>
        <p:spPr bwMode="auto">
          <a:xfrm>
            <a:off x="3212735" y="2050176"/>
            <a:ext cx="681037" cy="1628775"/>
          </a:xfrm>
          <a:custGeom>
            <a:avLst/>
            <a:gdLst>
              <a:gd name="connsiteX0" fmla="*/ 0 w 681037"/>
              <a:gd name="connsiteY0" fmla="*/ 0 h 1628775"/>
              <a:gd name="connsiteX1" fmla="*/ 676275 w 681037"/>
              <a:gd name="connsiteY1" fmla="*/ 150019 h 1628775"/>
              <a:gd name="connsiteX2" fmla="*/ 681037 w 681037"/>
              <a:gd name="connsiteY2" fmla="*/ 1628775 h 1628775"/>
              <a:gd name="connsiteX3" fmla="*/ 392906 w 681037"/>
              <a:gd name="connsiteY3" fmla="*/ 1514475 h 1628775"/>
              <a:gd name="connsiteX4" fmla="*/ 392906 w 681037"/>
              <a:gd name="connsiteY4" fmla="*/ 1388269 h 1628775"/>
              <a:gd name="connsiteX5" fmla="*/ 104775 w 681037"/>
              <a:gd name="connsiteY5" fmla="*/ 1278731 h 1628775"/>
              <a:gd name="connsiteX6" fmla="*/ 92868 w 681037"/>
              <a:gd name="connsiteY6" fmla="*/ 902494 h 1628775"/>
              <a:gd name="connsiteX7" fmla="*/ 40481 w 681037"/>
              <a:gd name="connsiteY7" fmla="*/ 888206 h 1628775"/>
              <a:gd name="connsiteX8" fmla="*/ 0 w 681037"/>
              <a:gd name="connsiteY8" fmla="*/ 0 h 162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037" h="1628775">
                <a:moveTo>
                  <a:pt x="0" y="0"/>
                </a:moveTo>
                <a:lnTo>
                  <a:pt x="676275" y="150019"/>
                </a:lnTo>
                <a:cubicBezTo>
                  <a:pt x="677862" y="642938"/>
                  <a:pt x="679450" y="1135856"/>
                  <a:pt x="681037" y="1628775"/>
                </a:cubicBezTo>
                <a:lnTo>
                  <a:pt x="392906" y="1514475"/>
                </a:lnTo>
                <a:lnTo>
                  <a:pt x="392906" y="1388269"/>
                </a:lnTo>
                <a:lnTo>
                  <a:pt x="104775" y="1278731"/>
                </a:lnTo>
                <a:lnTo>
                  <a:pt x="92868" y="902494"/>
                </a:lnTo>
                <a:lnTo>
                  <a:pt x="40481" y="888206"/>
                </a:lnTo>
                <a:lnTo>
                  <a:pt x="0" y="0"/>
                </a:lnTo>
                <a:close/>
              </a:path>
            </a:pathLst>
          </a:custGeom>
          <a:noFill/>
          <a:ln w="222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3814243" y="1187235"/>
            <a:ext cx="1719264" cy="832903"/>
            <a:chOff x="4366040" y="3933656"/>
            <a:chExt cx="1719264" cy="832903"/>
          </a:xfrm>
        </p:grpSpPr>
        <p:sp>
          <p:nvSpPr>
            <p:cNvPr id="6" name="Cube 5"/>
            <p:cNvSpPr/>
            <p:nvPr/>
          </p:nvSpPr>
          <p:spPr bwMode="auto">
            <a:xfrm>
              <a:off x="4366040" y="4406559"/>
              <a:ext cx="540000" cy="360000"/>
            </a:xfrm>
            <a:prstGeom prst="cube">
              <a:avLst>
                <a:gd name="adj" fmla="val 35761"/>
              </a:avLst>
            </a:prstGeom>
            <a:solidFill>
              <a:schemeClr val="accent1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10" name="Cube 9"/>
            <p:cNvSpPr/>
            <p:nvPr/>
          </p:nvSpPr>
          <p:spPr bwMode="auto">
            <a:xfrm>
              <a:off x="4366040" y="3933656"/>
              <a:ext cx="576000" cy="576000"/>
            </a:xfrm>
            <a:prstGeom prst="cube">
              <a:avLst/>
            </a:prstGeom>
            <a:solidFill>
              <a:schemeClr val="accent1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811659" y="4055640"/>
              <a:ext cx="1273645" cy="2042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ヒラギノ角ゴ Pro W3"/>
                </a:rPr>
                <a:t>14 x 16 x 16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801777" y="4400008"/>
              <a:ext cx="1273645" cy="2042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ヒラギノ角ゴ Pro W3"/>
                </a:rPr>
                <a:t>13 x 16 x 8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 rot="1117686">
            <a:off x="3849243" y="2932033"/>
            <a:ext cx="1039214" cy="2761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WMFA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99954" y="1572240"/>
            <a:ext cx="1039214" cy="2761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WEHA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r="12282" b="6564"/>
          <a:stretch/>
        </p:blipFill>
        <p:spPr>
          <a:xfrm>
            <a:off x="6026332" y="1253084"/>
            <a:ext cx="2438400" cy="2690950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 bwMode="auto">
          <a:xfrm flipH="1" flipV="1">
            <a:off x="6054181" y="3297576"/>
            <a:ext cx="1705384" cy="6817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8" name="Freihandform 17"/>
          <p:cNvSpPr/>
          <p:nvPr/>
        </p:nvSpPr>
        <p:spPr bwMode="auto">
          <a:xfrm>
            <a:off x="6134551" y="2033507"/>
            <a:ext cx="1785937" cy="1604963"/>
          </a:xfrm>
          <a:custGeom>
            <a:avLst/>
            <a:gdLst>
              <a:gd name="connsiteX0" fmla="*/ 0 w 1785937"/>
              <a:gd name="connsiteY0" fmla="*/ 0 h 1604963"/>
              <a:gd name="connsiteX1" fmla="*/ 1785937 w 1785937"/>
              <a:gd name="connsiteY1" fmla="*/ 464344 h 1604963"/>
              <a:gd name="connsiteX2" fmla="*/ 1702593 w 1785937"/>
              <a:gd name="connsiteY2" fmla="*/ 1604963 h 1604963"/>
              <a:gd name="connsiteX3" fmla="*/ 40481 w 1785937"/>
              <a:gd name="connsiteY3" fmla="*/ 950119 h 1604963"/>
              <a:gd name="connsiteX4" fmla="*/ 0 w 1785937"/>
              <a:gd name="connsiteY4" fmla="*/ 0 h 160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5937" h="1604963">
                <a:moveTo>
                  <a:pt x="0" y="0"/>
                </a:moveTo>
                <a:lnTo>
                  <a:pt x="1785937" y="464344"/>
                </a:lnTo>
                <a:lnTo>
                  <a:pt x="1702593" y="1604963"/>
                </a:lnTo>
                <a:lnTo>
                  <a:pt x="40481" y="950119"/>
                </a:lnTo>
                <a:lnTo>
                  <a:pt x="0" y="0"/>
                </a:lnTo>
                <a:close/>
              </a:path>
            </a:pathLst>
          </a:custGeom>
          <a:noFill/>
          <a:ln w="222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9" name="Cube 18"/>
          <p:cNvSpPr/>
          <p:nvPr/>
        </p:nvSpPr>
        <p:spPr bwMode="auto">
          <a:xfrm>
            <a:off x="7450880" y="872870"/>
            <a:ext cx="1116000" cy="576000"/>
          </a:xfrm>
          <a:prstGeom prst="cube">
            <a:avLst/>
          </a:pr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293235" y="1097001"/>
            <a:ext cx="1273645" cy="2042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31 x 16 x 16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0" y="1907969"/>
            <a:ext cx="662041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WEHA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967941" y="4064857"/>
            <a:ext cx="3226268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~ 50 % larger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but half of cellar will be kept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(D</a:t>
            </a:r>
            <a:r>
              <a:rPr kumimoji="0" lang="en-US" sz="2000" b="0" i="0" u="none" strike="noStrike" kern="1200" cap="none" spc="0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2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water tanks for UCN &amp;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entry to active cooling station)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057080" y="4026601"/>
            <a:ext cx="2634439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Up to 14 m deep,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difficult &amp; expensive due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to small space &amp; close to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fundament WEHA</a:t>
            </a:r>
          </a:p>
        </p:txBody>
      </p:sp>
      <p:sp>
        <p:nvSpPr>
          <p:cNvPr id="24" name="Rechteck 23"/>
          <p:cNvSpPr/>
          <p:nvPr/>
        </p:nvSpPr>
        <p:spPr>
          <a:xfrm>
            <a:off x="3057080" y="5654121"/>
            <a:ext cx="61242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Lots of infrastructure for HIPA, UCN, PROSCAN, SULTAN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have to be removed before start of construction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972296" y="896983"/>
            <a:ext cx="1591782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V1: small &amp; deep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054181" y="1001486"/>
            <a:ext cx="1341201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V2: long &amp; flat</a:t>
            </a:r>
          </a:p>
        </p:txBody>
      </p:sp>
      <p:sp>
        <p:nvSpPr>
          <p:cNvPr id="27" name="Rechteck 26"/>
          <p:cNvSpPr/>
          <p:nvPr/>
        </p:nvSpPr>
        <p:spPr>
          <a:xfrm>
            <a:off x="173490" y="4174252"/>
            <a:ext cx="2914965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Several </a:t>
            </a:r>
            <a:r>
              <a:rPr kumimoji="0" lang="en-US" sz="18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rebuildings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UCN-D</a:t>
            </a:r>
            <a:r>
              <a:rPr kumimoji="0" lang="en-US" sz="1800" b="0" i="0" u="none" strike="noStrike" kern="1200" cap="none" spc="0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reservoir,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UCN He buffer tank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UCN </a:t>
            </a:r>
            <a:r>
              <a:rPr kumimoji="0" lang="en-US" sz="18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electr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. infrastructure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UCN control room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WEHA transformers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PROSCAN ventilation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SULTAN media pipes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waste water pipes </a:t>
            </a:r>
            <a:r>
              <a:rPr kumimoji="0" lang="en-US" sz="18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etc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5799909" y="829576"/>
            <a:ext cx="2982145" cy="3197025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09105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schedule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>
          <a:xfrm>
            <a:off x="8106923" y="6511926"/>
            <a:ext cx="575742" cy="19685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</a:t>
            </a:r>
            <a:r>
              <a:rPr kumimoji="0" lang="en-US" sz="9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 </a:t>
            </a:r>
            <a:fld id="{EBC07571-3134-BB4B-B83F-1A9FE18D34F3}" type="slidenum">
              <a:rPr kumimoji="0" lang="en-US" sz="900" b="0" i="0" u="none" strike="noStrike" kern="120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sp>
        <p:nvSpPr>
          <p:cNvPr id="57" name="Rectangle 920"/>
          <p:cNvSpPr/>
          <p:nvPr/>
        </p:nvSpPr>
        <p:spPr bwMode="auto">
          <a:xfrm>
            <a:off x="50609" y="1353480"/>
            <a:ext cx="757532" cy="1147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61" name="OTLSHAPE_TB_00000000000000000000000000000000_ScaleContainer"/>
          <p:cNvSpPr/>
          <p:nvPr>
            <p:custDataLst>
              <p:tags r:id="rId1"/>
            </p:custDataLst>
          </p:nvPr>
        </p:nvSpPr>
        <p:spPr bwMode="auto">
          <a:xfrm>
            <a:off x="809870" y="708047"/>
            <a:ext cx="7467600" cy="227235"/>
          </a:xfrm>
          <a:prstGeom prst="roundRect">
            <a:avLst/>
          </a:prstGeom>
          <a:solidFill>
            <a:srgbClr val="0059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88" name="OTLSHAPE_TB_00000000000000000000000000000000_TimescaleInterval1"/>
          <p:cNvSpPr txBox="1"/>
          <p:nvPr>
            <p:custDataLst>
              <p:tags r:id="rId2"/>
            </p:custDataLst>
          </p:nvPr>
        </p:nvSpPr>
        <p:spPr>
          <a:xfrm>
            <a:off x="868849" y="704483"/>
            <a:ext cx="287515" cy="2453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4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2023</a:t>
            </a:r>
            <a:endParaRPr kumimoji="0" lang="en-US" sz="1600" b="0" i="0" u="none" strike="noStrike" kern="1200" cap="none" spc="-14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89" name="OTLSHAPE_TB_00000000000000000000000000000000_TimescaleInterval2"/>
          <p:cNvSpPr txBox="1"/>
          <p:nvPr>
            <p:custDataLst>
              <p:tags r:id="rId3"/>
            </p:custDataLst>
          </p:nvPr>
        </p:nvSpPr>
        <p:spPr>
          <a:xfrm>
            <a:off x="1800095" y="704483"/>
            <a:ext cx="287515" cy="2453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4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2024</a:t>
            </a:r>
            <a:endParaRPr kumimoji="0" lang="en-US" sz="1600" b="0" i="0" u="none" strike="noStrike" kern="1200" cap="none" spc="-14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90" name="OTLSHAPE_TB_00000000000000000000000000000000_TimescaleInterval3"/>
          <p:cNvSpPr txBox="1"/>
          <p:nvPr>
            <p:custDataLst>
              <p:tags r:id="rId4"/>
            </p:custDataLst>
          </p:nvPr>
        </p:nvSpPr>
        <p:spPr>
          <a:xfrm>
            <a:off x="2733892" y="704483"/>
            <a:ext cx="287515" cy="2453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4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2025</a:t>
            </a:r>
            <a:endParaRPr kumimoji="0" lang="en-US" sz="1600" b="0" i="0" u="none" strike="noStrike" kern="1200" cap="none" spc="-14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91" name="OTLSHAPE_TB_00000000000000000000000000000000_TimescaleInterval4"/>
          <p:cNvSpPr txBox="1"/>
          <p:nvPr>
            <p:custDataLst>
              <p:tags r:id="rId5"/>
            </p:custDataLst>
          </p:nvPr>
        </p:nvSpPr>
        <p:spPr>
          <a:xfrm>
            <a:off x="3665138" y="704483"/>
            <a:ext cx="287515" cy="2453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4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2026</a:t>
            </a:r>
            <a:endParaRPr kumimoji="0" lang="en-US" sz="1600" b="0" i="0" u="none" strike="noStrike" kern="1200" cap="none" spc="-14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92" name="OTLSHAPE_TB_00000000000000000000000000000000_TimescaleInterval5"/>
          <p:cNvSpPr txBox="1"/>
          <p:nvPr>
            <p:custDataLst>
              <p:tags r:id="rId6"/>
            </p:custDataLst>
          </p:nvPr>
        </p:nvSpPr>
        <p:spPr>
          <a:xfrm>
            <a:off x="4596384" y="704483"/>
            <a:ext cx="287515" cy="2453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4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2027</a:t>
            </a:r>
            <a:endParaRPr kumimoji="0" lang="en-US" sz="1600" b="0" i="0" u="none" strike="noStrike" kern="1200" cap="none" spc="-14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93" name="OTLSHAPE_TB_00000000000000000000000000000000_TimescaleInterval6"/>
          <p:cNvSpPr txBox="1"/>
          <p:nvPr>
            <p:custDataLst>
              <p:tags r:id="rId7"/>
            </p:custDataLst>
          </p:nvPr>
        </p:nvSpPr>
        <p:spPr>
          <a:xfrm>
            <a:off x="5527630" y="704483"/>
            <a:ext cx="287515" cy="2453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4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2028</a:t>
            </a:r>
            <a:endParaRPr kumimoji="0" lang="en-US" sz="1600" b="0" i="0" u="none" strike="noStrike" kern="1200" cap="none" spc="-14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94" name="OTLSHAPE_TB_00000000000000000000000000000000_TimescaleInterval7"/>
          <p:cNvSpPr txBox="1"/>
          <p:nvPr>
            <p:custDataLst>
              <p:tags r:id="rId8"/>
            </p:custDataLst>
          </p:nvPr>
        </p:nvSpPr>
        <p:spPr>
          <a:xfrm>
            <a:off x="6461427" y="704483"/>
            <a:ext cx="287515" cy="2453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4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2029</a:t>
            </a:r>
            <a:endParaRPr kumimoji="0" lang="en-US" sz="1600" b="0" i="0" u="none" strike="noStrike" kern="1200" cap="none" spc="-14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95" name="OTLSHAPE_TB_00000000000000000000000000000000_TimescaleInterval8"/>
          <p:cNvSpPr txBox="1"/>
          <p:nvPr>
            <p:custDataLst>
              <p:tags r:id="rId9"/>
            </p:custDataLst>
          </p:nvPr>
        </p:nvSpPr>
        <p:spPr>
          <a:xfrm>
            <a:off x="7392673" y="704483"/>
            <a:ext cx="287515" cy="2453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4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2030</a:t>
            </a:r>
            <a:endParaRPr kumimoji="0" lang="en-US" sz="1600" b="0" i="0" u="none" strike="noStrike" kern="1200" cap="none" spc="-14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cxnSp>
        <p:nvCxnSpPr>
          <p:cNvPr id="118" name="OTLSHAPE_TB_00000000000000000000000000000000_Separator1"/>
          <p:cNvCxnSpPr/>
          <p:nvPr>
            <p:custDataLst>
              <p:tags r:id="rId10"/>
            </p:custDataLst>
          </p:nvPr>
        </p:nvCxnSpPr>
        <p:spPr bwMode="auto">
          <a:xfrm>
            <a:off x="1736595" y="699244"/>
            <a:ext cx="0" cy="2558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OTLSHAPE_TB_00000000000000000000000000000000_Separator2"/>
          <p:cNvCxnSpPr/>
          <p:nvPr>
            <p:custDataLst>
              <p:tags r:id="rId11"/>
            </p:custDataLst>
          </p:nvPr>
        </p:nvCxnSpPr>
        <p:spPr bwMode="auto">
          <a:xfrm>
            <a:off x="2670392" y="699244"/>
            <a:ext cx="0" cy="2558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OTLSHAPE_TB_00000000000000000000000000000000_Separator3"/>
          <p:cNvCxnSpPr/>
          <p:nvPr>
            <p:custDataLst>
              <p:tags r:id="rId12"/>
            </p:custDataLst>
          </p:nvPr>
        </p:nvCxnSpPr>
        <p:spPr bwMode="auto">
          <a:xfrm>
            <a:off x="3601638" y="699244"/>
            <a:ext cx="0" cy="2558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OTLSHAPE_TB_00000000000000000000000000000000_Separator4"/>
          <p:cNvCxnSpPr/>
          <p:nvPr>
            <p:custDataLst>
              <p:tags r:id="rId13"/>
            </p:custDataLst>
          </p:nvPr>
        </p:nvCxnSpPr>
        <p:spPr bwMode="auto">
          <a:xfrm>
            <a:off x="4532884" y="699244"/>
            <a:ext cx="0" cy="2558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OTLSHAPE_TB_00000000000000000000000000000000_Separator5"/>
          <p:cNvCxnSpPr/>
          <p:nvPr>
            <p:custDataLst>
              <p:tags r:id="rId14"/>
            </p:custDataLst>
          </p:nvPr>
        </p:nvCxnSpPr>
        <p:spPr bwMode="auto">
          <a:xfrm>
            <a:off x="5464130" y="699244"/>
            <a:ext cx="0" cy="2558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OTLSHAPE_TB_00000000000000000000000000000000_Separator6"/>
          <p:cNvCxnSpPr/>
          <p:nvPr>
            <p:custDataLst>
              <p:tags r:id="rId15"/>
            </p:custDataLst>
          </p:nvPr>
        </p:nvCxnSpPr>
        <p:spPr bwMode="auto">
          <a:xfrm>
            <a:off x="6397927" y="699244"/>
            <a:ext cx="0" cy="2558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OTLSHAPE_TB_00000000000000000000000000000000_Separator7"/>
          <p:cNvCxnSpPr/>
          <p:nvPr>
            <p:custDataLst>
              <p:tags r:id="rId16"/>
            </p:custDataLst>
          </p:nvPr>
        </p:nvCxnSpPr>
        <p:spPr bwMode="auto">
          <a:xfrm>
            <a:off x="7329173" y="699244"/>
            <a:ext cx="0" cy="2558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OTLSHAPE_T_16ea092eb42e41748d53db11d9c85c18_Shape"/>
          <p:cNvSpPr/>
          <p:nvPr>
            <p:custDataLst>
              <p:tags r:id="rId17"/>
            </p:custDataLst>
          </p:nvPr>
        </p:nvSpPr>
        <p:spPr bwMode="auto">
          <a:xfrm>
            <a:off x="5903506" y="1072742"/>
            <a:ext cx="469900" cy="200754"/>
          </a:xfrm>
          <a:prstGeom prst="rect">
            <a:avLst/>
          </a:prstGeom>
          <a:solidFill>
            <a:srgbClr val="D4E2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26" name="OTLSHAPE_T_af1e3d0a3492408f847e4063645d2402_Shape"/>
          <p:cNvSpPr/>
          <p:nvPr>
            <p:custDataLst>
              <p:tags r:id="rId18"/>
            </p:custDataLst>
          </p:nvPr>
        </p:nvSpPr>
        <p:spPr bwMode="auto">
          <a:xfrm>
            <a:off x="2645421" y="1072742"/>
            <a:ext cx="342900" cy="200754"/>
          </a:xfrm>
          <a:prstGeom prst="rect">
            <a:avLst/>
          </a:prstGeom>
          <a:solidFill>
            <a:srgbClr val="E1D0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27" name="OTLSHAPE_T_294fe748a7124b39a3acbcb66a8d913c_Shape"/>
          <p:cNvSpPr/>
          <p:nvPr>
            <p:custDataLst>
              <p:tags r:id="rId19"/>
            </p:custDataLst>
          </p:nvPr>
        </p:nvSpPr>
        <p:spPr bwMode="auto">
          <a:xfrm>
            <a:off x="2979649" y="1072742"/>
            <a:ext cx="609600" cy="200754"/>
          </a:xfrm>
          <a:prstGeom prst="rect">
            <a:avLst/>
          </a:prstGeom>
          <a:solidFill>
            <a:srgbClr val="D4E2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28" name="OTLSHAPE_T_d98c036bb1f841bc99dfa208eddc8054_Shape"/>
          <p:cNvSpPr/>
          <p:nvPr>
            <p:custDataLst>
              <p:tags r:id="rId20"/>
            </p:custDataLst>
          </p:nvPr>
        </p:nvSpPr>
        <p:spPr bwMode="auto">
          <a:xfrm>
            <a:off x="3576667" y="1072742"/>
            <a:ext cx="342900" cy="200754"/>
          </a:xfrm>
          <a:prstGeom prst="rect">
            <a:avLst/>
          </a:prstGeom>
          <a:solidFill>
            <a:srgbClr val="E1D0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29" name="OTLSHAPE_T_b82343b70b944a62aa68c61d81a90236_Shape"/>
          <p:cNvSpPr/>
          <p:nvPr>
            <p:custDataLst>
              <p:tags r:id="rId21"/>
            </p:custDataLst>
          </p:nvPr>
        </p:nvSpPr>
        <p:spPr bwMode="auto">
          <a:xfrm>
            <a:off x="3908344" y="1072742"/>
            <a:ext cx="609600" cy="200754"/>
          </a:xfrm>
          <a:prstGeom prst="rect">
            <a:avLst/>
          </a:prstGeom>
          <a:solidFill>
            <a:srgbClr val="D4E2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30" name="OTLSHAPE_T_0b8a399a5245490a8a28b470015e1c27_Shape"/>
          <p:cNvSpPr/>
          <p:nvPr>
            <p:custDataLst>
              <p:tags r:id="rId22"/>
            </p:custDataLst>
          </p:nvPr>
        </p:nvSpPr>
        <p:spPr bwMode="auto">
          <a:xfrm>
            <a:off x="4507913" y="1072742"/>
            <a:ext cx="1397000" cy="200754"/>
          </a:xfrm>
          <a:prstGeom prst="rect">
            <a:avLst/>
          </a:prstGeom>
          <a:solidFill>
            <a:srgbClr val="E1D0D5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31" name="OTLSHAPE_T_9a4240b86d02458ead2d080effb43d6b_Shape"/>
          <p:cNvSpPr/>
          <p:nvPr>
            <p:custDataLst>
              <p:tags r:id="rId23"/>
            </p:custDataLst>
          </p:nvPr>
        </p:nvSpPr>
        <p:spPr bwMode="auto">
          <a:xfrm>
            <a:off x="7304202" y="1072742"/>
            <a:ext cx="342900" cy="200754"/>
          </a:xfrm>
          <a:prstGeom prst="rect">
            <a:avLst/>
          </a:prstGeom>
          <a:solidFill>
            <a:srgbClr val="E1D0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32" name="OTLSHAPE_T_af31187a838442b49c690522ed3a6ec2_Shape"/>
          <p:cNvSpPr/>
          <p:nvPr>
            <p:custDataLst>
              <p:tags r:id="rId24"/>
            </p:custDataLst>
          </p:nvPr>
        </p:nvSpPr>
        <p:spPr bwMode="auto">
          <a:xfrm>
            <a:off x="7643532" y="1072742"/>
            <a:ext cx="596900" cy="200754"/>
          </a:xfrm>
          <a:prstGeom prst="rect">
            <a:avLst/>
          </a:prstGeom>
          <a:solidFill>
            <a:srgbClr val="D4E2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33" name="OTLSHAPE_T_92c3978a93cf486c9bcd328180d7f927_Shape"/>
          <p:cNvSpPr/>
          <p:nvPr>
            <p:custDataLst>
              <p:tags r:id="rId25"/>
            </p:custDataLst>
          </p:nvPr>
        </p:nvSpPr>
        <p:spPr bwMode="auto">
          <a:xfrm>
            <a:off x="780378" y="1072742"/>
            <a:ext cx="342900" cy="200754"/>
          </a:xfrm>
          <a:prstGeom prst="rect">
            <a:avLst/>
          </a:prstGeom>
          <a:solidFill>
            <a:srgbClr val="E1D0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34" name="OTLSHAPE_T_dad5b06d7d1f4fba9431a21cae46c13e_Shape"/>
          <p:cNvSpPr/>
          <p:nvPr>
            <p:custDataLst>
              <p:tags r:id="rId26"/>
            </p:custDataLst>
          </p:nvPr>
        </p:nvSpPr>
        <p:spPr bwMode="auto">
          <a:xfrm>
            <a:off x="1117158" y="1072742"/>
            <a:ext cx="596900" cy="200754"/>
          </a:xfrm>
          <a:prstGeom prst="rect">
            <a:avLst/>
          </a:prstGeom>
          <a:solidFill>
            <a:srgbClr val="D4E2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35" name="OTLSHAPE_T_b8126f8bd7a84944b0bd807fb560e75d_Shape"/>
          <p:cNvSpPr/>
          <p:nvPr>
            <p:custDataLst>
              <p:tags r:id="rId27"/>
            </p:custDataLst>
          </p:nvPr>
        </p:nvSpPr>
        <p:spPr bwMode="auto">
          <a:xfrm>
            <a:off x="1711624" y="1072742"/>
            <a:ext cx="355600" cy="200754"/>
          </a:xfrm>
          <a:prstGeom prst="rect">
            <a:avLst/>
          </a:prstGeom>
          <a:solidFill>
            <a:srgbClr val="E1D0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36" name="OTLSHAPE_T_4552a148033641c18388f9d914923759_Shape"/>
          <p:cNvSpPr/>
          <p:nvPr>
            <p:custDataLst>
              <p:tags r:id="rId28"/>
            </p:custDataLst>
          </p:nvPr>
        </p:nvSpPr>
        <p:spPr bwMode="auto">
          <a:xfrm>
            <a:off x="2063712" y="1072742"/>
            <a:ext cx="584200" cy="200754"/>
          </a:xfrm>
          <a:prstGeom prst="rect">
            <a:avLst/>
          </a:prstGeom>
          <a:solidFill>
            <a:srgbClr val="D4E2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37" name="OTLSHAPE_T_3b9db9982f0c42cabc37f594fd400a98_Shape"/>
          <p:cNvSpPr/>
          <p:nvPr>
            <p:custDataLst>
              <p:tags r:id="rId29"/>
            </p:custDataLst>
          </p:nvPr>
        </p:nvSpPr>
        <p:spPr bwMode="auto">
          <a:xfrm>
            <a:off x="6372956" y="1072742"/>
            <a:ext cx="342900" cy="200754"/>
          </a:xfrm>
          <a:prstGeom prst="rect">
            <a:avLst/>
          </a:prstGeom>
          <a:solidFill>
            <a:srgbClr val="E1D0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38" name="OTLSHAPE_T_cb9888fad7554ac685b4ee258553b27e_Shape"/>
          <p:cNvSpPr/>
          <p:nvPr>
            <p:custDataLst>
              <p:tags r:id="rId30"/>
            </p:custDataLst>
          </p:nvPr>
        </p:nvSpPr>
        <p:spPr bwMode="auto">
          <a:xfrm>
            <a:off x="6707184" y="1072742"/>
            <a:ext cx="609600" cy="200754"/>
          </a:xfrm>
          <a:prstGeom prst="rect">
            <a:avLst/>
          </a:prstGeom>
          <a:solidFill>
            <a:srgbClr val="D4E2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40" name="OTLSHAPE_T_af1e3d0a3492408f847e4063645d2402_Title"/>
          <p:cNvSpPr txBox="1"/>
          <p:nvPr>
            <p:custDataLst>
              <p:tags r:id="rId31"/>
            </p:custDataLst>
          </p:nvPr>
        </p:nvSpPr>
        <p:spPr>
          <a:xfrm>
            <a:off x="2771598" y="1122334"/>
            <a:ext cx="889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7C204E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SD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7C204E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41" name="OTLSHAPE_T_294fe748a7124b39a3acbcb66a8d913c_Title"/>
          <p:cNvSpPr txBox="1"/>
          <p:nvPr>
            <p:custDataLst>
              <p:tags r:id="rId32"/>
            </p:custDataLst>
          </p:nvPr>
        </p:nvSpPr>
        <p:spPr>
          <a:xfrm>
            <a:off x="3136256" y="1122334"/>
            <a:ext cx="2921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197418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Beam OP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197418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42" name="OTLSHAPE_T_d98c036bb1f841bc99dfa208eddc8054_Title"/>
          <p:cNvSpPr txBox="1"/>
          <p:nvPr>
            <p:custDataLst>
              <p:tags r:id="rId33"/>
            </p:custDataLst>
          </p:nvPr>
        </p:nvSpPr>
        <p:spPr>
          <a:xfrm>
            <a:off x="3701568" y="1122334"/>
            <a:ext cx="889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7C204E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SD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7C204E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43" name="OTLSHAPE_T_b82343b70b944a62aa68c61d81a90236_Title"/>
          <p:cNvSpPr txBox="1"/>
          <p:nvPr>
            <p:custDataLst>
              <p:tags r:id="rId34"/>
            </p:custDataLst>
          </p:nvPr>
        </p:nvSpPr>
        <p:spPr>
          <a:xfrm>
            <a:off x="4066226" y="1122334"/>
            <a:ext cx="2921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197418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Beam OP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197418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44" name="OTLSHAPE_T_0b8a399a5245490a8a28b470015e1c27_Title"/>
          <p:cNvSpPr txBox="1"/>
          <p:nvPr>
            <p:custDataLst>
              <p:tags r:id="rId35"/>
            </p:custDataLst>
          </p:nvPr>
        </p:nvSpPr>
        <p:spPr>
          <a:xfrm>
            <a:off x="4838065" y="1096944"/>
            <a:ext cx="736600" cy="1523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4" normalizeH="0" baseline="0" dirty="0" smtClean="0">
                <a:ln>
                  <a:noFill/>
                </a:ln>
                <a:solidFill>
                  <a:srgbClr val="7C204E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Long Shutdown</a:t>
            </a:r>
            <a:endParaRPr kumimoji="0" lang="en-US" sz="900" b="1" i="0" u="none" strike="noStrike" kern="1200" cap="none" spc="-4" normalizeH="0" baseline="0" dirty="0">
              <a:ln>
                <a:noFill/>
              </a:ln>
              <a:solidFill>
                <a:srgbClr val="7C204E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45" name="OTLSHAPE_T_16ea092eb42e41748d53db11d9c85c18_Title"/>
          <p:cNvSpPr txBox="1"/>
          <p:nvPr>
            <p:custDataLst>
              <p:tags r:id="rId36"/>
            </p:custDataLst>
          </p:nvPr>
        </p:nvSpPr>
        <p:spPr>
          <a:xfrm>
            <a:off x="5996329" y="1122334"/>
            <a:ext cx="2921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197418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Beam OP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197418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46" name="OTLSHAPE_T_9a4240b86d02458ead2d080effb43d6b_Title"/>
          <p:cNvSpPr txBox="1"/>
          <p:nvPr>
            <p:custDataLst>
              <p:tags r:id="rId37"/>
            </p:custDataLst>
          </p:nvPr>
        </p:nvSpPr>
        <p:spPr>
          <a:xfrm>
            <a:off x="7432930" y="1122334"/>
            <a:ext cx="889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7C204E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SD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7C204E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47" name="OTLSHAPE_T_af31187a838442b49c690522ed3a6ec2_Title"/>
          <p:cNvSpPr txBox="1"/>
          <p:nvPr>
            <p:custDataLst>
              <p:tags r:id="rId38"/>
            </p:custDataLst>
          </p:nvPr>
        </p:nvSpPr>
        <p:spPr>
          <a:xfrm>
            <a:off x="7797588" y="1122334"/>
            <a:ext cx="2921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197418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Beam OP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197418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48" name="OTLSHAPE_T_92c3978a93cf486c9bcd328180d7f927_Title"/>
          <p:cNvSpPr txBox="1"/>
          <p:nvPr>
            <p:custDataLst>
              <p:tags r:id="rId39"/>
            </p:custDataLst>
          </p:nvPr>
        </p:nvSpPr>
        <p:spPr>
          <a:xfrm>
            <a:off x="907831" y="1122334"/>
            <a:ext cx="889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7C204E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SD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7C204E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49" name="OTLSHAPE_T_dad5b06d7d1f4fba9431a21cae46c13e_Title"/>
          <p:cNvSpPr txBox="1"/>
          <p:nvPr>
            <p:custDataLst>
              <p:tags r:id="rId40"/>
            </p:custDataLst>
          </p:nvPr>
        </p:nvSpPr>
        <p:spPr>
          <a:xfrm>
            <a:off x="1272489" y="1122334"/>
            <a:ext cx="2921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197418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Beam OP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197418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50" name="OTLSHAPE_T_b8126f8bd7a84944b0bd807fb560e75d_Title"/>
          <p:cNvSpPr txBox="1"/>
          <p:nvPr>
            <p:custDataLst>
              <p:tags r:id="rId41"/>
            </p:custDataLst>
          </p:nvPr>
        </p:nvSpPr>
        <p:spPr>
          <a:xfrm>
            <a:off x="1846731" y="1122334"/>
            <a:ext cx="889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7C204E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SD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7C204E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51" name="OTLSHAPE_T_4552a148033641c18388f9d914923759_Title"/>
          <p:cNvSpPr txBox="1"/>
          <p:nvPr>
            <p:custDataLst>
              <p:tags r:id="rId42"/>
            </p:custDataLst>
          </p:nvPr>
        </p:nvSpPr>
        <p:spPr>
          <a:xfrm>
            <a:off x="2212664" y="1122334"/>
            <a:ext cx="2921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197418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Beam OP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197418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52" name="OTLSHAPE_T_3b9db9982f0c42cabc37f594fd400a98_Title"/>
          <p:cNvSpPr txBox="1"/>
          <p:nvPr>
            <p:custDataLst>
              <p:tags r:id="rId43"/>
            </p:custDataLst>
          </p:nvPr>
        </p:nvSpPr>
        <p:spPr>
          <a:xfrm>
            <a:off x="6499133" y="1122334"/>
            <a:ext cx="889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7C204E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SD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7C204E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sp>
        <p:nvSpPr>
          <p:cNvPr id="153" name="OTLSHAPE_T_cb9888fad7554ac685b4ee258553b27e_Title"/>
          <p:cNvSpPr txBox="1"/>
          <p:nvPr>
            <p:custDataLst>
              <p:tags r:id="rId44"/>
            </p:custDataLst>
          </p:nvPr>
        </p:nvSpPr>
        <p:spPr>
          <a:xfrm>
            <a:off x="6863791" y="1122334"/>
            <a:ext cx="292100" cy="1015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dirty="0" smtClean="0">
                <a:ln>
                  <a:noFill/>
                </a:ln>
                <a:solidFill>
                  <a:srgbClr val="197418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rPr>
              <a:t>Beam OP</a:t>
            </a:r>
            <a:endParaRPr kumimoji="0" lang="en-US" sz="600" b="0" i="0" u="none" strike="noStrike" kern="1200" cap="none" spc="0" normalizeH="0" baseline="0" dirty="0">
              <a:ln>
                <a:noFill/>
              </a:ln>
              <a:solidFill>
                <a:srgbClr val="197418"/>
              </a:solidFill>
              <a:effectLst/>
              <a:uLnTx/>
              <a:uFillTx/>
              <a:latin typeface="Calibri" panose="020F0502020204030204" pitchFamily="34" charset="0"/>
              <a:ea typeface="ヒラギノ角ゴ Pro W3"/>
            </a:endParaRPr>
          </a:p>
        </p:txBody>
      </p:sp>
      <p:grpSp>
        <p:nvGrpSpPr>
          <p:cNvPr id="225" name="Gruppieren 224"/>
          <p:cNvGrpSpPr/>
          <p:nvPr/>
        </p:nvGrpSpPr>
        <p:grpSpPr>
          <a:xfrm>
            <a:off x="50609" y="1590654"/>
            <a:ext cx="9051331" cy="1617110"/>
            <a:chOff x="92669" y="2469015"/>
            <a:chExt cx="9051331" cy="1617110"/>
          </a:xfrm>
        </p:grpSpPr>
        <p:sp>
          <p:nvSpPr>
            <p:cNvPr id="6" name="Rectangle 1015"/>
            <p:cNvSpPr/>
            <p:nvPr/>
          </p:nvSpPr>
          <p:spPr bwMode="auto">
            <a:xfrm>
              <a:off x="93894" y="2474608"/>
              <a:ext cx="9045004" cy="1594362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7" name="OTLSHAPE_SL_371215958249412095d70798749e628f_BackgroundRectangle"/>
            <p:cNvSpPr/>
            <p:nvPr>
              <p:custDataLst>
                <p:tags r:id="rId45"/>
              </p:custDataLst>
            </p:nvPr>
          </p:nvSpPr>
          <p:spPr bwMode="auto">
            <a:xfrm>
              <a:off x="92669" y="2469015"/>
              <a:ext cx="8242300" cy="739061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8" name="OTLSHAPE_SL_e8fa6dce612d47158a69d7c5f66426da_BackgroundRectangle"/>
            <p:cNvSpPr/>
            <p:nvPr>
              <p:custDataLst>
                <p:tags r:id="rId46"/>
              </p:custDataLst>
            </p:nvPr>
          </p:nvSpPr>
          <p:spPr bwMode="auto">
            <a:xfrm>
              <a:off x="92669" y="3335500"/>
              <a:ext cx="8242300" cy="739061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9" name="OTLSHAPE_SL_371215958249412095d70798749e628f_HeaderRectangle"/>
            <p:cNvSpPr/>
            <p:nvPr>
              <p:custDataLst>
                <p:tags r:id="rId47"/>
              </p:custDataLst>
            </p:nvPr>
          </p:nvSpPr>
          <p:spPr bwMode="auto">
            <a:xfrm>
              <a:off x="92669" y="2469015"/>
              <a:ext cx="660400" cy="739061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10" name="OTLSHAPE_SL_e8fa6dce612d47158a69d7c5f66426da_HeaderRectangle"/>
            <p:cNvSpPr/>
            <p:nvPr>
              <p:custDataLst>
                <p:tags r:id="rId48"/>
              </p:custDataLst>
            </p:nvPr>
          </p:nvSpPr>
          <p:spPr bwMode="auto">
            <a:xfrm>
              <a:off x="92669" y="3335500"/>
              <a:ext cx="660400" cy="739061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11" name="OTLSHAPE_SLT_0e81228dbfd24c14a55aaf7523fba45c_Shape"/>
            <p:cNvSpPr/>
            <p:nvPr>
              <p:custDataLst>
                <p:tags r:id="rId49"/>
              </p:custDataLst>
            </p:nvPr>
          </p:nvSpPr>
          <p:spPr bwMode="auto">
            <a:xfrm>
              <a:off x="873634" y="2545470"/>
              <a:ext cx="18542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12" name="OTLSHAPE_SLT_07ec26791cca4a04a15c1555329732a7_Shape"/>
            <p:cNvSpPr/>
            <p:nvPr>
              <p:custDataLst>
                <p:tags r:id="rId50"/>
              </p:custDataLst>
            </p:nvPr>
          </p:nvSpPr>
          <p:spPr bwMode="auto">
            <a:xfrm>
              <a:off x="2743780" y="2545470"/>
              <a:ext cx="18415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13" name="OTLSHAPE_SLT_f00f4d87f0244bf5a030c2c3d6c9d542_Shape"/>
            <p:cNvSpPr/>
            <p:nvPr>
              <p:custDataLst>
                <p:tags r:id="rId51"/>
              </p:custDataLst>
            </p:nvPr>
          </p:nvSpPr>
          <p:spPr bwMode="auto">
            <a:xfrm>
              <a:off x="4611375" y="2545470"/>
              <a:ext cx="4318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14" name="OTLSHAPE_SLT_5082966e83cc4e65856abea4372d634e_Shape"/>
            <p:cNvSpPr/>
            <p:nvPr>
              <p:custDataLst>
                <p:tags r:id="rId52"/>
              </p:custDataLst>
            </p:nvPr>
          </p:nvSpPr>
          <p:spPr bwMode="auto">
            <a:xfrm>
              <a:off x="5068068" y="2545470"/>
              <a:ext cx="8128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15" name="OTLSHAPE_SLT_0cab5eebf26542b9b5df93e940e24935_Shape"/>
            <p:cNvSpPr/>
            <p:nvPr>
              <p:custDataLst>
                <p:tags r:id="rId53"/>
              </p:custDataLst>
            </p:nvPr>
          </p:nvSpPr>
          <p:spPr bwMode="auto">
            <a:xfrm>
              <a:off x="5904913" y="2545470"/>
              <a:ext cx="5461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16" name="OTLSHAPE_SLT_05b25919bf734fe08f95fe8a6d76ad54_Shape"/>
            <p:cNvSpPr/>
            <p:nvPr>
              <p:custDataLst>
                <p:tags r:id="rId54"/>
              </p:custDataLst>
            </p:nvPr>
          </p:nvSpPr>
          <p:spPr bwMode="auto">
            <a:xfrm>
              <a:off x="6478969" y="2545470"/>
              <a:ext cx="4572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18" name="OTLSHAPE_SLT_270ba369756e4b0181da1560784939f9_Shape"/>
            <p:cNvSpPr/>
            <p:nvPr>
              <p:custDataLst>
                <p:tags r:id="rId55"/>
              </p:custDataLst>
            </p:nvPr>
          </p:nvSpPr>
          <p:spPr bwMode="auto">
            <a:xfrm>
              <a:off x="6851467" y="2876773"/>
              <a:ext cx="546100" cy="254848"/>
            </a:xfrm>
            <a:prstGeom prst="homePlate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20" name="OTLSHAPE_SLT_c650e1f71b7d4607addb9d8ce010aa9a_Shape"/>
            <p:cNvSpPr/>
            <p:nvPr>
              <p:custDataLst>
                <p:tags r:id="rId56"/>
              </p:custDataLst>
            </p:nvPr>
          </p:nvSpPr>
          <p:spPr bwMode="auto">
            <a:xfrm>
              <a:off x="1258889" y="3411954"/>
              <a:ext cx="26416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21" name="OTLSHAPE_SLT_0c4c0757d48343a1a500b6352b150beb_Shape"/>
            <p:cNvSpPr/>
            <p:nvPr>
              <p:custDataLst>
                <p:tags r:id="rId57"/>
              </p:custDataLst>
            </p:nvPr>
          </p:nvSpPr>
          <p:spPr bwMode="auto">
            <a:xfrm>
              <a:off x="3932205" y="3411954"/>
              <a:ext cx="25146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22" name="OTLSHAPE_SLT_4d43befdc5ef4da7ba6d3efd5d556aba_Shape"/>
            <p:cNvSpPr/>
            <p:nvPr>
              <p:custDataLst>
                <p:tags r:id="rId58"/>
              </p:custDataLst>
            </p:nvPr>
          </p:nvSpPr>
          <p:spPr bwMode="auto">
            <a:xfrm>
              <a:off x="6473866" y="3411954"/>
              <a:ext cx="12700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23" name="OTLSHAPE_SLT_5300adca3320420b9e84d8c62e862f8b_Shape"/>
            <p:cNvSpPr/>
            <p:nvPr>
              <p:custDataLst>
                <p:tags r:id="rId59"/>
              </p:custDataLst>
            </p:nvPr>
          </p:nvSpPr>
          <p:spPr bwMode="auto">
            <a:xfrm>
              <a:off x="7767405" y="3411954"/>
              <a:ext cx="5461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24" name="OTLSHAPE_SLT_feea09905dbd4e89a02746ee787887cd_Shape"/>
            <p:cNvSpPr/>
            <p:nvPr>
              <p:custDataLst>
                <p:tags r:id="rId60"/>
              </p:custDataLst>
            </p:nvPr>
          </p:nvSpPr>
          <p:spPr bwMode="auto">
            <a:xfrm>
              <a:off x="1572655" y="3743257"/>
              <a:ext cx="20828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25" name="OTLSHAPE_SLT_35cbf9faed59463691aa13970bbe0bc7_Shape"/>
            <p:cNvSpPr/>
            <p:nvPr>
              <p:custDataLst>
                <p:tags r:id="rId61"/>
              </p:custDataLst>
            </p:nvPr>
          </p:nvSpPr>
          <p:spPr bwMode="auto">
            <a:xfrm>
              <a:off x="3976086" y="3743257"/>
              <a:ext cx="6096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26" name="OTLSHAPE_SLT_ba6323dbb25c4eba9b1a93666a2c37e5_Shape"/>
            <p:cNvSpPr/>
            <p:nvPr>
              <p:custDataLst>
                <p:tags r:id="rId62"/>
              </p:custDataLst>
            </p:nvPr>
          </p:nvSpPr>
          <p:spPr bwMode="auto">
            <a:xfrm>
              <a:off x="4907332" y="3743257"/>
              <a:ext cx="1536700" cy="254848"/>
            </a:xfrm>
            <a:prstGeom prst="rect">
              <a:avLst/>
            </a:prstGeom>
            <a:solidFill>
              <a:srgbClr val="8BBC8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27" name="OTLSHAPE_SLT_747a530173f14d0b8e06d6d9881eabf3_Shape"/>
            <p:cNvSpPr/>
            <p:nvPr>
              <p:custDataLst>
                <p:tags r:id="rId63"/>
              </p:custDataLst>
            </p:nvPr>
          </p:nvSpPr>
          <p:spPr bwMode="auto">
            <a:xfrm>
              <a:off x="3669923" y="3743257"/>
              <a:ext cx="304800" cy="254848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28" name="OTLSHAPE_SLT_7a8b9efee958490da2c1f3868c04a5c7_Shape"/>
            <p:cNvSpPr/>
            <p:nvPr>
              <p:custDataLst>
                <p:tags r:id="rId64"/>
              </p:custDataLst>
            </p:nvPr>
          </p:nvSpPr>
          <p:spPr bwMode="auto">
            <a:xfrm>
              <a:off x="4601169" y="3743257"/>
              <a:ext cx="304800" cy="254848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30" name="OTLSHAPE_SLM_52b09e0889fb414cb986d73075aea66a_Shape"/>
            <p:cNvSpPr/>
            <p:nvPr>
              <p:custDataLst>
                <p:tags r:id="rId65"/>
              </p:custDataLst>
            </p:nvPr>
          </p:nvSpPr>
          <p:spPr bwMode="auto">
            <a:xfrm>
              <a:off x="7895533" y="3770456"/>
              <a:ext cx="88900" cy="200451"/>
            </a:xfrm>
            <a:prstGeom prst="diamond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31" name="OTLSHAPE_SLM_6c2d95eec399468bb9e64e34cf9f9f2d_Shape"/>
            <p:cNvSpPr/>
            <p:nvPr>
              <p:custDataLst>
                <p:tags r:id="rId66"/>
              </p:custDataLst>
            </p:nvPr>
          </p:nvSpPr>
          <p:spPr bwMode="auto">
            <a:xfrm>
              <a:off x="6070377" y="2907754"/>
              <a:ext cx="88900" cy="192884"/>
            </a:xfrm>
            <a:prstGeom prst="diamond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ヒラギノ角ゴ Pro W3"/>
              </a:endParaRPr>
            </a:p>
          </p:txBody>
        </p:sp>
        <p:sp>
          <p:nvSpPr>
            <p:cNvPr id="32" name="OTLSHAPE_SL_371215958249412095d70798749e628f_Header"/>
            <p:cNvSpPr txBox="1"/>
            <p:nvPr>
              <p:custDataLst>
                <p:tags r:id="rId67"/>
              </p:custDataLst>
            </p:nvPr>
          </p:nvSpPr>
          <p:spPr>
            <a:xfrm>
              <a:off x="92669" y="2698547"/>
              <a:ext cx="660400" cy="27999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HIMB</a:t>
              </a:r>
              <a:endPara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33" name="OTLSHAPE_SL_e8fa6dce612d47158a69d7c5f66426da_Header"/>
            <p:cNvSpPr txBox="1"/>
            <p:nvPr>
              <p:custDataLst>
                <p:tags r:id="rId68"/>
              </p:custDataLst>
            </p:nvPr>
          </p:nvSpPr>
          <p:spPr>
            <a:xfrm>
              <a:off x="92669" y="3565032"/>
              <a:ext cx="660400" cy="27999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TATTOOS</a:t>
              </a:r>
              <a:endPara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34" name="OTLSHAPE_SLT_0e81228dbfd24c14a55aaf7523fba45c_Title"/>
            <p:cNvSpPr txBox="1"/>
            <p:nvPr>
              <p:custDataLst>
                <p:tags r:id="rId69"/>
              </p:custDataLst>
            </p:nvPr>
          </p:nvSpPr>
          <p:spPr>
            <a:xfrm>
              <a:off x="1009439" y="2519003"/>
              <a:ext cx="1574800" cy="3077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2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Techn</a:t>
              </a:r>
              <a:r>
                <a:rPr kumimoji="0" lang="en-US" sz="1000" b="0" i="0" u="none" strike="noStrike" kern="1200" cap="none" spc="-2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. &amp; Mechanical Design, Engineering, Planning</a:t>
              </a:r>
              <a:endParaRPr kumimoji="0" lang="en-US" sz="1000" b="0" i="0" u="none" strike="noStrike" kern="1200" cap="none" spc="-2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35" name="OTLSHAPE_SLT_07ec26791cca4a04a15c1555329732a7_Title"/>
            <p:cNvSpPr txBox="1"/>
            <p:nvPr>
              <p:custDataLst>
                <p:tags r:id="rId70"/>
              </p:custDataLst>
            </p:nvPr>
          </p:nvSpPr>
          <p:spPr>
            <a:xfrm>
              <a:off x="2826795" y="2565169"/>
              <a:ext cx="1705176" cy="21544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4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Procurement &amp; Testing</a:t>
              </a:r>
              <a:endParaRPr kumimoji="0" lang="en-US" sz="1400" b="0" i="0" u="none" strike="noStrike" kern="1200" cap="none" spc="-4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36" name="OTLSHAPE_SLT_f00f4d87f0244bf5a030c2c3d6c9d542_Title"/>
            <p:cNvSpPr txBox="1"/>
            <p:nvPr>
              <p:custDataLst>
                <p:tags r:id="rId71"/>
              </p:custDataLst>
            </p:nvPr>
          </p:nvSpPr>
          <p:spPr>
            <a:xfrm>
              <a:off x="4626960" y="2519003"/>
              <a:ext cx="421432" cy="3077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2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Remove </a:t>
              </a:r>
              <a:r>
                <a:rPr kumimoji="0" lang="en-US" sz="1000" b="0" i="0" u="none" strike="noStrike" kern="1200" cap="none" spc="-2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TgM</a:t>
              </a:r>
              <a:endParaRPr kumimoji="0" lang="en-US" sz="1000" b="0" i="0" u="none" strike="noStrike" kern="1200" cap="none" spc="-2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37" name="OTLSHAPE_SLT_5082966e83cc4e65856abea4372d634e_Title"/>
            <p:cNvSpPr txBox="1"/>
            <p:nvPr>
              <p:custDataLst>
                <p:tags r:id="rId72"/>
              </p:custDataLst>
            </p:nvPr>
          </p:nvSpPr>
          <p:spPr>
            <a:xfrm>
              <a:off x="5043175" y="2570956"/>
              <a:ext cx="837693" cy="21544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2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Installation</a:t>
              </a:r>
              <a:endParaRPr kumimoji="0" lang="en-US" sz="1400" b="0" i="0" u="none" strike="noStrike" kern="1200" cap="none" spc="-2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38" name="OTLSHAPE_SLT_0cab5eebf26542b9b5df93e940e24935_Title"/>
            <p:cNvSpPr txBox="1"/>
            <p:nvPr>
              <p:custDataLst>
                <p:tags r:id="rId73"/>
              </p:custDataLst>
            </p:nvPr>
          </p:nvSpPr>
          <p:spPr>
            <a:xfrm>
              <a:off x="5915017" y="2519005"/>
              <a:ext cx="533400" cy="3077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Comm. Pilot Exp.</a:t>
              </a:r>
              <a:endParaRPr kumimoji="0" lang="en-US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39" name="OTLSHAPE_SLT_05b25919bf734fe08f95fe8a6d76ad54_Title"/>
            <p:cNvSpPr txBox="1"/>
            <p:nvPr>
              <p:custDataLst>
                <p:tags r:id="rId74"/>
              </p:custDataLst>
            </p:nvPr>
          </p:nvSpPr>
          <p:spPr>
            <a:xfrm>
              <a:off x="6491313" y="2519005"/>
              <a:ext cx="431800" cy="3077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Consolidation</a:t>
              </a:r>
              <a:endParaRPr kumimoji="0" lang="en-US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41" name="OTLSHAPE_SLT_270ba369756e4b0181da1560784939f9_Title"/>
            <p:cNvSpPr txBox="1"/>
            <p:nvPr>
              <p:custDataLst>
                <p:tags r:id="rId75"/>
              </p:custDataLst>
            </p:nvPr>
          </p:nvSpPr>
          <p:spPr>
            <a:xfrm>
              <a:off x="6790821" y="2850308"/>
              <a:ext cx="728316" cy="3077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User Operation</a:t>
              </a:r>
              <a:endParaRPr kumimoji="0" lang="en-US" sz="10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43" name="OTLSHAPE_SLT_c650e1f71b7d4607addb9d8ce010aa9a_Title"/>
            <p:cNvSpPr txBox="1"/>
            <p:nvPr>
              <p:custDataLst>
                <p:tags r:id="rId76"/>
              </p:custDataLst>
            </p:nvPr>
          </p:nvSpPr>
          <p:spPr>
            <a:xfrm>
              <a:off x="1203677" y="3354711"/>
              <a:ext cx="2679548" cy="36933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2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Techn</a:t>
              </a:r>
              <a:r>
                <a:rPr kumimoji="0" lang="en-US" sz="1200" b="0" i="0" u="none" strike="noStrike" kern="1200" cap="none" spc="-2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. &amp; Mechanical Design, Engineering, Planning</a:t>
              </a:r>
              <a:endParaRPr kumimoji="0" lang="en-US" sz="1200" b="0" i="0" u="none" strike="noStrike" kern="1200" cap="none" spc="-2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44" name="OTLSHAPE_SLT_0c4c0757d48343a1a500b6352b150beb_Title"/>
            <p:cNvSpPr txBox="1"/>
            <p:nvPr>
              <p:custDataLst>
                <p:tags r:id="rId77"/>
              </p:custDataLst>
            </p:nvPr>
          </p:nvSpPr>
          <p:spPr>
            <a:xfrm>
              <a:off x="3932205" y="3431652"/>
              <a:ext cx="2368042" cy="21544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4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Procurement &amp; Testing</a:t>
              </a:r>
              <a:endParaRPr kumimoji="0" lang="en-US" sz="1400" b="0" i="0" u="none" strike="noStrike" kern="1200" cap="none" spc="-4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45" name="OTLSHAPE_SLT_4d43befdc5ef4da7ba6d3efd5d556aba_Title"/>
            <p:cNvSpPr txBox="1"/>
            <p:nvPr>
              <p:custDataLst>
                <p:tags r:id="rId78"/>
              </p:custDataLst>
            </p:nvPr>
          </p:nvSpPr>
          <p:spPr>
            <a:xfrm>
              <a:off x="6478521" y="3454741"/>
              <a:ext cx="1292406" cy="21544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4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Installation</a:t>
              </a:r>
              <a:endParaRPr kumimoji="0" lang="en-US" sz="1400" b="0" i="0" u="none" strike="noStrike" kern="1200" cap="none" spc="-4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46" name="OTLSHAPE_SLT_5300adca3320420b9e84d8c62e862f8b_Title"/>
            <p:cNvSpPr txBox="1"/>
            <p:nvPr>
              <p:custDataLst>
                <p:tags r:id="rId79"/>
              </p:custDataLst>
            </p:nvPr>
          </p:nvSpPr>
          <p:spPr>
            <a:xfrm>
              <a:off x="7789937" y="3422819"/>
              <a:ext cx="523568" cy="23698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Comm.</a:t>
              </a:r>
              <a:endPara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47" name="OTLSHAPE_SLT_feea09905dbd4e89a02746ee787887cd_Title"/>
            <p:cNvSpPr txBox="1"/>
            <p:nvPr>
              <p:custDataLst>
                <p:tags r:id="rId80"/>
              </p:custDataLst>
            </p:nvPr>
          </p:nvSpPr>
          <p:spPr>
            <a:xfrm>
              <a:off x="1613902" y="3783532"/>
              <a:ext cx="1895811" cy="21544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4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Bldg. Planning</a:t>
              </a:r>
              <a:endParaRPr kumimoji="0" lang="en-US" sz="1400" b="0" i="0" u="none" strike="noStrike" kern="1200" cap="none" spc="-4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48" name="OTLSHAPE_SLT_35cbf9faed59463691aa13970bbe0bc7_Title"/>
            <p:cNvSpPr txBox="1"/>
            <p:nvPr>
              <p:custDataLst>
                <p:tags r:id="rId81"/>
              </p:custDataLst>
            </p:nvPr>
          </p:nvSpPr>
          <p:spPr>
            <a:xfrm>
              <a:off x="4078995" y="3716791"/>
              <a:ext cx="406400" cy="3077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Bldg. Tender </a:t>
              </a:r>
              <a:endParaRPr kumimoji="0" lang="en-US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49" name="OTLSHAPE_SLT_ba6323dbb25c4eba9b1a93666a2c37e5_Title"/>
            <p:cNvSpPr txBox="1"/>
            <p:nvPr>
              <p:custDataLst>
                <p:tags r:id="rId82"/>
              </p:custDataLst>
            </p:nvPr>
          </p:nvSpPr>
          <p:spPr>
            <a:xfrm>
              <a:off x="4951768" y="3778300"/>
              <a:ext cx="1437052" cy="21544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2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Bldg. Construction</a:t>
              </a:r>
              <a:endParaRPr kumimoji="0" lang="en-US" sz="1400" b="1" i="0" u="none" strike="noStrike" kern="1200" cap="none" spc="-2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50" name="OTLSHAPE_SLT_747a530173f14d0b8e06d6d9881eabf3_Title"/>
            <p:cNvSpPr txBox="1"/>
            <p:nvPr>
              <p:custDataLst>
                <p:tags r:id="rId83"/>
              </p:custDataLst>
            </p:nvPr>
          </p:nvSpPr>
          <p:spPr>
            <a:xfrm>
              <a:off x="3674464" y="3809034"/>
              <a:ext cx="296519" cy="16927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Prep.</a:t>
              </a:r>
              <a:endParaRPr kumimoji="0" lang="en-US" sz="1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51" name="OTLSHAPE_SLT_7a8b9efee958490da2c1f3868c04a5c7_Title"/>
            <p:cNvSpPr txBox="1"/>
            <p:nvPr>
              <p:custDataLst>
                <p:tags r:id="rId84"/>
              </p:custDataLst>
            </p:nvPr>
          </p:nvSpPr>
          <p:spPr>
            <a:xfrm>
              <a:off x="4604696" y="3799262"/>
              <a:ext cx="283626" cy="16927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Prep.</a:t>
              </a:r>
              <a:endParaRPr kumimoji="0" lang="en-US" sz="1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52" name="OTLSHAPE_SLM_52b09e0889fb414cb986d73075aea66a_Title"/>
            <p:cNvSpPr txBox="1"/>
            <p:nvPr>
              <p:custDataLst>
                <p:tags r:id="rId85"/>
              </p:custDataLst>
            </p:nvPr>
          </p:nvSpPr>
          <p:spPr>
            <a:xfrm>
              <a:off x="7249653" y="3655238"/>
              <a:ext cx="596900" cy="43088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8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1st Beam</a:t>
              </a:r>
              <a:endParaRPr kumimoji="0" lang="en-US" sz="1400" b="1" i="0" u="none" strike="noStrike" kern="1200" cap="none" spc="-8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54" name="OTLSHAPE_SLM_6c2d95eec399468bb9e64e34cf9f9f2d_Title"/>
            <p:cNvSpPr txBox="1"/>
            <p:nvPr>
              <p:custDataLst>
                <p:tags r:id="rId86"/>
              </p:custDataLst>
            </p:nvPr>
          </p:nvSpPr>
          <p:spPr>
            <a:xfrm>
              <a:off x="5532151" y="2788754"/>
              <a:ext cx="495300" cy="43088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</a:rPr>
                <a:t>1st Beam</a:t>
              </a:r>
              <a:endPara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</a:endParaRPr>
            </a:p>
          </p:txBody>
        </p:sp>
        <p:sp>
          <p:nvSpPr>
            <p:cNvPr id="55" name="TextBox 1016"/>
            <p:cNvSpPr txBox="1"/>
            <p:nvPr/>
          </p:nvSpPr>
          <p:spPr>
            <a:xfrm>
              <a:off x="8353979" y="2474600"/>
              <a:ext cx="790021" cy="159436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endParaRPr>
            </a:p>
          </p:txBody>
        </p:sp>
      </p:grpSp>
      <p:sp>
        <p:nvSpPr>
          <p:cNvPr id="224" name="Textfeld 223"/>
          <p:cNvSpPr txBox="1"/>
          <p:nvPr/>
        </p:nvSpPr>
        <p:spPr>
          <a:xfrm>
            <a:off x="149205" y="4484686"/>
            <a:ext cx="741844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TATTOOS: New building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</a:rPr>
              <a:t>necessary </a:t>
            </a:r>
            <a:r>
              <a: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 </a:t>
            </a:r>
            <a:r>
              <a: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Realization 2 years after HIMB</a:t>
            </a:r>
          </a:p>
        </p:txBody>
      </p:sp>
      <p:sp>
        <p:nvSpPr>
          <p:cNvPr id="226" name="Textfeld 225"/>
          <p:cNvSpPr txBox="1"/>
          <p:nvPr/>
        </p:nvSpPr>
        <p:spPr>
          <a:xfrm>
            <a:off x="218494" y="4929261"/>
            <a:ext cx="682828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Advantages: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Target installation for HIMB and TATTOOS not at the same time</a:t>
            </a:r>
          </a:p>
        </p:txBody>
      </p:sp>
      <p:sp>
        <p:nvSpPr>
          <p:cNvPr id="227" name="Textfeld 226"/>
          <p:cNvSpPr txBox="1"/>
          <p:nvPr/>
        </p:nvSpPr>
        <p:spPr>
          <a:xfrm>
            <a:off x="254030" y="5731786"/>
            <a:ext cx="6684202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less shortage on storage place for new components, shielding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more PSI resources available, less temporary hired staff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8494" y="3394597"/>
            <a:ext cx="4837093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HIPA: 2027 no beam</a:t>
            </a:r>
          </a:p>
          <a:p>
            <a:pPr marL="342900" marR="0" indent="-3429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en-US" sz="2000" kern="1000" spc="3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  <a:sym typeface="Wingdings" panose="05000000000000000000" pitchFamily="2" charset="2"/>
              </a:rPr>
              <a:t>Installation of HIMB</a:t>
            </a:r>
          </a:p>
          <a:p>
            <a:pPr marL="342900" marR="0" indent="-3429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kumimoji="0" lang="en-US" sz="2000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  <a:sym typeface="Wingdings" panose="05000000000000000000" pitchFamily="2" charset="2"/>
              </a:rPr>
              <a:t>2028 first beam with new target station H</a:t>
            </a:r>
            <a:endParaRPr kumimoji="0" lang="en-US" sz="2000" b="0" i="0" u="none" strike="noStrike" kern="1000" cap="none" spc="3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08337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to TATTOOS and operation modes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</a:t>
            </a:r>
            <a:r>
              <a:rPr kumimoji="0" lang="en-US" sz="9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 </a:t>
            </a:r>
            <a:fld id="{EBC07571-3134-BB4B-B83F-1A9FE18D34F3}" type="slidenum">
              <a:rPr kumimoji="0" lang="en-US" sz="900" b="0" i="0" u="none" strike="noStrike" kern="120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7349" y="6006142"/>
            <a:ext cx="7530075" cy="67710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Quasi-parallel beam operation, i.e. no beam to TATTOOS, if pulse to UCN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~ 15 % beam time loss for TATTOOS (acceptable)</a:t>
            </a:r>
            <a:endParaRPr lang="en-US" sz="2000" dirty="0" smtClean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207349" y="1123950"/>
            <a:ext cx="9029724" cy="3505200"/>
            <a:chOff x="-1381149" y="2181225"/>
            <a:chExt cx="12395997" cy="4676774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06"/>
            <a:stretch/>
          </p:blipFill>
          <p:spPr>
            <a:xfrm>
              <a:off x="1917066" y="2181225"/>
              <a:ext cx="9097782" cy="4676774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2361" b="44333"/>
            <a:stretch/>
          </p:blipFill>
          <p:spPr>
            <a:xfrm>
              <a:off x="-1381149" y="2409825"/>
              <a:ext cx="4648223" cy="933450"/>
            </a:xfrm>
            <a:prstGeom prst="rect">
              <a:avLst/>
            </a:prstGeom>
          </p:spPr>
        </p:pic>
      </p:grpSp>
      <p:sp>
        <p:nvSpPr>
          <p:cNvPr id="9" name="Rechteck 8"/>
          <p:cNvSpPr/>
          <p:nvPr/>
        </p:nvSpPr>
        <p:spPr bwMode="auto">
          <a:xfrm>
            <a:off x="4429125" y="3207446"/>
            <a:ext cx="281072" cy="2667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857918" y="3163876"/>
            <a:ext cx="1123706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Quadrupole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4429125" y="3585769"/>
            <a:ext cx="180975" cy="2789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887075" y="3543094"/>
            <a:ext cx="1544782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Steering magnet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4429125" y="4042970"/>
            <a:ext cx="180975" cy="278902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887075" y="4045384"/>
            <a:ext cx="1419106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Profile monitor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09600" y="1123950"/>
            <a:ext cx="368691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EHT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114675" y="923420"/>
            <a:ext cx="363882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ABS</a:t>
            </a:r>
          </a:p>
        </p:txBody>
      </p:sp>
      <p:sp>
        <p:nvSpPr>
          <p:cNvPr id="20" name="Ellipse 19"/>
          <p:cNvSpPr/>
          <p:nvPr/>
        </p:nvSpPr>
        <p:spPr bwMode="auto">
          <a:xfrm>
            <a:off x="4419983" y="4522653"/>
            <a:ext cx="189434" cy="189434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857918" y="4443141"/>
            <a:ext cx="1808637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Ionization chamber</a:t>
            </a:r>
          </a:p>
        </p:txBody>
      </p:sp>
      <p:cxnSp>
        <p:nvCxnSpPr>
          <p:cNvPr id="23" name="Gerade Verbindung mit Pfeil 22"/>
          <p:cNvCxnSpPr/>
          <p:nvPr/>
        </p:nvCxnSpPr>
        <p:spPr bwMode="auto">
          <a:xfrm flipV="1">
            <a:off x="609600" y="1645090"/>
            <a:ext cx="184345" cy="7647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feld 23"/>
          <p:cNvSpPr txBox="1"/>
          <p:nvPr/>
        </p:nvSpPr>
        <p:spPr>
          <a:xfrm>
            <a:off x="101185" y="2436075"/>
            <a:ext cx="4243534" cy="15081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u="sng" dirty="0" smtClean="0">
                <a:solidFill>
                  <a:srgbClr val="000000"/>
                </a:solidFill>
                <a:latin typeface="Calibri"/>
              </a:rPr>
              <a:t>Splitter: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made for max. 20 </a:t>
            </a:r>
            <a:r>
              <a:rPr lang="en-US" sz="2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A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used for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</a:rPr>
              <a:t>Piotron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, Pyrex</a:t>
            </a:r>
          </a:p>
          <a:p>
            <a:r>
              <a:rPr lang="en-US" dirty="0" err="1" smtClean="0"/>
              <a:t>Olivo</a:t>
            </a:r>
            <a:r>
              <a:rPr lang="en-US" dirty="0" smtClean="0"/>
              <a:t>, M., </a:t>
            </a:r>
            <a:r>
              <a:rPr lang="en-US" dirty="0" err="1" smtClean="0"/>
              <a:t>Mariani</a:t>
            </a:r>
            <a:r>
              <a:rPr lang="en-US" dirty="0" smtClean="0"/>
              <a:t>, E. and Rossetti, D. </a:t>
            </a:r>
          </a:p>
          <a:p>
            <a:r>
              <a:rPr lang="en-US" i="1" dirty="0" smtClean="0"/>
              <a:t>An electrostatic beam splitter for the </a:t>
            </a:r>
          </a:p>
          <a:p>
            <a:r>
              <a:rPr lang="en-US" i="1" dirty="0" smtClean="0"/>
              <a:t>PSI 590 MeV - 1MW proton beam line </a:t>
            </a:r>
            <a:r>
              <a:rPr lang="en-US" dirty="0" smtClean="0"/>
              <a:t>(1998).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332868" y="4708181"/>
            <a:ext cx="1804597" cy="9140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TATTOOS Target: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10 cm Ta (Phase 1),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later U or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Th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7" name="Gerade Verbindung mit Pfeil 26"/>
          <p:cNvCxnSpPr/>
          <p:nvPr/>
        </p:nvCxnSpPr>
        <p:spPr bwMode="auto">
          <a:xfrm flipV="1">
            <a:off x="6561780" y="1068139"/>
            <a:ext cx="381945" cy="2271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feld 27"/>
          <p:cNvSpPr txBox="1"/>
          <p:nvPr/>
        </p:nvSpPr>
        <p:spPr>
          <a:xfrm>
            <a:off x="7018073" y="880521"/>
            <a:ext cx="1730987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Target H, E &amp; SINQ</a:t>
            </a:r>
          </a:p>
        </p:txBody>
      </p:sp>
      <p:cxnSp>
        <p:nvCxnSpPr>
          <p:cNvPr id="30" name="Gerade Verbindung mit Pfeil 29"/>
          <p:cNvCxnSpPr/>
          <p:nvPr/>
        </p:nvCxnSpPr>
        <p:spPr bwMode="auto">
          <a:xfrm flipV="1">
            <a:off x="6666555" y="1771650"/>
            <a:ext cx="51529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feld 31"/>
          <p:cNvSpPr txBox="1"/>
          <p:nvPr/>
        </p:nvSpPr>
        <p:spPr>
          <a:xfrm>
            <a:off x="7181850" y="1559937"/>
            <a:ext cx="419987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UCN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218989" y="4210833"/>
            <a:ext cx="6976333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u="sng" dirty="0" smtClean="0">
                <a:solidFill>
                  <a:srgbClr val="000000"/>
                </a:solidFill>
                <a:latin typeface="Calibri"/>
              </a:rPr>
              <a:t>Beam operation: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mode 1: SINQ &amp; TATTOOS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100 </a:t>
            </a:r>
            <a:r>
              <a:rPr lang="en-US" sz="2000" dirty="0" smtClean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A split from main beam to TATTOOS (ABT off)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mode 2: UCN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     full beam (~ 2 mA) swept to UCN by fast kicker magnet (ABT on)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062886" y="5622277"/>
            <a:ext cx="52900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4610100" y="2700021"/>
            <a:ext cx="364908" cy="3046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ABT</a:t>
            </a:r>
          </a:p>
        </p:txBody>
      </p:sp>
      <p:cxnSp>
        <p:nvCxnSpPr>
          <p:cNvPr id="39" name="Gerade Verbindung mit Pfeil 38"/>
          <p:cNvCxnSpPr/>
          <p:nvPr/>
        </p:nvCxnSpPr>
        <p:spPr bwMode="auto">
          <a:xfrm>
            <a:off x="393192" y="1123950"/>
            <a:ext cx="19010" cy="4443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feld 40"/>
          <p:cNvSpPr txBox="1"/>
          <p:nvPr/>
        </p:nvSpPr>
        <p:spPr>
          <a:xfrm>
            <a:off x="140529" y="645387"/>
            <a:ext cx="56323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Kicker</a:t>
            </a:r>
          </a:p>
          <a:p>
            <a:pPr algn="l"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AHK</a:t>
            </a:r>
          </a:p>
        </p:txBody>
      </p:sp>
      <p:sp>
        <p:nvSpPr>
          <p:cNvPr id="42" name="Ellipse 41"/>
          <p:cNvSpPr/>
          <p:nvPr/>
        </p:nvSpPr>
        <p:spPr bwMode="auto">
          <a:xfrm rot="18876974">
            <a:off x="7154049" y="3087592"/>
            <a:ext cx="804493" cy="356688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8134579" y="2585557"/>
            <a:ext cx="86164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70C0"/>
                </a:solidFill>
                <a:latin typeface="Calibri"/>
              </a:rPr>
              <a:t>wobbler</a:t>
            </a:r>
          </a:p>
        </p:txBody>
      </p:sp>
    </p:spTree>
    <p:extLst>
      <p:ext uri="{BB962C8B-B14F-4D97-AF65-F5344CB8AC3E}">
        <p14:creationId xmlns:p14="http://schemas.microsoft.com/office/powerpoint/2010/main" val="370774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Splitter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</a:t>
            </a:r>
            <a:r>
              <a:rPr kumimoji="0" lang="en-US" sz="9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 </a:t>
            </a:r>
            <a:fld id="{EBC07571-3134-BB4B-B83F-1A9FE18D34F3}" type="slidenum">
              <a:rPr kumimoji="0" lang="en-US" sz="900" b="0" i="0" u="none" strike="noStrike" kern="120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pic>
        <p:nvPicPr>
          <p:cNvPr id="5" name="Grafi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7" y="910560"/>
            <a:ext cx="4602535" cy="918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5534298" y="910560"/>
            <a:ext cx="3374571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en-US" dirty="0" smtClean="0">
                <a:solidFill>
                  <a:srgbClr val="000000"/>
                </a:solidFill>
              </a:rPr>
              <a:t>175 stripes out of a W-alloy </a:t>
            </a:r>
          </a:p>
          <a:p>
            <a:pPr lvl="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en-US" dirty="0" smtClean="0">
                <a:solidFill>
                  <a:srgbClr val="000000"/>
                </a:solidFill>
              </a:rPr>
              <a:t>size: 2 mm x 50 </a:t>
            </a:r>
            <a:r>
              <a:rPr lang="en-US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m</a:t>
            </a:r>
          </a:p>
          <a:p>
            <a:pPr lvl="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en-US" dirty="0" smtClean="0">
                <a:solidFill>
                  <a:srgbClr val="000000"/>
                </a:solidFill>
              </a:rPr>
              <a:t>2 cathodes operating with 172 kV</a:t>
            </a:r>
          </a:p>
          <a:p>
            <a:pPr lvl="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en-US" dirty="0" smtClean="0">
                <a:solidFill>
                  <a:srgbClr val="000000"/>
                </a:solidFill>
              </a:rPr>
              <a:t>deflection: +/- 1.5 </a:t>
            </a:r>
            <a:r>
              <a:rPr lang="en-US" dirty="0" err="1" smtClean="0">
                <a:solidFill>
                  <a:srgbClr val="000000"/>
                </a:solidFill>
              </a:rPr>
              <a:t>mrad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41" y="2057966"/>
            <a:ext cx="4559771" cy="2285579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871441" y="2057966"/>
            <a:ext cx="3163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Splitter geometry in ANSYS (</a:t>
            </a:r>
            <a:r>
              <a:rPr kumimoji="0" lang="en-US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H.Zhang</a:t>
            </a:r>
            <a:r>
              <a:rPr kumimoji="0" lang="en-US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kumimoji="0" lang="en-US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21"/>
          <p:cNvSpPr txBox="1"/>
          <p:nvPr/>
        </p:nvSpPr>
        <p:spPr>
          <a:xfrm>
            <a:off x="5431212" y="2738975"/>
            <a:ext cx="3636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Electric field map,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resolution 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 µm by 3000 µm by 500 µm</a:t>
            </a:r>
            <a:endParaRPr kumimoji="0" lang="en-US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977"/>
          <a:stretch/>
        </p:blipFill>
        <p:spPr>
          <a:xfrm>
            <a:off x="798515" y="3466913"/>
            <a:ext cx="4705621" cy="187795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28677" y="5399602"/>
            <a:ext cx="7008778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First 3 stripes measure the current.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For protecting the splitter from damage: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current limit on stripes was set by comparing to the splitter EXT 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    used at 72 MeV for the isotope production  simulations </a:t>
            </a:r>
            <a:endParaRPr lang="en-US" sz="20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377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of splitter test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</a:t>
            </a:r>
            <a:r>
              <a:rPr kumimoji="0" lang="en-US" sz="9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 </a:t>
            </a:r>
            <a:fld id="{EBC07571-3134-BB4B-B83F-1A9FE18D34F3}" type="slidenum">
              <a:rPr kumimoji="0" lang="en-US" sz="900" b="0" i="0" u="none" strike="noStrike" kern="120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319192" y="5604152"/>
            <a:ext cx="679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BAD61FE5-388C-5C9F-F035-9C9AF0A6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88" y="889687"/>
            <a:ext cx="4643166" cy="3137655"/>
          </a:xfrm>
          <a:prstGeom prst="rect">
            <a:avLst/>
          </a:prstGeom>
        </p:spPr>
      </p:pic>
      <p:cxnSp>
        <p:nvCxnSpPr>
          <p:cNvPr id="22" name="Gerade Verbindung mit Pfeil 21"/>
          <p:cNvCxnSpPr/>
          <p:nvPr/>
        </p:nvCxnSpPr>
        <p:spPr bwMode="auto">
          <a:xfrm>
            <a:off x="3735476" y="968420"/>
            <a:ext cx="85164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feld 22"/>
          <p:cNvSpPr txBox="1"/>
          <p:nvPr/>
        </p:nvSpPr>
        <p:spPr>
          <a:xfrm>
            <a:off x="743565" y="835948"/>
            <a:ext cx="2892330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max. allowed</a:t>
            </a:r>
            <a:r>
              <a:rPr kumimoji="0" lang="en-US" sz="1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current on strips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25882" y="5812670"/>
            <a:ext cx="777366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2023: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larger beam optic with water cooled quadrupoles should be possible</a:t>
            </a:r>
            <a:endParaRPr kumimoji="0" lang="en-US" sz="2000" b="0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25882" y="4366108"/>
            <a:ext cx="6811929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As expected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: larger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losses about a factor 2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 dose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 rate measurements above proton beam line are analyzed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critically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, since the beamline is maintained hands-on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 further measurement (dose rates) &amp; simulations needed</a:t>
            </a:r>
            <a:endParaRPr kumimoji="0" lang="en-US" sz="2000" b="0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84509" y="3876364"/>
            <a:ext cx="2571217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average split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current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[</a:t>
            </a:r>
            <a:r>
              <a:rPr lang="en-US" sz="2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A]</a:t>
            </a:r>
          </a:p>
        </p:txBody>
      </p:sp>
      <p:sp>
        <p:nvSpPr>
          <p:cNvPr id="25" name="Textfeld 24"/>
          <p:cNvSpPr txBox="1"/>
          <p:nvPr/>
        </p:nvSpPr>
        <p:spPr>
          <a:xfrm rot="16200000">
            <a:off x="2634336" y="2302209"/>
            <a:ext cx="2929776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average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current on strips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[</a:t>
            </a:r>
            <a:r>
              <a:rPr lang="en-US" sz="2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A]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95658" y="2255381"/>
            <a:ext cx="3662093" cy="1218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80 </a:t>
            </a:r>
            <a:r>
              <a:rPr lang="en-US" sz="2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A beam could be split off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with horizontally increased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beam optics!</a:t>
            </a:r>
          </a:p>
        </p:txBody>
      </p:sp>
    </p:spTree>
    <p:extLst>
      <p:ext uri="{BB962C8B-B14F-4D97-AF65-F5344CB8AC3E}">
        <p14:creationId xmlns:p14="http://schemas.microsoft.com/office/powerpoint/2010/main" val="3201631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TATTOOS target station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</a:t>
            </a:r>
            <a:r>
              <a:rPr kumimoji="0" lang="en-US" sz="9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 </a:t>
            </a:r>
            <a:fld id="{EBC07571-3134-BB4B-B83F-1A9FE18D34F3}" type="slidenum">
              <a:rPr kumimoji="0" lang="en-US" sz="900" b="0" i="0" u="none" strike="noStrike" kern="120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pic>
        <p:nvPicPr>
          <p:cNvPr id="11" name="Grafik 18" descr="C:\Users\snuverink_j\AppData\Local\Microsoft\Windows\INetCache\Content.MSO\8231864B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279" y="2018442"/>
            <a:ext cx="2973721" cy="20890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Arrow Connector 11"/>
          <p:cNvCxnSpPr/>
          <p:nvPr/>
        </p:nvCxnSpPr>
        <p:spPr bwMode="auto">
          <a:xfrm flipH="1">
            <a:off x="2400300" y="981325"/>
            <a:ext cx="416982" cy="330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2"/>
          <p:cNvSpPr txBox="1"/>
          <p:nvPr/>
        </p:nvSpPr>
        <p:spPr>
          <a:xfrm>
            <a:off x="4429908" y="4086468"/>
            <a:ext cx="1386186" cy="24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400" kern="1000" spc="23" dirty="0" smtClean="0">
                <a:cs typeface="Franklin Gothic Book"/>
              </a:rPr>
              <a:t>Courtesy C Sattler </a:t>
            </a:r>
            <a:endParaRPr lang="en-US" sz="1400" kern="1000" spc="23" dirty="0">
              <a:cs typeface="Franklin Gothic Book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75" y="981325"/>
            <a:ext cx="1683956" cy="4132935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48013" y="5110530"/>
            <a:ext cx="186698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Coupling of target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to media supply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589843" y="680396"/>
            <a:ext cx="78739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kern="1000" spc="3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</a:rPr>
              <a:t>S</a:t>
            </a:r>
            <a:r>
              <a:rPr kumimoji="0" lang="en-US" sz="2000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plitter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1848661" y="1183248"/>
            <a:ext cx="4342027" cy="2933577"/>
            <a:chOff x="1848661" y="1183248"/>
            <a:chExt cx="4342027" cy="2933577"/>
          </a:xfrm>
        </p:grpSpPr>
        <p:pic>
          <p:nvPicPr>
            <p:cNvPr id="5" name="Picture 10"/>
            <p:cNvPicPr/>
            <p:nvPr/>
          </p:nvPicPr>
          <p:blipFill rotWithShape="1">
            <a:blip r:embed="rId5" cstate="print">
              <a:clrChange>
                <a:clrFrom>
                  <a:srgbClr val="939393"/>
                </a:clrFrom>
                <a:clrTo>
                  <a:srgbClr val="93939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89" t="17114" r="6826" b="8792"/>
            <a:stretch/>
          </p:blipFill>
          <p:spPr>
            <a:xfrm>
              <a:off x="1961588" y="1183248"/>
              <a:ext cx="4229100" cy="290322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feld 18"/>
            <p:cNvSpPr txBox="1"/>
            <p:nvPr/>
          </p:nvSpPr>
          <p:spPr>
            <a:xfrm rot="20267750">
              <a:off x="5669624" y="3449304"/>
              <a:ext cx="478016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kern="1000" cap="none" spc="3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ヒラギノ角ゴ Pro W3"/>
                  <a:cs typeface="Franklin Gothic Book"/>
                </a:rPr>
                <a:t>UCN</a:t>
              </a:r>
            </a:p>
          </p:txBody>
        </p:sp>
        <p:sp>
          <p:nvSpPr>
            <p:cNvPr id="20" name="Rechteck 19"/>
            <p:cNvSpPr/>
            <p:nvPr/>
          </p:nvSpPr>
          <p:spPr bwMode="auto">
            <a:xfrm rot="385541">
              <a:off x="1848661" y="2152224"/>
              <a:ext cx="966976" cy="19646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10" name="Grafik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16" y="646264"/>
            <a:ext cx="2992582" cy="13234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12"/>
          <p:cNvSpPr txBox="1"/>
          <p:nvPr/>
        </p:nvSpPr>
        <p:spPr>
          <a:xfrm>
            <a:off x="6920394" y="615130"/>
            <a:ext cx="1604805" cy="21226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400" kern="1000" spc="23" dirty="0" smtClean="0">
                <a:cs typeface="Franklin Gothic Book"/>
              </a:rPr>
              <a:t>Courtesy V. </a:t>
            </a:r>
            <a:r>
              <a:rPr lang="en-US" sz="1400" kern="1000" spc="23" dirty="0" err="1" smtClean="0">
                <a:cs typeface="Franklin Gothic Book"/>
              </a:rPr>
              <a:t>Vrankovic</a:t>
            </a:r>
            <a:r>
              <a:rPr lang="en-US" sz="1400" kern="1000" spc="23" dirty="0" smtClean="0">
                <a:cs typeface="Franklin Gothic Book"/>
              </a:rPr>
              <a:t> </a:t>
            </a:r>
            <a:endParaRPr lang="en-US" sz="1400" kern="1000" spc="23" dirty="0">
              <a:cs typeface="Franklin Gothic Book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6049937" y="1677453"/>
            <a:ext cx="631075" cy="2246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kern="1000" spc="23" dirty="0">
                <a:cs typeface="Franklin Gothic Book"/>
              </a:rPr>
              <a:t>Wobbler</a:t>
            </a:r>
          </a:p>
        </p:txBody>
      </p:sp>
      <p:cxnSp>
        <p:nvCxnSpPr>
          <p:cNvPr id="15" name="Straight Arrow Connector 13"/>
          <p:cNvCxnSpPr/>
          <p:nvPr/>
        </p:nvCxnSpPr>
        <p:spPr bwMode="auto">
          <a:xfrm flipH="1">
            <a:off x="4076140" y="1789766"/>
            <a:ext cx="1890498" cy="2286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Gerade Verbindung mit Pfeil 24"/>
          <p:cNvCxnSpPr>
            <a:stCxn id="13" idx="2"/>
          </p:cNvCxnSpPr>
          <p:nvPr/>
        </p:nvCxnSpPr>
        <p:spPr bwMode="auto">
          <a:xfrm>
            <a:off x="6365475" y="1902079"/>
            <a:ext cx="1426803" cy="7616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Gerader Verbinder 26"/>
          <p:cNvCxnSpPr/>
          <p:nvPr/>
        </p:nvCxnSpPr>
        <p:spPr bwMode="auto">
          <a:xfrm flipH="1">
            <a:off x="4337685" y="2568183"/>
            <a:ext cx="314236" cy="2797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hteck 28"/>
          <p:cNvSpPr/>
          <p:nvPr/>
        </p:nvSpPr>
        <p:spPr bwMode="auto">
          <a:xfrm>
            <a:off x="3686068" y="3181354"/>
            <a:ext cx="266252" cy="24484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31" name="Gerader Verbinder 30"/>
          <p:cNvCxnSpPr/>
          <p:nvPr/>
        </p:nvCxnSpPr>
        <p:spPr bwMode="auto">
          <a:xfrm>
            <a:off x="3819194" y="3426199"/>
            <a:ext cx="0" cy="4144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r Verbinder 34"/>
          <p:cNvCxnSpPr/>
          <p:nvPr/>
        </p:nvCxnSpPr>
        <p:spPr bwMode="auto">
          <a:xfrm flipH="1">
            <a:off x="3952321" y="3023985"/>
            <a:ext cx="164092" cy="15736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Rechteck 36"/>
          <p:cNvSpPr/>
          <p:nvPr/>
        </p:nvSpPr>
        <p:spPr bwMode="auto">
          <a:xfrm>
            <a:off x="3291312" y="3836136"/>
            <a:ext cx="1022101" cy="328628"/>
          </a:xfrm>
          <a:prstGeom prst="rect">
            <a:avLst/>
          </a:prstGeom>
          <a:solidFill>
            <a:srgbClr val="85543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3 hot cells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849068" y="2167891"/>
            <a:ext cx="96821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Target</a:t>
            </a:r>
          </a:p>
          <a:p>
            <a:pPr marL="0" marR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kern="1000" spc="3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</a:rPr>
              <a:t>exchange</a:t>
            </a:r>
            <a:r>
              <a:rPr kumimoji="0" lang="en-US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 </a:t>
            </a:r>
          </a:p>
          <a:p>
            <a:pPr marL="0" marR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kern="1000" spc="3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</a:rPr>
              <a:t>hot cell</a:t>
            </a:r>
            <a:endParaRPr kumimoji="0" lang="en-US" b="0" i="0" u="none" strike="noStrike" kern="1000" cap="none" spc="3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  <p:cxnSp>
        <p:nvCxnSpPr>
          <p:cNvPr id="42" name="Straight Arrow Connector 11"/>
          <p:cNvCxnSpPr/>
          <p:nvPr/>
        </p:nvCxnSpPr>
        <p:spPr bwMode="auto">
          <a:xfrm>
            <a:off x="2829913" y="2510829"/>
            <a:ext cx="621184" cy="382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feld 44"/>
          <p:cNvSpPr txBox="1"/>
          <p:nvPr/>
        </p:nvSpPr>
        <p:spPr>
          <a:xfrm>
            <a:off x="1838510" y="3079447"/>
            <a:ext cx="932819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kern="1000" spc="3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</a:rPr>
              <a:t>M</a:t>
            </a:r>
            <a:r>
              <a:rPr kumimoji="0" lang="en-US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ass </a:t>
            </a:r>
          </a:p>
          <a:p>
            <a:pPr marL="0" marR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separator</a:t>
            </a:r>
          </a:p>
          <a:p>
            <a:pPr marL="0" marR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kern="1000" spc="3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</a:rPr>
              <a:t>(magnet)</a:t>
            </a:r>
            <a:endParaRPr kumimoji="0" lang="en-US" b="0" i="0" u="none" strike="noStrike" kern="1000" cap="none" spc="3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  <p:cxnSp>
        <p:nvCxnSpPr>
          <p:cNvPr id="46" name="Straight Arrow Connector 11"/>
          <p:cNvCxnSpPr/>
          <p:nvPr/>
        </p:nvCxnSpPr>
        <p:spPr bwMode="auto">
          <a:xfrm>
            <a:off x="2567372" y="3240564"/>
            <a:ext cx="1229097" cy="580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Textfeld 47"/>
          <p:cNvSpPr txBox="1"/>
          <p:nvPr/>
        </p:nvSpPr>
        <p:spPr>
          <a:xfrm>
            <a:off x="2092200" y="4689565"/>
            <a:ext cx="636256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Separation of ions</a:t>
            </a:r>
          </a:p>
          <a:p>
            <a:pPr>
              <a:lnSpc>
                <a:spcPct val="110000"/>
              </a:lnSpc>
              <a:defRPr/>
            </a:pPr>
            <a:r>
              <a:rPr lang="en-US" sz="2000" kern="1000" spc="3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</a:rPr>
              <a:t>by RILIS (</a:t>
            </a:r>
            <a:r>
              <a:rPr lang="en-US" sz="2000" dirty="0" smtClean="0"/>
              <a:t>Resonance Ionization Laser Ion Source)</a:t>
            </a:r>
          </a:p>
          <a:p>
            <a:pPr>
              <a:lnSpc>
                <a:spcPct val="110000"/>
              </a:lnSpc>
              <a:defRPr/>
            </a:pPr>
            <a:r>
              <a:rPr lang="en-US" sz="2000" kern="1000" spc="3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</a:rPr>
              <a:t>&amp; ISOL (</a:t>
            </a:r>
            <a:r>
              <a:rPr lang="en-US" sz="2000" dirty="0" smtClean="0"/>
              <a:t>Isotope Separation Online)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000" spc="3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</a:rPr>
              <a:t>&amp; chemistry</a:t>
            </a:r>
            <a:endParaRPr kumimoji="0" lang="en-US" sz="2000" b="0" i="0" u="none" strike="noStrike" kern="1000" cap="none" spc="3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2077200" y="6097856"/>
            <a:ext cx="6858078" cy="6414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000" spc="3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</a:rPr>
              <a:t>Clinical preparation (radiolabeling) in clean room (GMP),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000" spc="3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</a:rPr>
              <a:t>collaboration with University hospital Zurich (USZ)</a:t>
            </a:r>
            <a:endParaRPr kumimoji="0" lang="en-US" sz="1800" b="0" i="0" u="none" strike="noStrike" kern="1000" cap="none" spc="3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6281530" y="4288227"/>
            <a:ext cx="275319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Beam profile on</a:t>
            </a:r>
            <a:r>
              <a:rPr kumimoji="0" lang="en-US" sz="2000" b="0" i="0" u="none" strike="noStrike" kern="1000" cap="none" spc="3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 10 cm Ta</a:t>
            </a:r>
          </a:p>
          <a:p>
            <a:pPr marL="0" marR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kern="1000" spc="30" baseline="0" dirty="0" smtClean="0">
                <a:solidFill>
                  <a:srgbClr val="000000"/>
                </a:solidFill>
                <a:latin typeface="Calibri"/>
                <a:ea typeface="ヒラギノ角ゴ Pro W3"/>
                <a:cs typeface="Franklin Gothic Book"/>
                <a:sym typeface="Wingdings" panose="05000000000000000000" pitchFamily="2" charset="2"/>
              </a:rPr>
              <a:t> challenging to cool</a:t>
            </a:r>
            <a:endParaRPr kumimoji="0" lang="en-US" sz="2000" b="0" i="0" u="none" strike="noStrike" kern="1000" cap="none" spc="3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55878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2009m06_SLS_luftbild_03_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400" r="9995" b="6133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/>
          </p:cNvSpPr>
          <p:nvPr/>
        </p:nvSpPr>
        <p:spPr>
          <a:xfrm>
            <a:off x="0" y="44450"/>
            <a:ext cx="6732588" cy="8509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0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ヒラギノ角ゴ Pro W3"/>
              </a:rPr>
              <a:t>Accelerator Facilities at PSI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32862" y="2105749"/>
            <a:ext cx="2715652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</a:rPr>
              <a:t>p-Therapy (PROSCAN)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</a:rPr>
              <a:t>Comet: 250MeV, &lt;1</a:t>
            </a: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sym typeface="Symbol" pitchFamily="18" charset="2"/>
              </a:rPr>
              <a:t>A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287" y="5949950"/>
            <a:ext cx="2966221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</a:rPr>
              <a:t>Swiss Light Source (SLS)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</a:rPr>
              <a:t>2.4GeV, 400m</a:t>
            </a: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sym typeface="Symbol" pitchFamily="18" charset="2"/>
              </a:rPr>
              <a:t>A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76825" y="5373688"/>
            <a:ext cx="2735535" cy="7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</a:rPr>
              <a:t>High Intensity Proton Accelerator (HIPA)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</a:rPr>
              <a:t>590 MeV, max. 2.4m</a:t>
            </a: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sym typeface="Symbol" pitchFamily="18" charset="2"/>
              </a:rPr>
              <a:t>A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22814" y="2925763"/>
            <a:ext cx="1800225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</a:rPr>
              <a:t>SWISSFEL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</a:rPr>
              <a:t>5.8 GeV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/>
              <a:sym typeface="Symbol" pitchFamily="18" charset="2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90688" y="2709863"/>
            <a:ext cx="1800225" cy="4318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5435600" y="3284538"/>
            <a:ext cx="504825" cy="208915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7651165" y="2781300"/>
            <a:ext cx="1384885" cy="71437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900113" y="3284538"/>
            <a:ext cx="863600" cy="2159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0" y="2781300"/>
            <a:ext cx="169068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</a:rPr>
              <a:t>Central control room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/>
              <a:sym typeface="Symbol" pitchFamily="18" charset="2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6588223" y="1988840"/>
            <a:ext cx="864097" cy="721023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553865" y="1417374"/>
            <a:ext cx="2194600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</a:rPr>
              <a:t>SINQ Spallation Neutron Source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/>
              <a:sym typeface="Symbol" pitchFamily="18" charset="2"/>
            </a:endParaRP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2843213" y="1988840"/>
            <a:ext cx="1224756" cy="743555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291999" y="1652823"/>
            <a:ext cx="839842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►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sym typeface="Symbol" pitchFamily="18" charset="2"/>
              </a:rPr>
              <a:t>UCN</a:t>
            </a:r>
          </a:p>
        </p:txBody>
      </p:sp>
    </p:spTree>
    <p:extLst>
      <p:ext uri="{BB962C8B-B14F-4D97-AF65-F5344CB8AC3E}">
        <p14:creationId xmlns:p14="http://schemas.microsoft.com/office/powerpoint/2010/main" val="1764161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984399" y="228600"/>
            <a:ext cx="278849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de-CH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eorgia"/>
                <a:ea typeface="ヒラギノ角ゴ Pro W3" charset="-128"/>
              </a:rPr>
              <a:t>Summary</a:t>
            </a:r>
            <a:endParaRPr kumimoji="0" lang="de-CH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eorgia"/>
              <a:ea typeface="ヒラギノ角ゴ Pro W3" charset="-128"/>
            </a:endParaRP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63563" y="1341438"/>
            <a:ext cx="5472112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49238" indent="-249238"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1pPr>
            <a:lvl2pPr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2pPr>
            <a:lvl3pPr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3pPr>
            <a:lvl4pPr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4pPr>
            <a:lvl5pPr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249238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Tx/>
              <a:buFont typeface="Arial Narrow" pitchFamily="34" charset="0"/>
              <a:buChar char="•"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ヒラギノ角ゴ Pro W3" charset="-128"/>
              </a:rPr>
              <a:t>Introduction to the PSI High Intensity Proton Accelerator (HIPA)</a:t>
            </a:r>
          </a:p>
          <a:p>
            <a:pPr marL="285750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ヒラギノ角ゴ Pro W3" charset="-128"/>
            </a:endParaRPr>
          </a:p>
          <a:p>
            <a:pPr marL="249238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Tx/>
              <a:buFont typeface="Arial Narrow" pitchFamily="34" charset="0"/>
              <a:buChar char="•"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ヒラギノ角ゴ Pro W3" charset="-128"/>
              </a:rPr>
              <a:t>Extraction from the Ring Cyclotron</a:t>
            </a:r>
          </a:p>
          <a:p>
            <a:pPr marL="285750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ヒラギノ角ゴ Pro W3" charset="-128"/>
            </a:endParaRPr>
          </a:p>
          <a:p>
            <a:pPr marL="249238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Tx/>
              <a:buFont typeface="Arial Narrow" pitchFamily="34" charset="0"/>
              <a:buChar char="•"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ヒラギノ角ゴ Pro W3" charset="-128"/>
              </a:rPr>
              <a:t>Beam transfer to the meson production targets M/E and SINQ spallation source </a:t>
            </a:r>
          </a:p>
          <a:p>
            <a:pPr marL="285750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ヒラギノ角ゴ Pro W3" charset="-128"/>
            </a:endParaRPr>
          </a:p>
          <a:p>
            <a:pPr marL="249238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Tx/>
              <a:buFont typeface="Arial Narrow" pitchFamily="34" charset="0"/>
              <a:buChar char="•"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ヒラギノ角ゴ Pro W3" charset="-128"/>
              </a:rPr>
              <a:t>Beam diagnostics for setup &amp; optimization</a:t>
            </a:r>
          </a:p>
          <a:p>
            <a:pPr marL="277813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ヒラギノ角ゴ Pro W3" charset="-128"/>
            </a:endParaRPr>
          </a:p>
          <a:p>
            <a:pPr marL="249238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Tx/>
              <a:buFont typeface="Arial Narrow" pitchFamily="34" charset="0"/>
              <a:buChar char="•"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ヒラギノ角ゴ Pro W3" charset="-128"/>
              </a:rPr>
              <a:t>Feasibility study of beam rotation for SINQ</a:t>
            </a:r>
          </a:p>
          <a:p>
            <a:pPr marL="285750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ヒラギノ角ゴ Pro W3" charset="-128"/>
            </a:endParaRPr>
          </a:p>
          <a:p>
            <a:pPr marL="249238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Tx/>
              <a:buFont typeface="Arial Narrow" pitchFamily="34" charset="0"/>
              <a:buChar char="•"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ヒラギノ角ゴ Pro W3" charset="-128"/>
              </a:rPr>
              <a:t>Beam switchover to the UCN source</a:t>
            </a:r>
          </a:p>
          <a:p>
            <a:pPr marL="277813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ヒラギノ角ゴ Pro W3" charset="-128"/>
            </a:endParaRPr>
          </a:p>
          <a:p>
            <a:pPr marL="249238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Tx/>
              <a:buFont typeface="Arial Narrow" pitchFamily="34" charset="0"/>
              <a:buChar char="•"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ヒラギノ角ゴ Pro W3" charset="-128"/>
              </a:rPr>
              <a:t>Conclusion</a:t>
            </a:r>
          </a:p>
          <a:p>
            <a:pPr marL="285750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r>
              <a:rPr kumimoji="0" lang="de-CH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ヒラギノ角ゴ Pro W3" charset="-128"/>
              </a:rPr>
              <a:t> </a:t>
            </a:r>
          </a:p>
          <a:p>
            <a:pPr marL="285750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endParaRPr kumimoji="0" lang="de-CH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ヒラギノ角ゴ Pro W3" charset="-128"/>
            </a:endParaRPr>
          </a:p>
          <a:p>
            <a:pPr marL="285750" marR="0" lvl="0" indent="-2492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9238" algn="l"/>
                <a:tab pos="696913" algn="l"/>
                <a:tab pos="1146175" algn="l"/>
                <a:tab pos="1595438" algn="l"/>
                <a:tab pos="2044700" algn="l"/>
                <a:tab pos="2493963" algn="l"/>
                <a:tab pos="2943225" algn="l"/>
                <a:tab pos="3392488" algn="l"/>
                <a:tab pos="3841750" algn="l"/>
                <a:tab pos="4291013" algn="l"/>
                <a:tab pos="4740275" algn="l"/>
                <a:tab pos="5189538" algn="l"/>
                <a:tab pos="5638800" algn="l"/>
                <a:tab pos="6088063" algn="l"/>
                <a:tab pos="6537325" algn="l"/>
                <a:tab pos="6986588" algn="l"/>
                <a:tab pos="7435850" algn="l"/>
                <a:tab pos="7885113" algn="l"/>
                <a:tab pos="8334375" algn="l"/>
                <a:tab pos="8783638" algn="l"/>
                <a:tab pos="9232900" algn="l"/>
              </a:tabLst>
              <a:defRPr/>
            </a:pPr>
            <a:endParaRPr kumimoji="0" lang="de-CH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ヒラギノ角ゴ Pro W3" charset="-128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9144000" cy="58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634856"/>
            <a:ext cx="9144000" cy="2606675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61938" y="1022350"/>
            <a:ext cx="8882062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198438" indent="-198438">
              <a:tabLst>
                <a:tab pos="198438" algn="l"/>
                <a:tab pos="646113" algn="l"/>
                <a:tab pos="1095375" algn="l"/>
                <a:tab pos="1544638" algn="l"/>
                <a:tab pos="1993900" algn="l"/>
                <a:tab pos="2443163" algn="l"/>
                <a:tab pos="2892425" algn="l"/>
                <a:tab pos="3341688" algn="l"/>
                <a:tab pos="3790950" algn="l"/>
                <a:tab pos="4240213" algn="l"/>
                <a:tab pos="4689475" algn="l"/>
                <a:tab pos="5138738" algn="l"/>
                <a:tab pos="5588000" algn="l"/>
                <a:tab pos="6037263" algn="l"/>
                <a:tab pos="6486525" algn="l"/>
                <a:tab pos="6935788" algn="l"/>
                <a:tab pos="7385050" algn="l"/>
                <a:tab pos="7834313" algn="l"/>
                <a:tab pos="8283575" algn="l"/>
                <a:tab pos="8732838" algn="l"/>
                <a:tab pos="91821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1pPr>
            <a:lvl2pPr>
              <a:tabLst>
                <a:tab pos="198438" algn="l"/>
                <a:tab pos="646113" algn="l"/>
                <a:tab pos="1095375" algn="l"/>
                <a:tab pos="1544638" algn="l"/>
                <a:tab pos="1993900" algn="l"/>
                <a:tab pos="2443163" algn="l"/>
                <a:tab pos="2892425" algn="l"/>
                <a:tab pos="3341688" algn="l"/>
                <a:tab pos="3790950" algn="l"/>
                <a:tab pos="4240213" algn="l"/>
                <a:tab pos="4689475" algn="l"/>
                <a:tab pos="5138738" algn="l"/>
                <a:tab pos="5588000" algn="l"/>
                <a:tab pos="6037263" algn="l"/>
                <a:tab pos="6486525" algn="l"/>
                <a:tab pos="6935788" algn="l"/>
                <a:tab pos="7385050" algn="l"/>
                <a:tab pos="7834313" algn="l"/>
                <a:tab pos="8283575" algn="l"/>
                <a:tab pos="8732838" algn="l"/>
                <a:tab pos="91821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2pPr>
            <a:lvl3pPr>
              <a:tabLst>
                <a:tab pos="198438" algn="l"/>
                <a:tab pos="646113" algn="l"/>
                <a:tab pos="1095375" algn="l"/>
                <a:tab pos="1544638" algn="l"/>
                <a:tab pos="1993900" algn="l"/>
                <a:tab pos="2443163" algn="l"/>
                <a:tab pos="2892425" algn="l"/>
                <a:tab pos="3341688" algn="l"/>
                <a:tab pos="3790950" algn="l"/>
                <a:tab pos="4240213" algn="l"/>
                <a:tab pos="4689475" algn="l"/>
                <a:tab pos="5138738" algn="l"/>
                <a:tab pos="5588000" algn="l"/>
                <a:tab pos="6037263" algn="l"/>
                <a:tab pos="6486525" algn="l"/>
                <a:tab pos="6935788" algn="l"/>
                <a:tab pos="7385050" algn="l"/>
                <a:tab pos="7834313" algn="l"/>
                <a:tab pos="8283575" algn="l"/>
                <a:tab pos="8732838" algn="l"/>
                <a:tab pos="91821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3pPr>
            <a:lvl4pPr>
              <a:tabLst>
                <a:tab pos="198438" algn="l"/>
                <a:tab pos="646113" algn="l"/>
                <a:tab pos="1095375" algn="l"/>
                <a:tab pos="1544638" algn="l"/>
                <a:tab pos="1993900" algn="l"/>
                <a:tab pos="2443163" algn="l"/>
                <a:tab pos="2892425" algn="l"/>
                <a:tab pos="3341688" algn="l"/>
                <a:tab pos="3790950" algn="l"/>
                <a:tab pos="4240213" algn="l"/>
                <a:tab pos="4689475" algn="l"/>
                <a:tab pos="5138738" algn="l"/>
                <a:tab pos="5588000" algn="l"/>
                <a:tab pos="6037263" algn="l"/>
                <a:tab pos="6486525" algn="l"/>
                <a:tab pos="6935788" algn="l"/>
                <a:tab pos="7385050" algn="l"/>
                <a:tab pos="7834313" algn="l"/>
                <a:tab pos="8283575" algn="l"/>
                <a:tab pos="8732838" algn="l"/>
                <a:tab pos="91821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4pPr>
            <a:lvl5pPr>
              <a:tabLst>
                <a:tab pos="198438" algn="l"/>
                <a:tab pos="646113" algn="l"/>
                <a:tab pos="1095375" algn="l"/>
                <a:tab pos="1544638" algn="l"/>
                <a:tab pos="1993900" algn="l"/>
                <a:tab pos="2443163" algn="l"/>
                <a:tab pos="2892425" algn="l"/>
                <a:tab pos="3341688" algn="l"/>
                <a:tab pos="3790950" algn="l"/>
                <a:tab pos="4240213" algn="l"/>
                <a:tab pos="4689475" algn="l"/>
                <a:tab pos="5138738" algn="l"/>
                <a:tab pos="5588000" algn="l"/>
                <a:tab pos="6037263" algn="l"/>
                <a:tab pos="6486525" algn="l"/>
                <a:tab pos="6935788" algn="l"/>
                <a:tab pos="7385050" algn="l"/>
                <a:tab pos="7834313" algn="l"/>
                <a:tab pos="8283575" algn="l"/>
                <a:tab pos="8732838" algn="l"/>
                <a:tab pos="91821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98438" algn="l"/>
                <a:tab pos="646113" algn="l"/>
                <a:tab pos="1095375" algn="l"/>
                <a:tab pos="1544638" algn="l"/>
                <a:tab pos="1993900" algn="l"/>
                <a:tab pos="2443163" algn="l"/>
                <a:tab pos="2892425" algn="l"/>
                <a:tab pos="3341688" algn="l"/>
                <a:tab pos="3790950" algn="l"/>
                <a:tab pos="4240213" algn="l"/>
                <a:tab pos="4689475" algn="l"/>
                <a:tab pos="5138738" algn="l"/>
                <a:tab pos="5588000" algn="l"/>
                <a:tab pos="6037263" algn="l"/>
                <a:tab pos="6486525" algn="l"/>
                <a:tab pos="6935788" algn="l"/>
                <a:tab pos="7385050" algn="l"/>
                <a:tab pos="7834313" algn="l"/>
                <a:tab pos="8283575" algn="l"/>
                <a:tab pos="8732838" algn="l"/>
                <a:tab pos="91821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98438" algn="l"/>
                <a:tab pos="646113" algn="l"/>
                <a:tab pos="1095375" algn="l"/>
                <a:tab pos="1544638" algn="l"/>
                <a:tab pos="1993900" algn="l"/>
                <a:tab pos="2443163" algn="l"/>
                <a:tab pos="2892425" algn="l"/>
                <a:tab pos="3341688" algn="l"/>
                <a:tab pos="3790950" algn="l"/>
                <a:tab pos="4240213" algn="l"/>
                <a:tab pos="4689475" algn="l"/>
                <a:tab pos="5138738" algn="l"/>
                <a:tab pos="5588000" algn="l"/>
                <a:tab pos="6037263" algn="l"/>
                <a:tab pos="6486525" algn="l"/>
                <a:tab pos="6935788" algn="l"/>
                <a:tab pos="7385050" algn="l"/>
                <a:tab pos="7834313" algn="l"/>
                <a:tab pos="8283575" algn="l"/>
                <a:tab pos="8732838" algn="l"/>
                <a:tab pos="91821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98438" algn="l"/>
                <a:tab pos="646113" algn="l"/>
                <a:tab pos="1095375" algn="l"/>
                <a:tab pos="1544638" algn="l"/>
                <a:tab pos="1993900" algn="l"/>
                <a:tab pos="2443163" algn="l"/>
                <a:tab pos="2892425" algn="l"/>
                <a:tab pos="3341688" algn="l"/>
                <a:tab pos="3790950" algn="l"/>
                <a:tab pos="4240213" algn="l"/>
                <a:tab pos="4689475" algn="l"/>
                <a:tab pos="5138738" algn="l"/>
                <a:tab pos="5588000" algn="l"/>
                <a:tab pos="6037263" algn="l"/>
                <a:tab pos="6486525" algn="l"/>
                <a:tab pos="6935788" algn="l"/>
                <a:tab pos="7385050" algn="l"/>
                <a:tab pos="7834313" algn="l"/>
                <a:tab pos="8283575" algn="l"/>
                <a:tab pos="8732838" algn="l"/>
                <a:tab pos="91821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98438" algn="l"/>
                <a:tab pos="646113" algn="l"/>
                <a:tab pos="1095375" algn="l"/>
                <a:tab pos="1544638" algn="l"/>
                <a:tab pos="1993900" algn="l"/>
                <a:tab pos="2443163" algn="l"/>
                <a:tab pos="2892425" algn="l"/>
                <a:tab pos="3341688" algn="l"/>
                <a:tab pos="3790950" algn="l"/>
                <a:tab pos="4240213" algn="l"/>
                <a:tab pos="4689475" algn="l"/>
                <a:tab pos="5138738" algn="l"/>
                <a:tab pos="5588000" algn="l"/>
                <a:tab pos="6037263" algn="l"/>
                <a:tab pos="6486525" algn="l"/>
                <a:tab pos="6935788" algn="l"/>
                <a:tab pos="7385050" algn="l"/>
                <a:tab pos="7834313" algn="l"/>
                <a:tab pos="8283575" algn="l"/>
                <a:tab pos="8732838" algn="l"/>
                <a:tab pos="91821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198438" algn="l"/>
                <a:tab pos="646113" algn="l"/>
                <a:tab pos="1095375" algn="l"/>
                <a:tab pos="1544638" algn="l"/>
                <a:tab pos="1993900" algn="l"/>
                <a:tab pos="2443163" algn="l"/>
                <a:tab pos="2892425" algn="l"/>
                <a:tab pos="3341688" algn="l"/>
                <a:tab pos="3790950" algn="l"/>
                <a:tab pos="4240213" algn="l"/>
                <a:tab pos="4689475" algn="l"/>
                <a:tab pos="5138738" algn="l"/>
                <a:tab pos="5588000" algn="l"/>
                <a:tab pos="6037263" algn="l"/>
                <a:tab pos="6486525" algn="l"/>
                <a:tab pos="6935788" algn="l"/>
                <a:tab pos="7385050" algn="l"/>
                <a:tab pos="7834313" algn="l"/>
                <a:tab pos="8283575" algn="l"/>
                <a:tab pos="8732838" algn="l"/>
                <a:tab pos="9182100" algn="l"/>
              </a:tabLst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-128"/>
            </a:endParaRPr>
          </a:p>
          <a:p>
            <a:pPr marL="198438" marR="0" lvl="0" indent="-1984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Wingdings" pitchFamily="2" charset="2"/>
              <a:buChar char=""/>
              <a:tabLst>
                <a:tab pos="198438" algn="l"/>
                <a:tab pos="646113" algn="l"/>
                <a:tab pos="1095375" algn="l"/>
                <a:tab pos="1544638" algn="l"/>
                <a:tab pos="1993900" algn="l"/>
                <a:tab pos="2443163" algn="l"/>
                <a:tab pos="2892425" algn="l"/>
                <a:tab pos="3341688" algn="l"/>
                <a:tab pos="3790950" algn="l"/>
                <a:tab pos="4240213" algn="l"/>
                <a:tab pos="4689475" algn="l"/>
                <a:tab pos="5138738" algn="l"/>
                <a:tab pos="5588000" algn="l"/>
                <a:tab pos="6037263" algn="l"/>
                <a:tab pos="6486525" algn="l"/>
                <a:tab pos="6935788" algn="l"/>
                <a:tab pos="7385050" algn="l"/>
                <a:tab pos="7834313" algn="l"/>
                <a:tab pos="8283575" algn="l"/>
                <a:tab pos="8732838" algn="l"/>
                <a:tab pos="9182100" algn="l"/>
              </a:tabLst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-128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021638" y="6683375"/>
            <a:ext cx="838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de-DE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ヒラギノ角ゴ Pro W3" charset="-128"/>
              </a:rPr>
              <a:t>Page </a:t>
            </a:r>
            <a:fld id="{F088D823-BC5A-42A4-8ED6-45FF4C2E0892}" type="slidenum">
              <a:rPr kumimoji="0" lang="de-DE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ヒラギノ角ゴ Pro W3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20</a:t>
            </a:fld>
            <a:endParaRPr kumimoji="0" lang="de-DE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ヒラギノ角ゴ Pro W3" charset="-128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DA4808A-AC38-44C7-ADA4-517367B96546}"/>
              </a:ext>
            </a:extLst>
          </p:cNvPr>
          <p:cNvSpPr txBox="1"/>
          <p:nvPr/>
        </p:nvSpPr>
        <p:spPr>
          <a:xfrm>
            <a:off x="130969" y="729657"/>
            <a:ext cx="8720208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IMPACT: a 77 MCHF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project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to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upgrade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the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existing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meson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production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station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M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de-CH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                    &amp; a </a:t>
            </a:r>
            <a:r>
              <a:rPr kumimoji="0" lang="de-CH" sz="20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new</a:t>
            </a:r>
            <a:r>
              <a:rPr kumimoji="0" lang="de-CH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</a:t>
            </a:r>
            <a:r>
              <a:rPr kumimoji="0" lang="de-CH" sz="20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target</a:t>
            </a:r>
            <a:r>
              <a:rPr kumimoji="0" lang="de-CH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</a:t>
            </a:r>
            <a:r>
              <a:rPr kumimoji="0" lang="de-CH" sz="20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station</a:t>
            </a:r>
            <a:r>
              <a:rPr kumimoji="0" lang="de-CH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</a:t>
            </a:r>
            <a:r>
              <a:rPr kumimoji="0" lang="de-CH" sz="20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to</a:t>
            </a:r>
            <a:r>
              <a:rPr kumimoji="0" lang="de-CH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</a:t>
            </a:r>
            <a:r>
              <a:rPr kumimoji="0" lang="de-CH" sz="20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produce</a:t>
            </a:r>
            <a:r>
              <a:rPr kumimoji="0" lang="de-CH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radioisotopes </a:t>
            </a:r>
            <a:r>
              <a:rPr kumimoji="0" lang="de-CH" sz="20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with</a:t>
            </a:r>
            <a:r>
              <a:rPr kumimoji="0" lang="de-CH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590 </a:t>
            </a:r>
            <a:r>
              <a:rPr kumimoji="0" lang="de-CH" sz="20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MeV</a:t>
            </a:r>
            <a:r>
              <a:rPr kumimoji="0" lang="de-CH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</a:t>
            </a:r>
            <a:r>
              <a:rPr kumimoji="0" lang="de-CH" sz="20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protons</a:t>
            </a:r>
            <a:endParaRPr kumimoji="0" lang="de-CH" sz="20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de-CH" sz="2000" baseline="0" noProof="0" dirty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baseline="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    -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baseline="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covers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a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broad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field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of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applications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: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particle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, solid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state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physics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,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life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noProof="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science</a:t>
            </a:r>
            <a:r>
              <a:rPr lang="de-CH" sz="2000" noProof="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......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de-CH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</a:t>
            </a:r>
            <a:r>
              <a:rPr kumimoji="0" lang="de-CH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    - </a:t>
            </a:r>
            <a:r>
              <a:rPr kumimoji="0" lang="de-CH" sz="20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to</a:t>
            </a:r>
            <a:r>
              <a:rPr kumimoji="0" lang="de-CH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</a:t>
            </a:r>
            <a:r>
              <a:rPr kumimoji="0" lang="de-CH" sz="20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be</a:t>
            </a:r>
            <a:r>
              <a:rPr kumimoji="0" lang="de-CH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</a:t>
            </a:r>
            <a:r>
              <a:rPr kumimoji="0" lang="de-CH" sz="20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realized</a:t>
            </a:r>
            <a:r>
              <a:rPr kumimoji="0" lang="de-CH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in 2027 </a:t>
            </a:r>
            <a:r>
              <a:rPr kumimoji="0" lang="de-CH" sz="20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to</a:t>
            </a:r>
            <a:r>
              <a:rPr kumimoji="0" lang="de-CH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2030</a:t>
            </a:r>
            <a:r>
              <a:rPr kumimoji="0" lang="de-CH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de-CH" sz="2000" dirty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    - CDR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finished</a:t>
            </a:r>
            <a:r>
              <a:rPr lang="de-CH" sz="200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end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of</a:t>
            </a:r>
            <a:r>
              <a:rPr lang="de-CH" sz="200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2021, TDR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planned</a:t>
            </a:r>
            <a:r>
              <a:rPr lang="de-CH" sz="200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for</a:t>
            </a:r>
            <a:r>
              <a:rPr lang="de-CH" sz="200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end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  <a:ea typeface="ヒラギノ角ゴ Pro W3"/>
              </a:rPr>
              <a:t>of</a:t>
            </a:r>
            <a:r>
              <a:rPr lang="de-CH" sz="200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2024</a:t>
            </a:r>
            <a:endParaRPr kumimoji="0" lang="de-CH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54312" y="5290237"/>
            <a:ext cx="6715044" cy="741576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Thank your for 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your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attention!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50895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952625" y="216446"/>
            <a:ext cx="7162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2500" b="0" i="0" u="none" strike="noStrike" kern="1200" cap="none" spc="0" normalizeH="0" baseline="0" dirty="0" smtClean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eorgia"/>
                <a:ea typeface="ヒラギノ角ゴ Pro W3" charset="0"/>
              </a:rPr>
              <a:t>The PSI Proton Accelerator Facilities </a:t>
            </a:r>
            <a:endParaRPr kumimoji="0" lang="en-US" altLang="de-DE" sz="2500" b="0" i="0" u="none" strike="noStrike" kern="1200" cap="none" spc="0" normalizeH="0" baseline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eorgia"/>
              <a:ea typeface="ヒラギノ角ゴ Pro W3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1204" y="4645688"/>
            <a:ext cx="4212764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15913" indent="-306388"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9pPr>
          </a:lstStyle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1" i="0" u="none" strike="noStrike" kern="1200" cap="none" spc="0" normalizeH="0" baseline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HIPA </a:t>
            </a: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(High Intensity Proton Accelerator)</a:t>
            </a:r>
          </a:p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- CW (50.63 MHz), 590 MeV, </a:t>
            </a:r>
          </a:p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- up to 2.4 mA(</a:t>
            </a: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1.44 MW</a:t>
            </a: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) </a:t>
            </a:r>
          </a:p>
          <a:p>
            <a:pPr marL="352425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2 meson production targets </a:t>
            </a:r>
          </a:p>
          <a:p>
            <a:pPr marL="352425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7 secondary beam lines</a:t>
            </a:r>
          </a:p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-  SINQ and UCN spallation source</a:t>
            </a:r>
          </a:p>
          <a:p>
            <a:pPr marL="342900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endParaRPr kumimoji="0" lang="en-US" altLang="de-DE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endParaRPr kumimoji="0" lang="en-US" altLang="de-DE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endParaRPr kumimoji="0" lang="en-US" altLang="de-DE" sz="16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2" charset="0"/>
              <a:ea typeface="ヒラギノ角ゴ Pro W3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093075" y="6575425"/>
            <a:ext cx="838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2" charset="0"/>
                <a:ea typeface="ヒラギノ角ゴ Pro W3" charset="0"/>
              </a:rPr>
              <a:t>Page </a:t>
            </a:r>
            <a:fld id="{13346440-5CC3-4739-B0E6-419E608D9001}" type="slidenum">
              <a:rPr kumimoji="0" lang="en-US" altLang="de-DE" sz="800" b="0" i="0" u="none" strike="noStrike" kern="120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2" charset="0"/>
                <a:ea typeface="ヒラギノ角ゴ Pro W3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</a:t>
            </a:fld>
            <a:endParaRPr kumimoji="0" lang="en-US" altLang="de-DE" sz="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2" charset="0"/>
              <a:ea typeface="ヒラギノ角ゴ Pro W3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55976" y="4651373"/>
            <a:ext cx="4680520" cy="203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15913" indent="-306388"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ヒラギノ角ゴ Pro W3" charset="0"/>
                <a:cs typeface="ヒラギノ角ゴ Pro W3" charset="0"/>
              </a:defRPr>
            </a:lvl9pPr>
          </a:lstStyle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1" i="0" u="none" strike="noStrike" kern="1200" cap="none" spc="0" normalizeH="0" baseline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PROSCAN </a:t>
            </a: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(Proton therapy): since 2007</a:t>
            </a:r>
          </a:p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Comet: superconducting cyclotron</a:t>
            </a:r>
          </a:p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CW, 250 MeV, up to  1 </a:t>
            </a: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ヒラギノ角ゴ Pro W3" charset="0"/>
              </a:rPr>
              <a:t>m</a:t>
            </a: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A protons</a:t>
            </a:r>
          </a:p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medical treatment:</a:t>
            </a:r>
          </a:p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3 Gantries, 1 Eye Cancer Treatment Station</a:t>
            </a:r>
          </a:p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r>
              <a:rPr kumimoji="0" lang="en-US" altLang="de-DE" sz="2000" b="0" i="0" u="none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Irradiation Station:  PIF</a:t>
            </a:r>
          </a:p>
          <a:p>
            <a:pPr marL="315913" marR="0" lvl="0" indent="-306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/>
            </a:pPr>
            <a:endParaRPr kumimoji="0" lang="en-US" altLang="de-DE" sz="16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2" charset="0"/>
              <a:ea typeface="ヒラギノ角ゴ Pro W3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525" y="865188"/>
            <a:ext cx="9132888" cy="3719512"/>
            <a:chOff x="6" y="545"/>
            <a:chExt cx="5753" cy="23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" y="545"/>
              <a:ext cx="5753" cy="2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147" y="1958"/>
              <a:ext cx="0" cy="108"/>
            </a:xfrm>
            <a:prstGeom prst="rect">
              <a:avLst/>
            </a:prstGeom>
            <a:solidFill>
              <a:srgbClr val="729FCF"/>
            </a:solidFill>
            <a:ln w="9360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>
              <a:off x="3250" y="1786"/>
              <a:ext cx="1351" cy="1077"/>
            </a:xfrm>
            <a:custGeom>
              <a:avLst/>
              <a:gdLst>
                <a:gd name="T0" fmla="*/ 0 w 5989"/>
                <a:gd name="T1" fmla="*/ 4780 h 4781"/>
                <a:gd name="T2" fmla="*/ 0 w 5989"/>
                <a:gd name="T3" fmla="*/ 1673 h 4781"/>
                <a:gd name="T4" fmla="*/ 2177 w 5989"/>
                <a:gd name="T5" fmla="*/ 1673 h 4781"/>
                <a:gd name="T6" fmla="*/ 2177 w 5989"/>
                <a:gd name="T7" fmla="*/ 0 h 4781"/>
                <a:gd name="T8" fmla="*/ 5988 w 5989"/>
                <a:gd name="T9" fmla="*/ 0 h 4781"/>
                <a:gd name="T10" fmla="*/ 5988 w 5989"/>
                <a:gd name="T11" fmla="*/ 4780 h 4781"/>
                <a:gd name="T12" fmla="*/ 0 w 5989"/>
                <a:gd name="T13" fmla="*/ 4780 h 4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89" h="4781">
                  <a:moveTo>
                    <a:pt x="0" y="4780"/>
                  </a:moveTo>
                  <a:lnTo>
                    <a:pt x="0" y="1673"/>
                  </a:lnTo>
                  <a:lnTo>
                    <a:pt x="2177" y="1673"/>
                  </a:lnTo>
                  <a:lnTo>
                    <a:pt x="2177" y="0"/>
                  </a:lnTo>
                  <a:lnTo>
                    <a:pt x="5988" y="0"/>
                  </a:lnTo>
                  <a:lnTo>
                    <a:pt x="5988" y="4780"/>
                  </a:lnTo>
                  <a:lnTo>
                    <a:pt x="0" y="4780"/>
                  </a:lnTo>
                </a:path>
              </a:pathLst>
            </a:custGeom>
            <a:noFill/>
            <a:ln w="36720" cap="flat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>
              <a:off x="6" y="545"/>
              <a:ext cx="5736" cy="2326"/>
            </a:xfrm>
            <a:custGeom>
              <a:avLst/>
              <a:gdLst>
                <a:gd name="T0" fmla="*/ 0 w 25325"/>
                <a:gd name="T1" fmla="*/ 0 h 10288"/>
                <a:gd name="T2" fmla="*/ 25324 w 25325"/>
                <a:gd name="T3" fmla="*/ 0 h 10288"/>
                <a:gd name="T4" fmla="*/ 25324 w 25325"/>
                <a:gd name="T5" fmla="*/ 3066 h 10288"/>
                <a:gd name="T6" fmla="*/ 15183 w 25325"/>
                <a:gd name="T7" fmla="*/ 3066 h 10288"/>
                <a:gd name="T8" fmla="*/ 15183 w 25325"/>
                <a:gd name="T9" fmla="*/ 6899 h 10288"/>
                <a:gd name="T10" fmla="*/ 14169 w 25325"/>
                <a:gd name="T11" fmla="*/ 6899 h 10288"/>
                <a:gd name="T12" fmla="*/ 14169 w 25325"/>
                <a:gd name="T13" fmla="*/ 10221 h 10288"/>
                <a:gd name="T14" fmla="*/ 0 w 25325"/>
                <a:gd name="T15" fmla="*/ 10221 h 10288"/>
                <a:gd name="T16" fmla="*/ 0 w 25325"/>
                <a:gd name="T17" fmla="*/ 10287 h 10288"/>
                <a:gd name="T18" fmla="*/ 0 w 25325"/>
                <a:gd name="T19" fmla="*/ 0 h 10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25" h="10288">
                  <a:moveTo>
                    <a:pt x="0" y="0"/>
                  </a:moveTo>
                  <a:lnTo>
                    <a:pt x="25324" y="0"/>
                  </a:lnTo>
                  <a:lnTo>
                    <a:pt x="25324" y="3066"/>
                  </a:lnTo>
                  <a:lnTo>
                    <a:pt x="15183" y="3066"/>
                  </a:lnTo>
                  <a:lnTo>
                    <a:pt x="15183" y="6899"/>
                  </a:lnTo>
                  <a:lnTo>
                    <a:pt x="14169" y="6899"/>
                  </a:lnTo>
                  <a:lnTo>
                    <a:pt x="14169" y="10221"/>
                  </a:lnTo>
                  <a:lnTo>
                    <a:pt x="0" y="10221"/>
                  </a:lnTo>
                  <a:lnTo>
                    <a:pt x="0" y="10287"/>
                  </a:lnTo>
                  <a:lnTo>
                    <a:pt x="0" y="0"/>
                  </a:lnTo>
                </a:path>
              </a:pathLst>
            </a:custGeom>
            <a:noFill/>
            <a:ln w="36720" cap="flat">
              <a:solidFill>
                <a:srgbClr val="FF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641" y="2264"/>
              <a:ext cx="166" cy="79"/>
            </a:xfrm>
            <a:prstGeom prst="rect">
              <a:avLst/>
            </a:prstGeom>
            <a:solidFill>
              <a:srgbClr val="FFFFFF"/>
            </a:solidFill>
            <a:ln w="9360" cap="flat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ヒラギノ角ゴ Pro W3" charset="0"/>
                  <a:cs typeface="ヒラギノ角ゴ Pro W3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ヒラギノ角ゴ Pro W3" charset="0"/>
                  <a:cs typeface="ヒラギノ角ゴ Pro W3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ヒラギノ角ゴ Pro W3" charset="0"/>
                  <a:cs typeface="ヒラギノ角ゴ Pro W3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ヒラギノ角ゴ Pro W3" charset="0"/>
                  <a:cs typeface="ヒラギノ角ゴ Pro W3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de-DE" sz="1000" b="1" i="0" u="none" strike="noStrike" kern="1200" cap="none" spc="0" normalizeH="0" baseline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imes New Roman" pitchFamily="16" charset="0"/>
                  <a:ea typeface="ヒラギノ角ゴ Pro W3" charset="0"/>
                </a:rPr>
                <a:t>PIF</a:t>
              </a:r>
            </a:p>
          </p:txBody>
        </p:sp>
      </p:grpSp>
      <p:cxnSp>
        <p:nvCxnSpPr>
          <p:cNvPr id="14" name="Gerade Verbindung mit Pfeil 13"/>
          <p:cNvCxnSpPr/>
          <p:nvPr/>
        </p:nvCxnSpPr>
        <p:spPr bwMode="auto">
          <a:xfrm flipH="1" flipV="1">
            <a:off x="6696236" y="2276872"/>
            <a:ext cx="828092" cy="61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7656027" y="2122170"/>
            <a:ext cx="136479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hot cell HIPA</a:t>
            </a:r>
            <a:endParaRPr kumimoji="0" lang="en-US" sz="2000" b="0" i="0" u="none" strike="noStrike" kern="1000" cap="none" spc="3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434908" y="3104761"/>
            <a:ext cx="1462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Arial" charset="0"/>
              </a:rPr>
              <a:t>Gantry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Arial" charset="0"/>
              </a:rPr>
              <a:t> 1, 2 3</a:t>
            </a:r>
          </a:p>
        </p:txBody>
      </p:sp>
      <p:cxnSp>
        <p:nvCxnSpPr>
          <p:cNvPr id="19" name="Gerade Verbindung mit Pfeil 18"/>
          <p:cNvCxnSpPr/>
          <p:nvPr/>
        </p:nvCxnSpPr>
        <p:spPr bwMode="auto">
          <a:xfrm flipH="1">
            <a:off x="6444208" y="3356992"/>
            <a:ext cx="990700" cy="9361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med" len="med"/>
          </a:ln>
          <a:effectLst/>
        </p:spPr>
      </p:cxnSp>
      <p:cxnSp>
        <p:nvCxnSpPr>
          <p:cNvPr id="21" name="Gerade Verbindung mit Pfeil 20"/>
          <p:cNvCxnSpPr/>
          <p:nvPr/>
        </p:nvCxnSpPr>
        <p:spPr bwMode="auto">
          <a:xfrm flipH="1">
            <a:off x="6804248" y="3356992"/>
            <a:ext cx="630661" cy="7920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/>
          </a:ln>
          <a:effectLst/>
        </p:spPr>
      </p:cxnSp>
      <p:cxnSp>
        <p:nvCxnSpPr>
          <p:cNvPr id="23" name="Gerade Verbindung mit Pfeil 22"/>
          <p:cNvCxnSpPr/>
          <p:nvPr/>
        </p:nvCxnSpPr>
        <p:spPr bwMode="auto">
          <a:xfrm flipH="1" flipV="1">
            <a:off x="6583364" y="3104762"/>
            <a:ext cx="851544" cy="25223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/>
          </a:ln>
          <a:effectLst/>
        </p:spPr>
      </p:cxn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2702957" y="2958782"/>
            <a:ext cx="10292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Arial" charset="0"/>
              </a:rPr>
              <a:t>Target M</a:t>
            </a:r>
          </a:p>
        </p:txBody>
      </p:sp>
      <p:cxnSp>
        <p:nvCxnSpPr>
          <p:cNvPr id="28" name="Gerade Verbindung mit Pfeil 27"/>
          <p:cNvCxnSpPr>
            <a:stCxn id="26" idx="0"/>
          </p:cNvCxnSpPr>
          <p:nvPr/>
        </p:nvCxnSpPr>
        <p:spPr bwMode="auto">
          <a:xfrm>
            <a:off x="3217585" y="2958782"/>
            <a:ext cx="669955" cy="1143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/>
          </a:ln>
          <a:effectLst/>
        </p:spPr>
      </p:cxnSp>
      <p:sp>
        <p:nvSpPr>
          <p:cNvPr id="29" name="Textfeld 28"/>
          <p:cNvSpPr txBox="1"/>
          <p:nvPr/>
        </p:nvSpPr>
        <p:spPr>
          <a:xfrm>
            <a:off x="5379493" y="3291986"/>
            <a:ext cx="639983" cy="3046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0" cap="none" spc="3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Comet</a:t>
            </a:r>
            <a:endParaRPr kumimoji="0" lang="en-US" sz="1800" b="0" i="0" u="none" strike="noStrike" kern="1000" cap="none" spc="30" normalizeH="0" baseline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2814279" y="1752838"/>
            <a:ext cx="93948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Arial" charset="0"/>
              </a:rPr>
              <a:t>Target E</a:t>
            </a:r>
          </a:p>
        </p:txBody>
      </p:sp>
      <p:cxnSp>
        <p:nvCxnSpPr>
          <p:cNvPr id="46" name="Gerade Verbindung mit Pfeil 45"/>
          <p:cNvCxnSpPr>
            <a:stCxn id="44" idx="2"/>
          </p:cNvCxnSpPr>
          <p:nvPr/>
        </p:nvCxnSpPr>
        <p:spPr bwMode="auto">
          <a:xfrm>
            <a:off x="3279182" y="2122170"/>
            <a:ext cx="860770" cy="3216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/>
          </a:ln>
          <a:effectLst/>
        </p:spPr>
      </p:cxnSp>
      <p:sp>
        <p:nvSpPr>
          <p:cNvPr id="47" name="Textfeld 46"/>
          <p:cNvSpPr txBox="1"/>
          <p:nvPr/>
        </p:nvSpPr>
        <p:spPr>
          <a:xfrm>
            <a:off x="5719707" y="801103"/>
            <a:ext cx="3373680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Spallation neutron source SINQ</a:t>
            </a:r>
            <a:endParaRPr kumimoji="0" lang="en-US" sz="2000" b="0" i="0" u="none" strike="noStrike" kern="1000" cap="none" spc="3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  <p:sp>
        <p:nvSpPr>
          <p:cNvPr id="48" name="Rectangle 5"/>
          <p:cNvSpPr>
            <a:spLocks noChangeArrowheads="1"/>
          </p:cNvSpPr>
          <p:nvPr/>
        </p:nvSpPr>
        <p:spPr bwMode="auto">
          <a:xfrm>
            <a:off x="0" y="3205416"/>
            <a:ext cx="1076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Arial" charset="0"/>
              </a:rPr>
              <a:t>Injector II</a:t>
            </a: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1662116" y="1750369"/>
            <a:ext cx="101919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Arial" charset="0"/>
              </a:rPr>
              <a:t>Injector I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32921" y="1563609"/>
            <a:ext cx="1600246" cy="6093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ECR-source &amp;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0" cap="none" spc="3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Cockroft</a:t>
            </a:r>
            <a:r>
              <a:rPr kumimoji="0" lang="en-US" sz="1800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-Walton</a:t>
            </a:r>
            <a:endParaRPr kumimoji="0" lang="en-US" sz="1800" b="0" i="0" u="none" strike="noStrike" kern="1000" cap="none" spc="3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597151" y="2690556"/>
            <a:ext cx="564835" cy="3046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0" cap="none" spc="3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Franklin Gothic Book"/>
              </a:rPr>
              <a:t>OPTIS</a:t>
            </a:r>
            <a:endParaRPr kumimoji="0" lang="en-US" sz="1800" b="0" i="0" u="none" strike="noStrike" kern="1000" cap="none" spc="3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  <a:cs typeface="Franklin Gothic Book"/>
            </a:endParaRPr>
          </a:p>
        </p:txBody>
      </p:sp>
      <p:cxnSp>
        <p:nvCxnSpPr>
          <p:cNvPr id="53" name="Gerade Verbindung mit Pfeil 52"/>
          <p:cNvCxnSpPr/>
          <p:nvPr/>
        </p:nvCxnSpPr>
        <p:spPr bwMode="auto">
          <a:xfrm>
            <a:off x="5911850" y="2970212"/>
            <a:ext cx="671515" cy="7493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/>
          </a:ln>
          <a:effectLst/>
        </p:spPr>
      </p:cxnSp>
      <p:cxnSp>
        <p:nvCxnSpPr>
          <p:cNvPr id="64" name="Gerade Verbindung 63"/>
          <p:cNvCxnSpPr/>
          <p:nvPr/>
        </p:nvCxnSpPr>
        <p:spPr bwMode="auto">
          <a:xfrm>
            <a:off x="1952625" y="2122170"/>
            <a:ext cx="531143" cy="3216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lg" len="med"/>
            <a:tailEnd type="none"/>
          </a:ln>
          <a:effectLst/>
        </p:spPr>
      </p:cxnSp>
      <p:cxnSp>
        <p:nvCxnSpPr>
          <p:cNvPr id="66" name="Gerade Verbindung 65"/>
          <p:cNvCxnSpPr/>
          <p:nvPr/>
        </p:nvCxnSpPr>
        <p:spPr bwMode="auto">
          <a:xfrm flipH="1">
            <a:off x="1952625" y="2119701"/>
            <a:ext cx="531144" cy="4764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lg" len="med"/>
            <a:tailEnd type="none"/>
          </a:ln>
          <a:effectLst/>
        </p:spPr>
      </p:cxn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2007439" y="3505477"/>
            <a:ext cx="59343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Arial" charset="0"/>
              </a:rPr>
              <a:t>Ring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4324361" y="4145310"/>
            <a:ext cx="60465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cs typeface="Arial" charset="0"/>
              </a:rPr>
              <a:t>UCN</a:t>
            </a:r>
          </a:p>
        </p:txBody>
      </p:sp>
    </p:spTree>
    <p:extLst>
      <p:ext uri="{BB962C8B-B14F-4D97-AF65-F5344CB8AC3E}">
        <p14:creationId xmlns:p14="http://schemas.microsoft.com/office/powerpoint/2010/main" val="1101052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</a:t>
            </a:r>
            <a:r>
              <a:rPr lang="en-US" dirty="0" err="1" smtClean="0"/>
              <a:t>TgM</a:t>
            </a:r>
            <a:r>
              <a:rPr lang="en-US" dirty="0" smtClean="0"/>
              <a:t> station (built 1985)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</a:t>
            </a:r>
            <a:r>
              <a:rPr kumimoji="0" lang="en-US" sz="9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 </a:t>
            </a:r>
            <a:fld id="{EBC07571-3134-BB4B-B83F-1A9FE18D34F3}" type="slidenum">
              <a:rPr kumimoji="0" lang="en-US" sz="900" b="0" i="0" u="none" strike="noStrike" kern="120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F402F6-05F8-41E4-B658-102763E59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8" y="675572"/>
            <a:ext cx="5310467" cy="336576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046133" y="1184072"/>
            <a:ext cx="226024" cy="5416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p</a:t>
            </a:r>
            <a:endParaRPr kumimoji="0" lang="en-US" sz="32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14333" y="2758872"/>
            <a:ext cx="226024" cy="5416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p</a:t>
            </a:r>
            <a:endParaRPr kumimoji="0" lang="en-US" sz="32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68196" y="4188443"/>
            <a:ext cx="5163016" cy="13234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Beamlines under 22.5</a:t>
            </a:r>
            <a:r>
              <a:rPr kumimoji="0" lang="en-US" sz="2000" b="0" i="0" u="none" strike="noStrike" kern="1200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 optimized for high-momentum 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p 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&gt; 100 MeV/c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,</a:t>
            </a:r>
          </a:p>
          <a:p>
            <a:pPr marL="8953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     </a:t>
            </a:r>
            <a:r>
              <a:rPr kumimoji="0" lang="en-US" sz="2000" b="1" i="0" u="none" strike="noStrike" kern="1200" cap="none" spc="-7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@ 350 MeV/c</a:t>
            </a:r>
            <a:r>
              <a:rPr kumimoji="0" lang="en-US" sz="2000" b="0" i="0" u="none" strike="noStrike" kern="1200" cap="none" spc="0" normalizeH="0" baseline="29914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: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en-US" sz="2000" b="1" i="0" u="none" strike="noStrike" kern="1200" cap="none" spc="-7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π+</a:t>
            </a:r>
            <a:r>
              <a:rPr kumimoji="0" lang="en-US" sz="2000" b="0" i="0" u="none" strike="noStrike" kern="1200" cap="none" spc="0" normalizeH="0" baseline="29914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: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:</a:t>
            </a:r>
            <a:r>
              <a:rPr kumimoji="0" lang="en-US" sz="2000" b="1" i="0" u="none" strike="noStrike" kern="1200" cap="none" spc="-5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2x10</a:t>
            </a:r>
            <a:r>
              <a:rPr kumimoji="0" lang="en-US" sz="2000" b="1" i="0" u="none" strike="noStrike" kern="1200" cap="none" spc="-7" normalizeH="0" baseline="29914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8 </a:t>
            </a:r>
            <a:r>
              <a:rPr kumimoji="0" lang="en-US" sz="2000" b="1" i="0" u="none" strike="noStrike" kern="1200" cap="none" spc="-7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/(s mA)</a:t>
            </a:r>
            <a:endParaRPr kumimoji="0" lang="en-US" sz="2000" b="0" i="0" u="none" strike="noStrike" kern="1200" cap="none" spc="0" normalizeH="0" baseline="29914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626954" y="3253431"/>
            <a:ext cx="54181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PiM3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683059" y="1184072"/>
            <a:ext cx="54181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PiM1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683059" y="1600233"/>
            <a:ext cx="1433085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particle physics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647685" y="3586180"/>
            <a:ext cx="187551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20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SR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(GPS, FLAME)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10</a:t>
            </a:r>
            <a:r>
              <a:rPr kumimoji="0" lang="en-US" sz="2000" b="0" i="0" u="none" strike="noStrike" kern="1200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7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2000" b="0" i="0" u="none" strike="noStrike" kern="1200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+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/s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Geschweifte Klammer rechts 17"/>
          <p:cNvSpPr/>
          <p:nvPr/>
        </p:nvSpPr>
        <p:spPr bwMode="auto">
          <a:xfrm>
            <a:off x="7353501" y="1184072"/>
            <a:ext cx="414867" cy="2787578"/>
          </a:xfrm>
          <a:prstGeom prst="rightBrace">
            <a:avLst>
              <a:gd name="adj1" fmla="val 18537"/>
              <a:gd name="adj2" fmla="val 47874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807136" y="2151741"/>
            <a:ext cx="1374094" cy="9140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nowadays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surface muons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needed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049807" y="5153726"/>
            <a:ext cx="5050742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Target: graphite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2 mm thick rim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effective 5 mm (due to angle),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cooled by thermal conduction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no problems with bearings, since well shielded!</a:t>
            </a: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2" b="35139"/>
          <a:stretch/>
        </p:blipFill>
        <p:spPr>
          <a:xfrm>
            <a:off x="7002568" y="4087171"/>
            <a:ext cx="1999993" cy="17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109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= HIMB + TATTOOS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</a:t>
            </a:r>
            <a:r>
              <a:rPr kumimoji="0" lang="en-US" sz="9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 </a:t>
            </a:r>
            <a:fld id="{EBC07571-3134-BB4B-B83F-1A9FE18D34F3}" type="slidenum">
              <a:rPr kumimoji="0" lang="en-US" sz="900" b="0" i="0" u="none" strike="noStrike" kern="120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94546" y="737647"/>
            <a:ext cx="8449454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sym typeface="Wingdings" panose="05000000000000000000" pitchFamily="2" charset="2"/>
              </a:rPr>
              <a:t>Isotope and Muon Production with advanced cyclotron and target technology</a:t>
            </a: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  <a:sym typeface="Wingdings" panose="05000000000000000000" pitchFamily="2" charset="2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8811" y="1246147"/>
            <a:ext cx="8163517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Upgrade of target station M to target station H for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100 x more surface</a:t>
            </a:r>
            <a:r>
              <a:rPr lang="en-US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muons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       HIMB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New target station for producing radioisotopes for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reasearch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in cancer therapy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       TATTOOS</a:t>
            </a:r>
            <a:endParaRPr lang="en-US" sz="20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100712" y="5843219"/>
            <a:ext cx="3070071" cy="379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Conceptional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Design Report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Helvetica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100712" y="6240251"/>
            <a:ext cx="6333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dirty="0" smtClean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https://www.dora.lib4ri.ch/psi/islandora/object/psi%3A41209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92" y="3474869"/>
            <a:ext cx="2483622" cy="326429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379041" y="4045527"/>
            <a:ext cx="3827330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~ 100 people are involved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9 subprojects and 35 working groups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62238" y="2698297"/>
            <a:ext cx="6819816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77 M project, 60 M by Swiss Roadmap for Research Infrastructure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1. evaluation passed in July 2022: best marks!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2. evaluation in Dec. 22</a:t>
            </a:r>
          </a:p>
        </p:txBody>
      </p:sp>
    </p:spTree>
    <p:extLst>
      <p:ext uri="{BB962C8B-B14F-4D97-AF65-F5344CB8AC3E}">
        <p14:creationId xmlns:p14="http://schemas.microsoft.com/office/powerpoint/2010/main" val="2613016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HIMB: </a:t>
            </a:r>
            <a:r>
              <a:rPr lang="en-US" kern="1200" noProof="0" dirty="0" smtClean="0">
                <a:solidFill>
                  <a:schemeClr val="bg2"/>
                </a:solidFill>
              </a:rPr>
              <a:t>High Intensity Muon Beams</a:t>
            </a:r>
            <a:endParaRPr lang="en-US" noProof="0" dirty="0">
              <a:solidFill>
                <a:schemeClr val="bg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 </a:t>
            </a:r>
            <a:fld id="{EBC07571-3134-BB4B-B83F-1A9FE18D34F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30327" y="843519"/>
            <a:ext cx="4836004" cy="23698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</a:rPr>
              <a:t>Particle &amp; material physics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SR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Surface muons (~ 28 MeV/c) rates of 10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10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/s for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Increasing the sensitivity for the 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detection of rare muon decay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Physics beyond the standard model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Study of magnetic properties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below 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     surface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with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more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sensitivity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479360" y="4315784"/>
            <a:ext cx="2594621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Keep the competiveness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for future experiments &amp;</a:t>
            </a:r>
          </a:p>
          <a:p>
            <a:pPr lvl="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attractiveness for users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>
          <a:xfrm>
            <a:off x="8409777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spcBef>
                <a:spcPct val="0"/>
              </a:spcBef>
              <a:defRPr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dirty="0" err="1" smtClean="0">
                <a:solidFill>
                  <a:srgbClr val="000000"/>
                </a:solidFill>
                <a:latin typeface="Calibri"/>
                <a:ea typeface="ヒラギノ角ゴ Pro W3" charset="0"/>
              </a:rPr>
              <a:t>Seite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ヒラギノ角ゴ Pro W3" charset="0"/>
              </a:rPr>
              <a:t> </a:t>
            </a:r>
            <a:fld id="{EBC07571-3134-BB4B-B83F-1A9FE18D34F3}" type="slidenum">
              <a:rPr lang="en-US" smtClean="0">
                <a:solidFill>
                  <a:srgbClr val="000000"/>
                </a:solidFill>
                <a:latin typeface="Calibri"/>
                <a:ea typeface="ヒラギノ角ゴ Pro W3" charset="0"/>
              </a:rPr>
              <a:pPr algn="r" defTabSz="914400" eaLnBrk="0" fontAlgn="base" hangingPunct="0">
                <a:spcAft>
                  <a:spcPct val="0"/>
                </a:spcAft>
                <a:defRPr/>
              </a:pPr>
              <a:t>6</a:t>
            </a:fld>
            <a:endParaRPr lang="en-US" dirty="0">
              <a:solidFill>
                <a:srgbClr val="000000"/>
              </a:solidFill>
              <a:latin typeface="Calibri"/>
              <a:ea typeface="ヒラギノ角ゴ Pro W3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871"/>
          <a:stretch/>
        </p:blipFill>
        <p:spPr>
          <a:xfrm>
            <a:off x="299758" y="3352800"/>
            <a:ext cx="6179602" cy="349541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598181" y="6534449"/>
            <a:ext cx="645433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</a:rPr>
              <a:t>A. Signer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52515" y="5532218"/>
            <a:ext cx="803105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  <a:sym typeface="Wingdings" panose="05000000000000000000" pitchFamily="2" charset="2"/>
              </a:rPr>
              <a:t> HIMB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284725" y="3428889"/>
            <a:ext cx="2462766" cy="3046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Forbidden decay channels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5402118" y="1240791"/>
            <a:ext cx="3881437" cy="3033157"/>
            <a:chOff x="7668348" y="1368686"/>
            <a:chExt cx="3881437" cy="3033157"/>
          </a:xfrm>
        </p:grpSpPr>
        <p:pic>
          <p:nvPicPr>
            <p:cNvPr id="14" name="Picture 6" descr="muon_creation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9785" y="1368686"/>
              <a:ext cx="3810000" cy="280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7668348" y="2330711"/>
              <a:ext cx="103265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800" dirty="0" smtClean="0"/>
                <a:t>590 MeV</a:t>
              </a:r>
              <a:endParaRPr lang="en-US" altLang="de-DE" sz="1800" dirty="0"/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8820873" y="4032511"/>
              <a:ext cx="165936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dirty="0" smtClean="0"/>
                <a:t>28 – 120</a:t>
              </a:r>
              <a:r>
                <a:rPr lang="en-US" altLang="de-DE" sz="1800" dirty="0" smtClean="0"/>
                <a:t> MeV/c</a:t>
              </a:r>
              <a:endParaRPr lang="en-US" altLang="de-DE" sz="1800" dirty="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5991578" y="1043925"/>
            <a:ext cx="2068259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</a:rPr>
              <a:t>Production of muons: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205518" y="1525280"/>
            <a:ext cx="772647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Graphite </a:t>
            </a:r>
          </a:p>
          <a:p>
            <a:pPr algn="l"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1789060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077200" y="291599"/>
            <a:ext cx="6708025" cy="791765"/>
          </a:xfrm>
        </p:spPr>
        <p:txBody>
          <a:bodyPr/>
          <a:lstStyle/>
          <a:p>
            <a:r>
              <a:rPr lang="en-US" dirty="0" smtClean="0"/>
              <a:t>TATTOOS: </a:t>
            </a:r>
            <a:r>
              <a:rPr lang="en-US" kern="1200" dirty="0" smtClean="0">
                <a:solidFill>
                  <a:schemeClr val="bg2"/>
                </a:solidFill>
                <a:ea typeface="Calibri" panose="020F0502020204030204" pitchFamily="34" charset="0"/>
              </a:rPr>
              <a:t>Targeted Alpha </a:t>
            </a:r>
            <a:r>
              <a:rPr lang="en-US" kern="1200" dirty="0" err="1" smtClean="0">
                <a:solidFill>
                  <a:schemeClr val="bg2"/>
                </a:solidFill>
              </a:rPr>
              <a:t>Tumour</a:t>
            </a:r>
            <a:r>
              <a:rPr lang="en-US" kern="1200" dirty="0" smtClean="0">
                <a:solidFill>
                  <a:schemeClr val="bg2"/>
                </a:solidFill>
              </a:rPr>
              <a:t> </a:t>
            </a:r>
            <a:r>
              <a:rPr lang="en-US" kern="1200" dirty="0" smtClean="0">
                <a:solidFill>
                  <a:schemeClr val="bg2"/>
                </a:solidFill>
                <a:ea typeface="Calibri" panose="020F0502020204030204" pitchFamily="34" charset="0"/>
              </a:rPr>
              <a:t>Therapy and Other Oncological Solutions</a:t>
            </a:r>
            <a:r>
              <a:rPr lang="en-US" kern="1200" dirty="0" smtClean="0">
                <a:solidFill>
                  <a:schemeClr val="bg2"/>
                </a:solidFill>
              </a:rPr>
              <a:t/>
            </a:r>
            <a:br>
              <a:rPr lang="en-US" kern="1200" dirty="0" smtClean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</a:t>
            </a:r>
            <a:r>
              <a:rPr kumimoji="0" lang="en-US" sz="9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 </a:t>
            </a:r>
            <a:fld id="{EBC07571-3134-BB4B-B83F-1A9FE18D34F3}" type="slidenum">
              <a:rPr kumimoji="0" lang="en-US" sz="900" b="0" i="0" u="none" strike="noStrike" kern="120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65276" y="1061685"/>
            <a:ext cx="7718267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角ゴ Pro W3"/>
              </a:rPr>
              <a:t>Life science: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Producing enough radioisotopes with 590 MeV p (100 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ヒラギノ角ゴ Pro W3"/>
              </a:rPr>
              <a:t>m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A)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for cancer treatment &amp; diagnostics (</a:t>
            </a:r>
            <a:r>
              <a:rPr kumimoji="0" lang="en-US" sz="20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theranostics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) in quantities needed 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     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for clinical studies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on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human beings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research only, no commercial production planned. 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t="54209"/>
          <a:stretch/>
        </p:blipFill>
        <p:spPr>
          <a:xfrm>
            <a:off x="878155" y="3371818"/>
            <a:ext cx="7328157" cy="26343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76" y="2811588"/>
            <a:ext cx="7341036" cy="49586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065532" y="5934738"/>
            <a:ext cx="135293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IP2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(72 MeV)</a:t>
            </a:r>
            <a:endParaRPr kumimoji="0" lang="en-US" sz="2000" b="0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155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Gd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t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arget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985" y="5910442"/>
            <a:ext cx="2492766" cy="50839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592885" y="6112479"/>
            <a:ext cx="938783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TATTOOS</a:t>
            </a:r>
          </a:p>
        </p:txBody>
      </p:sp>
      <p:sp>
        <p:nvSpPr>
          <p:cNvPr id="11" name="Geschweifte Klammer links 10"/>
          <p:cNvSpPr/>
          <p:nvPr/>
        </p:nvSpPr>
        <p:spPr bwMode="auto">
          <a:xfrm rot="16200000">
            <a:off x="2348139" y="4814397"/>
            <a:ext cx="646771" cy="251223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ヒラギノ角ゴ Pro W3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594469" y="6385405"/>
            <a:ext cx="2421112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590 MeV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protons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/>
              </a:rPr>
              <a:t> on Ta</a:t>
            </a:r>
          </a:p>
        </p:txBody>
      </p:sp>
    </p:spTree>
    <p:extLst>
      <p:ext uri="{BB962C8B-B14F-4D97-AF65-F5344CB8AC3E}">
        <p14:creationId xmlns:p14="http://schemas.microsoft.com/office/powerpoint/2010/main" val="3441609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HIPA with HIMB and TATTOOS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 </a:t>
            </a:r>
            <a:fld id="{EBC07571-3134-BB4B-B83F-1A9FE18D34F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58" y="1012528"/>
            <a:ext cx="8064896" cy="40859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Freeform 7"/>
          <p:cNvSpPr/>
          <p:nvPr/>
        </p:nvSpPr>
        <p:spPr bwMode="auto">
          <a:xfrm>
            <a:off x="3406284" y="3362904"/>
            <a:ext cx="2065867" cy="1286933"/>
          </a:xfrm>
          <a:custGeom>
            <a:avLst/>
            <a:gdLst>
              <a:gd name="connsiteX0" fmla="*/ 0 w 1492250"/>
              <a:gd name="connsiteY0" fmla="*/ 1003300 h 1003300"/>
              <a:gd name="connsiteX1" fmla="*/ 647700 w 1492250"/>
              <a:gd name="connsiteY1" fmla="*/ 165100 h 1003300"/>
              <a:gd name="connsiteX2" fmla="*/ 1492250 w 1492250"/>
              <a:gd name="connsiteY2" fmla="*/ 0 h 1003300"/>
              <a:gd name="connsiteX0" fmla="*/ 0 w 1574800"/>
              <a:gd name="connsiteY0" fmla="*/ 952500 h 952500"/>
              <a:gd name="connsiteX1" fmla="*/ 730250 w 1574800"/>
              <a:gd name="connsiteY1" fmla="*/ 165100 h 952500"/>
              <a:gd name="connsiteX2" fmla="*/ 1574800 w 1574800"/>
              <a:gd name="connsiteY2" fmla="*/ 0 h 952500"/>
              <a:gd name="connsiteX0" fmla="*/ 0 w 1574800"/>
              <a:gd name="connsiteY0" fmla="*/ 952500 h 952500"/>
              <a:gd name="connsiteX1" fmla="*/ 723900 w 1574800"/>
              <a:gd name="connsiteY1" fmla="*/ 133350 h 952500"/>
              <a:gd name="connsiteX2" fmla="*/ 1574800 w 1574800"/>
              <a:gd name="connsiteY2" fmla="*/ 0 h 952500"/>
              <a:gd name="connsiteX0" fmla="*/ 0 w 1549400"/>
              <a:gd name="connsiteY0" fmla="*/ 965200 h 965200"/>
              <a:gd name="connsiteX1" fmla="*/ 698500 w 1549400"/>
              <a:gd name="connsiteY1" fmla="*/ 133350 h 965200"/>
              <a:gd name="connsiteX2" fmla="*/ 1549400 w 1549400"/>
              <a:gd name="connsiteY2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00" h="965200">
                <a:moveTo>
                  <a:pt x="0" y="965200"/>
                </a:moveTo>
                <a:lnTo>
                  <a:pt x="698500" y="133350"/>
                </a:lnTo>
                <a:lnTo>
                  <a:pt x="1549400" y="0"/>
                </a:lnTo>
              </a:path>
            </a:pathLst>
          </a:custGeom>
          <a:noFill/>
          <a:ln w="63500" cmpd="sng">
            <a:solidFill>
              <a:schemeClr val="accent6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Times" charset="0"/>
            </a:endParaRPr>
          </a:p>
        </p:txBody>
      </p:sp>
      <p:sp>
        <p:nvSpPr>
          <p:cNvPr id="7" name="Freeform 8"/>
          <p:cNvSpPr/>
          <p:nvPr/>
        </p:nvSpPr>
        <p:spPr bwMode="auto">
          <a:xfrm>
            <a:off x="3380884" y="2583970"/>
            <a:ext cx="1016000" cy="2065867"/>
          </a:xfrm>
          <a:custGeom>
            <a:avLst/>
            <a:gdLst>
              <a:gd name="connsiteX0" fmla="*/ 0 w 762000"/>
              <a:gd name="connsiteY0" fmla="*/ 1549400 h 1549400"/>
              <a:gd name="connsiteX1" fmla="*/ 692150 w 762000"/>
              <a:gd name="connsiteY1" fmla="*/ 704850 h 1549400"/>
              <a:gd name="connsiteX2" fmla="*/ 762000 w 762000"/>
              <a:gd name="connsiteY2" fmla="*/ 469900 h 1549400"/>
              <a:gd name="connsiteX3" fmla="*/ 482600 w 762000"/>
              <a:gd name="connsiteY3" fmla="*/ 0 h 154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" h="1549400">
                <a:moveTo>
                  <a:pt x="0" y="1549400"/>
                </a:moveTo>
                <a:lnTo>
                  <a:pt x="692150" y="704850"/>
                </a:lnTo>
                <a:lnTo>
                  <a:pt x="762000" y="469900"/>
                </a:lnTo>
                <a:lnTo>
                  <a:pt x="482600" y="0"/>
                </a:lnTo>
              </a:path>
            </a:pathLst>
          </a:custGeom>
          <a:noFill/>
          <a:ln w="63500" cmpd="sng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3200">
              <a:latin typeface="Times" charset="0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5303525" y="3406036"/>
            <a:ext cx="1421479" cy="631904"/>
          </a:xfrm>
          <a:prstGeom prst="rect">
            <a:avLst/>
          </a:prstGeom>
          <a:solidFill>
            <a:schemeClr val="bg1">
              <a:alpha val="80000"/>
            </a:schemeClr>
          </a:solidFill>
          <a:scene3d>
            <a:camera prst="isometricLeftDown"/>
            <a:lightRig rig="threePt" dir="t"/>
          </a:scene3d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3733" dirty="0">
                <a:solidFill>
                  <a:srgbClr val="000000">
                    <a:alpha val="98000"/>
                  </a:srgbClr>
                </a:solidFill>
                <a:latin typeface="Calibri"/>
              </a:rPr>
              <a:t>Tattoos</a:t>
            </a:r>
          </a:p>
        </p:txBody>
      </p:sp>
      <p:sp>
        <p:nvSpPr>
          <p:cNvPr id="9" name="TextBox 11"/>
          <p:cNvSpPr txBox="1"/>
          <p:nvPr/>
        </p:nvSpPr>
        <p:spPr>
          <a:xfrm>
            <a:off x="3522875" y="2010330"/>
            <a:ext cx="1086836" cy="600357"/>
          </a:xfrm>
          <a:prstGeom prst="rect">
            <a:avLst/>
          </a:prstGeom>
          <a:solidFill>
            <a:schemeClr val="bg1">
              <a:alpha val="80000"/>
            </a:schemeClr>
          </a:solidFill>
          <a:scene3d>
            <a:camera prst="isometricRightUp"/>
            <a:lightRig rig="threePt" dir="t"/>
          </a:scene3d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3733" dirty="0" smtClean="0">
                <a:solidFill>
                  <a:srgbClr val="000000">
                    <a:alpha val="98000"/>
                  </a:srgbClr>
                </a:solidFill>
                <a:latin typeface="Calibri"/>
              </a:rPr>
              <a:t>HIMB</a:t>
            </a:r>
            <a:endParaRPr lang="en-US" sz="3733" dirty="0">
              <a:solidFill>
                <a:srgbClr val="000000">
                  <a:alpha val="98000"/>
                </a:srgbClr>
              </a:solidFill>
              <a:latin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682437"/>
            <a:ext cx="939360" cy="5941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This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60 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crane</a:t>
            </a:r>
            <a:endParaRPr lang="de-CH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2" name="Gerade Verbindung mit Pfeil 11"/>
          <p:cNvCxnSpPr>
            <a:stCxn id="10" idx="3"/>
          </p:cNvCxnSpPr>
          <p:nvPr/>
        </p:nvCxnSpPr>
        <p:spPr bwMode="auto">
          <a:xfrm>
            <a:off x="939360" y="979506"/>
            <a:ext cx="505618" cy="1155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2081094" y="5201519"/>
            <a:ext cx="1566927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2000" b="1" dirty="0" smtClean="0">
                <a:solidFill>
                  <a:srgbClr val="000000"/>
                </a:solidFill>
                <a:latin typeface="Calibri"/>
              </a:rPr>
              <a:t>590 </a:t>
            </a:r>
            <a:r>
              <a:rPr lang="de-CH" sz="2000" b="1" dirty="0" err="1" smtClean="0">
                <a:solidFill>
                  <a:srgbClr val="000000"/>
                </a:solidFill>
                <a:latin typeface="Calibri"/>
              </a:rPr>
              <a:t>MeV</a:t>
            </a:r>
            <a:endParaRPr lang="de-CH" sz="2000" b="1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2000" b="1" dirty="0" smtClean="0">
                <a:solidFill>
                  <a:srgbClr val="000000"/>
                </a:solidFill>
                <a:latin typeface="Calibri"/>
              </a:rPr>
              <a:t>Ring </a:t>
            </a:r>
            <a:r>
              <a:rPr lang="de-CH" sz="2000" b="1" dirty="0" err="1" smtClean="0">
                <a:solidFill>
                  <a:srgbClr val="000000"/>
                </a:solidFill>
                <a:latin typeface="Calibri"/>
              </a:rPr>
              <a:t>cyclotron</a:t>
            </a:r>
            <a:endParaRPr lang="de-CH" sz="2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499731" y="3652001"/>
            <a:ext cx="559449" cy="38593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400" dirty="0" smtClean="0">
                <a:solidFill>
                  <a:srgbClr val="000000"/>
                </a:solidFill>
                <a:latin typeface="Calibri"/>
              </a:rPr>
              <a:t>UCN</a:t>
            </a:r>
            <a:endParaRPr lang="de-CH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178140" y="1495432"/>
            <a:ext cx="1482778" cy="382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de-CH" sz="2400" dirty="0" smtClean="0">
                <a:solidFill>
                  <a:srgbClr val="000000"/>
                </a:solidFill>
                <a:latin typeface="Calibri"/>
              </a:rPr>
              <a:t>M3</a:t>
            </a:r>
            <a:r>
              <a:rPr lang="de-CH" sz="24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de-CH" sz="2400" dirty="0" smtClean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de-CH" sz="24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H3</a:t>
            </a:r>
            <a:endParaRPr lang="de-CH" sz="24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7" name="Gerade Verbindung mit Pfeil 16"/>
          <p:cNvCxnSpPr/>
          <p:nvPr/>
        </p:nvCxnSpPr>
        <p:spPr bwMode="auto">
          <a:xfrm flipH="1">
            <a:off x="5023556" y="1819926"/>
            <a:ext cx="2112147" cy="2976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feld 17"/>
          <p:cNvSpPr txBox="1"/>
          <p:nvPr/>
        </p:nvSpPr>
        <p:spPr>
          <a:xfrm>
            <a:off x="85792" y="5451159"/>
            <a:ext cx="1482778" cy="382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de-CH" sz="2400" dirty="0" smtClean="0">
                <a:solidFill>
                  <a:srgbClr val="000000"/>
                </a:solidFill>
                <a:latin typeface="Calibri"/>
              </a:rPr>
              <a:t>M1</a:t>
            </a:r>
            <a:r>
              <a:rPr lang="de-CH" sz="24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de-CH" sz="2400" dirty="0" smtClean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de-CH" sz="24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H2</a:t>
            </a:r>
            <a:endParaRPr lang="de-CH" sz="24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" name="Gerade Verbindung mit Pfeil 18"/>
          <p:cNvCxnSpPr/>
          <p:nvPr/>
        </p:nvCxnSpPr>
        <p:spPr bwMode="auto">
          <a:xfrm flipV="1">
            <a:off x="609600" y="3495353"/>
            <a:ext cx="2301810" cy="19227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feld 20"/>
          <p:cNvSpPr txBox="1"/>
          <p:nvPr/>
        </p:nvSpPr>
        <p:spPr>
          <a:xfrm>
            <a:off x="85792" y="5908226"/>
            <a:ext cx="344395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particle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physics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2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separators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remove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positrons</a:t>
            </a:r>
            <a:endParaRPr lang="de-CH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013284" y="1845311"/>
            <a:ext cx="2096215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SR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contains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spinrotator</a:t>
            </a:r>
            <a:endParaRPr lang="de-CH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266360" y="5512126"/>
            <a:ext cx="465781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Both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secondary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beamlines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are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optimized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low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energy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«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surface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»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muons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(~28MeV/c)</a:t>
            </a:r>
            <a:endParaRPr lang="de-CH" sz="2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F7A38DBB-6664-499E-BBE3-85FB48DE7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57" y="4399250"/>
            <a:ext cx="1368492" cy="81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22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View in the experimental hall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Seite </a:t>
            </a:r>
            <a:fld id="{EBC07571-3134-BB4B-B83F-1A9FE18D34F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ヒラギノ角ゴ Pro W3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77" y="1243884"/>
            <a:ext cx="7057623" cy="3760631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 bwMode="auto">
          <a:xfrm>
            <a:off x="3826933" y="907418"/>
            <a:ext cx="796113" cy="23663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feld 6"/>
          <p:cNvSpPr txBox="1"/>
          <p:nvPr/>
        </p:nvSpPr>
        <p:spPr>
          <a:xfrm>
            <a:off x="2755943" y="629779"/>
            <a:ext cx="4866525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present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TgM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be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replaced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by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TgH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(IMB)</a:t>
            </a:r>
            <a:r>
              <a:rPr lang="de-CH" sz="20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remote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handling</a:t>
            </a:r>
            <a:endParaRPr lang="de-CH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95483" y="5309021"/>
            <a:ext cx="8655126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Besides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shielding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a 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lot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infrastructure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has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be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removed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, e.g. He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cryo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station</a:t>
            </a:r>
            <a:endParaRPr lang="de-CH" sz="20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water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cooling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loop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(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below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cryo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station</a:t>
            </a: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)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</a:rPr>
              <a:t>and</a:t>
            </a:r>
            <a:r>
              <a:rPr lang="de-CH" sz="2000" dirty="0" smtClean="0">
                <a:solidFill>
                  <a:srgbClr val="000000"/>
                </a:solidFill>
              </a:rPr>
              <a:t> </a:t>
            </a:r>
            <a:r>
              <a:rPr lang="de-CH" sz="2000" dirty="0" err="1">
                <a:solidFill>
                  <a:srgbClr val="000000"/>
                </a:solidFill>
              </a:rPr>
              <a:t>later</a:t>
            </a:r>
            <a:r>
              <a:rPr lang="de-CH" sz="2000" dirty="0">
                <a:solidFill>
                  <a:srgbClr val="000000"/>
                </a:solidFill>
              </a:rPr>
              <a:t> </a:t>
            </a:r>
            <a:r>
              <a:rPr lang="de-CH" sz="2000" dirty="0" err="1">
                <a:solidFill>
                  <a:srgbClr val="000000"/>
                </a:solidFill>
              </a:rPr>
              <a:t>built-up</a:t>
            </a:r>
            <a:endParaRPr lang="de-CH" sz="20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 flipH="1" flipV="1">
            <a:off x="6344356" y="4097867"/>
            <a:ext cx="1767744" cy="12111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119302" y="4097867"/>
            <a:ext cx="85279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smtClean="0">
                <a:solidFill>
                  <a:srgbClr val="000000"/>
                </a:solidFill>
                <a:latin typeface="Calibri"/>
              </a:rPr>
              <a:t>power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000" dirty="0" err="1" smtClean="0">
                <a:solidFill>
                  <a:srgbClr val="000000"/>
                </a:solidFill>
                <a:latin typeface="Calibri"/>
              </a:rPr>
              <a:t>supplies</a:t>
            </a:r>
            <a:endParaRPr lang="de-CH" sz="20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>
            <a:off x="869245" y="4312356"/>
            <a:ext cx="1490133" cy="1240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02291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IMEBANDCULTUREINFO" val="en-US"/>
  <p:tag name="OTLTIMEBANDTHREEDEFFECTS" val="None"/>
  <p:tag name="OTLTIMEBANDAUTODATERANGE" val="True"/>
  <p:tag name="OTLTIMEBANDSTARTDATE" val="2021-01-01T00:00:00.0000000"/>
  <p:tag name="OTLTIMEBANDWORKINGDAYS" val="Standard"/>
  <p:tag name="OTLTIMEBANDELAPSEDTIMEEXTENSION" val="False"/>
  <p:tag name="OTLTIMEBANDUSETIME" val="False"/>
  <p:tag name="OTLTIMEBANDTIMECONFIGWORKDAYSTART" val="00:00:00"/>
  <p:tag name="OTLTIMEBANDTIMECONFIGWORKDAYEND" val="23:59:00"/>
  <p:tag name="OTLTIMEBANDAPPENDYEARONYEARCHANGE" val="False"/>
  <p:tag name="OTLTIMEBANDSCALEMARKING" val="Years"/>
  <p:tag name="OTLRIGHTENDCAPSMARGINRIGHT" val="20"/>
  <p:tag name="OTLTIMEBANDFYSTARTMONTH" val="January"/>
  <p:tag name="OTLTIMEBANDSHOWFYLABEL" val="True"/>
  <p:tag name="OTLTIMEBANDUSESTARTINGOFTHEYEARFORFYNUMBERING" val="True"/>
  <p:tag name="OTLTIMEBANDSCALEFORMAT" val="MMM"/>
  <p:tag name="OTLTIMEBANDSCALETYPE" val="Years"/>
  <p:tag name="OTLTIMEBANDSHAPETYPE" val="RoundedCornerRectangleTimeband"/>
  <p:tag name="OTLTIMEBANDSHAPEHEIGHT" val="20"/>
  <p:tag name="OTLTIMEBANDQUICKPOSITION" val="Custom"/>
  <p:tag name="OTLTIMEBANDSHAPEPADDINGLEFT" val="0"/>
  <p:tag name="OTLTIMEBANDENDDATE" val="2030-12-31T23:59:00.0000000"/>
  <p:tag name="OTLTIMEBANDRESERVEDLEFTAREAISSET" val="False"/>
  <p:tag name="OTLTIMEBANDRESERVEDLEFTAREAWIDTH" val="0"/>
  <p:tag name="OTLLEFTENDCAPSMARGINLEFT" val="20"/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8-07-01T00:00:00.0000000Z"/>
  <p:tag name="OTLENDDATE" val="2028-12-31T23:59:00.0000000Z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5-01-01T00:00:00.0000000"/>
  <p:tag name="OTLENDDATE" val="2025-05-11T23:59:00.0000000Z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5-05-12T00:00:00.0000000"/>
  <p:tag name="OTLENDDATE" val="2025-12-31T23:59:00.0000000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6-01-01T00:00:00.0000000"/>
  <p:tag name="OTLENDDATE" val="2026-05-10T23:59:00.0000000Z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6-05-11T00:00:00.0000000"/>
  <p:tag name="OTLENDDATE" val="2026-12-31T23:59:00.0000000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7-01-01T00:00:00.0000000"/>
  <p:tag name="OTLENDDATE" val="2028-06-30T23:59:00.0000000Z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day"/>
  <p:tag name="OTLSHAPETHICKNESSTYPE" val="Thin"/>
  <p:tag name="OTLWEEKNUMBERINGFORMAT" val="WNFormat1"/>
  <p:tag name="OTLWEEKNUMBERINGISVISIBLE" val="False"/>
  <p:tag name="OTLSPACING" val="3"/>
  <p:tag name="OTLSTARTDATE" val="2030-01-01T00:00:00.0000000Z"/>
  <p:tag name="OTLENDDATE" val="2030-05-13T23:59:00.0000000Z"/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DURATIONFORMAT" val="day"/>
  <p:tag name="OTLSHAPETHICKNESSTYPE" val="Thin"/>
  <p:tag name="OTLWEEKNUMBERINGFORMAT" val="WNFormat1"/>
  <p:tag name="OTLWEEKNUMBERINGISVISIBLE" val="False"/>
  <p:tag name="OTLSPACING" val="3"/>
  <p:tag name="OTLSTARTDATE" val="2030-05-14T00:00:00.0000000Z"/>
  <p:tag name="OTLENDDATE" val="2030-12-31T23:59:00.0000000Z"/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3-01-01T00:00:00.0000000Z"/>
  <p:tag name="OTLENDDATE" val="2023-05-12T23:59:00.0000000Z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3-05-13T00:00:00.0000000Z"/>
  <p:tag name="OTLENDDATE" val="2023-12-31T23:59:00.0000000Z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4-01-01T00:00:00.0000000Z"/>
  <p:tag name="OTLENDDATE" val="2024-05-17T23:59:00.0000000Z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4-05-18T00:00:00.0000000Z"/>
  <p:tag name="OTLENDDATE" val="2024-12-31T23:59:00.0000000Z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9-01-01T00:00:00.0000000Z"/>
  <p:tag name="OTLENDDATE" val="2029-05-11T23:59:00.0000000Z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9-05-12T00:00:00.0000000Z"/>
  <p:tag name="OTLENDDATE" val="2029-12-31T23:59:00.0000000Z"/>
  <p:tag name="OTLDURATIONFORMAT" val="day"/>
  <p:tag name="OTLSHAPETHICKNESSTYPE" val="Thin"/>
  <p:tag name="OTLWEEKNUMBERINGFORMAT" val="WNFormat1"/>
  <p:tag name="OTLWEEKNUMBERINGISVISIBLE" val="False"/>
  <p:tag name="OTLSPACING" val="3"/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3-01-01T00:00:00.0000000Z"/>
  <p:tag name="OTLENDDATE" val="2024-12-23T23:59:00.0000000Z"/>
  <p:tag name="OTLDURATIONFORMAT" val="day"/>
  <p:tag name="OTLSPACING" val="3"/>
  <p:tag name="OTLSHAPETHICKNESSTYPE" val="Thin"/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1-03T00:00:00.0000000Z"/>
  <p:tag name="OTLENDDATE" val="2026-12-23T23:59:00.0000000Z"/>
  <p:tag name="OTLDURATIONFORMAT" val="day"/>
  <p:tag name="OTLSPACING" val="3"/>
  <p:tag name="OTLSHAPETHICKNESSTYPE" val="Thin"/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7-01-05T00:00:00.0000000Z"/>
  <p:tag name="OTLENDDATE" val="2027-06-22T23:59:00.0000000Z"/>
  <p:tag name="OTLDURATIONFORMAT" val="day"/>
  <p:tag name="OTLSPACING" val="3"/>
  <p:tag name="OTLSHAPETHICKNESSTYPE" val="Thin"/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7-07-03T00:00:00.0000000Z"/>
  <p:tag name="OTLENDDATE" val="2028-05-15T23:59:00.0000000Z"/>
  <p:tag name="OTLDURATIONFORMAT" val="day"/>
  <p:tag name="OTLSPACING" val="3"/>
  <p:tag name="OTLSHAPETHICKNESSTYPE" val="Thin"/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8-05-26T00:00:00.0000000Z"/>
  <p:tag name="OTLENDDATE" val="2028-12-25T23:59:00.0000000Z"/>
  <p:tag name="OTLDURATIONFORMAT" val="day"/>
  <p:tag name="OTLSPACING" val="3"/>
  <p:tag name="OTLSHAPETHICKNESSTYPE" val="Thin"/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9-01-06T00:00:00.0000000Z"/>
  <p:tag name="OTLENDDATE" val="2029-06-30T23:59:00.0000000Z"/>
  <p:tag name="OTLDURATIONFORMAT" val="day"/>
  <p:tag name="OTLSPACING" val="3"/>
  <p:tag name="OTLSHAPETHICKNESSTYPE" val="Thin"/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9-06-01T00:00:00.0000000Z"/>
  <p:tag name="OTLENDDATE" val="2029-12-30T23:59:00.0000000Z"/>
  <p:tag name="OTLDURATIONFORMAT" val="day"/>
  <p:tag name="OTLSPACING" val="3"/>
  <p:tag name="OTLSHAPETHICKNESSTYPE" val="Thin"/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3-06-01T00:00:00.0000000Z"/>
  <p:tag name="OTLENDDATE" val="2026-03-31T17:00:00.0000000Z"/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6-04-13T19:13:00.0000000Z"/>
  <p:tag name="OTLENDDATE" val="2028-12-21T14:21:00.0000000Z"/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9-01-04T00:00:00.0000000Z"/>
  <p:tag name="OTLENDDATE" val="2030-05-15T23:59:00.0000000Z"/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30-05-26T00:00:00.0000000Z"/>
  <p:tag name="OTLENDDATE" val="2030-12-25T23:59:00.0000000Z"/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3-10-01T23:31:00.0000000Z"/>
  <p:tag name="OTLENDDATE" val="2025-12-22T23:59:00.0000000Z"/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6-05-01T00:00:00.0000000Z"/>
  <p:tag name="OTLENDDATE" val="2026-12-24T23:59:00.0000000Z"/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7-05-01T00:00:00.0000000Z"/>
  <p:tag name="OTLENDDATE" val="2028-12-21T23:59:00.0000000Z"/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3"/>
  <p:tag name="OTLSHAPETHICKNESSTYPE" val="Thin"/>
  <p:tag name="OTLSTARTDATE" val="2026-01-01T00:00:00.0000000Z"/>
  <p:tag name="OTLENDDATE" val="2026-04-25T23:59:00.0000000Z"/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7-01-01T00:00:00.0000000Z"/>
  <p:tag name="OTLENDDATE" val="2027-04-25T23:59:00.0000000Z"/>
  <p:tag name="OTLDURATIONFORMAT" val="day"/>
  <p:tag name="OTLSPACING" val="3"/>
  <p:tag name="OTLSHAPETHICKNESSTYPE" val="Thin"/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1st Beam TATTOOS"/>
  <p:tag name="OTLDATE" val="2030-07-31T23:59:00.0000000"/>
  <p:tag name="OTLPOSITIONONTASK" val="None"/>
  <p:tag name="OTLRELATEDTASKID" val="00000000-0000-0000-0000-000000000000"/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1st Beam HIMB"/>
  <p:tag name="OTLDATE" val="2028-08-14T23:59:00.0000000"/>
  <p:tag name="OTLPOSITIONONTASK" val="None"/>
  <p:tag name="OTLRELATEDTASKID" val="00000000-0000-0000-0000-000000000000"/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PSI-PowerPoint-Master deutsch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2000" dirty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3_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 marL="0" marR="0" indent="0" algn="l" defTabSz="457200" rtl="0" eaLnBrk="1" fontAlgn="auto" latinLnBrk="0" hangingPunct="1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kern="1000" cap="none" spc="3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Calibri"/>
            <a:ea typeface="ヒラギノ角ゴ Pro W3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3.xml><?xml version="1.0" encoding="utf-8"?>
<a:theme xmlns:a="http://schemas.openxmlformats.org/drawingml/2006/main" name="1_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lg" len="med"/>
          <a:tailEnd type="none" w="lg" len="med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110000"/>
          </a:lnSpc>
          <a:spcBef>
            <a:spcPts val="0"/>
          </a:spcBef>
          <a:defRPr sz="2000" kern="1000" spc="30" dirty="0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4.xml><?xml version="1.0" encoding="utf-8"?>
<a:theme xmlns:a="http://schemas.openxmlformats.org/drawingml/2006/main" name="PSI-Powerpoint-Master Calibri V2">
  <a:themeElements>
    <a:clrScheme name="PSI-Powerpoint-Master Calibri V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FF"/>
      </a:hlink>
      <a:folHlink>
        <a:srgbClr val="FF00FF"/>
      </a:folHlink>
    </a:clrScheme>
    <a:fontScheme name="PSI-Powerpoint-Master Calibri V2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SI-Powerpoint-Master Calibri V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tx1"/>
          </a:solidFill>
          <a:prstDash val="solid"/>
          <a:round/>
        </a:ln>
        <a:effectLst>
          <a:outerShdw dist="20000" sx="1000" sy="1000" rotWithShape="0">
            <a:srgbClr val="000000"/>
          </a:outerShdw>
        </a:effectLst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PSI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110000"/>
          </a:lnSpc>
          <a:spcBef>
            <a:spcPts val="0"/>
          </a:spcBef>
          <a:defRPr sz="2000" kern="1000" spc="30" dirty="0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2010</Words>
  <Application>Microsoft Office PowerPoint</Application>
  <PresentationFormat>Bildschirmpräsentation (4:3)</PresentationFormat>
  <Paragraphs>411</Paragraphs>
  <Slides>20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16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20</vt:i4>
      </vt:variant>
    </vt:vector>
  </HeadingPairs>
  <TitlesOfParts>
    <vt:vector size="41" baseType="lpstr">
      <vt:lpstr>ＭＳ Ｐゴシック</vt:lpstr>
      <vt:lpstr>Arial</vt:lpstr>
      <vt:lpstr>Arial Narrow</vt:lpstr>
      <vt:lpstr>Calibri</vt:lpstr>
      <vt:lpstr>Calibri Light</vt:lpstr>
      <vt:lpstr>Cambria Math</vt:lpstr>
      <vt:lpstr>CharisSIL</vt:lpstr>
      <vt:lpstr>Franklin Gothic Book</vt:lpstr>
      <vt:lpstr>Georgia</vt:lpstr>
      <vt:lpstr>Helvetica</vt:lpstr>
      <vt:lpstr>Rockwell</vt:lpstr>
      <vt:lpstr>Symbol</vt:lpstr>
      <vt:lpstr>Times</vt:lpstr>
      <vt:lpstr>Times New Roman</vt:lpstr>
      <vt:lpstr>Wingdings</vt:lpstr>
      <vt:lpstr>ヒラギノ角ゴ Pro W3</vt:lpstr>
      <vt:lpstr>PSI-PowerPoint-Master deutsch</vt:lpstr>
      <vt:lpstr>3_PSI-Powerpoint-Master Calibri V2</vt:lpstr>
      <vt:lpstr>1_PSI-Powerpoint-Master Calibri V2</vt:lpstr>
      <vt:lpstr>PSI-Powerpoint-Master Calibri V2</vt:lpstr>
      <vt:lpstr>PSI</vt:lpstr>
      <vt:lpstr>IMPACT: A Substantial Upgrade to the HIPA Infrastructure at Paul Scherrer Institute</vt:lpstr>
      <vt:lpstr>PowerPoint-Präsentation</vt:lpstr>
      <vt:lpstr>PowerPoint-Präsentation</vt:lpstr>
      <vt:lpstr>Present TgM station (built 1985)</vt:lpstr>
      <vt:lpstr>IMPACT = HIMB + TATTOOS</vt:lpstr>
      <vt:lpstr>HIMB: High Intensity Muon Beams</vt:lpstr>
      <vt:lpstr>TATTOOS: Targeted Alpha Tumour Therapy and Other Oncological Solutions </vt:lpstr>
      <vt:lpstr>HIPA with HIMB and TATTOOS</vt:lpstr>
      <vt:lpstr>View in the experimental hall</vt:lpstr>
      <vt:lpstr>Concept for new target station HIMB at TgM</vt:lpstr>
      <vt:lpstr>Beamline simulations from TgM/H to SINQ</vt:lpstr>
      <vt:lpstr>Intensity-dependent beam conditions</vt:lpstr>
      <vt:lpstr>Beam envelope for 5 mm and 20 mm Target</vt:lpstr>
      <vt:lpstr>TATTOOS: Building variants</vt:lpstr>
      <vt:lpstr>Time schedule</vt:lpstr>
      <vt:lpstr>Beamline to TATTOOS and operation modes</vt:lpstr>
      <vt:lpstr>Splitter</vt:lpstr>
      <vt:lpstr>Result of splitter test </vt:lpstr>
      <vt:lpstr>TATTOOS target station</vt:lpstr>
      <vt:lpstr>PowerPoint-Präsentation</vt:lpstr>
    </vt:vector>
  </TitlesOfParts>
  <Company>PSI - 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Status IMPACT</dc:title>
  <dc:creator>Kiselev Daniela (PSI)</dc:creator>
  <cp:lastModifiedBy>Kiselev Daniela (PSI)</cp:lastModifiedBy>
  <cp:revision>80</cp:revision>
  <dcterms:created xsi:type="dcterms:W3CDTF">2022-11-21T23:01:31Z</dcterms:created>
  <dcterms:modified xsi:type="dcterms:W3CDTF">2022-12-05T08:43:22Z</dcterms:modified>
</cp:coreProperties>
</file>