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avi" ContentType="video/x-msvide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64" r:id="rId1"/>
  </p:sldMasterIdLst>
  <p:notesMasterIdLst>
    <p:notesMasterId r:id="rId22"/>
  </p:notesMasterIdLst>
  <p:handoutMasterIdLst>
    <p:handoutMasterId r:id="rId23"/>
  </p:handoutMasterIdLst>
  <p:sldIdLst>
    <p:sldId id="331" r:id="rId2"/>
    <p:sldId id="297" r:id="rId3"/>
    <p:sldId id="306" r:id="rId4"/>
    <p:sldId id="382" r:id="rId5"/>
    <p:sldId id="383" r:id="rId6"/>
    <p:sldId id="384" r:id="rId7"/>
    <p:sldId id="409" r:id="rId8"/>
    <p:sldId id="385" r:id="rId9"/>
    <p:sldId id="387" r:id="rId10"/>
    <p:sldId id="388" r:id="rId11"/>
    <p:sldId id="389" r:id="rId12"/>
    <p:sldId id="390" r:id="rId13"/>
    <p:sldId id="406" r:id="rId14"/>
    <p:sldId id="391" r:id="rId15"/>
    <p:sldId id="392" r:id="rId16"/>
    <p:sldId id="403" r:id="rId17"/>
    <p:sldId id="402" r:id="rId18"/>
    <p:sldId id="394" r:id="rId19"/>
    <p:sldId id="397" r:id="rId20"/>
    <p:sldId id="399" r:id="rId21"/>
  </p:sldIdLst>
  <p:sldSz cx="9144000" cy="6858000" type="screen4x3"/>
  <p:notesSz cx="6794500" cy="9931400"/>
  <p:defaultTextStyle>
    <a:defPPr>
      <a:defRPr lang="de-CH"/>
    </a:defPPr>
    <a:lvl1pPr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1pPr>
    <a:lvl2pPr marL="4572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2pPr>
    <a:lvl3pPr marL="9144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6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16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16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1600" kern="1200">
        <a:solidFill>
          <a:schemeClr val="tx1"/>
        </a:solidFill>
        <a:latin typeface="Arial" charset="0"/>
        <a:ea typeface="ヒラギノ角ゴ Pro W3" charset="0"/>
        <a:cs typeface="ヒラギノ角ゴ Pro W3" charset="0"/>
      </a:defRPr>
    </a:lvl9pPr>
  </p:defaultTextStyle>
  <p:extLst>
    <p:ext uri="{521415D9-36F7-43E2-AB2F-B90AF26B5E84}">
      <p14:sectionLst xmlns:p14="http://schemas.microsoft.com/office/powerpoint/2010/main">
        <p14:section name="Standardabschnitt" id="{AE7857C0-2D20-4703-8FB6-39B300EF5577}">
          <p14:sldIdLst>
            <p14:sldId id="331"/>
            <p14:sldId id="297"/>
            <p14:sldId id="306"/>
            <p14:sldId id="382"/>
            <p14:sldId id="383"/>
            <p14:sldId id="384"/>
            <p14:sldId id="409"/>
            <p14:sldId id="385"/>
            <p14:sldId id="387"/>
            <p14:sldId id="388"/>
            <p14:sldId id="389"/>
            <p14:sldId id="390"/>
            <p14:sldId id="406"/>
            <p14:sldId id="391"/>
            <p14:sldId id="392"/>
            <p14:sldId id="403"/>
            <p14:sldId id="402"/>
            <p14:sldId id="394"/>
            <p14:sldId id="397"/>
            <p14:sldId id="399"/>
          </p14:sldIdLst>
        </p14:section>
      </p14:sectionLst>
    </p:ext>
    <p:ext uri="{EFAFB233-063F-42B5-8137-9DF3F51BA10A}">
      <p15:sldGuideLst xmlns:p15="http://schemas.microsoft.com/office/powerpoint/2012/main">
        <p15:guide id="1" orient="horz" pos="890">
          <p15:clr>
            <a:srgbClr val="A4A3A4"/>
          </p15:clr>
        </p15:guide>
        <p15:guide id="2" orient="horz" pos="845">
          <p15:clr>
            <a:srgbClr val="A4A3A4"/>
          </p15:clr>
        </p15:guide>
        <p15:guide id="3" orient="horz" pos="3793">
          <p15:clr>
            <a:srgbClr val="A4A3A4"/>
          </p15:clr>
        </p15:guide>
        <p15:guide id="4" orient="horz" pos="1117">
          <p15:clr>
            <a:srgbClr val="A4A3A4"/>
          </p15:clr>
        </p15:guide>
        <p15:guide id="5" orient="horz" pos="187">
          <p15:clr>
            <a:srgbClr val="A4A3A4"/>
          </p15:clr>
        </p15:guide>
        <p15:guide id="6" orient="horz" pos="504">
          <p15:clr>
            <a:srgbClr val="A4A3A4"/>
          </p15:clr>
        </p15:guide>
        <p15:guide id="7" orient="horz" pos="4156">
          <p15:clr>
            <a:srgbClr val="A4A3A4"/>
          </p15:clr>
        </p15:guide>
        <p15:guide id="8" orient="horz">
          <p15:clr>
            <a:srgbClr val="A4A3A4"/>
          </p15:clr>
        </p15:guide>
        <p15:guide id="9" pos="657">
          <p15:clr>
            <a:srgbClr val="A4A3A4"/>
          </p15:clr>
        </p15:guide>
        <p15:guide id="10" pos="5534">
          <p15:clr>
            <a:srgbClr val="A4A3A4"/>
          </p15:clr>
        </p15:guide>
        <p15:guide id="11" pos="521">
          <p15:clr>
            <a:srgbClr val="A4A3A4"/>
          </p15:clr>
        </p15:guide>
        <p15:guide id="12" pos="453">
          <p15:clr>
            <a:srgbClr val="A4A3A4"/>
          </p15:clr>
        </p15:guide>
        <p15:guide id="13" pos="1315">
          <p15:clr>
            <a:srgbClr val="A4A3A4"/>
          </p15:clr>
        </p15:guide>
        <p15:guide id="14" pos="3039">
          <p15:clr>
            <a:srgbClr val="A4A3A4"/>
          </p15:clr>
        </p15:guide>
        <p15:guide id="15" pos="3152">
          <p15:clr>
            <a:srgbClr val="A4A3A4"/>
          </p15:clr>
        </p15:guide>
        <p15:guide id="16" pos="5738">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 Hui" initials="ZH" lastIdx="2" clrIdx="0">
    <p:extLst>
      <p:ext uri="{19B8F6BF-5375-455C-9EA6-DF929625EA0E}">
        <p15:presenceInfo xmlns:p15="http://schemas.microsoft.com/office/powerpoint/2012/main" userId="S-1-5-21-329068152-484061587-839522115-121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7AD30"/>
    <a:srgbClr val="0072BE"/>
    <a:srgbClr val="DA5319"/>
    <a:srgbClr val="0000FF"/>
    <a:srgbClr val="EF5B00"/>
    <a:srgbClr val="C50006"/>
    <a:srgbClr val="010000"/>
    <a:srgbClr val="FFFFFF"/>
    <a:srgbClr val="808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1908" autoAdjust="0"/>
  </p:normalViewPr>
  <p:slideViewPr>
    <p:cSldViewPr snapToObjects="1">
      <p:cViewPr varScale="1">
        <p:scale>
          <a:sx n="115" d="100"/>
          <a:sy n="115" d="100"/>
        </p:scale>
        <p:origin x="1476" y="108"/>
      </p:cViewPr>
      <p:guideLst>
        <p:guide orient="horz" pos="890"/>
        <p:guide orient="horz" pos="845"/>
        <p:guide orient="horz" pos="3793"/>
        <p:guide orient="horz" pos="1117"/>
        <p:guide orient="horz" pos="187"/>
        <p:guide orient="horz" pos="504"/>
        <p:guide orient="horz" pos="4156"/>
        <p:guide orient="horz"/>
        <p:guide pos="657"/>
        <p:guide pos="5534"/>
        <p:guide pos="521"/>
        <p:guide pos="453"/>
        <p:guide pos="1315"/>
        <p:guide pos="3039"/>
        <p:guide pos="3152"/>
        <p:guide pos="5738"/>
      </p:guideLst>
    </p:cSldViewPr>
  </p:slideViewPr>
  <p:outlineViewPr>
    <p:cViewPr>
      <p:scale>
        <a:sx n="33" d="100"/>
        <a:sy n="33" d="100"/>
      </p:scale>
      <p:origin x="0" y="-1806"/>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115" d="100"/>
          <a:sy n="115" d="100"/>
        </p:scale>
        <p:origin x="-4932" y="-108"/>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4807" cy="497008"/>
          </a:xfrm>
          <a:prstGeom prst="rect">
            <a:avLst/>
          </a:prstGeom>
          <a:noFill/>
          <a:ln w="9525">
            <a:noFill/>
            <a:miter lim="800000"/>
            <a:headEnd/>
            <a:tailEnd/>
          </a:ln>
          <a:effectLst/>
        </p:spPr>
        <p:txBody>
          <a:bodyPr vert="horz" wrap="square" lIns="95561" tIns="47782" rIns="95561" bIns="47782" numCol="1" anchor="t" anchorCtr="0" compatLnSpc="1">
            <a:prstTxWarp prst="textNoShape">
              <a:avLst/>
            </a:prstTxWarp>
          </a:bodyPr>
          <a:lstStyle>
            <a:lvl1pPr defTabSz="955672">
              <a:spcBef>
                <a:spcPct val="0"/>
              </a:spcBef>
              <a:defRPr sz="1200" baseline="30000">
                <a:latin typeface="Times" charset="0"/>
                <a:ea typeface="ヒラギノ角ゴ Pro W3" charset="-128"/>
                <a:cs typeface="ヒラギノ角ゴ Pro W3" charset="-128"/>
              </a:defRPr>
            </a:lvl1pPr>
          </a:lstStyle>
          <a:p>
            <a:pPr>
              <a:defRPr/>
            </a:pPr>
            <a:endParaRPr lang="en-GB" dirty="0">
              <a:latin typeface="+mn-lt"/>
            </a:endParaRPr>
          </a:p>
        </p:txBody>
      </p:sp>
      <p:sp>
        <p:nvSpPr>
          <p:cNvPr id="118787" name="Rectangle 3"/>
          <p:cNvSpPr>
            <a:spLocks noGrp="1" noChangeArrowheads="1"/>
          </p:cNvSpPr>
          <p:nvPr>
            <p:ph type="dt" sz="quarter" idx="1"/>
          </p:nvPr>
        </p:nvSpPr>
        <p:spPr bwMode="auto">
          <a:xfrm>
            <a:off x="3849694" y="0"/>
            <a:ext cx="2944807" cy="497008"/>
          </a:xfrm>
          <a:prstGeom prst="rect">
            <a:avLst/>
          </a:prstGeom>
          <a:noFill/>
          <a:ln w="9525">
            <a:noFill/>
            <a:miter lim="800000"/>
            <a:headEnd/>
            <a:tailEnd/>
          </a:ln>
          <a:effectLst/>
        </p:spPr>
        <p:txBody>
          <a:bodyPr vert="horz" wrap="square" lIns="95561" tIns="47782" rIns="95561" bIns="47782" numCol="1" anchor="t" anchorCtr="0" compatLnSpc="1">
            <a:prstTxWarp prst="textNoShape">
              <a:avLst/>
            </a:prstTxWarp>
          </a:bodyPr>
          <a:lstStyle>
            <a:lvl1pPr algn="r" defTabSz="955672">
              <a:spcBef>
                <a:spcPct val="0"/>
              </a:spcBef>
              <a:defRPr sz="1200" baseline="30000">
                <a:latin typeface="Times" charset="0"/>
                <a:ea typeface="ヒラギノ角ゴ Pro W3" charset="-128"/>
                <a:cs typeface="ヒラギノ角ゴ Pro W3" charset="-128"/>
              </a:defRPr>
            </a:lvl1pPr>
          </a:lstStyle>
          <a:p>
            <a:pPr>
              <a:defRPr/>
            </a:pPr>
            <a:endParaRPr lang="en-GB" dirty="0">
              <a:latin typeface="+mn-lt"/>
            </a:endParaRPr>
          </a:p>
        </p:txBody>
      </p:sp>
      <p:sp>
        <p:nvSpPr>
          <p:cNvPr id="118788" name="Rectangle 4"/>
          <p:cNvSpPr>
            <a:spLocks noGrp="1" noChangeArrowheads="1"/>
          </p:cNvSpPr>
          <p:nvPr>
            <p:ph type="ftr" sz="quarter" idx="2"/>
          </p:nvPr>
        </p:nvSpPr>
        <p:spPr bwMode="auto">
          <a:xfrm>
            <a:off x="0" y="9434393"/>
            <a:ext cx="2944807" cy="497008"/>
          </a:xfrm>
          <a:prstGeom prst="rect">
            <a:avLst/>
          </a:prstGeom>
          <a:noFill/>
          <a:ln w="9525">
            <a:noFill/>
            <a:miter lim="800000"/>
            <a:headEnd/>
            <a:tailEnd/>
          </a:ln>
          <a:effectLst/>
        </p:spPr>
        <p:txBody>
          <a:bodyPr vert="horz" wrap="square" lIns="95561" tIns="47782" rIns="95561" bIns="47782" numCol="1" anchor="b" anchorCtr="0" compatLnSpc="1">
            <a:prstTxWarp prst="textNoShape">
              <a:avLst/>
            </a:prstTxWarp>
          </a:bodyPr>
          <a:lstStyle>
            <a:lvl1pPr defTabSz="955672">
              <a:spcBef>
                <a:spcPct val="0"/>
              </a:spcBef>
              <a:defRPr sz="1200" baseline="30000">
                <a:latin typeface="Times" charset="0"/>
                <a:ea typeface="ヒラギノ角ゴ Pro W3" charset="-128"/>
                <a:cs typeface="ヒラギノ角ゴ Pro W3" charset="-128"/>
              </a:defRPr>
            </a:lvl1pPr>
          </a:lstStyle>
          <a:p>
            <a:pPr>
              <a:defRPr/>
            </a:pPr>
            <a:endParaRPr lang="en-GB" dirty="0">
              <a:latin typeface="+mn-lt"/>
            </a:endParaRPr>
          </a:p>
        </p:txBody>
      </p:sp>
      <p:sp>
        <p:nvSpPr>
          <p:cNvPr id="118789" name="Rectangle 5"/>
          <p:cNvSpPr>
            <a:spLocks noGrp="1" noChangeArrowheads="1"/>
          </p:cNvSpPr>
          <p:nvPr>
            <p:ph type="sldNum" sz="quarter" idx="3"/>
          </p:nvPr>
        </p:nvSpPr>
        <p:spPr bwMode="auto">
          <a:xfrm>
            <a:off x="3849694" y="9434393"/>
            <a:ext cx="2944807" cy="497008"/>
          </a:xfrm>
          <a:prstGeom prst="rect">
            <a:avLst/>
          </a:prstGeom>
          <a:noFill/>
          <a:ln w="9525">
            <a:noFill/>
            <a:miter lim="800000"/>
            <a:headEnd/>
            <a:tailEnd/>
          </a:ln>
          <a:effectLst/>
        </p:spPr>
        <p:txBody>
          <a:bodyPr vert="horz" wrap="square" lIns="95561" tIns="47782" rIns="95561" bIns="47782" numCol="1" anchor="b" anchorCtr="0" compatLnSpc="1">
            <a:prstTxWarp prst="textNoShape">
              <a:avLst/>
            </a:prstTxWarp>
          </a:bodyPr>
          <a:lstStyle>
            <a:lvl1pPr algn="r" defTabSz="955672">
              <a:spcBef>
                <a:spcPct val="0"/>
              </a:spcBef>
              <a:defRPr sz="1200" baseline="30000">
                <a:latin typeface="Times" charset="0"/>
              </a:defRPr>
            </a:lvl1pPr>
          </a:lstStyle>
          <a:p>
            <a:pPr>
              <a:defRPr/>
            </a:pPr>
            <a:fld id="{630A188E-C926-984B-863C-48B251A81B15}" type="slidenum">
              <a:rPr lang="en-GB">
                <a:latin typeface="+mn-lt"/>
              </a:rPr>
              <a:pPr>
                <a:defRPr/>
              </a:pPr>
              <a:t>‹#›</a:t>
            </a:fld>
            <a:endParaRPr lang="en-GB" dirty="0">
              <a:latin typeface="+mn-lt"/>
            </a:endParaRPr>
          </a:p>
        </p:txBody>
      </p:sp>
    </p:spTree>
    <p:extLst>
      <p:ext uri="{BB962C8B-B14F-4D97-AF65-F5344CB8AC3E}">
        <p14:creationId xmlns:p14="http://schemas.microsoft.com/office/powerpoint/2010/main" val="28959942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44807" cy="497008"/>
          </a:xfrm>
          <a:prstGeom prst="rect">
            <a:avLst/>
          </a:prstGeom>
          <a:noFill/>
          <a:ln w="9525">
            <a:noFill/>
            <a:miter lim="800000"/>
            <a:headEnd/>
            <a:tailEnd/>
          </a:ln>
          <a:effectLst/>
        </p:spPr>
        <p:txBody>
          <a:bodyPr vert="horz" wrap="square" lIns="95561" tIns="47782" rIns="95561" bIns="47782" numCol="1" anchor="t" anchorCtr="0" compatLnSpc="1">
            <a:prstTxWarp prst="textNoShape">
              <a:avLst/>
            </a:prstTxWarp>
          </a:bodyPr>
          <a:lstStyle>
            <a:lvl1pPr defTabSz="955672">
              <a:spcBef>
                <a:spcPct val="0"/>
              </a:spcBef>
              <a:defRPr sz="1000" baseline="0">
                <a:latin typeface="+mn-lt"/>
                <a:ea typeface="ヒラギノ角ゴ Pro W3" charset="-128"/>
                <a:cs typeface="ヒラギノ角ゴ Pro W3" charset="-128"/>
              </a:defRPr>
            </a:lvl1pPr>
          </a:lstStyle>
          <a:p>
            <a:pPr>
              <a:defRPr/>
            </a:pPr>
            <a:endParaRPr lang="de-DE" dirty="0"/>
          </a:p>
        </p:txBody>
      </p:sp>
      <p:sp>
        <p:nvSpPr>
          <p:cNvPr id="122883" name="Rectangle 3"/>
          <p:cNvSpPr>
            <a:spLocks noGrp="1" noChangeArrowheads="1"/>
          </p:cNvSpPr>
          <p:nvPr>
            <p:ph type="dt" idx="1"/>
          </p:nvPr>
        </p:nvSpPr>
        <p:spPr bwMode="auto">
          <a:xfrm>
            <a:off x="3849694" y="0"/>
            <a:ext cx="2944807" cy="497008"/>
          </a:xfrm>
          <a:prstGeom prst="rect">
            <a:avLst/>
          </a:prstGeom>
          <a:noFill/>
          <a:ln w="9525">
            <a:noFill/>
            <a:miter lim="800000"/>
            <a:headEnd/>
            <a:tailEnd/>
          </a:ln>
          <a:effectLst/>
        </p:spPr>
        <p:txBody>
          <a:bodyPr vert="horz" wrap="square" lIns="95561" tIns="47782" rIns="95561" bIns="47782" numCol="1" anchor="t" anchorCtr="0" compatLnSpc="1">
            <a:prstTxWarp prst="textNoShape">
              <a:avLst/>
            </a:prstTxWarp>
          </a:bodyPr>
          <a:lstStyle>
            <a:lvl1pPr algn="r" defTabSz="955672">
              <a:spcBef>
                <a:spcPct val="0"/>
              </a:spcBef>
              <a:defRPr sz="1000" baseline="0">
                <a:latin typeface="+mn-lt"/>
                <a:ea typeface="ヒラギノ角ゴ Pro W3" charset="-128"/>
                <a:cs typeface="ヒラギノ角ゴ Pro W3" charset="-128"/>
              </a:defRPr>
            </a:lvl1pPr>
          </a:lstStyle>
          <a:p>
            <a:pPr>
              <a:defRPr/>
            </a:pPr>
            <a:endParaRPr lang="de-DE" dirty="0"/>
          </a:p>
        </p:txBody>
      </p:sp>
      <p:sp>
        <p:nvSpPr>
          <p:cNvPr id="7172" name="Rectangle 4"/>
          <p:cNvSpPr>
            <a:spLocks noGrp="1" noRot="1" noChangeAspect="1" noChangeArrowheads="1" noTextEdit="1"/>
          </p:cNvSpPr>
          <p:nvPr>
            <p:ph type="sldImg" idx="2"/>
          </p:nvPr>
        </p:nvSpPr>
        <p:spPr bwMode="auto">
          <a:xfrm>
            <a:off x="915988" y="746125"/>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885" name="Rectangle 5"/>
          <p:cNvSpPr>
            <a:spLocks noGrp="1" noChangeArrowheads="1"/>
          </p:cNvSpPr>
          <p:nvPr>
            <p:ph type="body" sz="quarter" idx="3"/>
          </p:nvPr>
        </p:nvSpPr>
        <p:spPr bwMode="auto">
          <a:xfrm>
            <a:off x="906631" y="4718072"/>
            <a:ext cx="4981238" cy="446781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a:t>
            </a:r>
            <a:r>
              <a:rPr lang="de-DE" noProof="0" dirty="0" smtClean="0"/>
              <a:t>Ebene</a:t>
            </a:r>
          </a:p>
          <a:p>
            <a:pPr lvl="5"/>
            <a:r>
              <a:rPr lang="de-DE" noProof="0" dirty="0" smtClean="0"/>
              <a:t>Sechste Ebene</a:t>
            </a:r>
          </a:p>
          <a:p>
            <a:pPr lvl="6"/>
            <a:r>
              <a:rPr lang="de-DE" noProof="0" dirty="0" smtClean="0"/>
              <a:t>Siebte Ebene</a:t>
            </a:r>
          </a:p>
          <a:p>
            <a:pPr lvl="7"/>
            <a:r>
              <a:rPr lang="de-DE" noProof="0" dirty="0" smtClean="0"/>
              <a:t>Achte Ebene</a:t>
            </a:r>
          </a:p>
          <a:p>
            <a:pPr lvl="8"/>
            <a:r>
              <a:rPr lang="de-DE" noProof="0" dirty="0" smtClean="0"/>
              <a:t>Neunte Ebene</a:t>
            </a:r>
          </a:p>
        </p:txBody>
      </p:sp>
      <p:sp>
        <p:nvSpPr>
          <p:cNvPr id="122886" name="Rectangle 6"/>
          <p:cNvSpPr>
            <a:spLocks noGrp="1" noChangeArrowheads="1"/>
          </p:cNvSpPr>
          <p:nvPr>
            <p:ph type="ftr" sz="quarter" idx="4"/>
          </p:nvPr>
        </p:nvSpPr>
        <p:spPr bwMode="auto">
          <a:xfrm>
            <a:off x="0" y="9434393"/>
            <a:ext cx="2944807" cy="497008"/>
          </a:xfrm>
          <a:prstGeom prst="rect">
            <a:avLst/>
          </a:prstGeom>
          <a:noFill/>
          <a:ln w="9525">
            <a:noFill/>
            <a:miter lim="800000"/>
            <a:headEnd/>
            <a:tailEnd/>
          </a:ln>
          <a:effectLst/>
        </p:spPr>
        <p:txBody>
          <a:bodyPr vert="horz" wrap="square" lIns="95561" tIns="47782" rIns="95561" bIns="47782" numCol="1" anchor="b" anchorCtr="0" compatLnSpc="1">
            <a:prstTxWarp prst="textNoShape">
              <a:avLst/>
            </a:prstTxWarp>
          </a:bodyPr>
          <a:lstStyle>
            <a:lvl1pPr defTabSz="955672">
              <a:spcBef>
                <a:spcPct val="0"/>
              </a:spcBef>
              <a:defRPr sz="1000" baseline="0">
                <a:latin typeface="+mn-lt"/>
                <a:ea typeface="ヒラギノ角ゴ Pro W3" charset="-128"/>
                <a:cs typeface="ヒラギノ角ゴ Pro W3" charset="-128"/>
              </a:defRPr>
            </a:lvl1pPr>
          </a:lstStyle>
          <a:p>
            <a:pPr>
              <a:defRPr/>
            </a:pPr>
            <a:endParaRPr lang="de-DE" dirty="0"/>
          </a:p>
        </p:txBody>
      </p:sp>
      <p:sp>
        <p:nvSpPr>
          <p:cNvPr id="122887" name="Rectangle 7"/>
          <p:cNvSpPr>
            <a:spLocks noGrp="1" noChangeArrowheads="1"/>
          </p:cNvSpPr>
          <p:nvPr>
            <p:ph type="sldNum" sz="quarter" idx="5"/>
          </p:nvPr>
        </p:nvSpPr>
        <p:spPr bwMode="auto">
          <a:xfrm>
            <a:off x="3849694" y="9434393"/>
            <a:ext cx="2944807" cy="497008"/>
          </a:xfrm>
          <a:prstGeom prst="rect">
            <a:avLst/>
          </a:prstGeom>
          <a:noFill/>
          <a:ln w="9525">
            <a:noFill/>
            <a:miter lim="800000"/>
            <a:headEnd/>
            <a:tailEnd/>
          </a:ln>
          <a:effectLst/>
        </p:spPr>
        <p:txBody>
          <a:bodyPr vert="horz" wrap="square" lIns="95561" tIns="47782" rIns="95561" bIns="47782" numCol="1" anchor="b" anchorCtr="0" compatLnSpc="1">
            <a:prstTxWarp prst="textNoShape">
              <a:avLst/>
            </a:prstTxWarp>
          </a:bodyPr>
          <a:lstStyle>
            <a:lvl1pPr algn="r" defTabSz="955672">
              <a:spcBef>
                <a:spcPct val="0"/>
              </a:spcBef>
              <a:defRPr sz="1000" baseline="0">
                <a:latin typeface="+mn-lt"/>
              </a:defRPr>
            </a:lvl1pPr>
          </a:lstStyle>
          <a:p>
            <a:pPr>
              <a:defRPr/>
            </a:pPr>
            <a:fld id="{EC696245-F065-0B47-B74E-D5003861FD61}" type="slidenum">
              <a:rPr lang="de-DE" smtClean="0"/>
              <a:pPr>
                <a:defRPr/>
              </a:pPr>
              <a:t>‹#›</a:t>
            </a:fld>
            <a:endParaRPr lang="de-DE" dirty="0"/>
          </a:p>
        </p:txBody>
      </p:sp>
    </p:spTree>
    <p:extLst>
      <p:ext uri="{BB962C8B-B14F-4D97-AF65-F5344CB8AC3E}">
        <p14:creationId xmlns:p14="http://schemas.microsoft.com/office/powerpoint/2010/main" val="761473846"/>
      </p:ext>
    </p:extLst>
  </p:cSld>
  <p:clrMap bg1="lt1" tx1="dk1" bg2="lt2" tx2="dk2" accent1="accent1" accent2="accent2" accent3="accent3" accent4="accent4" accent5="accent5" accent6="accent6" hlink="hlink" folHlink="folHlink"/>
  <p:hf hdr="0" ftr="0" dt="0"/>
  <p:notesStyle>
    <a:lvl1pPr marL="90488" indent="-90488" algn="l" rtl="0" eaLnBrk="0" fontAlgn="base" hangingPunct="0">
      <a:spcBef>
        <a:spcPts val="0"/>
      </a:spcBef>
      <a:spcAft>
        <a:spcPct val="0"/>
      </a:spcAft>
      <a:buFont typeface="Arial" panose="020B0604020202020204" pitchFamily="34" charset="0"/>
      <a:buChar char="•"/>
      <a:defRPr sz="1000" kern="1200" baseline="0">
        <a:solidFill>
          <a:schemeClr val="tx1"/>
        </a:solidFill>
        <a:latin typeface="+mn-lt"/>
        <a:ea typeface="ヒラギノ角ゴ Pro W3" pitchFamily="-108" charset="-128"/>
        <a:cs typeface="ヒラギノ角ゴ Pro W3" pitchFamily="-108" charset="-128"/>
      </a:defRPr>
    </a:lvl1pPr>
    <a:lvl2pPr marL="180975" indent="-92075"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ヒラギノ角ゴ Pro W3" charset="-128"/>
        <a:cs typeface="ヒラギノ角ゴ Pro W3" charset="0"/>
      </a:defRPr>
    </a:lvl2pPr>
    <a:lvl3pPr marL="266700" indent="-85725"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ＭＳ Ｐゴシック" charset="-128"/>
        <a:cs typeface="ＭＳ Ｐゴシック" charset="-128"/>
      </a:defRPr>
    </a:lvl3pPr>
    <a:lvl4pPr marL="357188" indent="-90488"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ＭＳ Ｐゴシック" charset="-128"/>
        <a:cs typeface="ＭＳ Ｐゴシック" charset="-128"/>
      </a:defRPr>
    </a:lvl4pPr>
    <a:lvl5pPr marL="447675" indent="-90488"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ヒラギノ角ゴ Pro W3" pitchFamily="-112" charset="-128"/>
        <a:cs typeface="ＭＳ Ｐゴシック" charset="0"/>
      </a:defRPr>
    </a:lvl5pPr>
    <a:lvl6pPr marL="538163" indent="-90488" algn="l" defTabSz="457200" rtl="0" eaLnBrk="1" latinLnBrk="0" hangingPunct="1">
      <a:buFont typeface="Symbol" panose="05050102010706020507" pitchFamily="18" charset="2"/>
      <a:buChar char="-"/>
      <a:defRPr sz="1000" kern="1200" baseline="0">
        <a:solidFill>
          <a:schemeClr val="tx1"/>
        </a:solidFill>
        <a:latin typeface="+mn-lt"/>
        <a:ea typeface="+mn-ea"/>
        <a:cs typeface="Arial" panose="020B0604020202020204" pitchFamily="34" charset="0"/>
      </a:defRPr>
    </a:lvl6pPr>
    <a:lvl7pPr marL="628650" indent="-90488" algn="l" defTabSz="457200" rtl="0" eaLnBrk="1" latinLnBrk="0" hangingPunct="1">
      <a:buFont typeface="Symbol" panose="05050102010706020507" pitchFamily="18" charset="2"/>
      <a:buChar char="-"/>
      <a:defRPr sz="1000" kern="1200">
        <a:solidFill>
          <a:schemeClr val="tx1"/>
        </a:solidFill>
        <a:latin typeface="+mn-lt"/>
        <a:ea typeface="+mn-ea"/>
        <a:cs typeface="Arial" panose="020B0604020202020204" pitchFamily="34" charset="0"/>
      </a:defRPr>
    </a:lvl7pPr>
    <a:lvl8pPr marL="719138" indent="-90488" algn="l" defTabSz="457200" rtl="0" eaLnBrk="1" latinLnBrk="0" hangingPunct="1">
      <a:buFont typeface="Symbol" panose="05050102010706020507" pitchFamily="18" charset="2"/>
      <a:buChar char="-"/>
      <a:defRPr sz="1000" kern="1200">
        <a:solidFill>
          <a:schemeClr val="tx1"/>
        </a:solidFill>
        <a:latin typeface="+mn-lt"/>
        <a:ea typeface="+mn-ea"/>
        <a:cs typeface="Arial" panose="020B0604020202020204" pitchFamily="34" charset="0"/>
      </a:defRPr>
    </a:lvl8pPr>
    <a:lvl9pPr marL="806450" indent="-88900" algn="l" defTabSz="457200" rtl="0" eaLnBrk="1" latinLnBrk="0" hangingPunct="1">
      <a:buFont typeface="Symbol" panose="05050102010706020507" pitchFamily="18" charset="2"/>
      <a:buChar char="-"/>
      <a:defRPr sz="1000" kern="1200">
        <a:solidFill>
          <a:schemeClr val="tx1"/>
        </a:solidFill>
        <a:latin typeface="+mn-lt"/>
        <a:ea typeface="+mn-ea"/>
        <a:cs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2</a:t>
            </a:fld>
            <a:endParaRPr lang="de-DE" dirty="0"/>
          </a:p>
        </p:txBody>
      </p:sp>
    </p:spTree>
    <p:extLst>
      <p:ext uri="{BB962C8B-B14F-4D97-AF65-F5344CB8AC3E}">
        <p14:creationId xmlns:p14="http://schemas.microsoft.com/office/powerpoint/2010/main" val="658386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11</a:t>
            </a:fld>
            <a:endParaRPr lang="de-DE" dirty="0"/>
          </a:p>
        </p:txBody>
      </p:sp>
    </p:spTree>
    <p:extLst>
      <p:ext uri="{BB962C8B-B14F-4D97-AF65-F5344CB8AC3E}">
        <p14:creationId xmlns:p14="http://schemas.microsoft.com/office/powerpoint/2010/main" val="2505625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12</a:t>
            </a:fld>
            <a:endParaRPr lang="de-DE" dirty="0"/>
          </a:p>
        </p:txBody>
      </p:sp>
    </p:spTree>
    <p:extLst>
      <p:ext uri="{BB962C8B-B14F-4D97-AF65-F5344CB8AC3E}">
        <p14:creationId xmlns:p14="http://schemas.microsoft.com/office/powerpoint/2010/main" val="1620905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13</a:t>
            </a:fld>
            <a:endParaRPr lang="de-DE" dirty="0"/>
          </a:p>
        </p:txBody>
      </p:sp>
    </p:spTree>
    <p:extLst>
      <p:ext uri="{BB962C8B-B14F-4D97-AF65-F5344CB8AC3E}">
        <p14:creationId xmlns:p14="http://schemas.microsoft.com/office/powerpoint/2010/main" val="1552634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14</a:t>
            </a:fld>
            <a:endParaRPr lang="de-DE" dirty="0"/>
          </a:p>
        </p:txBody>
      </p:sp>
    </p:spTree>
    <p:extLst>
      <p:ext uri="{BB962C8B-B14F-4D97-AF65-F5344CB8AC3E}">
        <p14:creationId xmlns:p14="http://schemas.microsoft.com/office/powerpoint/2010/main" val="3095010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15</a:t>
            </a:fld>
            <a:endParaRPr lang="de-DE" dirty="0"/>
          </a:p>
        </p:txBody>
      </p:sp>
    </p:spTree>
    <p:extLst>
      <p:ext uri="{BB962C8B-B14F-4D97-AF65-F5344CB8AC3E}">
        <p14:creationId xmlns:p14="http://schemas.microsoft.com/office/powerpoint/2010/main" val="3051353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16</a:t>
            </a:fld>
            <a:endParaRPr lang="de-DE" dirty="0"/>
          </a:p>
        </p:txBody>
      </p:sp>
    </p:spTree>
    <p:extLst>
      <p:ext uri="{BB962C8B-B14F-4D97-AF65-F5344CB8AC3E}">
        <p14:creationId xmlns:p14="http://schemas.microsoft.com/office/powerpoint/2010/main" val="2567424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17</a:t>
            </a:fld>
            <a:endParaRPr lang="de-DE" dirty="0"/>
          </a:p>
        </p:txBody>
      </p:sp>
    </p:spTree>
    <p:extLst>
      <p:ext uri="{BB962C8B-B14F-4D97-AF65-F5344CB8AC3E}">
        <p14:creationId xmlns:p14="http://schemas.microsoft.com/office/powerpoint/2010/main" val="1360529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18</a:t>
            </a:fld>
            <a:endParaRPr lang="de-DE" dirty="0"/>
          </a:p>
        </p:txBody>
      </p:sp>
    </p:spTree>
    <p:extLst>
      <p:ext uri="{BB962C8B-B14F-4D97-AF65-F5344CB8AC3E}">
        <p14:creationId xmlns:p14="http://schemas.microsoft.com/office/powerpoint/2010/main" val="1678163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19</a:t>
            </a:fld>
            <a:endParaRPr lang="de-DE" dirty="0"/>
          </a:p>
        </p:txBody>
      </p:sp>
    </p:spTree>
    <p:extLst>
      <p:ext uri="{BB962C8B-B14F-4D97-AF65-F5344CB8AC3E}">
        <p14:creationId xmlns:p14="http://schemas.microsoft.com/office/powerpoint/2010/main" val="1844196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20</a:t>
            </a:fld>
            <a:endParaRPr lang="de-DE" dirty="0"/>
          </a:p>
        </p:txBody>
      </p:sp>
    </p:spTree>
    <p:extLst>
      <p:ext uri="{BB962C8B-B14F-4D97-AF65-F5344CB8AC3E}">
        <p14:creationId xmlns:p14="http://schemas.microsoft.com/office/powerpoint/2010/main" val="290108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3</a:t>
            </a:fld>
            <a:endParaRPr lang="de-DE" dirty="0"/>
          </a:p>
        </p:txBody>
      </p:sp>
    </p:spTree>
    <p:extLst>
      <p:ext uri="{BB962C8B-B14F-4D97-AF65-F5344CB8AC3E}">
        <p14:creationId xmlns:p14="http://schemas.microsoft.com/office/powerpoint/2010/main" val="1184755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4</a:t>
            </a:fld>
            <a:endParaRPr lang="de-DE" dirty="0"/>
          </a:p>
        </p:txBody>
      </p:sp>
    </p:spTree>
    <p:extLst>
      <p:ext uri="{BB962C8B-B14F-4D97-AF65-F5344CB8AC3E}">
        <p14:creationId xmlns:p14="http://schemas.microsoft.com/office/powerpoint/2010/main" val="2608095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a:t>
            </a:fld>
            <a:endParaRPr lang="de-DE" dirty="0"/>
          </a:p>
        </p:txBody>
      </p:sp>
    </p:spTree>
    <p:extLst>
      <p:ext uri="{BB962C8B-B14F-4D97-AF65-F5344CB8AC3E}">
        <p14:creationId xmlns:p14="http://schemas.microsoft.com/office/powerpoint/2010/main" val="3316364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6</a:t>
            </a:fld>
            <a:endParaRPr lang="de-DE" dirty="0"/>
          </a:p>
        </p:txBody>
      </p:sp>
    </p:spTree>
    <p:extLst>
      <p:ext uri="{BB962C8B-B14F-4D97-AF65-F5344CB8AC3E}">
        <p14:creationId xmlns:p14="http://schemas.microsoft.com/office/powerpoint/2010/main" val="53885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7</a:t>
            </a:fld>
            <a:endParaRPr lang="de-DE" dirty="0"/>
          </a:p>
        </p:txBody>
      </p:sp>
    </p:spTree>
    <p:extLst>
      <p:ext uri="{BB962C8B-B14F-4D97-AF65-F5344CB8AC3E}">
        <p14:creationId xmlns:p14="http://schemas.microsoft.com/office/powerpoint/2010/main" val="2592313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8</a:t>
            </a:fld>
            <a:endParaRPr lang="de-DE" dirty="0"/>
          </a:p>
        </p:txBody>
      </p:sp>
    </p:spTree>
    <p:extLst>
      <p:ext uri="{BB962C8B-B14F-4D97-AF65-F5344CB8AC3E}">
        <p14:creationId xmlns:p14="http://schemas.microsoft.com/office/powerpoint/2010/main" val="2402307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9</a:t>
            </a:fld>
            <a:endParaRPr lang="de-DE" dirty="0"/>
          </a:p>
        </p:txBody>
      </p:sp>
    </p:spTree>
    <p:extLst>
      <p:ext uri="{BB962C8B-B14F-4D97-AF65-F5344CB8AC3E}">
        <p14:creationId xmlns:p14="http://schemas.microsoft.com/office/powerpoint/2010/main" val="545403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10</a:t>
            </a:fld>
            <a:endParaRPr lang="de-DE" dirty="0"/>
          </a:p>
        </p:txBody>
      </p:sp>
    </p:spTree>
    <p:extLst>
      <p:ext uri="{BB962C8B-B14F-4D97-AF65-F5344CB8AC3E}">
        <p14:creationId xmlns:p14="http://schemas.microsoft.com/office/powerpoint/2010/main" val="1319238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0" name="Picture 2" descr="U:\20160506_PSI_Luftbild_029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436" b="7666"/>
          <a:stretch/>
        </p:blipFill>
        <p:spPr bwMode="auto">
          <a:xfrm>
            <a:off x="2642401" y="282698"/>
            <a:ext cx="5674015" cy="3361902"/>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8"/>
          <p:cNvSpPr>
            <a:spLocks noGrp="1" noChangeArrowheads="1"/>
          </p:cNvSpPr>
          <p:nvPr>
            <p:ph type="title" hasCustomPrompt="1"/>
          </p:nvPr>
        </p:nvSpPr>
        <p:spPr>
          <a:xfrm>
            <a:off x="814387" y="4572000"/>
            <a:ext cx="7969249" cy="1388939"/>
          </a:xfrm>
        </p:spPr>
        <p:txBody>
          <a:bodyPr/>
          <a:lstStyle>
            <a:lvl1pPr>
              <a:defRPr sz="3000">
                <a:solidFill>
                  <a:srgbClr val="686868"/>
                </a:solidFill>
                <a:latin typeface="Georgia" charset="0"/>
                <a:ea typeface="ヒラギノ角ゴ Pro W3" charset="0"/>
              </a:defRPr>
            </a:lvl1pPr>
          </a:lstStyle>
          <a:p>
            <a:pPr lvl="0"/>
            <a:r>
              <a:rPr lang="en-GB" noProof="0" dirty="0" smtClean="0"/>
              <a:t>Edit title master format by clicking</a:t>
            </a:r>
            <a:endParaRPr lang="en-GB" noProof="0" dirty="0"/>
          </a:p>
        </p:txBody>
      </p:sp>
      <p:sp>
        <p:nvSpPr>
          <p:cNvPr id="69649" name="Rectangle 17"/>
          <p:cNvSpPr>
            <a:spLocks noGrp="1" noChangeArrowheads="1"/>
          </p:cNvSpPr>
          <p:nvPr>
            <p:ph type="subTitle" sz="quarter" idx="1" hasCustomPrompt="1"/>
          </p:nvPr>
        </p:nvSpPr>
        <p:spPr bwMode="auto">
          <a:xfrm>
            <a:off x="814388" y="4140000"/>
            <a:ext cx="7969249" cy="36452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None/>
              <a:defRPr sz="1800" b="1">
                <a:solidFill>
                  <a:srgbClr val="969696"/>
                </a:solidFill>
                <a:ea typeface="ヒラギノ角ゴ Pro W3" charset="0"/>
              </a:defRPr>
            </a:lvl1pPr>
          </a:lstStyle>
          <a:p>
            <a:pPr lvl="0"/>
            <a:r>
              <a:rPr lang="en-GB" noProof="0" dirty="0" smtClean="0"/>
              <a:t>Edit subtitle master style sheet by clicking on it</a:t>
            </a:r>
            <a:endParaRPr lang="en-GB" noProof="0" dirty="0"/>
          </a:p>
        </p:txBody>
      </p:sp>
      <p:sp>
        <p:nvSpPr>
          <p:cNvPr id="9" name="Rechteck 8"/>
          <p:cNvSpPr/>
          <p:nvPr userDrawn="1"/>
        </p:nvSpPr>
        <p:spPr bwMode="auto">
          <a:xfrm>
            <a:off x="-2" y="282698"/>
            <a:ext cx="2534400" cy="3362326"/>
          </a:xfrm>
          <a:prstGeom prst="rect">
            <a:avLst/>
          </a:prstGeom>
          <a:solidFill>
            <a:srgbClr val="E5E5E5"/>
          </a:solidFill>
          <a:ln w="9525" cap="flat" cmpd="sng" algn="ctr">
            <a:noFill/>
            <a:prstDash val="solid"/>
            <a:round/>
            <a:headEnd type="none" w="med" len="med"/>
            <a:tailEnd type="none" w="med" len="med"/>
          </a:ln>
          <a:effectLst/>
        </p:spPr>
        <p:txBody>
          <a:bodyPr/>
          <a:lstStyle/>
          <a:p>
            <a:pPr>
              <a:spcBef>
                <a:spcPct val="0"/>
              </a:spcBef>
              <a:defRPr/>
            </a:pPr>
            <a:endParaRPr lang="de-DE" sz="2400" dirty="0">
              <a:ln>
                <a:solidFill>
                  <a:srgbClr val="FFFFFF"/>
                </a:solidFill>
              </a:ln>
              <a:latin typeface="Times" charset="0"/>
            </a:endParaRPr>
          </a:p>
        </p:txBody>
      </p:sp>
      <p:pic>
        <p:nvPicPr>
          <p:cNvPr id="12" name="Bild 24" descr="PSI-Logo_narrow_30k.eps"/>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30263" y="548680"/>
            <a:ext cx="1219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
          <p:cNvSpPr>
            <a:spLocks noChangeArrowheads="1"/>
          </p:cNvSpPr>
          <p:nvPr userDrawn="1"/>
        </p:nvSpPr>
        <p:spPr bwMode="auto">
          <a:xfrm>
            <a:off x="5292080" y="3412620"/>
            <a:ext cx="3024336" cy="232404"/>
          </a:xfrm>
          <a:prstGeom prst="rect">
            <a:avLst/>
          </a:prstGeom>
          <a:solidFill>
            <a:schemeClr val="bg1">
              <a:alpha val="7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algn="ctr">
              <a:spcBef>
                <a:spcPct val="0"/>
              </a:spcBef>
            </a:pPr>
            <a:r>
              <a:rPr lang="de-CH" sz="1100" b="1" i="0" kern="0" spc="30" dirty="0" smtClean="0">
                <a:solidFill>
                  <a:srgbClr val="505150"/>
                </a:solidFill>
                <a:latin typeface="+mn-lt"/>
                <a:cs typeface="Arial" charset="0"/>
              </a:rPr>
              <a:t>WIR SCHAFFEN WISSEN – HEUTE FÜR MORGEN</a:t>
            </a:r>
            <a:endParaRPr lang="de-CH" sz="1100" b="1" i="0" kern="0" spc="30" dirty="0">
              <a:solidFill>
                <a:srgbClr val="505150"/>
              </a:solidFill>
              <a:latin typeface="+mn-lt"/>
              <a:cs typeface="Arial" charset="0"/>
            </a:endParaRPr>
          </a:p>
        </p:txBody>
      </p:sp>
      <p:sp>
        <p:nvSpPr>
          <p:cNvPr id="14" name="Rechteck 13"/>
          <p:cNvSpPr/>
          <p:nvPr userDrawn="1"/>
        </p:nvSpPr>
        <p:spPr bwMode="auto">
          <a:xfrm>
            <a:off x="8424000" y="282698"/>
            <a:ext cx="720000" cy="3362326"/>
          </a:xfrm>
          <a:prstGeom prst="rect">
            <a:avLst/>
          </a:prstGeom>
          <a:solidFill>
            <a:srgbClr val="E5E5E5"/>
          </a:solidFill>
          <a:ln w="9525" cap="flat" cmpd="sng" algn="ctr">
            <a:noFill/>
            <a:prstDash val="solid"/>
            <a:round/>
            <a:headEnd type="none" w="med" len="med"/>
            <a:tailEnd type="none" w="med" len="med"/>
          </a:ln>
          <a:effectLst/>
        </p:spPr>
        <p:txBody>
          <a:bodyPr/>
          <a:lstStyle/>
          <a:p>
            <a:pPr>
              <a:spcBef>
                <a:spcPct val="0"/>
              </a:spcBef>
              <a:defRPr/>
            </a:pPr>
            <a:endParaRPr lang="de-DE" sz="2400" dirty="0">
              <a:ln>
                <a:solidFill>
                  <a:srgbClr val="FFFFFF"/>
                </a:solidFill>
              </a:ln>
              <a:latin typeface="Times" charset="0"/>
            </a:endParaRPr>
          </a:p>
        </p:txBody>
      </p:sp>
      <p:sp>
        <p:nvSpPr>
          <p:cNvPr id="15" name="Rechteck 15"/>
          <p:cNvSpPr>
            <a:spLocks noChangeArrowheads="1"/>
          </p:cNvSpPr>
          <p:nvPr userDrawn="1"/>
        </p:nvSpPr>
        <p:spPr bwMode="auto">
          <a:xfrm>
            <a:off x="828000" y="6138863"/>
            <a:ext cx="720725" cy="719137"/>
          </a:xfrm>
          <a:prstGeom prst="rect">
            <a:avLst/>
          </a:prstGeom>
          <a:solidFill>
            <a:srgbClr val="B9B9B9"/>
          </a:solidFill>
          <a:ln>
            <a:noFill/>
          </a:ln>
          <a:extLst/>
        </p:spPr>
        <p:txBody>
          <a:bodyPr/>
          <a:lstStyle/>
          <a:p>
            <a:pPr>
              <a:spcBef>
                <a:spcPct val="0"/>
              </a:spcBef>
            </a:pPr>
            <a:endParaRPr lang="de-DE" sz="2400">
              <a:latin typeface="Times" charset="0"/>
            </a:endParaRPr>
          </a:p>
        </p:txBody>
      </p:sp>
    </p:spTree>
    <p:extLst>
      <p:ext uri="{BB962C8B-B14F-4D97-AF65-F5344CB8AC3E}">
        <p14:creationId xmlns:p14="http://schemas.microsoft.com/office/powerpoint/2010/main" val="3333668075"/>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p:txBody>
          <a:bodyPr/>
          <a:lstStyle>
            <a:lvl1pPr marL="177800" marR="0" indent="-177800" algn="l" defTabSz="914400"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a:latin typeface="+mn-lt"/>
              </a:defRPr>
            </a:lvl1pPr>
            <a:lvl2pPr marL="35560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2pPr>
            <a:lvl3pPr marL="539750" marR="0" indent="-18415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3pPr>
            <a:lvl4pPr marL="7175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4pPr>
            <a:lvl5pPr marL="8953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5pPr>
            <a:lvl6pPr marL="1074738" indent="-179388">
              <a:lnSpc>
                <a:spcPct val="110000"/>
              </a:lnSpc>
              <a:buClr>
                <a:schemeClr val="tx1"/>
              </a:buClr>
              <a:buFont typeface="Symbol" panose="05050102010706020507" pitchFamily="18" charset="2"/>
              <a:buChar char="-"/>
              <a:defRPr sz="1600"/>
            </a:lvl6pPr>
            <a:lvl7pPr marL="1257300" indent="-182563">
              <a:lnSpc>
                <a:spcPct val="110000"/>
              </a:lnSpc>
              <a:buFont typeface="Symbol" panose="05050102010706020507" pitchFamily="18" charset="2"/>
              <a:buChar char="-"/>
              <a:defRPr sz="1600"/>
            </a:lvl7pPr>
            <a:lvl8pPr marL="1436688" indent="-179388">
              <a:lnSpc>
                <a:spcPct val="110000"/>
              </a:lnSpc>
              <a:buFont typeface="Symbol" panose="05050102010706020507" pitchFamily="18" charset="2"/>
              <a:buChar char="-"/>
              <a:defRPr sz="1600"/>
            </a:lvl8pPr>
            <a:lvl9pPr marL="1614488" indent="-177800">
              <a:lnSpc>
                <a:spcPct val="110000"/>
              </a:lnSpc>
              <a:buFont typeface="Symbol" panose="05050102010706020507" pitchFamily="18" charset="2"/>
              <a:buChar char="-"/>
              <a:defRPr sz="1600"/>
            </a:lvl9pPr>
          </a:lstStyle>
          <a:p>
            <a:pPr lvl="0"/>
            <a:r>
              <a:rPr lang="en-GB" noProof="0" dirty="0" smtClean="0"/>
              <a:t>Edit master text format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10" name="Titel 9"/>
          <p:cNvSpPr>
            <a:spLocks noGrp="1"/>
          </p:cNvSpPr>
          <p:nvPr>
            <p:ph type="title" hasCustomPrompt="1"/>
          </p:nvPr>
        </p:nvSpPr>
        <p:spPr/>
        <p:txBody>
          <a:bodyPr/>
          <a:lstStyle/>
          <a:p>
            <a:r>
              <a:rPr lang="en-US" noProof="0" dirty="0" smtClean="0"/>
              <a:t>Edit title master format by clicking</a:t>
            </a:r>
            <a:endParaRPr lang="en-GB" noProof="0" dirty="0"/>
          </a:p>
        </p:txBody>
      </p:sp>
      <p:sp>
        <p:nvSpPr>
          <p:cNvPr id="14" name="Foliennummernplatzhalter 13"/>
          <p:cNvSpPr>
            <a:spLocks noGrp="1"/>
          </p:cNvSpPr>
          <p:nvPr>
            <p:ph type="sldNum" sz="quarter" idx="16"/>
          </p:nvPr>
        </p:nvSpPr>
        <p:spPr/>
        <p:txBody>
          <a:bodyPr/>
          <a:lstStyle/>
          <a:p>
            <a:pPr algn="r">
              <a:defRPr/>
            </a:pPr>
            <a:r>
              <a:rPr lang="de-DE" dirty="0" smtClean="0"/>
              <a:t>Page </a:t>
            </a:r>
            <a:fld id="{EBC07571-3134-BB4B-B83F-1A9FE18D34F3}" type="slidenum">
              <a:rPr lang="de-DE" smtClean="0"/>
              <a:pPr algn="r">
                <a:defRPr/>
              </a:pPr>
              <a:t>‹#›</a:t>
            </a:fld>
            <a:endParaRPr lang="de-DE" dirty="0"/>
          </a:p>
        </p:txBody>
      </p:sp>
    </p:spTree>
    <p:extLst>
      <p:ext uri="{BB962C8B-B14F-4D97-AF65-F5344CB8AC3E}">
        <p14:creationId xmlns:p14="http://schemas.microsoft.com/office/powerpoint/2010/main" val="2131681881"/>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grey)">
    <p:spTree>
      <p:nvGrpSpPr>
        <p:cNvPr id="1" name=""/>
        <p:cNvGrpSpPr/>
        <p:nvPr/>
      </p:nvGrpSpPr>
      <p:grpSpPr>
        <a:xfrm>
          <a:off x="0" y="0"/>
          <a:ext cx="0" cy="0"/>
          <a:chOff x="0" y="0"/>
          <a:chExt cx="0" cy="0"/>
        </a:xfrm>
      </p:grpSpPr>
      <p:sp>
        <p:nvSpPr>
          <p:cNvPr id="2" name="Rechteck 1"/>
          <p:cNvSpPr/>
          <p:nvPr userDrawn="1"/>
        </p:nvSpPr>
        <p:spPr bwMode="auto">
          <a:xfrm>
            <a:off x="827088" y="1412875"/>
            <a:ext cx="8066087" cy="51847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p:txBody>
      </p:sp>
      <p:sp>
        <p:nvSpPr>
          <p:cNvPr id="10" name="Titel 9"/>
          <p:cNvSpPr>
            <a:spLocks noGrp="1"/>
          </p:cNvSpPr>
          <p:nvPr>
            <p:ph type="title" hasCustomPrompt="1"/>
          </p:nvPr>
        </p:nvSpPr>
        <p:spPr/>
        <p:txBody>
          <a:bodyPr/>
          <a:lstStyle>
            <a:lvl1pPr>
              <a:defRPr spc="0" baseline="0"/>
            </a:lvl1pPr>
          </a:lstStyle>
          <a:p>
            <a:r>
              <a:rPr lang="en-GB" noProof="0" dirty="0" smtClean="0"/>
              <a:t>Edit title master format by clicking</a:t>
            </a:r>
            <a:endParaRPr lang="en-GB" noProof="0" dirty="0"/>
          </a:p>
        </p:txBody>
      </p:sp>
      <p:sp>
        <p:nvSpPr>
          <p:cNvPr id="14" name="Foliennummernplatzhalter 13"/>
          <p:cNvSpPr>
            <a:spLocks noGrp="1"/>
          </p:cNvSpPr>
          <p:nvPr>
            <p:ph type="sldNum" sz="quarter" idx="16"/>
          </p:nvPr>
        </p:nvSpPr>
        <p:spPr/>
        <p:txBody>
          <a:bodyPr/>
          <a:lstStyle/>
          <a:p>
            <a:pPr algn="r">
              <a:defRPr/>
            </a:pPr>
            <a:r>
              <a:rPr lang="de-DE" dirty="0" smtClean="0"/>
              <a:t>Page </a:t>
            </a:r>
            <a:fld id="{EBC07571-3134-BB4B-B83F-1A9FE18D34F3}" type="slidenum">
              <a:rPr lang="de-DE" smtClean="0"/>
              <a:pPr algn="r">
                <a:defRPr/>
              </a:pPr>
              <a:t>‹#›</a:t>
            </a:fld>
            <a:endParaRPr lang="de-DE" dirty="0"/>
          </a:p>
        </p:txBody>
      </p:sp>
      <p:sp>
        <p:nvSpPr>
          <p:cNvPr id="9" name="Inhaltsplatzhalter 7"/>
          <p:cNvSpPr>
            <a:spLocks noGrp="1"/>
          </p:cNvSpPr>
          <p:nvPr>
            <p:ph sz="quarter" idx="13" hasCustomPrompt="1"/>
          </p:nvPr>
        </p:nvSpPr>
        <p:spPr>
          <a:xfrm>
            <a:off x="934839" y="1484782"/>
            <a:ext cx="7885633" cy="4608514"/>
          </a:xfrm>
        </p:spPr>
        <p:txBody>
          <a:bodyPr/>
          <a:lstStyle>
            <a:lvl1pPr marL="177800" marR="0" indent="-177800" algn="l" defTabSz="914400"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a:latin typeface="+mn-lt"/>
              </a:defRPr>
            </a:lvl1pPr>
            <a:lvl2pPr marL="35560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2pPr>
            <a:lvl3pPr marL="539750" marR="0" indent="-18415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3pPr>
            <a:lvl4pPr marL="7175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4pPr>
            <a:lvl5pPr marL="8953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5pPr>
            <a:lvl6pPr marL="1074738" indent="-179388">
              <a:lnSpc>
                <a:spcPct val="110000"/>
              </a:lnSpc>
              <a:buClr>
                <a:schemeClr val="tx1"/>
              </a:buClr>
              <a:buFont typeface="Symbol" panose="05050102010706020507" pitchFamily="18" charset="2"/>
              <a:buChar char="-"/>
              <a:defRPr sz="1600"/>
            </a:lvl6pPr>
            <a:lvl7pPr marL="1257300" indent="-182563">
              <a:lnSpc>
                <a:spcPct val="110000"/>
              </a:lnSpc>
              <a:buFont typeface="Symbol" panose="05050102010706020507" pitchFamily="18" charset="2"/>
              <a:buChar char="-"/>
              <a:defRPr sz="1600"/>
            </a:lvl7pPr>
            <a:lvl8pPr marL="1436688" indent="-179388">
              <a:lnSpc>
                <a:spcPct val="110000"/>
              </a:lnSpc>
              <a:buFont typeface="Symbol" panose="05050102010706020507" pitchFamily="18" charset="2"/>
              <a:buChar char="-"/>
              <a:defRPr sz="1600"/>
            </a:lvl8pPr>
            <a:lvl9pPr marL="1614488" indent="-177800">
              <a:lnSpc>
                <a:spcPct val="110000"/>
              </a:lnSpc>
              <a:buFont typeface="Symbol" panose="05050102010706020507" pitchFamily="18" charset="2"/>
              <a:buChar char="-"/>
              <a:defRPr sz="1600"/>
            </a:lvl9pPr>
          </a:lstStyle>
          <a:p>
            <a:pPr lvl="0"/>
            <a:r>
              <a:rPr lang="en-GB" noProof="0" dirty="0" smtClean="0"/>
              <a:t>Edit master text format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Tree>
    <p:extLst>
      <p:ext uri="{BB962C8B-B14F-4D97-AF65-F5344CB8AC3E}">
        <p14:creationId xmlns:p14="http://schemas.microsoft.com/office/powerpoint/2010/main" val="2878391058"/>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 two contents">
    <p:spTree>
      <p:nvGrpSpPr>
        <p:cNvPr id="1" name=""/>
        <p:cNvGrpSpPr/>
        <p:nvPr/>
      </p:nvGrpSpPr>
      <p:grpSpPr>
        <a:xfrm>
          <a:off x="0" y="0"/>
          <a:ext cx="0" cy="0"/>
          <a:chOff x="0" y="0"/>
          <a:chExt cx="0" cy="0"/>
        </a:xfrm>
      </p:grpSpPr>
      <p:sp>
        <p:nvSpPr>
          <p:cNvPr id="11" name="Inhaltsplatzhalter 10"/>
          <p:cNvSpPr>
            <a:spLocks noGrp="1"/>
          </p:cNvSpPr>
          <p:nvPr>
            <p:ph sz="quarter" idx="13" hasCustomPrompt="1"/>
          </p:nvPr>
        </p:nvSpPr>
        <p:spPr>
          <a:xfrm>
            <a:off x="1042988" y="1341438"/>
            <a:ext cx="3781425" cy="4679950"/>
          </a:xfrm>
        </p:spPr>
        <p:txBody>
          <a:bodyPr/>
          <a:lstStyle>
            <a:lvl1pPr marL="177800" indent="-177800">
              <a:buClr>
                <a:schemeClr val="tx1"/>
              </a:buClr>
              <a:buFont typeface="Arial" panose="020B0604020202020204" pitchFamily="34" charset="0"/>
              <a:buChar char="•"/>
              <a:defRPr/>
            </a:lvl1pPr>
            <a:lvl2pPr marL="355600" indent="-177800">
              <a:buSzPct val="100000"/>
              <a:buFont typeface="Symbol" panose="05050102010706020507" pitchFamily="18" charset="2"/>
              <a:buChar char="-"/>
              <a:defRPr/>
            </a:lvl2pPr>
            <a:lvl3pPr marL="539750" indent="-184150">
              <a:buFont typeface="Symbol" panose="05050102010706020507" pitchFamily="18" charset="2"/>
              <a:buChar char="-"/>
              <a:defRPr/>
            </a:lvl3pPr>
            <a:lvl4pPr marL="717550" indent="-177800">
              <a:buFont typeface="Symbol" panose="05050102010706020507" pitchFamily="18" charset="2"/>
              <a:buChar char="-"/>
              <a:defRPr/>
            </a:lvl4pPr>
            <a:lvl5pPr marL="895350" indent="-177800">
              <a:buFont typeface="Symbol" panose="05050102010706020507" pitchFamily="18" charset="2"/>
              <a:buChar char="-"/>
              <a:defRPr/>
            </a:lvl5pPr>
            <a:lvl6pPr marL="1074738" indent="-179388">
              <a:buFont typeface="Symbol" panose="05050102010706020507" pitchFamily="18" charset="2"/>
              <a:buChar char="-"/>
              <a:defRPr sz="1600"/>
            </a:lvl6pPr>
            <a:lvl7pPr marL="1257300" indent="-182563">
              <a:buFont typeface="Symbol" panose="05050102010706020507" pitchFamily="18" charset="2"/>
              <a:buChar char="-"/>
              <a:defRPr sz="1600"/>
            </a:lvl7pPr>
            <a:lvl8pPr marL="1436688" indent="-179388">
              <a:buFont typeface="Symbol" panose="05050102010706020507" pitchFamily="18" charset="2"/>
              <a:buChar char="-"/>
              <a:defRPr sz="1600"/>
            </a:lvl8pPr>
            <a:lvl9pPr marL="1614488" indent="-177800">
              <a:buFont typeface="Symbol" panose="05050102010706020507" pitchFamily="18" charset="2"/>
              <a:buChar char="-"/>
              <a:defRPr sz="1600"/>
            </a:lvl9pPr>
          </a:lstStyle>
          <a:p>
            <a:pPr lvl="0"/>
            <a:r>
              <a:rPr lang="en-GB" noProof="0" dirty="0" smtClean="0"/>
              <a:t>Edit master text format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15" name="Foliennummernplatzhalter 14"/>
          <p:cNvSpPr>
            <a:spLocks noGrp="1"/>
          </p:cNvSpPr>
          <p:nvPr>
            <p:ph type="sldNum" sz="quarter" idx="17"/>
          </p:nvPr>
        </p:nvSpPr>
        <p:spPr/>
        <p:txBody>
          <a:bodyPr/>
          <a:lstStyle/>
          <a:p>
            <a:pPr algn="r">
              <a:defRPr/>
            </a:pPr>
            <a:r>
              <a:rPr lang="de-DE" dirty="0" smtClean="0"/>
              <a:t>Page </a:t>
            </a:r>
            <a:fld id="{EBC07571-3134-BB4B-B83F-1A9FE18D34F3}" type="slidenum">
              <a:rPr lang="de-DE" smtClean="0"/>
              <a:pPr algn="r">
                <a:defRPr/>
              </a:pPr>
              <a:t>‹#›</a:t>
            </a:fld>
            <a:endParaRPr lang="de-DE" dirty="0"/>
          </a:p>
        </p:txBody>
      </p:sp>
      <p:sp>
        <p:nvSpPr>
          <p:cNvPr id="16" name="Titel 15"/>
          <p:cNvSpPr>
            <a:spLocks noGrp="1"/>
          </p:cNvSpPr>
          <p:nvPr>
            <p:ph type="title" hasCustomPrompt="1"/>
          </p:nvPr>
        </p:nvSpPr>
        <p:spPr/>
        <p:txBody>
          <a:bodyPr/>
          <a:lstStyle/>
          <a:p>
            <a:r>
              <a:rPr lang="en-GB" noProof="0" dirty="0" smtClean="0"/>
              <a:t>Edit title master format by clicking</a:t>
            </a:r>
            <a:endParaRPr lang="en-GB" noProof="0" dirty="0"/>
          </a:p>
        </p:txBody>
      </p:sp>
      <p:sp>
        <p:nvSpPr>
          <p:cNvPr id="8" name="Inhaltsplatzhalter 10"/>
          <p:cNvSpPr>
            <a:spLocks noGrp="1"/>
          </p:cNvSpPr>
          <p:nvPr>
            <p:ph sz="quarter" idx="18" hasCustomPrompt="1"/>
          </p:nvPr>
        </p:nvSpPr>
        <p:spPr>
          <a:xfrm>
            <a:off x="5003800" y="1337869"/>
            <a:ext cx="3781425" cy="4679950"/>
          </a:xfrm>
        </p:spPr>
        <p:txBody>
          <a:bodyPr/>
          <a:lstStyle>
            <a:lvl1pPr marL="177800" indent="-177800">
              <a:buClr>
                <a:schemeClr val="tx1"/>
              </a:buClr>
              <a:buFont typeface="Arial" panose="020B0604020202020204" pitchFamily="34" charset="0"/>
              <a:buChar char="•"/>
              <a:defRPr/>
            </a:lvl1pPr>
            <a:lvl2pPr marL="355600" indent="-177800">
              <a:buSzPct val="100000"/>
              <a:buFont typeface="Symbol" panose="05050102010706020507" pitchFamily="18" charset="2"/>
              <a:buChar char="-"/>
              <a:defRPr/>
            </a:lvl2pPr>
            <a:lvl3pPr marL="539750" indent="-184150">
              <a:buFont typeface="Symbol" panose="05050102010706020507" pitchFamily="18" charset="2"/>
              <a:buChar char="-"/>
              <a:defRPr/>
            </a:lvl3pPr>
            <a:lvl4pPr marL="717550" indent="-177800">
              <a:buFont typeface="Symbol" panose="05050102010706020507" pitchFamily="18" charset="2"/>
              <a:buChar char="-"/>
              <a:defRPr/>
            </a:lvl4pPr>
            <a:lvl5pPr marL="895350" indent="-177800">
              <a:buFont typeface="Symbol" panose="05050102010706020507" pitchFamily="18" charset="2"/>
              <a:buChar char="-"/>
              <a:defRPr/>
            </a:lvl5pPr>
            <a:lvl6pPr marL="1074738" indent="-179388">
              <a:buFont typeface="Symbol" panose="05050102010706020507" pitchFamily="18" charset="2"/>
              <a:buChar char="-"/>
              <a:defRPr sz="1600"/>
            </a:lvl6pPr>
            <a:lvl7pPr marL="1257300" indent="-182563">
              <a:buFont typeface="Symbol" panose="05050102010706020507" pitchFamily="18" charset="2"/>
              <a:buChar char="-"/>
              <a:defRPr sz="1600"/>
            </a:lvl7pPr>
            <a:lvl8pPr marL="1436688" indent="-179388">
              <a:buFont typeface="Symbol" panose="05050102010706020507" pitchFamily="18" charset="2"/>
              <a:buChar char="-"/>
              <a:defRPr sz="1600"/>
            </a:lvl8pPr>
            <a:lvl9pPr marL="1614488" indent="-177800">
              <a:buFont typeface="Symbol" panose="05050102010706020507" pitchFamily="18" charset="2"/>
              <a:buChar char="-"/>
              <a:defRPr sz="1600"/>
            </a:lvl9pPr>
          </a:lstStyle>
          <a:p>
            <a:pPr lvl="0"/>
            <a:r>
              <a:rPr lang="en-GB" noProof="0" dirty="0" smtClean="0"/>
              <a:t>Edit master text format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Tree>
    <p:extLst>
      <p:ext uri="{BB962C8B-B14F-4D97-AF65-F5344CB8AC3E}">
        <p14:creationId xmlns:p14="http://schemas.microsoft.com/office/powerpoint/2010/main" val="653103038"/>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ntents (grey)">
    <p:spTree>
      <p:nvGrpSpPr>
        <p:cNvPr id="1" name=""/>
        <p:cNvGrpSpPr/>
        <p:nvPr/>
      </p:nvGrpSpPr>
      <p:grpSpPr>
        <a:xfrm>
          <a:off x="0" y="0"/>
          <a:ext cx="0" cy="0"/>
          <a:chOff x="0" y="0"/>
          <a:chExt cx="0" cy="0"/>
        </a:xfrm>
      </p:grpSpPr>
      <p:sp>
        <p:nvSpPr>
          <p:cNvPr id="10" name="Rechteck 9"/>
          <p:cNvSpPr/>
          <p:nvPr userDrawn="1"/>
        </p:nvSpPr>
        <p:spPr bwMode="auto">
          <a:xfrm>
            <a:off x="827088" y="1412875"/>
            <a:ext cx="8066087" cy="51847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p:txBody>
      </p:sp>
      <p:sp>
        <p:nvSpPr>
          <p:cNvPr id="15" name="Foliennummernplatzhalter 14"/>
          <p:cNvSpPr>
            <a:spLocks noGrp="1"/>
          </p:cNvSpPr>
          <p:nvPr>
            <p:ph type="sldNum" sz="quarter" idx="17"/>
          </p:nvPr>
        </p:nvSpPr>
        <p:spPr/>
        <p:txBody>
          <a:bodyPr/>
          <a:lstStyle/>
          <a:p>
            <a:pPr algn="r">
              <a:defRPr/>
            </a:pPr>
            <a:r>
              <a:rPr lang="de-DE" dirty="0" smtClean="0"/>
              <a:t>Page </a:t>
            </a:r>
            <a:fld id="{EBC07571-3134-BB4B-B83F-1A9FE18D34F3}" type="slidenum">
              <a:rPr lang="de-DE" smtClean="0"/>
              <a:pPr algn="r">
                <a:defRPr/>
              </a:pPr>
              <a:t>‹#›</a:t>
            </a:fld>
            <a:endParaRPr lang="de-DE" dirty="0"/>
          </a:p>
        </p:txBody>
      </p:sp>
      <p:sp>
        <p:nvSpPr>
          <p:cNvPr id="16" name="Titel 15"/>
          <p:cNvSpPr>
            <a:spLocks noGrp="1"/>
          </p:cNvSpPr>
          <p:nvPr>
            <p:ph type="title" hasCustomPrompt="1"/>
          </p:nvPr>
        </p:nvSpPr>
        <p:spPr/>
        <p:txBody>
          <a:bodyPr/>
          <a:lstStyle/>
          <a:p>
            <a:r>
              <a:rPr lang="en-GB" noProof="0" dirty="0" smtClean="0"/>
              <a:t>Edit title master format by clicking</a:t>
            </a:r>
            <a:endParaRPr lang="en-GB" noProof="0" dirty="0"/>
          </a:p>
        </p:txBody>
      </p:sp>
      <p:sp>
        <p:nvSpPr>
          <p:cNvPr id="17" name="Inhaltsplatzhalter 10"/>
          <p:cNvSpPr>
            <a:spLocks noGrp="1"/>
          </p:cNvSpPr>
          <p:nvPr>
            <p:ph sz="quarter" idx="18" hasCustomPrompt="1"/>
          </p:nvPr>
        </p:nvSpPr>
        <p:spPr>
          <a:xfrm>
            <a:off x="938416" y="1449803"/>
            <a:ext cx="3781425" cy="4571585"/>
          </a:xfrm>
        </p:spPr>
        <p:txBody>
          <a:bodyPr/>
          <a:lstStyle>
            <a:lvl1pPr marL="177800" indent="-177800">
              <a:buClr>
                <a:schemeClr val="tx1"/>
              </a:buClr>
              <a:buFont typeface="Arial" panose="020B0604020202020204" pitchFamily="34" charset="0"/>
              <a:buChar char="•"/>
              <a:defRPr/>
            </a:lvl1pPr>
            <a:lvl2pPr marL="355600" indent="-177800">
              <a:buSzPct val="100000"/>
              <a:buFont typeface="Symbol" panose="05050102010706020507" pitchFamily="18" charset="2"/>
              <a:buChar char="-"/>
              <a:defRPr/>
            </a:lvl2pPr>
            <a:lvl3pPr marL="539750" indent="-184150">
              <a:buFont typeface="Symbol" panose="05050102010706020507" pitchFamily="18" charset="2"/>
              <a:buChar char="-"/>
              <a:defRPr/>
            </a:lvl3pPr>
            <a:lvl4pPr marL="717550" indent="-177800">
              <a:buFont typeface="Symbol" panose="05050102010706020507" pitchFamily="18" charset="2"/>
              <a:buChar char="-"/>
              <a:defRPr/>
            </a:lvl4pPr>
            <a:lvl5pPr marL="895350" indent="-177800">
              <a:buFont typeface="Symbol" panose="05050102010706020507" pitchFamily="18" charset="2"/>
              <a:buChar char="-"/>
              <a:defRPr/>
            </a:lvl5pPr>
            <a:lvl6pPr marL="1074738" indent="-179388">
              <a:buFont typeface="Symbol" panose="05050102010706020507" pitchFamily="18" charset="2"/>
              <a:buChar char="-"/>
              <a:defRPr sz="1600"/>
            </a:lvl6pPr>
            <a:lvl7pPr marL="1257300" indent="-182563">
              <a:buFont typeface="Symbol" panose="05050102010706020507" pitchFamily="18" charset="2"/>
              <a:buChar char="-"/>
              <a:defRPr sz="1600"/>
            </a:lvl7pPr>
            <a:lvl8pPr marL="1436688" indent="-179388">
              <a:buFont typeface="Symbol" panose="05050102010706020507" pitchFamily="18" charset="2"/>
              <a:buChar char="-"/>
              <a:defRPr sz="1600"/>
            </a:lvl8pPr>
            <a:lvl9pPr marL="1614488" indent="-177800">
              <a:buFont typeface="Symbol" panose="05050102010706020507" pitchFamily="18" charset="2"/>
              <a:buChar char="-"/>
              <a:defRPr sz="1600"/>
            </a:lvl9pPr>
          </a:lstStyle>
          <a:p>
            <a:pPr lvl="0"/>
            <a:r>
              <a:rPr lang="en-GB" noProof="0" dirty="0" smtClean="0"/>
              <a:t>Edit master text format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18" name="Inhaltsplatzhalter 10"/>
          <p:cNvSpPr>
            <a:spLocks noGrp="1"/>
          </p:cNvSpPr>
          <p:nvPr>
            <p:ph sz="quarter" idx="19" hasCustomPrompt="1"/>
          </p:nvPr>
        </p:nvSpPr>
        <p:spPr>
          <a:xfrm>
            <a:off x="4899228" y="1446234"/>
            <a:ext cx="3781425" cy="4575154"/>
          </a:xfrm>
        </p:spPr>
        <p:txBody>
          <a:bodyPr/>
          <a:lstStyle>
            <a:lvl1pPr marL="177800" indent="-177800">
              <a:buClr>
                <a:schemeClr val="tx1"/>
              </a:buClr>
              <a:buFont typeface="Arial" panose="020B0604020202020204" pitchFamily="34" charset="0"/>
              <a:buChar char="•"/>
              <a:defRPr/>
            </a:lvl1pPr>
            <a:lvl2pPr marL="355600" indent="-177800">
              <a:buSzPct val="100000"/>
              <a:buFont typeface="Symbol" panose="05050102010706020507" pitchFamily="18" charset="2"/>
              <a:buChar char="-"/>
              <a:defRPr/>
            </a:lvl2pPr>
            <a:lvl3pPr marL="539750" indent="-184150">
              <a:buFont typeface="Symbol" panose="05050102010706020507" pitchFamily="18" charset="2"/>
              <a:buChar char="-"/>
              <a:defRPr/>
            </a:lvl3pPr>
            <a:lvl4pPr marL="717550" indent="-177800">
              <a:buFont typeface="Symbol" panose="05050102010706020507" pitchFamily="18" charset="2"/>
              <a:buChar char="-"/>
              <a:defRPr/>
            </a:lvl4pPr>
            <a:lvl5pPr marL="895350" indent="-177800">
              <a:buFont typeface="Symbol" panose="05050102010706020507" pitchFamily="18" charset="2"/>
              <a:buChar char="-"/>
              <a:defRPr/>
            </a:lvl5pPr>
            <a:lvl6pPr marL="1074738" indent="-179388">
              <a:buFont typeface="Symbol" panose="05050102010706020507" pitchFamily="18" charset="2"/>
              <a:buChar char="-"/>
              <a:defRPr sz="1600"/>
            </a:lvl6pPr>
            <a:lvl7pPr marL="1257300" indent="-182563">
              <a:buFont typeface="Symbol" panose="05050102010706020507" pitchFamily="18" charset="2"/>
              <a:buChar char="-"/>
              <a:defRPr sz="1600"/>
            </a:lvl7pPr>
            <a:lvl8pPr marL="1436688" indent="-179388">
              <a:buFont typeface="Symbol" panose="05050102010706020507" pitchFamily="18" charset="2"/>
              <a:buChar char="-"/>
              <a:defRPr sz="1600"/>
            </a:lvl8pPr>
            <a:lvl9pPr marL="1614488" indent="-177800">
              <a:buFont typeface="Symbol" panose="05050102010706020507" pitchFamily="18" charset="2"/>
              <a:buChar char="-"/>
              <a:defRPr sz="1600"/>
            </a:lvl9pPr>
          </a:lstStyle>
          <a:p>
            <a:pPr lvl="0"/>
            <a:r>
              <a:rPr lang="en-GB" noProof="0" dirty="0" smtClean="0"/>
              <a:t>Edit master text format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Tree>
    <p:extLst>
      <p:ext uri="{BB962C8B-B14F-4D97-AF65-F5344CB8AC3E}">
        <p14:creationId xmlns:p14="http://schemas.microsoft.com/office/powerpoint/2010/main" val="963531168"/>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Edit title master format by clicking</a:t>
            </a:r>
            <a:endParaRPr lang="en-GB" noProof="0" dirty="0"/>
          </a:p>
        </p:txBody>
      </p:sp>
      <p:sp>
        <p:nvSpPr>
          <p:cNvPr id="5" name="Foliennummernplatzhalter 4"/>
          <p:cNvSpPr>
            <a:spLocks noGrp="1"/>
          </p:cNvSpPr>
          <p:nvPr>
            <p:ph type="sldNum" sz="quarter" idx="12"/>
          </p:nvPr>
        </p:nvSpPr>
        <p:spPr/>
        <p:txBody>
          <a:bodyPr/>
          <a:lstStyle/>
          <a:p>
            <a:pPr algn="r">
              <a:defRPr/>
            </a:pPr>
            <a:r>
              <a:rPr lang="de-DE" dirty="0" smtClean="0"/>
              <a:t>Page </a:t>
            </a:r>
            <a:fld id="{EBC07571-3134-BB4B-B83F-1A9FE18D34F3}" type="slidenum">
              <a:rPr lang="de-DE" smtClean="0"/>
              <a:pPr algn="r">
                <a:defRPr/>
              </a:pPr>
              <a:t>‹#›</a:t>
            </a:fld>
            <a:endParaRPr lang="de-DE" dirty="0"/>
          </a:p>
        </p:txBody>
      </p:sp>
    </p:spTree>
    <p:extLst>
      <p:ext uri="{BB962C8B-B14F-4D97-AF65-F5344CB8AC3E}">
        <p14:creationId xmlns:p14="http://schemas.microsoft.com/office/powerpoint/2010/main" val="681525059"/>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gre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Edit title master format by clicking</a:t>
            </a:r>
            <a:endParaRPr lang="en-GB" noProof="0" dirty="0"/>
          </a:p>
        </p:txBody>
      </p:sp>
      <p:sp>
        <p:nvSpPr>
          <p:cNvPr id="5" name="Foliennummernplatzhalter 4"/>
          <p:cNvSpPr>
            <a:spLocks noGrp="1"/>
          </p:cNvSpPr>
          <p:nvPr>
            <p:ph type="sldNum" sz="quarter" idx="12"/>
          </p:nvPr>
        </p:nvSpPr>
        <p:spPr/>
        <p:txBody>
          <a:bodyPr/>
          <a:lstStyle/>
          <a:p>
            <a:pPr algn="r">
              <a:defRPr/>
            </a:pPr>
            <a:r>
              <a:rPr lang="de-DE" dirty="0" smtClean="0"/>
              <a:t>Page </a:t>
            </a:r>
            <a:fld id="{EBC07571-3134-BB4B-B83F-1A9FE18D34F3}" type="slidenum">
              <a:rPr lang="de-DE" smtClean="0"/>
              <a:pPr algn="r">
                <a:defRPr/>
              </a:pPr>
              <a:t>‹#›</a:t>
            </a:fld>
            <a:endParaRPr lang="de-DE" dirty="0"/>
          </a:p>
        </p:txBody>
      </p:sp>
      <p:sp>
        <p:nvSpPr>
          <p:cNvPr id="7" name="Rechteck 6"/>
          <p:cNvSpPr/>
          <p:nvPr userDrawn="1"/>
        </p:nvSpPr>
        <p:spPr bwMode="auto">
          <a:xfrm>
            <a:off x="827088" y="1412875"/>
            <a:ext cx="8066087" cy="51847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charset="0"/>
            </a:endParaRPr>
          </a:p>
        </p:txBody>
      </p:sp>
    </p:spTree>
    <p:extLst>
      <p:ext uri="{BB962C8B-B14F-4D97-AF65-F5344CB8AC3E}">
        <p14:creationId xmlns:p14="http://schemas.microsoft.com/office/powerpoint/2010/main" val="3767438787"/>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on picture (high)">
    <p:spTree>
      <p:nvGrpSpPr>
        <p:cNvPr id="1" name=""/>
        <p:cNvGrpSpPr/>
        <p:nvPr/>
      </p:nvGrpSpPr>
      <p:grpSpPr>
        <a:xfrm>
          <a:off x="0" y="0"/>
          <a:ext cx="0" cy="0"/>
          <a:chOff x="0" y="0"/>
          <a:chExt cx="0" cy="0"/>
        </a:xfrm>
      </p:grpSpPr>
      <p:pic>
        <p:nvPicPr>
          <p:cNvPr id="9" name="Picture 2" descr="U:\20160506_PSI_Luftbild_029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088" y="1019811"/>
            <a:ext cx="8370753" cy="5579107"/>
          </a:xfrm>
          <a:prstGeom prst="rect">
            <a:avLst/>
          </a:prstGeom>
          <a:noFill/>
          <a:extLst>
            <a:ext uri="{909E8E84-426E-40DD-AFC4-6F175D3DCCD1}">
              <a14:hiddenFill xmlns:a14="http://schemas.microsoft.com/office/drawing/2010/main">
                <a:solidFill>
                  <a:srgbClr val="FFFFFF"/>
                </a:solidFill>
              </a14:hiddenFill>
            </a:ext>
          </a:extLst>
        </p:spPr>
      </p:pic>
      <p:sp>
        <p:nvSpPr>
          <p:cNvPr id="10" name="Foliennummernplatzhalter 9"/>
          <p:cNvSpPr>
            <a:spLocks noGrp="1"/>
          </p:cNvSpPr>
          <p:nvPr>
            <p:ph type="sldNum" sz="quarter" idx="12"/>
          </p:nvPr>
        </p:nvSpPr>
        <p:spPr/>
        <p:txBody>
          <a:bodyPr/>
          <a:lstStyle/>
          <a:p>
            <a:pPr algn="r">
              <a:defRPr/>
            </a:pPr>
            <a:r>
              <a:rPr lang="de-DE" dirty="0" smtClean="0"/>
              <a:t>Page </a:t>
            </a:r>
            <a:fld id="{EBC07571-3134-BB4B-B83F-1A9FE18D34F3}" type="slidenum">
              <a:rPr lang="de-DE" smtClean="0"/>
              <a:pPr algn="r">
                <a:defRPr/>
              </a:pPr>
              <a:t>‹#›</a:t>
            </a:fld>
            <a:endParaRPr lang="de-DE" dirty="0"/>
          </a:p>
        </p:txBody>
      </p:sp>
      <p:sp>
        <p:nvSpPr>
          <p:cNvPr id="12" name="Titel 11"/>
          <p:cNvSpPr>
            <a:spLocks noGrp="1"/>
          </p:cNvSpPr>
          <p:nvPr>
            <p:ph type="title" hasCustomPrompt="1"/>
          </p:nvPr>
        </p:nvSpPr>
        <p:spPr/>
        <p:txBody>
          <a:bodyPr/>
          <a:lstStyle/>
          <a:p>
            <a:r>
              <a:rPr lang="en-GB" noProof="0" dirty="0" smtClean="0"/>
              <a:t>Edit title master format by clicking</a:t>
            </a:r>
            <a:endParaRPr lang="en-GB" noProof="0" dirty="0"/>
          </a:p>
        </p:txBody>
      </p:sp>
      <p:sp>
        <p:nvSpPr>
          <p:cNvPr id="14" name="Textplatzhalter 13"/>
          <p:cNvSpPr>
            <a:spLocks noGrp="1"/>
          </p:cNvSpPr>
          <p:nvPr>
            <p:ph type="body" sz="quarter" idx="13" hasCustomPrompt="1"/>
          </p:nvPr>
        </p:nvSpPr>
        <p:spPr>
          <a:xfrm>
            <a:off x="827088" y="1019810"/>
            <a:ext cx="2289712" cy="5577839"/>
          </a:xfrm>
          <a:solidFill>
            <a:schemeClr val="bg1">
              <a:alpha val="75000"/>
            </a:schemeClr>
          </a:solidFill>
        </p:spPr>
        <p:txBody>
          <a:bodyPr lIns="72000" tIns="360000" rIns="36000" bIns="36000" anchor="t" anchorCtr="0"/>
          <a:lstStyle>
            <a:lvl1pPr marL="177800" indent="-177800">
              <a:lnSpc>
                <a:spcPct val="110000"/>
              </a:lnSpc>
              <a:spcAft>
                <a:spcPts val="0"/>
              </a:spcAft>
              <a:buFont typeface="Arial" panose="020B0604020202020204" pitchFamily="34" charset="0"/>
              <a:buChar char="•"/>
              <a:defRPr sz="1800"/>
            </a:lvl1pPr>
            <a:lvl2pPr>
              <a:lnSpc>
                <a:spcPct val="110000"/>
              </a:lnSpc>
              <a:spcBef>
                <a:spcPts val="0"/>
              </a:spcBef>
              <a:spcAft>
                <a:spcPts val="0"/>
              </a:spcAft>
              <a:defRPr sz="1800"/>
            </a:lvl2pPr>
            <a:lvl3pPr>
              <a:lnSpc>
                <a:spcPct val="110000"/>
              </a:lnSpc>
              <a:spcBef>
                <a:spcPts val="0"/>
              </a:spcBef>
              <a:spcAft>
                <a:spcPts val="0"/>
              </a:spcAft>
              <a:defRPr sz="1800"/>
            </a:lvl3pPr>
            <a:lvl4pPr>
              <a:lnSpc>
                <a:spcPct val="110000"/>
              </a:lnSpc>
              <a:spcBef>
                <a:spcPts val="0"/>
              </a:spcBef>
              <a:spcAft>
                <a:spcPts val="0"/>
              </a:spcAft>
              <a:defRPr sz="1800"/>
            </a:lvl4pPr>
            <a:lvl5pPr>
              <a:lnSpc>
                <a:spcPct val="110000"/>
              </a:lnSpc>
              <a:spcBef>
                <a:spcPts val="0"/>
              </a:spcBef>
              <a:spcAft>
                <a:spcPts val="0"/>
              </a:spcAft>
              <a:defRPr sz="1800"/>
            </a:lvl5pPr>
          </a:lstStyle>
          <a:p>
            <a:pPr lvl="0"/>
            <a:r>
              <a:rPr lang="en-GB" noProof="0" dirty="0" smtClean="0"/>
              <a:t>Edit text master format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pic>
        <p:nvPicPr>
          <p:cNvPr id="13" name="Bild 14" descr="PSI-Logo_narrow_30k.eps"/>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12800" y="285750"/>
            <a:ext cx="1016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p:cNvSpPr>
            <a:spLocks noChangeArrowheads="1"/>
          </p:cNvSpPr>
          <p:nvPr userDrawn="1"/>
        </p:nvSpPr>
        <p:spPr bwMode="auto">
          <a:xfrm>
            <a:off x="0" y="1019811"/>
            <a:ext cx="720725" cy="727901"/>
          </a:xfrm>
          <a:prstGeom prst="rect">
            <a:avLst/>
          </a:prstGeom>
          <a:solidFill>
            <a:srgbClr val="B9B9B9"/>
          </a:solidFill>
          <a:ln>
            <a:noFill/>
          </a:ln>
          <a:extLst/>
        </p:spPr>
        <p:txBody>
          <a:bodyPr/>
          <a:lstStyle/>
          <a:p>
            <a:pPr>
              <a:spcBef>
                <a:spcPct val="0"/>
              </a:spcBef>
            </a:pPr>
            <a:endParaRPr lang="de-DE" sz="2400" dirty="0">
              <a:latin typeface="Times" charset="0"/>
            </a:endParaRPr>
          </a:p>
        </p:txBody>
      </p:sp>
    </p:spTree>
    <p:extLst>
      <p:ext uri="{BB962C8B-B14F-4D97-AF65-F5344CB8AC3E}">
        <p14:creationId xmlns:p14="http://schemas.microsoft.com/office/powerpoint/2010/main" val="3668468805"/>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title"/>
          </p:nvPr>
        </p:nvSpPr>
        <p:spPr bwMode="auto">
          <a:xfrm>
            <a:off x="2077200" y="291600"/>
            <a:ext cx="6708025" cy="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noProof="0" dirty="0" smtClean="0"/>
              <a:t>Enter slide title</a:t>
            </a:r>
            <a:endParaRPr lang="en-GB" noProof="0" dirty="0"/>
          </a:p>
        </p:txBody>
      </p:sp>
      <p:sp>
        <p:nvSpPr>
          <p:cNvPr id="18" name="Foliennummernplatzhalter 5"/>
          <p:cNvSpPr>
            <a:spLocks noGrp="1"/>
          </p:cNvSpPr>
          <p:nvPr>
            <p:ph type="sldNum" sz="quarter" idx="4"/>
          </p:nvPr>
        </p:nvSpPr>
        <p:spPr>
          <a:xfrm>
            <a:off x="8206312" y="6661150"/>
            <a:ext cx="575742" cy="196850"/>
          </a:xfrm>
          <a:prstGeom prst="rect">
            <a:avLst/>
          </a:prstGeom>
        </p:spPr>
        <p:txBody>
          <a:bodyPr vert="horz" wrap="square" lIns="0" tIns="0" rIns="0" bIns="0" numCol="1" anchor="t" anchorCtr="0" compatLnSpc="1">
            <a:prstTxWarp prst="textNoShape">
              <a:avLst/>
            </a:prstTxWarp>
          </a:bodyPr>
          <a:lstStyle>
            <a:lvl1pPr>
              <a:spcBef>
                <a:spcPct val="0"/>
              </a:spcBef>
              <a:defRPr sz="900" smtClean="0">
                <a:latin typeface="+mn-lt"/>
              </a:defRPr>
            </a:lvl1pPr>
          </a:lstStyle>
          <a:p>
            <a:pPr algn="r">
              <a:defRPr/>
            </a:pPr>
            <a:r>
              <a:rPr lang="de-DE" dirty="0" smtClean="0"/>
              <a:t>Page </a:t>
            </a:r>
            <a:fld id="{EBC07571-3134-BB4B-B83F-1A9FE18D34F3}" type="slidenum">
              <a:rPr lang="de-DE" smtClean="0"/>
              <a:pPr algn="r">
                <a:defRPr/>
              </a:pPr>
              <a:t>‹#›</a:t>
            </a:fld>
            <a:endParaRPr lang="de-DE" dirty="0"/>
          </a:p>
        </p:txBody>
      </p:sp>
      <p:sp>
        <p:nvSpPr>
          <p:cNvPr id="6" name="Rechteck 12"/>
          <p:cNvSpPr>
            <a:spLocks noChangeArrowheads="1"/>
          </p:cNvSpPr>
          <p:nvPr/>
        </p:nvSpPr>
        <p:spPr bwMode="auto">
          <a:xfrm>
            <a:off x="0" y="1412875"/>
            <a:ext cx="720725" cy="727901"/>
          </a:xfrm>
          <a:prstGeom prst="rect">
            <a:avLst/>
          </a:prstGeom>
          <a:solidFill>
            <a:srgbClr val="B9B9B9"/>
          </a:solidFill>
          <a:ln>
            <a:noFill/>
          </a:ln>
          <a:extLst/>
        </p:spPr>
        <p:txBody>
          <a:bodyPr/>
          <a:lstStyle/>
          <a:p>
            <a:pPr>
              <a:spcBef>
                <a:spcPct val="0"/>
              </a:spcBef>
            </a:pPr>
            <a:endParaRPr lang="de-DE" sz="2400">
              <a:latin typeface="Times" charset="0"/>
            </a:endParaRPr>
          </a:p>
        </p:txBody>
      </p:sp>
      <p:sp>
        <p:nvSpPr>
          <p:cNvPr id="2" name="Textplatzhalter 1"/>
          <p:cNvSpPr>
            <a:spLocks noGrp="1"/>
          </p:cNvSpPr>
          <p:nvPr>
            <p:ph type="body" idx="1"/>
          </p:nvPr>
        </p:nvSpPr>
        <p:spPr>
          <a:xfrm>
            <a:off x="1042988" y="1341438"/>
            <a:ext cx="7742237" cy="4679951"/>
          </a:xfrm>
          <a:prstGeom prst="rect">
            <a:avLst/>
          </a:prstGeom>
        </p:spPr>
        <p:txBody>
          <a:bodyPr vert="horz" lIns="0" tIns="0" rIns="0" bIns="0" rtlCol="0">
            <a:noAutofit/>
          </a:bodyPr>
          <a:lstStyle/>
          <a:p>
            <a:pPr lvl="0"/>
            <a:r>
              <a:rPr lang="en-GB" noProof="0" dirty="0" smtClean="0"/>
              <a:t>Edit master text format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pic>
        <p:nvPicPr>
          <p:cNvPr id="8" name="Bild 14" descr="PSI-Logo_narrow_30k.eps"/>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812800" y="285750"/>
            <a:ext cx="1016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2" r:id="rId1"/>
    <p:sldLayoutId id="2147483974" r:id="rId2"/>
    <p:sldLayoutId id="2147483976" r:id="rId3"/>
    <p:sldLayoutId id="2147483973" r:id="rId4"/>
    <p:sldLayoutId id="2147483977" r:id="rId5"/>
    <p:sldLayoutId id="2147483979" r:id="rId6"/>
    <p:sldLayoutId id="2147483978" r:id="rId7"/>
    <p:sldLayoutId id="2147483980" r:id="rId8"/>
  </p:sldLayoutIdLst>
  <p:transition spd="med"/>
  <p:timing>
    <p:tnLst>
      <p:par>
        <p:cTn id="1" dur="indefinite" restart="never" nodeType="tmRoot"/>
      </p:par>
    </p:tnLst>
  </p:timing>
  <p:hf hdr="0"/>
  <p:txStyles>
    <p:titleStyle>
      <a:lvl1pPr algn="l" rtl="0" eaLnBrk="1" fontAlgn="base" hangingPunct="1">
        <a:spcBef>
          <a:spcPct val="0"/>
        </a:spcBef>
        <a:spcAft>
          <a:spcPct val="0"/>
        </a:spcAft>
        <a:defRPr sz="2500" kern="1000" spc="0">
          <a:solidFill>
            <a:srgbClr val="686868"/>
          </a:solidFill>
          <a:latin typeface="+mj-lt"/>
          <a:ea typeface="+mj-ea"/>
          <a:cs typeface="+mj-cs"/>
        </a:defRPr>
      </a:lvl1pPr>
      <a:lvl2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2pPr>
      <a:lvl3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3pPr>
      <a:lvl4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4pPr>
      <a:lvl5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5pPr>
      <a:lvl6pPr marL="457200" algn="l" rtl="0" eaLnBrk="1" fontAlgn="base" hangingPunct="1">
        <a:spcBef>
          <a:spcPct val="0"/>
        </a:spcBef>
        <a:spcAft>
          <a:spcPct val="0"/>
        </a:spcAft>
        <a:defRPr sz="3200" b="1">
          <a:solidFill>
            <a:schemeClr val="tx2"/>
          </a:solidFill>
          <a:latin typeface="Arial Narrow" pitchFamily="34" charset="0"/>
        </a:defRPr>
      </a:lvl6pPr>
      <a:lvl7pPr marL="914400" algn="l" rtl="0" eaLnBrk="1" fontAlgn="base" hangingPunct="1">
        <a:spcBef>
          <a:spcPct val="0"/>
        </a:spcBef>
        <a:spcAft>
          <a:spcPct val="0"/>
        </a:spcAft>
        <a:defRPr sz="3200" b="1">
          <a:solidFill>
            <a:schemeClr val="tx2"/>
          </a:solidFill>
          <a:latin typeface="Arial Narrow" pitchFamily="34" charset="0"/>
        </a:defRPr>
      </a:lvl7pPr>
      <a:lvl8pPr marL="1371600" algn="l" rtl="0" eaLnBrk="1" fontAlgn="base" hangingPunct="1">
        <a:spcBef>
          <a:spcPct val="0"/>
        </a:spcBef>
        <a:spcAft>
          <a:spcPct val="0"/>
        </a:spcAft>
        <a:defRPr sz="3200" b="1">
          <a:solidFill>
            <a:schemeClr val="tx2"/>
          </a:solidFill>
          <a:latin typeface="Arial Narrow" pitchFamily="34" charset="0"/>
        </a:defRPr>
      </a:lvl8pPr>
      <a:lvl9pPr marL="1828800" algn="l" rtl="0" eaLnBrk="1" fontAlgn="base" hangingPunct="1">
        <a:spcBef>
          <a:spcPct val="0"/>
        </a:spcBef>
        <a:spcAft>
          <a:spcPct val="0"/>
        </a:spcAft>
        <a:defRPr sz="3200" b="1">
          <a:solidFill>
            <a:schemeClr val="tx2"/>
          </a:solidFill>
          <a:latin typeface="Arial Narrow" pitchFamily="34" charset="0"/>
        </a:defRPr>
      </a:lvl9pPr>
    </p:titleStyle>
    <p:body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sz="1800" kern="1200" spc="0" baseline="0">
          <a:solidFill>
            <a:schemeClr val="tx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800" kern="1200" spc="0" baseline="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sz="1800" spc="0" baseline="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17.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14386" y="4572001"/>
            <a:ext cx="8280000" cy="1090800"/>
          </a:xfrm>
        </p:spPr>
        <p:txBody>
          <a:bodyPr/>
          <a:lstStyle/>
          <a:p>
            <a:r>
              <a:rPr lang="en-US" dirty="0" smtClean="0"/>
              <a:t>OPAL Simulation on the Beam Transmission in the Central Region of Medical Cyclotron COMET</a:t>
            </a:r>
            <a:endParaRPr lang="en-US" noProof="0" dirty="0"/>
          </a:p>
        </p:txBody>
      </p:sp>
      <p:sp>
        <p:nvSpPr>
          <p:cNvPr id="6" name="Untertitel 5"/>
          <p:cNvSpPr>
            <a:spLocks noGrp="1"/>
          </p:cNvSpPr>
          <p:nvPr>
            <p:ph type="subTitle" sz="quarter" idx="1"/>
          </p:nvPr>
        </p:nvSpPr>
        <p:spPr>
          <a:xfrm>
            <a:off x="814388" y="3744000"/>
            <a:ext cx="7969249" cy="720000"/>
          </a:xfrm>
        </p:spPr>
        <p:txBody>
          <a:bodyPr/>
          <a:lstStyle/>
          <a:p>
            <a:r>
              <a:rPr lang="de-CH" dirty="0" err="1"/>
              <a:t>Ch</a:t>
            </a:r>
            <a:r>
              <a:rPr lang="de-CH" dirty="0"/>
              <a:t>. Baumgarten, P. Frey, M. Hartmann, R. Kan, M. Kostezer, A. </a:t>
            </a:r>
            <a:r>
              <a:rPr lang="de-CH" dirty="0" err="1"/>
              <a:t>Muelhaupt</a:t>
            </a:r>
            <a:r>
              <a:rPr lang="de-CH" dirty="0"/>
              <a:t>, M. Schippers, A. Schmidt, J. Snuverink, </a:t>
            </a:r>
            <a:r>
              <a:rPr lang="en-US" dirty="0" smtClean="0"/>
              <a:t>H. Zhang(Speaker) </a:t>
            </a:r>
            <a:r>
              <a:rPr lang="en-US" noProof="0" dirty="0" smtClean="0"/>
              <a:t>::  Paul </a:t>
            </a:r>
            <a:r>
              <a:rPr lang="en-US" noProof="0" dirty="0" err="1" smtClean="0"/>
              <a:t>Scherrer</a:t>
            </a:r>
            <a:r>
              <a:rPr lang="en-US" noProof="0" dirty="0" smtClean="0"/>
              <a:t> Institute</a:t>
            </a:r>
            <a:endParaRPr lang="en-US" noProof="0" dirty="0"/>
          </a:p>
        </p:txBody>
      </p:sp>
      <p:sp>
        <p:nvSpPr>
          <p:cNvPr id="7" name="Textfeld 6"/>
          <p:cNvSpPr txBox="1"/>
          <p:nvPr/>
        </p:nvSpPr>
        <p:spPr>
          <a:xfrm>
            <a:off x="814387" y="5662800"/>
            <a:ext cx="6853957" cy="504056"/>
          </a:xfrm>
          <a:prstGeom prst="rect">
            <a:avLst/>
          </a:prstGeom>
          <a:noFill/>
        </p:spPr>
        <p:txBody>
          <a:bodyPr wrap="square" lIns="0" tIns="0" rIns="0" bIns="0" rtlCol="0">
            <a:noAutofit/>
          </a:bodyPr>
          <a:lstStyle/>
          <a:p>
            <a:pPr>
              <a:lnSpc>
                <a:spcPct val="110000"/>
              </a:lnSpc>
              <a:spcBef>
                <a:spcPts val="0"/>
              </a:spcBef>
            </a:pPr>
            <a:r>
              <a:rPr lang="en-US" sz="1800" b="1" dirty="0" smtClean="0">
                <a:solidFill>
                  <a:srgbClr val="969696"/>
                </a:solidFill>
                <a:latin typeface="+mn-lt"/>
                <a:cs typeface="Franklin Gothic Book"/>
              </a:rPr>
              <a:t>December 7, WEAO01, CYC2022, Beijing, China</a:t>
            </a:r>
            <a:endParaRPr lang="en-US" sz="1800" b="1" kern="1000" spc="30" dirty="0" smtClean="0">
              <a:solidFill>
                <a:srgbClr val="969696"/>
              </a:solidFill>
              <a:latin typeface="+mn-lt"/>
              <a:cs typeface="Franklin Gothic Book"/>
            </a:endParaRPr>
          </a:p>
        </p:txBody>
      </p:sp>
    </p:spTree>
    <p:extLst>
      <p:ext uri="{BB962C8B-B14F-4D97-AF65-F5344CB8AC3E}">
        <p14:creationId xmlns:p14="http://schemas.microsoft.com/office/powerpoint/2010/main" val="275951994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sz="quarter" idx="13"/>
          </p:nvPr>
        </p:nvPicPr>
        <p:blipFill>
          <a:blip r:embed="rId3"/>
          <a:stretch>
            <a:fillRect/>
          </a:stretch>
        </p:blipFill>
        <p:spPr>
          <a:xfrm>
            <a:off x="4680000" y="719996"/>
            <a:ext cx="4379048" cy="4379048"/>
          </a:xfrm>
          <a:prstGeom prst="rect">
            <a:avLst/>
          </a:prstGeom>
        </p:spPr>
      </p:pic>
      <p:pic>
        <p:nvPicPr>
          <p:cNvPr id="10" name="Content Placeholder 9"/>
          <p:cNvPicPr>
            <a:picLocks noGrp="1" noChangeAspect="1"/>
          </p:cNvPicPr>
          <p:nvPr>
            <p:ph sz="quarter" idx="13"/>
          </p:nvPr>
        </p:nvPicPr>
        <p:blipFill>
          <a:blip r:embed="rId4"/>
          <a:stretch>
            <a:fillRect/>
          </a:stretch>
        </p:blipFill>
        <p:spPr>
          <a:xfrm>
            <a:off x="288000" y="720000"/>
            <a:ext cx="4373810" cy="4384285"/>
          </a:xfrm>
          <a:prstGeom prst="rect">
            <a:avLst/>
          </a:prstGeom>
        </p:spPr>
      </p:pic>
      <p:sp>
        <p:nvSpPr>
          <p:cNvPr id="5" name="Foliennummernplatzhalter 4"/>
          <p:cNvSpPr>
            <a:spLocks noGrp="1"/>
          </p:cNvSpPr>
          <p:nvPr>
            <p:ph type="sldNum" sz="quarter" idx="17"/>
          </p:nvPr>
        </p:nvSpPr>
        <p:spPr/>
        <p:txBody>
          <a:bodyPr/>
          <a:lstStyle/>
          <a:p>
            <a:pPr algn="r">
              <a:defRPr/>
            </a:pPr>
            <a:r>
              <a:rPr lang="en-US" dirty="0" smtClean="0"/>
              <a:t>Page </a:t>
            </a:r>
            <a:fld id="{EBC07571-3134-BB4B-B83F-1A9FE18D34F3}" type="slidenum">
              <a:rPr lang="en-US" smtClean="0"/>
              <a:pPr algn="r">
                <a:defRPr/>
              </a:pPr>
              <a:t>10</a:t>
            </a:fld>
            <a:endParaRPr lang="en-US" dirty="0"/>
          </a:p>
        </p:txBody>
      </p:sp>
      <p:sp>
        <p:nvSpPr>
          <p:cNvPr id="6" name="Titel 5"/>
          <p:cNvSpPr>
            <a:spLocks noGrp="1"/>
          </p:cNvSpPr>
          <p:nvPr>
            <p:ph type="title"/>
          </p:nvPr>
        </p:nvSpPr>
        <p:spPr/>
        <p:txBody>
          <a:bodyPr/>
          <a:lstStyle/>
          <a:p>
            <a:r>
              <a:rPr lang="en-US" sz="2400" dirty="0" smtClean="0"/>
              <a:t>Zero Potential Line Shifting with Puller Voltage</a:t>
            </a:r>
            <a:endParaRPr lang="en-US" sz="2400" baseline="-25000" dirty="0"/>
          </a:p>
        </p:txBody>
      </p:sp>
      <p:sp>
        <p:nvSpPr>
          <p:cNvPr id="11" name="Inhaltsplatzhalter 16"/>
          <p:cNvSpPr txBox="1">
            <a:spLocks/>
          </p:cNvSpPr>
          <p:nvPr/>
        </p:nvSpPr>
        <p:spPr>
          <a:xfrm>
            <a:off x="144000" y="5112000"/>
            <a:ext cx="8928000" cy="1548000"/>
          </a:xfrm>
          <a:prstGeom prst="rect">
            <a:avLst/>
          </a:prstGeom>
        </p:spPr>
        <p:txBody>
          <a:bodyPr/>
          <a:lst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sz="1800" kern="1200" spc="0" baseline="0">
                <a:solidFill>
                  <a:schemeClr val="tx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800" kern="1200" spc="0" baseline="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sz="1800" spc="0" baseline="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9pPr>
          </a:lstStyle>
          <a:p>
            <a:r>
              <a:rPr lang="en-US" sz="2000" dirty="0" smtClean="0"/>
              <a:t>Zero potential lines are determined also after applying ±80cos(</a:t>
            </a:r>
            <a:r>
              <a:rPr lang="en-US" sz="2000" dirty="0" smtClean="0">
                <a:sym typeface="Symbol" panose="05050102010706020507" pitchFamily="18" charset="2"/>
              </a:rPr>
              <a:t></a:t>
            </a:r>
            <a:r>
              <a:rPr lang="en-US" sz="2000" baseline="-25000" dirty="0" smtClean="0">
                <a:sym typeface="Symbol" panose="05050102010706020507" pitchFamily="18" charset="2"/>
              </a:rPr>
              <a:t>0</a:t>
            </a:r>
            <a:r>
              <a:rPr lang="en-US" sz="2000" dirty="0" smtClean="0">
                <a:sym typeface="Symbol" panose="05050102010706020507" pitchFamily="18" charset="2"/>
              </a:rPr>
              <a:t>) kV on Dees and 0 on chimney</a:t>
            </a:r>
          </a:p>
          <a:p>
            <a:r>
              <a:rPr lang="en-US" sz="2000" dirty="0" smtClean="0">
                <a:sym typeface="Symbol" panose="05050102010706020507" pitchFamily="18" charset="2"/>
              </a:rPr>
              <a:t>Zero potential lines shift and bend outwards when </a:t>
            </a:r>
            <a:r>
              <a:rPr lang="en-US" sz="2000" baseline="-25000" dirty="0" smtClean="0">
                <a:sym typeface="Symbol" panose="05050102010706020507" pitchFamily="18" charset="2"/>
              </a:rPr>
              <a:t>0</a:t>
            </a:r>
            <a:r>
              <a:rPr lang="en-US" sz="2000" dirty="0" smtClean="0">
                <a:sym typeface="Symbol" panose="05050102010706020507" pitchFamily="18" charset="2"/>
              </a:rPr>
              <a:t> decreasing from ­0 to -</a:t>
            </a:r>
            <a:r>
              <a:rPr lang="en-US" sz="2000" dirty="0" smtClean="0">
                <a:sym typeface="Symbol" panose="05050102010706020507" pitchFamily="18" charset="2"/>
              </a:rPr>
              <a:t>80°</a:t>
            </a:r>
            <a:endParaRPr lang="en-US" sz="2000" dirty="0" smtClean="0">
              <a:sym typeface="Symbol" panose="05050102010706020507" pitchFamily="18" charset="2"/>
            </a:endParaRPr>
          </a:p>
          <a:p>
            <a:r>
              <a:rPr lang="en-US" sz="2000" dirty="0" smtClean="0">
                <a:sym typeface="Symbol" panose="05050102010706020507" pitchFamily="18" charset="2"/>
              </a:rPr>
              <a:t>For </a:t>
            </a:r>
            <a:r>
              <a:rPr lang="en-US" sz="2000" baseline="-25000" dirty="0" smtClean="0">
                <a:sym typeface="Symbol" panose="05050102010706020507" pitchFamily="18" charset="2"/>
              </a:rPr>
              <a:t>0</a:t>
            </a:r>
            <a:r>
              <a:rPr lang="en-US" sz="2000" dirty="0" smtClean="0">
                <a:sym typeface="Symbol" panose="05050102010706020507" pitchFamily="18" charset="2"/>
              </a:rPr>
              <a:t> around -80°, zero potential lines bend partially outside of chimney opening</a:t>
            </a:r>
            <a:endParaRPr lang="en-US" sz="2000" dirty="0" smtClean="0"/>
          </a:p>
        </p:txBody>
      </p:sp>
      <p:sp>
        <p:nvSpPr>
          <p:cNvPr id="13" name="TextBox 12"/>
          <p:cNvSpPr txBox="1"/>
          <p:nvPr/>
        </p:nvSpPr>
        <p:spPr>
          <a:xfrm>
            <a:off x="2592000" y="3816000"/>
            <a:ext cx="1944216" cy="576064"/>
          </a:xfrm>
          <a:prstGeom prst="rect">
            <a:avLst/>
          </a:prstGeom>
          <a:noFill/>
        </p:spPr>
        <p:txBody>
          <a:bodyPr wrap="none" lIns="0" tIns="0" rIns="0" bIns="0" rtlCol="0">
            <a:noAutofit/>
          </a:bodyPr>
          <a:lstStyle/>
          <a:p>
            <a:pPr>
              <a:lnSpc>
                <a:spcPct val="110000"/>
              </a:lnSpc>
              <a:spcBef>
                <a:spcPts val="0"/>
              </a:spcBef>
            </a:pPr>
            <a:r>
              <a:rPr lang="en-US" b="1" kern="1000" spc="30" dirty="0" smtClean="0">
                <a:latin typeface="+mn-lt"/>
                <a:cs typeface="Franklin Gothic Book"/>
              </a:rPr>
              <a:t>0.00 mm puller shift</a:t>
            </a:r>
          </a:p>
          <a:p>
            <a:pPr>
              <a:lnSpc>
                <a:spcPct val="110000"/>
              </a:lnSpc>
              <a:spcBef>
                <a:spcPts val="0"/>
              </a:spcBef>
            </a:pPr>
            <a:r>
              <a:rPr lang="en-US" b="1" kern="1000" spc="30" dirty="0" smtClean="0">
                <a:latin typeface="+mn-lt"/>
                <a:cs typeface="Franklin Gothic Book"/>
              </a:rPr>
              <a:t>0.0° chimney rotation</a:t>
            </a:r>
          </a:p>
        </p:txBody>
      </p:sp>
      <p:sp>
        <p:nvSpPr>
          <p:cNvPr id="14" name="TextBox 13"/>
          <p:cNvSpPr txBox="1"/>
          <p:nvPr/>
        </p:nvSpPr>
        <p:spPr>
          <a:xfrm>
            <a:off x="7056000" y="3816000"/>
            <a:ext cx="1944216" cy="576064"/>
          </a:xfrm>
          <a:prstGeom prst="rect">
            <a:avLst/>
          </a:prstGeom>
          <a:noFill/>
        </p:spPr>
        <p:txBody>
          <a:bodyPr wrap="none" lIns="0" tIns="0" rIns="0" bIns="0" rtlCol="0">
            <a:noAutofit/>
          </a:bodyPr>
          <a:lstStyle/>
          <a:p>
            <a:pPr>
              <a:lnSpc>
                <a:spcPct val="110000"/>
              </a:lnSpc>
              <a:spcBef>
                <a:spcPts val="0"/>
              </a:spcBef>
            </a:pPr>
            <a:r>
              <a:rPr lang="en-US" b="1" kern="1000" spc="30" dirty="0" smtClean="0">
                <a:latin typeface="+mn-lt"/>
                <a:cs typeface="Franklin Gothic Book"/>
              </a:rPr>
              <a:t>0.57 mm puller shift</a:t>
            </a:r>
          </a:p>
          <a:p>
            <a:pPr>
              <a:lnSpc>
                <a:spcPct val="110000"/>
              </a:lnSpc>
              <a:spcBef>
                <a:spcPts val="0"/>
              </a:spcBef>
            </a:pPr>
            <a:r>
              <a:rPr lang="en-US" b="1" kern="1000" spc="30" dirty="0" smtClean="0">
                <a:latin typeface="+mn-lt"/>
                <a:cs typeface="Franklin Gothic Book"/>
              </a:rPr>
              <a:t>5.6° chimney rotation</a:t>
            </a:r>
          </a:p>
        </p:txBody>
      </p:sp>
    </p:spTree>
    <p:extLst>
      <p:ext uri="{BB962C8B-B14F-4D97-AF65-F5344CB8AC3E}">
        <p14:creationId xmlns:p14="http://schemas.microsoft.com/office/powerpoint/2010/main" val="358304588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91999" y="1440000"/>
            <a:ext cx="4011429" cy="4436572"/>
          </a:xfrm>
        </p:spPr>
      </p:pic>
      <p:sp>
        <p:nvSpPr>
          <p:cNvPr id="5" name="Foliennummernplatzhalter 4"/>
          <p:cNvSpPr>
            <a:spLocks noGrp="1"/>
          </p:cNvSpPr>
          <p:nvPr>
            <p:ph type="sldNum" sz="quarter" idx="17"/>
          </p:nvPr>
        </p:nvSpPr>
        <p:spPr/>
        <p:txBody>
          <a:bodyPr/>
          <a:lstStyle/>
          <a:p>
            <a:pPr algn="r">
              <a:defRPr/>
            </a:pPr>
            <a:r>
              <a:rPr lang="en-US" dirty="0" smtClean="0"/>
              <a:t>Page </a:t>
            </a:r>
            <a:fld id="{EBC07571-3134-BB4B-B83F-1A9FE18D34F3}" type="slidenum">
              <a:rPr lang="en-US" smtClean="0"/>
              <a:pPr algn="r">
                <a:defRPr/>
              </a:pPr>
              <a:t>11</a:t>
            </a:fld>
            <a:endParaRPr lang="en-US" dirty="0"/>
          </a:p>
        </p:txBody>
      </p:sp>
      <p:sp>
        <p:nvSpPr>
          <p:cNvPr id="6" name="Titel 5"/>
          <p:cNvSpPr>
            <a:spLocks noGrp="1"/>
          </p:cNvSpPr>
          <p:nvPr>
            <p:ph type="title"/>
          </p:nvPr>
        </p:nvSpPr>
        <p:spPr/>
        <p:txBody>
          <a:bodyPr/>
          <a:lstStyle/>
          <a:p>
            <a:r>
              <a:rPr lang="en-US" sz="2400" dirty="0" smtClean="0"/>
              <a:t>Initial Conditions for Particle Tracking</a:t>
            </a:r>
            <a:endParaRPr lang="en-US" sz="2400" dirty="0"/>
          </a:p>
        </p:txBody>
      </p:sp>
      <p:sp>
        <p:nvSpPr>
          <p:cNvPr id="11" name="Inhaltsplatzhalter 16"/>
          <p:cNvSpPr txBox="1">
            <a:spLocks/>
          </p:cNvSpPr>
          <p:nvPr/>
        </p:nvSpPr>
        <p:spPr>
          <a:xfrm>
            <a:off x="4896000" y="864000"/>
            <a:ext cx="4176000" cy="5760000"/>
          </a:xfrm>
          <a:prstGeom prst="rect">
            <a:avLst/>
          </a:prstGeom>
        </p:spPr>
        <p:txBody>
          <a:bodyPr/>
          <a:lst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sz="1800" kern="1200" spc="0" baseline="0">
                <a:solidFill>
                  <a:schemeClr val="tx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800" kern="1200" spc="0" baseline="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sz="1800" spc="0" baseline="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9pPr>
          </a:lstStyle>
          <a:p>
            <a:r>
              <a:rPr lang="en-US" sz="2000" dirty="0" smtClean="0"/>
              <a:t>Reference particle starts at the center of zero potential line</a:t>
            </a:r>
          </a:p>
          <a:p>
            <a:r>
              <a:rPr lang="en-US" sz="2000" dirty="0" smtClean="0"/>
              <a:t>E</a:t>
            </a:r>
            <a:r>
              <a:rPr lang="en-US" sz="2000" baseline="-25000" dirty="0" smtClean="0"/>
              <a:t>0</a:t>
            </a:r>
            <a:r>
              <a:rPr lang="en-US" sz="2000" dirty="0" smtClean="0"/>
              <a:t> = 1 eV, p</a:t>
            </a:r>
            <a:r>
              <a:rPr lang="en-US" sz="2000" baseline="-25000" dirty="0" smtClean="0"/>
              <a:t>0</a:t>
            </a:r>
            <a:r>
              <a:rPr lang="en-US" sz="2000" dirty="0" smtClean="0"/>
              <a:t> = 4.33E4 eV/c</a:t>
            </a:r>
          </a:p>
          <a:p>
            <a:endParaRPr lang="en-US" sz="2000" dirty="0" smtClean="0"/>
          </a:p>
          <a:p>
            <a:r>
              <a:rPr lang="en-US" sz="2000" dirty="0" smtClean="0"/>
              <a:t>10000 protons are generated from a Gaussian distribution</a:t>
            </a:r>
          </a:p>
          <a:p>
            <a:endParaRPr lang="en-US" sz="2000" dirty="0" smtClean="0"/>
          </a:p>
          <a:p>
            <a:r>
              <a:rPr lang="en-US" sz="2000" dirty="0" err="1" smtClean="0"/>
              <a:t>σ</a:t>
            </a:r>
            <a:r>
              <a:rPr lang="en-US" sz="2000" baseline="-25000" dirty="0" err="1" smtClean="0"/>
              <a:t>x</a:t>
            </a:r>
            <a:r>
              <a:rPr lang="en-US" sz="2000" dirty="0" smtClean="0"/>
              <a:t> = 0.5/2/3 = 0.083 mm</a:t>
            </a:r>
          </a:p>
          <a:p>
            <a:r>
              <a:rPr lang="en-US" sz="2000" dirty="0" err="1" smtClean="0"/>
              <a:t>σ</a:t>
            </a:r>
            <a:r>
              <a:rPr lang="en-US" sz="2000" baseline="-25000" dirty="0" err="1" smtClean="0"/>
              <a:t>z</a:t>
            </a:r>
            <a:r>
              <a:rPr lang="en-US" sz="2000" dirty="0" smtClean="0"/>
              <a:t> = 3/2/3 = 0.5 mm </a:t>
            </a:r>
          </a:p>
          <a:p>
            <a:endParaRPr lang="en-US" sz="2000" dirty="0" smtClean="0"/>
          </a:p>
          <a:p>
            <a:r>
              <a:rPr lang="en-US" sz="2000" dirty="0" err="1" smtClean="0"/>
              <a:t>σ</a:t>
            </a:r>
            <a:r>
              <a:rPr lang="en-US" sz="2000" baseline="-25000" dirty="0" err="1" smtClean="0"/>
              <a:t>y</a:t>
            </a:r>
            <a:r>
              <a:rPr lang="en-US" sz="2000" dirty="0" smtClean="0"/>
              <a:t> may be set to 0</a:t>
            </a:r>
          </a:p>
          <a:p>
            <a:pPr marL="0" indent="0">
              <a:buNone/>
            </a:pPr>
            <a:r>
              <a:rPr lang="en-US" sz="2000" dirty="0" smtClean="0"/>
              <a:t>   Protons start on zero potential   </a:t>
            </a:r>
          </a:p>
          <a:p>
            <a:pPr marL="0" indent="0">
              <a:buNone/>
            </a:pPr>
            <a:r>
              <a:rPr lang="en-US" sz="2000" dirty="0"/>
              <a:t> </a:t>
            </a:r>
            <a:r>
              <a:rPr lang="en-US" sz="2000" dirty="0" smtClean="0"/>
              <a:t>         surface approximately</a:t>
            </a:r>
          </a:p>
          <a:p>
            <a:endParaRPr lang="en-US" sz="2000" dirty="0" smtClean="0"/>
          </a:p>
          <a:p>
            <a:r>
              <a:rPr lang="en-US" sz="2000" dirty="0" err="1" smtClean="0"/>
              <a:t>σ</a:t>
            </a:r>
            <a:r>
              <a:rPr lang="en-US" sz="2000" baseline="-25000" dirty="0" err="1" smtClean="0"/>
              <a:t>px</a:t>
            </a:r>
            <a:r>
              <a:rPr lang="en-US" sz="2000" dirty="0" smtClean="0"/>
              <a:t> = </a:t>
            </a:r>
            <a:r>
              <a:rPr lang="en-US" sz="2000" dirty="0" err="1" smtClean="0"/>
              <a:t>σ</a:t>
            </a:r>
            <a:r>
              <a:rPr lang="en-US" sz="2000" baseline="-25000" dirty="0" err="1" smtClean="0"/>
              <a:t>py</a:t>
            </a:r>
            <a:r>
              <a:rPr lang="en-US" sz="2000" dirty="0" smtClean="0"/>
              <a:t> = </a:t>
            </a:r>
            <a:r>
              <a:rPr lang="en-US" sz="2000" dirty="0" err="1" smtClean="0"/>
              <a:t>σ</a:t>
            </a:r>
            <a:r>
              <a:rPr lang="en-US" sz="2000" baseline="-25000" dirty="0" err="1" smtClean="0"/>
              <a:t>pz</a:t>
            </a:r>
            <a:r>
              <a:rPr lang="en-US" sz="2000" dirty="0" smtClean="0"/>
              <a:t> = 3.06E4 eV/c</a:t>
            </a:r>
          </a:p>
          <a:p>
            <a:pPr marL="0" indent="0">
              <a:buNone/>
            </a:pPr>
            <a:r>
              <a:rPr lang="en-US" sz="2000" dirty="0" smtClean="0"/>
              <a:t>   Equivalent to </a:t>
            </a:r>
            <a:r>
              <a:rPr lang="en-US" sz="2000" dirty="0" err="1" smtClean="0"/>
              <a:t>σ</a:t>
            </a:r>
            <a:r>
              <a:rPr lang="en-US" sz="2000" baseline="-25000" dirty="0" err="1" smtClean="0"/>
              <a:t>Ex</a:t>
            </a:r>
            <a:r>
              <a:rPr lang="en-US" sz="2000" dirty="0" smtClean="0"/>
              <a:t> = </a:t>
            </a:r>
            <a:r>
              <a:rPr lang="en-US" sz="2000" dirty="0" err="1" smtClean="0"/>
              <a:t>σ</a:t>
            </a:r>
            <a:r>
              <a:rPr lang="en-US" sz="2000" baseline="-25000" dirty="0" err="1" smtClean="0"/>
              <a:t>Ey</a:t>
            </a:r>
            <a:r>
              <a:rPr lang="en-US" sz="2000" dirty="0" smtClean="0"/>
              <a:t> = </a:t>
            </a:r>
            <a:r>
              <a:rPr lang="en-US" sz="2000" dirty="0" err="1" smtClean="0"/>
              <a:t>σ</a:t>
            </a:r>
            <a:r>
              <a:rPr lang="en-US" sz="2000" baseline="-25000" dirty="0" err="1" smtClean="0"/>
              <a:t>Ez</a:t>
            </a:r>
            <a:r>
              <a:rPr lang="en-US" sz="2000" dirty="0" smtClean="0"/>
              <a:t> = 0.5 eV</a:t>
            </a:r>
          </a:p>
        </p:txBody>
      </p:sp>
      <p:sp>
        <p:nvSpPr>
          <p:cNvPr id="8" name="TextBox 7"/>
          <p:cNvSpPr txBox="1"/>
          <p:nvPr/>
        </p:nvSpPr>
        <p:spPr>
          <a:xfrm>
            <a:off x="1080000" y="1980000"/>
            <a:ext cx="914400" cy="914400"/>
          </a:xfrm>
          <a:prstGeom prst="rect">
            <a:avLst/>
          </a:prstGeom>
          <a:noFill/>
        </p:spPr>
        <p:txBody>
          <a:bodyPr wrap="none" lIns="0" tIns="0" rIns="0" bIns="0" rtlCol="0">
            <a:noAutofit/>
          </a:bodyPr>
          <a:lstStyle/>
          <a:p>
            <a:pPr>
              <a:lnSpc>
                <a:spcPct val="110000"/>
              </a:lnSpc>
              <a:spcBef>
                <a:spcPts val="0"/>
              </a:spcBef>
            </a:pPr>
            <a:r>
              <a:rPr lang="en-US" sz="1800" b="1" kern="1000" spc="30" dirty="0" smtClean="0">
                <a:solidFill>
                  <a:srgbClr val="FF0000"/>
                </a:solidFill>
                <a:latin typeface="+mn-lt"/>
                <a:cs typeface="Franklin Gothic Book"/>
              </a:rPr>
              <a:t>New</a:t>
            </a:r>
          </a:p>
          <a:p>
            <a:pPr>
              <a:lnSpc>
                <a:spcPct val="110000"/>
              </a:lnSpc>
              <a:spcBef>
                <a:spcPts val="0"/>
              </a:spcBef>
            </a:pPr>
            <a:r>
              <a:rPr lang="en-US" sz="1800" b="1" kern="1000" spc="30" dirty="0" smtClean="0">
                <a:solidFill>
                  <a:srgbClr val="FF0000"/>
                </a:solidFill>
                <a:latin typeface="+mn-lt"/>
                <a:cs typeface="Franklin Gothic Book"/>
              </a:rPr>
              <a:t>Chimney</a:t>
            </a:r>
          </a:p>
        </p:txBody>
      </p:sp>
      <p:sp>
        <p:nvSpPr>
          <p:cNvPr id="25" name="TextBox 24"/>
          <p:cNvSpPr txBox="1"/>
          <p:nvPr/>
        </p:nvSpPr>
        <p:spPr>
          <a:xfrm>
            <a:off x="3744000" y="1980000"/>
            <a:ext cx="914400" cy="914400"/>
          </a:xfrm>
          <a:prstGeom prst="rect">
            <a:avLst/>
          </a:prstGeom>
          <a:noFill/>
        </p:spPr>
        <p:txBody>
          <a:bodyPr wrap="none" lIns="0" tIns="0" rIns="0" bIns="0" rtlCol="0">
            <a:noAutofit/>
          </a:bodyPr>
          <a:lstStyle/>
          <a:p>
            <a:pPr>
              <a:lnSpc>
                <a:spcPct val="110000"/>
              </a:lnSpc>
              <a:spcBef>
                <a:spcPts val="0"/>
              </a:spcBef>
            </a:pPr>
            <a:r>
              <a:rPr lang="en-US" sz="1800" b="1" kern="1000" spc="30" dirty="0">
                <a:solidFill>
                  <a:srgbClr val="FF0000"/>
                </a:solidFill>
                <a:latin typeface="+mn-lt"/>
                <a:cs typeface="Franklin Gothic Book"/>
              </a:rPr>
              <a:t>U</a:t>
            </a:r>
            <a:r>
              <a:rPr lang="en-US" sz="1800" b="1" kern="1000" spc="30" dirty="0" smtClean="0">
                <a:solidFill>
                  <a:srgbClr val="FF0000"/>
                </a:solidFill>
                <a:latin typeface="+mn-lt"/>
                <a:cs typeface="Franklin Gothic Book"/>
              </a:rPr>
              <a:t>sed</a:t>
            </a:r>
          </a:p>
          <a:p>
            <a:pPr>
              <a:lnSpc>
                <a:spcPct val="110000"/>
              </a:lnSpc>
              <a:spcBef>
                <a:spcPts val="0"/>
              </a:spcBef>
            </a:pPr>
            <a:r>
              <a:rPr lang="en-US" sz="1800" b="1" kern="1000" spc="30" dirty="0" smtClean="0">
                <a:solidFill>
                  <a:srgbClr val="FF0000"/>
                </a:solidFill>
                <a:latin typeface="+mn-lt"/>
                <a:cs typeface="Franklin Gothic Book"/>
              </a:rPr>
              <a:t>Chimney</a:t>
            </a:r>
          </a:p>
        </p:txBody>
      </p:sp>
      <p:sp>
        <p:nvSpPr>
          <p:cNvPr id="26" name="TextBox 25"/>
          <p:cNvSpPr txBox="1"/>
          <p:nvPr/>
        </p:nvSpPr>
        <p:spPr>
          <a:xfrm>
            <a:off x="2160000" y="3528000"/>
            <a:ext cx="1368152" cy="914400"/>
          </a:xfrm>
          <a:prstGeom prst="rect">
            <a:avLst/>
          </a:prstGeom>
          <a:noFill/>
        </p:spPr>
        <p:txBody>
          <a:bodyPr wrap="none" lIns="0" tIns="0" rIns="0" bIns="0" rtlCol="0">
            <a:noAutofit/>
          </a:bodyPr>
          <a:lstStyle/>
          <a:p>
            <a:pPr>
              <a:lnSpc>
                <a:spcPct val="110000"/>
              </a:lnSpc>
              <a:spcBef>
                <a:spcPts val="0"/>
              </a:spcBef>
            </a:pPr>
            <a:r>
              <a:rPr lang="en-US" sz="1800" b="1" kern="1000" spc="30" dirty="0" smtClean="0">
                <a:solidFill>
                  <a:srgbClr val="FF0000"/>
                </a:solidFill>
                <a:latin typeface="+mn-lt"/>
                <a:cs typeface="Franklin Gothic Book"/>
              </a:rPr>
              <a:t>Opening Size</a:t>
            </a:r>
          </a:p>
          <a:p>
            <a:pPr>
              <a:lnSpc>
                <a:spcPct val="110000"/>
              </a:lnSpc>
              <a:spcBef>
                <a:spcPts val="0"/>
              </a:spcBef>
            </a:pPr>
            <a:r>
              <a:rPr lang="en-US" sz="1800" b="1" kern="1000" spc="30" dirty="0" smtClean="0">
                <a:solidFill>
                  <a:srgbClr val="FF0000"/>
                </a:solidFill>
                <a:latin typeface="+mn-lt"/>
                <a:cs typeface="Franklin Gothic Book"/>
              </a:rPr>
              <a:t>0.5 × 3 mm</a:t>
            </a:r>
            <a:r>
              <a:rPr lang="en-US" sz="1800" b="1" kern="1000" spc="30" baseline="30000" dirty="0" smtClean="0">
                <a:solidFill>
                  <a:srgbClr val="FF0000"/>
                </a:solidFill>
                <a:latin typeface="+mn-lt"/>
                <a:cs typeface="Franklin Gothic Book"/>
              </a:rPr>
              <a:t>2</a:t>
            </a:r>
          </a:p>
        </p:txBody>
      </p:sp>
      <p:sp>
        <p:nvSpPr>
          <p:cNvPr id="2" name="TextBox 1"/>
          <p:cNvSpPr txBox="1"/>
          <p:nvPr/>
        </p:nvSpPr>
        <p:spPr>
          <a:xfrm>
            <a:off x="1440000" y="5940000"/>
            <a:ext cx="3132000" cy="900000"/>
          </a:xfrm>
          <a:prstGeom prst="rect">
            <a:avLst/>
          </a:prstGeom>
          <a:noFill/>
        </p:spPr>
        <p:txBody>
          <a:bodyPr wrap="none" lIns="0" tIns="0" rIns="0" bIns="0" rtlCol="0">
            <a:noAutofit/>
          </a:bodyPr>
          <a:lstStyle/>
          <a:p>
            <a:pPr algn="ctr">
              <a:lnSpc>
                <a:spcPct val="110000"/>
              </a:lnSpc>
              <a:spcBef>
                <a:spcPts val="0"/>
              </a:spcBef>
            </a:pPr>
            <a:r>
              <a:rPr lang="en-US" sz="1800" b="1" kern="1000" spc="30" dirty="0" smtClean="0">
                <a:solidFill>
                  <a:srgbClr val="FF0000"/>
                </a:solidFill>
                <a:latin typeface="+mn-lt"/>
                <a:cs typeface="Franklin Gothic Book"/>
              </a:rPr>
              <a:t>Left side more eroded</a:t>
            </a:r>
          </a:p>
        </p:txBody>
      </p:sp>
    </p:spTree>
    <p:extLst>
      <p:ext uri="{BB962C8B-B14F-4D97-AF65-F5344CB8AC3E}">
        <p14:creationId xmlns:p14="http://schemas.microsoft.com/office/powerpoint/2010/main" val="117459841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3"/>
          </p:nvPr>
        </p:nvPicPr>
        <p:blipFill>
          <a:blip r:embed="rId3"/>
          <a:stretch>
            <a:fillRect/>
          </a:stretch>
        </p:blipFill>
        <p:spPr>
          <a:xfrm>
            <a:off x="-3" y="863992"/>
            <a:ext cx="6728637" cy="5535179"/>
          </a:xfrm>
          <a:prstGeom prst="rect">
            <a:avLst/>
          </a:prstGeom>
        </p:spPr>
      </p:pic>
      <p:sp>
        <p:nvSpPr>
          <p:cNvPr id="5" name="Foliennummernplatzhalter 4"/>
          <p:cNvSpPr>
            <a:spLocks noGrp="1"/>
          </p:cNvSpPr>
          <p:nvPr>
            <p:ph type="sldNum" sz="quarter" idx="17"/>
          </p:nvPr>
        </p:nvSpPr>
        <p:spPr/>
        <p:txBody>
          <a:bodyPr/>
          <a:lstStyle/>
          <a:p>
            <a:pPr algn="r">
              <a:defRPr/>
            </a:pPr>
            <a:r>
              <a:rPr lang="en-US" dirty="0" smtClean="0"/>
              <a:t>Page </a:t>
            </a:r>
            <a:fld id="{EBC07571-3134-BB4B-B83F-1A9FE18D34F3}" type="slidenum">
              <a:rPr lang="en-US" smtClean="0"/>
              <a:pPr algn="r">
                <a:defRPr/>
              </a:pPr>
              <a:t>12</a:t>
            </a:fld>
            <a:endParaRPr lang="en-US" dirty="0"/>
          </a:p>
        </p:txBody>
      </p:sp>
      <p:sp>
        <p:nvSpPr>
          <p:cNvPr id="6" name="Titel 5"/>
          <p:cNvSpPr>
            <a:spLocks noGrp="1"/>
          </p:cNvSpPr>
          <p:nvPr>
            <p:ph type="title"/>
          </p:nvPr>
        </p:nvSpPr>
        <p:spPr/>
        <p:txBody>
          <a:bodyPr/>
          <a:lstStyle/>
          <a:p>
            <a:r>
              <a:rPr lang="en-US" sz="2400" dirty="0" smtClean="0"/>
              <a:t>Particle Distribution on FFS Front Surface</a:t>
            </a:r>
            <a:endParaRPr lang="en-US" sz="2400" dirty="0"/>
          </a:p>
        </p:txBody>
      </p:sp>
      <p:sp>
        <p:nvSpPr>
          <p:cNvPr id="11" name="Inhaltsplatzhalter 16"/>
          <p:cNvSpPr txBox="1">
            <a:spLocks/>
          </p:cNvSpPr>
          <p:nvPr/>
        </p:nvSpPr>
        <p:spPr>
          <a:xfrm>
            <a:off x="6840000" y="792000"/>
            <a:ext cx="2232000" cy="5796000"/>
          </a:xfrm>
          <a:prstGeom prst="rect">
            <a:avLst/>
          </a:prstGeom>
        </p:spPr>
        <p:txBody>
          <a:bodyPr/>
          <a:lst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sz="1800" kern="1200" spc="0" baseline="0">
                <a:solidFill>
                  <a:schemeClr val="tx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800" kern="1200" spc="0" baseline="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sz="1800" spc="0" baseline="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9pPr>
          </a:lstStyle>
          <a:p>
            <a:pPr marL="0" indent="0">
              <a:buNone/>
            </a:pPr>
            <a:r>
              <a:rPr lang="en-US" dirty="0" smtClean="0">
                <a:cs typeface="Arial" panose="020B0604020202020204" pitchFamily="34" charset="0"/>
              </a:rPr>
              <a:t>0 mm puller shift</a:t>
            </a:r>
          </a:p>
          <a:p>
            <a:pPr marL="0" indent="0">
              <a:buNone/>
            </a:pPr>
            <a:r>
              <a:rPr lang="en-US" dirty="0" smtClean="0">
                <a:cs typeface="Arial" panose="020B0604020202020204" pitchFamily="34" charset="0"/>
              </a:rPr>
              <a:t>0° chimney rotation</a:t>
            </a:r>
          </a:p>
          <a:p>
            <a:pPr marL="0" indent="0">
              <a:buNone/>
            </a:pPr>
            <a:r>
              <a:rPr lang="en-US" dirty="0" smtClean="0">
                <a:cs typeface="Arial" panose="020B0604020202020204" pitchFamily="34" charset="0"/>
              </a:rPr>
              <a:t>ɸ</a:t>
            </a:r>
            <a:r>
              <a:rPr lang="en-US" baseline="-25000" dirty="0" smtClean="0">
                <a:cs typeface="Arial" panose="020B0604020202020204" pitchFamily="34" charset="0"/>
              </a:rPr>
              <a:t>0</a:t>
            </a:r>
            <a:r>
              <a:rPr lang="en-US" dirty="0" smtClean="0">
                <a:cs typeface="Arial" panose="020B0604020202020204" pitchFamily="34" charset="0"/>
              </a:rPr>
              <a:t>: </a:t>
            </a:r>
            <a:r>
              <a:rPr lang="en-US" dirty="0" smtClean="0">
                <a:solidFill>
                  <a:srgbClr val="FF0000"/>
                </a:solidFill>
                <a:cs typeface="Arial" panose="020B0604020202020204" pitchFamily="34" charset="0"/>
              </a:rPr>
              <a:t>-85° </a:t>
            </a:r>
            <a:r>
              <a:rPr lang="en-US" dirty="0" smtClean="0">
                <a:cs typeface="Arial" panose="020B0604020202020204" pitchFamily="34" charset="0"/>
              </a:rPr>
              <a:t>to </a:t>
            </a:r>
            <a:r>
              <a:rPr lang="en-US" dirty="0" smtClean="0">
                <a:solidFill>
                  <a:srgbClr val="0000C0"/>
                </a:solidFill>
                <a:cs typeface="Arial" panose="020B0604020202020204" pitchFamily="34" charset="0"/>
              </a:rPr>
              <a:t>-25°</a:t>
            </a:r>
            <a:r>
              <a:rPr lang="en-US" dirty="0" smtClean="0">
                <a:cs typeface="Arial" panose="020B0604020202020204" pitchFamily="34" charset="0"/>
              </a:rPr>
              <a:t> </a:t>
            </a:r>
          </a:p>
          <a:p>
            <a:pPr marL="0" indent="0">
              <a:buNone/>
            </a:pPr>
            <a:r>
              <a:rPr lang="en-US" dirty="0" smtClean="0">
                <a:solidFill>
                  <a:srgbClr val="FF0000"/>
                </a:solidFill>
                <a:cs typeface="Arial" panose="020B0604020202020204" pitchFamily="34" charset="0"/>
              </a:rPr>
              <a:t>     right</a:t>
            </a:r>
            <a:r>
              <a:rPr lang="en-US" dirty="0" smtClean="0">
                <a:cs typeface="Arial" panose="020B0604020202020204" pitchFamily="34" charset="0"/>
              </a:rPr>
              <a:t> to </a:t>
            </a:r>
            <a:r>
              <a:rPr lang="en-US" dirty="0" smtClean="0">
                <a:solidFill>
                  <a:srgbClr val="0000C0"/>
                </a:solidFill>
                <a:cs typeface="Arial" panose="020B0604020202020204" pitchFamily="34" charset="0"/>
              </a:rPr>
              <a:t>left</a:t>
            </a:r>
          </a:p>
          <a:p>
            <a:pPr marL="0" indent="0">
              <a:buNone/>
            </a:pPr>
            <a:r>
              <a:rPr lang="en-US" dirty="0" smtClean="0">
                <a:cs typeface="Arial" panose="020B0604020202020204" pitchFamily="34" charset="0"/>
                <a:sym typeface="Symbol" panose="05050102010706020507" pitchFamily="18" charset="2"/>
              </a:rPr>
              <a:t></a:t>
            </a:r>
            <a:r>
              <a:rPr lang="en-US" dirty="0" smtClean="0">
                <a:cs typeface="Arial" panose="020B0604020202020204" pitchFamily="34" charset="0"/>
              </a:rPr>
              <a:t>ɸ</a:t>
            </a:r>
            <a:r>
              <a:rPr lang="en-US" baseline="-25000" dirty="0" smtClean="0">
                <a:cs typeface="Arial" panose="020B0604020202020204" pitchFamily="34" charset="0"/>
              </a:rPr>
              <a:t>0</a:t>
            </a:r>
            <a:r>
              <a:rPr lang="en-US" dirty="0" smtClean="0">
                <a:cs typeface="Arial" panose="020B0604020202020204" pitchFamily="34" charset="0"/>
              </a:rPr>
              <a:t>: 5°</a:t>
            </a:r>
          </a:p>
          <a:p>
            <a:pPr marL="0" indent="0">
              <a:buNone/>
            </a:pPr>
            <a:endParaRPr lang="en-US" dirty="0" smtClean="0">
              <a:solidFill>
                <a:srgbClr val="010000"/>
              </a:solidFill>
              <a:cs typeface="Arial" panose="020B0604020202020204" pitchFamily="34" charset="0"/>
            </a:endParaRPr>
          </a:p>
          <a:p>
            <a:pPr marL="0" indent="0">
              <a:buNone/>
            </a:pPr>
            <a:r>
              <a:rPr lang="en-US" dirty="0" smtClean="0">
                <a:solidFill>
                  <a:srgbClr val="010000"/>
                </a:solidFill>
                <a:cs typeface="Arial" panose="020B0604020202020204" pitchFamily="34" charset="0"/>
              </a:rPr>
              <a:t>Similarity between simulation and photo</a:t>
            </a:r>
          </a:p>
          <a:p>
            <a:pPr marL="0" indent="0">
              <a:buNone/>
            </a:pPr>
            <a:endParaRPr lang="en-US" dirty="0" smtClean="0">
              <a:solidFill>
                <a:srgbClr val="010000"/>
              </a:solidFill>
              <a:cs typeface="Arial" panose="020B0604020202020204" pitchFamily="34" charset="0"/>
            </a:endParaRPr>
          </a:p>
          <a:p>
            <a:pPr marL="0" indent="0">
              <a:buNone/>
            </a:pPr>
            <a:r>
              <a:rPr lang="en-US" dirty="0" smtClean="0">
                <a:solidFill>
                  <a:srgbClr val="010000"/>
                </a:solidFill>
                <a:cs typeface="Arial" panose="020B0604020202020204" pitchFamily="34" charset="0"/>
              </a:rPr>
              <a:t>d-axis: intersection between the FFS front surface and the median plane</a:t>
            </a:r>
            <a:endParaRPr lang="en-US" dirty="0" smtClean="0">
              <a:cs typeface="Arial" panose="020B0604020202020204" pitchFamily="34" charset="0"/>
            </a:endParaRPr>
          </a:p>
          <a:p>
            <a:pPr marL="0" indent="0">
              <a:buNone/>
            </a:pPr>
            <a:endParaRPr lang="en-US" dirty="0" smtClean="0">
              <a:solidFill>
                <a:srgbClr val="010000"/>
              </a:solidFill>
              <a:cs typeface="Arial" panose="020B0604020202020204" pitchFamily="34" charset="0"/>
            </a:endParaRPr>
          </a:p>
          <a:p>
            <a:pPr marL="0" indent="0">
              <a:buNone/>
            </a:pPr>
            <a:r>
              <a:rPr lang="en-US" dirty="0" smtClean="0">
                <a:solidFill>
                  <a:srgbClr val="010000"/>
                </a:solidFill>
                <a:cs typeface="Arial" panose="020B0604020202020204" pitchFamily="34" charset="0"/>
              </a:rPr>
              <a:t>d: distance to the center of FFS slit projected on d-axis</a:t>
            </a:r>
            <a:endParaRPr lang="en-US" dirty="0"/>
          </a:p>
        </p:txBody>
      </p:sp>
    </p:spTree>
    <p:extLst>
      <p:ext uri="{BB962C8B-B14F-4D97-AF65-F5344CB8AC3E}">
        <p14:creationId xmlns:p14="http://schemas.microsoft.com/office/powerpoint/2010/main" val="131724966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7"/>
          </p:nvPr>
        </p:nvSpPr>
        <p:spPr/>
        <p:txBody>
          <a:bodyPr/>
          <a:lstStyle/>
          <a:p>
            <a:pPr algn="r">
              <a:defRPr/>
            </a:pPr>
            <a:r>
              <a:rPr lang="en-US" dirty="0" smtClean="0"/>
              <a:t>Page </a:t>
            </a:r>
            <a:fld id="{EBC07571-3134-BB4B-B83F-1A9FE18D34F3}" type="slidenum">
              <a:rPr lang="en-US" smtClean="0"/>
              <a:pPr algn="r">
                <a:defRPr/>
              </a:pPr>
              <a:t>13</a:t>
            </a:fld>
            <a:endParaRPr lang="en-US" dirty="0"/>
          </a:p>
        </p:txBody>
      </p:sp>
      <p:sp>
        <p:nvSpPr>
          <p:cNvPr id="6" name="Titel 5"/>
          <p:cNvSpPr>
            <a:spLocks noGrp="1"/>
          </p:cNvSpPr>
          <p:nvPr>
            <p:ph type="title"/>
          </p:nvPr>
        </p:nvSpPr>
        <p:spPr/>
        <p:txBody>
          <a:bodyPr/>
          <a:lstStyle/>
          <a:p>
            <a:r>
              <a:rPr lang="en-US" sz="2400" dirty="0" smtClean="0"/>
              <a:t>d-Histogram after 0.57 mm Shift/5.6° Rotation </a:t>
            </a:r>
            <a:endParaRPr lang="en-US" sz="2400" dirty="0"/>
          </a:p>
        </p:txBody>
      </p:sp>
      <p:sp>
        <p:nvSpPr>
          <p:cNvPr id="11" name="Inhaltsplatzhalter 16"/>
          <p:cNvSpPr txBox="1">
            <a:spLocks/>
          </p:cNvSpPr>
          <p:nvPr/>
        </p:nvSpPr>
        <p:spPr>
          <a:xfrm>
            <a:off x="5616000" y="864000"/>
            <a:ext cx="3456000" cy="5760000"/>
          </a:xfrm>
          <a:prstGeom prst="rect">
            <a:avLst/>
          </a:prstGeom>
        </p:spPr>
        <p:txBody>
          <a:bodyPr/>
          <a:lst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sz="1800" kern="1200" spc="0" baseline="0">
                <a:solidFill>
                  <a:schemeClr val="tx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800" kern="1200" spc="0" baseline="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sz="1800" spc="0" baseline="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9pPr>
          </a:lstStyle>
          <a:p>
            <a:r>
              <a:rPr lang="en-US" sz="2000" dirty="0" smtClean="0"/>
              <a:t>Higher FFS transmission requires basically narrower beam closer to FFS over a wider range of RF phase</a:t>
            </a:r>
          </a:p>
          <a:p>
            <a:endParaRPr lang="en-US" sz="2000" dirty="0" smtClean="0"/>
          </a:p>
          <a:p>
            <a:r>
              <a:rPr lang="en-US" sz="2000" dirty="0" smtClean="0"/>
              <a:t>FFS transmission depends on many factors</a:t>
            </a:r>
          </a:p>
          <a:p>
            <a:r>
              <a:rPr lang="en-US" sz="2000" dirty="0" smtClean="0"/>
              <a:t>Position and aperture of FFS, </a:t>
            </a:r>
            <a:r>
              <a:rPr lang="en-US" sz="2000" dirty="0"/>
              <a:t>puller </a:t>
            </a:r>
            <a:r>
              <a:rPr lang="en-US" sz="2000" dirty="0" smtClean="0"/>
              <a:t>position, chimney orientation, peak puller voltage, etc.</a:t>
            </a:r>
            <a:endParaRPr lang="en-US" sz="2000" dirty="0"/>
          </a:p>
        </p:txBody>
      </p:sp>
      <p:sp>
        <p:nvSpPr>
          <p:cNvPr id="8" name="TextBox 7"/>
          <p:cNvSpPr txBox="1"/>
          <p:nvPr/>
        </p:nvSpPr>
        <p:spPr>
          <a:xfrm>
            <a:off x="864000" y="864000"/>
            <a:ext cx="4464000" cy="648000"/>
          </a:xfrm>
          <a:prstGeom prst="rect">
            <a:avLst/>
          </a:prstGeom>
          <a:noFill/>
        </p:spPr>
        <p:txBody>
          <a:bodyPr wrap="none" lIns="0" tIns="0" rIns="0" bIns="0" rtlCol="0">
            <a:noAutofit/>
          </a:bodyPr>
          <a:lstStyle/>
          <a:p>
            <a:pPr algn="ctr">
              <a:lnSpc>
                <a:spcPct val="110000"/>
              </a:lnSpc>
              <a:spcBef>
                <a:spcPts val="0"/>
              </a:spcBef>
            </a:pPr>
            <a:r>
              <a:rPr lang="en-US" sz="1800" b="1" kern="1000" spc="30" dirty="0" smtClean="0">
                <a:latin typeface="+mn-lt"/>
                <a:cs typeface="Franklin Gothic Book"/>
              </a:rPr>
              <a:t>0.57 mm Puller Shift/5.6° Chimney Rotation</a:t>
            </a:r>
          </a:p>
          <a:p>
            <a:pPr algn="ctr">
              <a:lnSpc>
                <a:spcPct val="110000"/>
              </a:lnSpc>
              <a:spcBef>
                <a:spcPts val="0"/>
              </a:spcBef>
            </a:pPr>
            <a:r>
              <a:rPr lang="en-US" sz="1800" b="1" kern="1000" spc="30" dirty="0" smtClean="0">
                <a:latin typeface="+mn-lt"/>
                <a:cs typeface="Franklin Gothic Book"/>
              </a:rPr>
              <a:t>V</a:t>
            </a:r>
            <a:r>
              <a:rPr lang="en-US" sz="1800" b="1" kern="1000" spc="30" baseline="-25000" dirty="0">
                <a:latin typeface="+mn-lt"/>
                <a:cs typeface="Franklin Gothic Book"/>
              </a:rPr>
              <a:t>0</a:t>
            </a:r>
            <a:r>
              <a:rPr lang="en-US" sz="1800" b="1" kern="1000" spc="30" dirty="0" smtClean="0">
                <a:latin typeface="+mn-lt"/>
                <a:cs typeface="Franklin Gothic Book"/>
              </a:rPr>
              <a:t> = 79.6 kV</a:t>
            </a:r>
          </a:p>
        </p:txBody>
      </p:sp>
      <p:pic>
        <p:nvPicPr>
          <p:cNvPr id="4" name="FFS_Front_R560D057_v240D0000H0796_dHistE">
            <a:hlinkClick r:id="" action="ppaction://media"/>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5"/>
          <a:stretch>
            <a:fillRect/>
          </a:stretch>
        </p:blipFill>
        <p:spPr>
          <a:xfrm>
            <a:off x="0" y="1440000"/>
            <a:ext cx="5665499" cy="4586356"/>
          </a:xfrm>
        </p:spPr>
      </p:pic>
    </p:spTree>
    <p:extLst>
      <p:ext uri="{BB962C8B-B14F-4D97-AF65-F5344CB8AC3E}">
        <p14:creationId xmlns:p14="http://schemas.microsoft.com/office/powerpoint/2010/main" val="1561214373"/>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stretch>
            <a:fillRect/>
          </a:stretch>
        </p:blipFill>
        <p:spPr>
          <a:xfrm>
            <a:off x="1440001" y="719993"/>
            <a:ext cx="5983810" cy="4798667"/>
          </a:xfrm>
          <a:prstGeom prst="rect">
            <a:avLst/>
          </a:prstGeom>
        </p:spPr>
      </p:pic>
      <p:sp>
        <p:nvSpPr>
          <p:cNvPr id="5" name="Foliennummernplatzhalter 4"/>
          <p:cNvSpPr>
            <a:spLocks noGrp="1"/>
          </p:cNvSpPr>
          <p:nvPr>
            <p:ph type="sldNum" sz="quarter" idx="17"/>
          </p:nvPr>
        </p:nvSpPr>
        <p:spPr/>
        <p:txBody>
          <a:bodyPr/>
          <a:lstStyle/>
          <a:p>
            <a:pPr algn="r">
              <a:defRPr/>
            </a:pPr>
            <a:r>
              <a:rPr lang="en-US" dirty="0" smtClean="0"/>
              <a:t>Page </a:t>
            </a:r>
            <a:fld id="{EBC07571-3134-BB4B-B83F-1A9FE18D34F3}" type="slidenum">
              <a:rPr lang="en-US" smtClean="0"/>
              <a:pPr algn="r">
                <a:defRPr/>
              </a:pPr>
              <a:t>14</a:t>
            </a:fld>
            <a:endParaRPr lang="en-US" dirty="0"/>
          </a:p>
        </p:txBody>
      </p:sp>
      <mc:AlternateContent xmlns:mc="http://schemas.openxmlformats.org/markup-compatibility/2006" xmlns:a14="http://schemas.microsoft.com/office/drawing/2010/main">
        <mc:Choice Requires="a14">
          <p:sp>
            <p:nvSpPr>
              <p:cNvPr id="6" name="Titel 5"/>
              <p:cNvSpPr>
                <a:spLocks noGrp="1"/>
              </p:cNvSpPr>
              <p:nvPr>
                <p:ph type="title"/>
              </p:nvPr>
            </p:nvSpPr>
            <p:spPr/>
            <p:txBody>
              <a:bodyPr/>
              <a:lstStyle/>
              <a:p>
                <a14:m>
                  <m:oMath xmlns:m="http://schemas.openxmlformats.org/officeDocument/2006/math">
                    <m:acc>
                      <m:accPr>
                        <m:chr m:val="̅"/>
                        <m:ctrlPr>
                          <a:rPr lang="en-US" sz="2400" i="1" noProof="0" smtClean="0">
                            <a:latin typeface="Cambria Math" panose="02040503050406030204" pitchFamily="18" charset="0"/>
                          </a:rPr>
                        </m:ctrlPr>
                      </m:accPr>
                      <m:e>
                        <m:r>
                          <a:rPr lang="en-US" sz="2400" b="0" i="1" noProof="0" smtClean="0">
                            <a:latin typeface="Cambria Math" panose="02040503050406030204" pitchFamily="18" charset="0"/>
                          </a:rPr>
                          <m:t>𝑑</m:t>
                        </m:r>
                      </m:e>
                    </m:acc>
                  </m:oMath>
                </a14:m>
                <a:r>
                  <a:rPr lang="en-US" sz="2400" noProof="0" dirty="0" smtClean="0"/>
                  <a:t> and σ</a:t>
                </a:r>
                <a:r>
                  <a:rPr lang="en-US" sz="2400" baseline="-25000" noProof="0" dirty="0" smtClean="0"/>
                  <a:t>d</a:t>
                </a:r>
                <a:r>
                  <a:rPr lang="en-US" sz="2400" noProof="0" dirty="0" smtClean="0"/>
                  <a:t> </a:t>
                </a:r>
                <a:r>
                  <a:rPr lang="en-US" sz="2400" dirty="0" smtClean="0"/>
                  <a:t>on</a:t>
                </a:r>
                <a:r>
                  <a:rPr lang="en-US" sz="2400" noProof="0" dirty="0" smtClean="0"/>
                  <a:t> FFS Front Surface vs. </a:t>
                </a:r>
                <a:r>
                  <a:rPr lang="en-US" sz="2400" noProof="0" dirty="0" smtClean="0">
                    <a:sym typeface="Symbol" panose="05050102010706020507" pitchFamily="18" charset="2"/>
                  </a:rPr>
                  <a:t></a:t>
                </a:r>
                <a:r>
                  <a:rPr lang="en-US" sz="2400" baseline="-25000" noProof="0" dirty="0" smtClean="0">
                    <a:sym typeface="Symbol" panose="05050102010706020507" pitchFamily="18" charset="2"/>
                  </a:rPr>
                  <a:t>0</a:t>
                </a:r>
                <a:endParaRPr lang="en-US" sz="2400" baseline="-25000" noProof="0" dirty="0"/>
              </a:p>
            </p:txBody>
          </p:sp>
        </mc:Choice>
        <mc:Fallback xmlns="">
          <p:sp>
            <p:nvSpPr>
              <p:cNvPr id="6" name="Titel 5"/>
              <p:cNvSpPr>
                <a:spLocks noGrp="1" noRot="1" noChangeAspect="1" noMove="1" noResize="1" noEditPoints="1" noAdjustHandles="1" noChangeArrowheads="1" noChangeShapeType="1" noTextEdit="1"/>
              </p:cNvSpPr>
              <p:nvPr>
                <p:ph type="title"/>
              </p:nvPr>
            </p:nvSpPr>
            <p:spPr>
              <a:blipFill>
                <a:blip r:embed="rId4"/>
                <a:stretch>
                  <a:fillRect l="-1636" t="-18072" b="-10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Inhaltsplatzhalter 16"/>
              <p:cNvSpPr txBox="1">
                <a:spLocks/>
              </p:cNvSpPr>
              <p:nvPr/>
            </p:nvSpPr>
            <p:spPr>
              <a:xfrm>
                <a:off x="360000" y="5616000"/>
                <a:ext cx="8496000" cy="1008000"/>
              </a:xfrm>
              <a:prstGeom prst="rect">
                <a:avLst/>
              </a:prstGeom>
            </p:spPr>
            <p:txBody>
              <a:bodyPr/>
              <a:lst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sz="1800" kern="1200" spc="0" baseline="0">
                    <a:solidFill>
                      <a:schemeClr val="tx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800" kern="1200" spc="0" baseline="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sz="1800" spc="0" baseline="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9pPr>
              </a:lstStyle>
              <a:p>
                <a:pPr marL="0" indent="0">
                  <a:buNone/>
                </a:pPr>
                <a:r>
                  <a:rPr lang="en-US" dirty="0" smtClean="0"/>
                  <a:t>Mean beam position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𝑑</m:t>
                        </m:r>
                      </m:e>
                    </m:acc>
                  </m:oMath>
                </a14:m>
                <a:r>
                  <a:rPr lang="en-US" dirty="0" smtClean="0"/>
                  <a:t> and RMS width σ</a:t>
                </a:r>
                <a:r>
                  <a:rPr lang="en-US" baseline="-25000" dirty="0" smtClean="0"/>
                  <a:t>d</a:t>
                </a:r>
                <a:r>
                  <a:rPr lang="en-US" dirty="0" smtClean="0"/>
                  <a:t> can be derived for each RF initial phase </a:t>
                </a:r>
                <a:r>
                  <a:rPr lang="en-US" dirty="0" smtClean="0">
                    <a:sym typeface="Symbol" panose="05050102010706020507" pitchFamily="18" charset="2"/>
                  </a:rPr>
                  <a:t></a:t>
                </a:r>
                <a:r>
                  <a:rPr lang="en-US" baseline="-25000" dirty="0" smtClean="0">
                    <a:sym typeface="Symbol" panose="05050102010706020507" pitchFamily="18" charset="2"/>
                  </a:rPr>
                  <a:t>0</a:t>
                </a:r>
              </a:p>
              <a:p>
                <a:pPr marL="0" indent="0">
                  <a:buNone/>
                </a:pPr>
                <a:r>
                  <a:rPr lang="en-US" dirty="0" smtClean="0">
                    <a:sym typeface="Symbol" panose="05050102010706020507" pitchFamily="18" charset="2"/>
                  </a:rPr>
                  <a:t>The plot shows that the beams from the modified configuration fit better to FFS at V</a:t>
                </a:r>
                <a:r>
                  <a:rPr lang="en-US" baseline="-25000" dirty="0">
                    <a:sym typeface="Symbol" panose="05050102010706020507" pitchFamily="18" charset="2"/>
                  </a:rPr>
                  <a:t>0</a:t>
                </a:r>
                <a:r>
                  <a:rPr lang="en-US" dirty="0" smtClean="0">
                    <a:sym typeface="Symbol" panose="05050102010706020507" pitchFamily="18" charset="2"/>
                  </a:rPr>
                  <a:t> = 79.6 kV</a:t>
                </a:r>
                <a:endParaRPr lang="en-US" dirty="0" smtClean="0"/>
              </a:p>
            </p:txBody>
          </p:sp>
        </mc:Choice>
        <mc:Fallback xmlns="">
          <p:sp>
            <p:nvSpPr>
              <p:cNvPr id="11" name="Inhaltsplatzhalter 16"/>
              <p:cNvSpPr txBox="1">
                <a:spLocks noRot="1" noChangeAspect="1" noMove="1" noResize="1" noEditPoints="1" noAdjustHandles="1" noChangeArrowheads="1" noChangeShapeType="1" noTextEdit="1"/>
              </p:cNvSpPr>
              <p:nvPr/>
            </p:nvSpPr>
            <p:spPr>
              <a:xfrm>
                <a:off x="360000" y="5616000"/>
                <a:ext cx="8496000" cy="1008000"/>
              </a:xfrm>
              <a:prstGeom prst="rect">
                <a:avLst/>
              </a:prstGeom>
              <a:blipFill>
                <a:blip r:embed="rId5"/>
                <a:stretch>
                  <a:fillRect l="-574" t="-2410" b="-7229"/>
                </a:stretch>
              </a:blipFill>
            </p:spPr>
            <p:txBody>
              <a:bodyPr/>
              <a:lstStyle/>
              <a:p>
                <a:r>
                  <a:rPr lang="en-US">
                    <a:noFill/>
                  </a:rPr>
                  <a:t> </a:t>
                </a:r>
              </a:p>
            </p:txBody>
          </p:sp>
        </mc:Fallback>
      </mc:AlternateContent>
      <p:sp>
        <p:nvSpPr>
          <p:cNvPr id="7" name="TextBox 6"/>
          <p:cNvSpPr txBox="1"/>
          <p:nvPr/>
        </p:nvSpPr>
        <p:spPr>
          <a:xfrm>
            <a:off x="2160000" y="3024000"/>
            <a:ext cx="1512000" cy="360000"/>
          </a:xfrm>
          <a:prstGeom prst="rect">
            <a:avLst/>
          </a:prstGeom>
          <a:noFill/>
        </p:spPr>
        <p:txBody>
          <a:bodyPr wrap="none" lIns="0" tIns="0" rIns="0" bIns="0" rtlCol="0">
            <a:noAutofit/>
          </a:bodyPr>
          <a:lstStyle/>
          <a:p>
            <a:pPr>
              <a:lnSpc>
                <a:spcPct val="110000"/>
              </a:lnSpc>
              <a:spcBef>
                <a:spcPts val="0"/>
              </a:spcBef>
            </a:pPr>
            <a:r>
              <a:rPr lang="en-US" sz="1800" b="1" kern="1000" spc="30" dirty="0" smtClean="0">
                <a:latin typeface="+mn-lt"/>
                <a:cs typeface="Franklin Gothic Book"/>
              </a:rPr>
              <a:t>V</a:t>
            </a:r>
            <a:r>
              <a:rPr lang="en-US" sz="1800" b="1" kern="1000" spc="30" baseline="-25000" dirty="0">
                <a:latin typeface="+mn-lt"/>
                <a:cs typeface="Franklin Gothic Book"/>
              </a:rPr>
              <a:t>0</a:t>
            </a:r>
            <a:r>
              <a:rPr lang="en-US" sz="1800" b="1" kern="1000" spc="30" dirty="0" smtClean="0">
                <a:latin typeface="+mn-lt"/>
                <a:cs typeface="Franklin Gothic Book"/>
              </a:rPr>
              <a:t> = 79.6 kV</a:t>
            </a:r>
          </a:p>
        </p:txBody>
      </p:sp>
    </p:spTree>
    <p:extLst>
      <p:ext uri="{BB962C8B-B14F-4D97-AF65-F5344CB8AC3E}">
        <p14:creationId xmlns:p14="http://schemas.microsoft.com/office/powerpoint/2010/main" val="296600269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7"/>
          </p:nvPr>
        </p:nvSpPr>
        <p:spPr/>
        <p:txBody>
          <a:bodyPr/>
          <a:lstStyle/>
          <a:p>
            <a:pPr algn="r">
              <a:defRPr/>
            </a:pPr>
            <a:r>
              <a:rPr lang="en-US" dirty="0" smtClean="0"/>
              <a:t>Page </a:t>
            </a:r>
            <a:fld id="{EBC07571-3134-BB4B-B83F-1A9FE18D34F3}" type="slidenum">
              <a:rPr lang="en-US" smtClean="0"/>
              <a:pPr algn="r">
                <a:defRPr/>
              </a:pPr>
              <a:t>15</a:t>
            </a:fld>
            <a:endParaRPr lang="en-US" dirty="0"/>
          </a:p>
        </p:txBody>
      </p:sp>
      <p:sp>
        <p:nvSpPr>
          <p:cNvPr id="6" name="Titel 5"/>
          <p:cNvSpPr>
            <a:spLocks noGrp="1"/>
          </p:cNvSpPr>
          <p:nvPr>
            <p:ph type="title"/>
          </p:nvPr>
        </p:nvSpPr>
        <p:spPr/>
        <p:txBody>
          <a:bodyPr/>
          <a:lstStyle/>
          <a:p>
            <a:r>
              <a:rPr lang="en-US" sz="2400" dirty="0" smtClean="0"/>
              <a:t>Number of Protons Passing FFS vs. </a:t>
            </a:r>
            <a:r>
              <a:rPr lang="en-US" sz="2400" dirty="0" smtClean="0">
                <a:sym typeface="Symbol" panose="05050102010706020507" pitchFamily="18" charset="2"/>
              </a:rPr>
              <a:t></a:t>
            </a:r>
            <a:r>
              <a:rPr lang="en-US" sz="2400" baseline="-25000" dirty="0" smtClean="0">
                <a:sym typeface="Symbol" panose="05050102010706020507" pitchFamily="18" charset="2"/>
              </a:rPr>
              <a:t>0</a:t>
            </a:r>
            <a:endParaRPr lang="en-US" sz="2400" baseline="-25000" dirty="0"/>
          </a:p>
        </p:txBody>
      </p:sp>
      <p:sp>
        <p:nvSpPr>
          <p:cNvPr id="11" name="Inhaltsplatzhalter 16"/>
          <p:cNvSpPr txBox="1">
            <a:spLocks/>
          </p:cNvSpPr>
          <p:nvPr/>
        </p:nvSpPr>
        <p:spPr>
          <a:xfrm>
            <a:off x="144000" y="5616000"/>
            <a:ext cx="8352000" cy="1224000"/>
          </a:xfrm>
          <a:prstGeom prst="rect">
            <a:avLst/>
          </a:prstGeom>
        </p:spPr>
        <p:txBody>
          <a:bodyPr/>
          <a:lst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sz="1800" kern="1200" spc="0" baseline="0">
                <a:solidFill>
                  <a:schemeClr val="tx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800" kern="1200" spc="0" baseline="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sz="1800" spc="0" baseline="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9pPr>
          </a:lstStyle>
          <a:p>
            <a:pPr marL="0" indent="0">
              <a:buNone/>
            </a:pPr>
            <a:r>
              <a:rPr lang="en-US" dirty="0" smtClean="0"/>
              <a:t>Number of protons passing FFS N can be derived by particle tracking for a chosen </a:t>
            </a:r>
            <a:r>
              <a:rPr lang="en-US" dirty="0" smtClean="0">
                <a:sym typeface="Symbol" panose="05050102010706020507" pitchFamily="18" charset="2"/>
              </a:rPr>
              <a:t></a:t>
            </a:r>
            <a:r>
              <a:rPr lang="en-US" baseline="-25000" dirty="0" smtClean="0">
                <a:sym typeface="Symbol" panose="05050102010706020507" pitchFamily="18" charset="2"/>
              </a:rPr>
              <a:t>0</a:t>
            </a:r>
            <a:endParaRPr lang="en-US" baseline="-25000" dirty="0" smtClean="0"/>
          </a:p>
          <a:p>
            <a:pPr marL="0" indent="0">
              <a:buNone/>
            </a:pPr>
            <a:r>
              <a:rPr lang="en-US" dirty="0" smtClean="0"/>
              <a:t>N plotted against </a:t>
            </a:r>
            <a:r>
              <a:rPr lang="en-US" dirty="0" smtClean="0">
                <a:sym typeface="Symbol" panose="05050102010706020507" pitchFamily="18" charset="2"/>
              </a:rPr>
              <a:t></a:t>
            </a:r>
            <a:r>
              <a:rPr lang="en-US" baseline="-25000" dirty="0" smtClean="0">
                <a:sym typeface="Symbol" panose="05050102010706020507" pitchFamily="18" charset="2"/>
              </a:rPr>
              <a:t>0</a:t>
            </a:r>
            <a:r>
              <a:rPr lang="en-US" dirty="0" smtClean="0">
                <a:sym typeface="Symbol" panose="05050102010706020507" pitchFamily="18" charset="2"/>
              </a:rPr>
              <a:t> for </a:t>
            </a:r>
            <a:r>
              <a:rPr lang="en-US" dirty="0" smtClean="0">
                <a:solidFill>
                  <a:srgbClr val="0072BE"/>
                </a:solidFill>
                <a:sym typeface="Symbol" panose="05050102010706020507" pitchFamily="18" charset="2"/>
              </a:rPr>
              <a:t>original</a:t>
            </a:r>
            <a:r>
              <a:rPr lang="en-US" dirty="0" smtClean="0">
                <a:sym typeface="Symbol" panose="05050102010706020507" pitchFamily="18" charset="2"/>
              </a:rPr>
              <a:t> and </a:t>
            </a:r>
            <a:r>
              <a:rPr lang="en-US" dirty="0" smtClean="0">
                <a:solidFill>
                  <a:srgbClr val="DA5319"/>
                </a:solidFill>
                <a:sym typeface="Symbol" panose="05050102010706020507" pitchFamily="18" charset="2"/>
              </a:rPr>
              <a:t>modified</a:t>
            </a:r>
            <a:r>
              <a:rPr lang="en-US" dirty="0" smtClean="0">
                <a:sym typeface="Symbol" panose="05050102010706020507" pitchFamily="18" charset="2"/>
              </a:rPr>
              <a:t> chimney/puller configurations</a:t>
            </a:r>
          </a:p>
          <a:p>
            <a:pPr marL="0" indent="0">
              <a:buNone/>
            </a:pPr>
            <a:r>
              <a:rPr lang="en-US" dirty="0" smtClean="0">
                <a:sym typeface="Symbol" panose="05050102010706020507" pitchFamily="18" charset="2"/>
              </a:rPr>
              <a:t>FFS transmission may be derived from an integral </a:t>
            </a:r>
            <a:r>
              <a:rPr lang="en-US" dirty="0">
                <a:sym typeface="Symbol" panose="05050102010706020507" pitchFamily="18" charset="2"/>
              </a:rPr>
              <a:t>over </a:t>
            </a:r>
            <a:r>
              <a:rPr lang="en-US" baseline="-25000" dirty="0" smtClean="0">
                <a:sym typeface="Symbol" panose="05050102010706020507" pitchFamily="18" charset="2"/>
              </a:rPr>
              <a:t>0</a:t>
            </a:r>
            <a:r>
              <a:rPr lang="en-US" dirty="0" smtClean="0">
                <a:sym typeface="Symbol" panose="05050102010706020507" pitchFamily="18" charset="2"/>
              </a:rPr>
              <a:t>, equivalent to time t</a:t>
            </a:r>
          </a:p>
          <a:p>
            <a:pPr marL="0" indent="0">
              <a:buNone/>
            </a:pPr>
            <a:r>
              <a:rPr lang="en-US" dirty="0" smtClean="0">
                <a:sym typeface="Symbol" panose="05050102010706020507" pitchFamily="18" charset="2"/>
              </a:rPr>
              <a:t>The ratio between FFS transmission from </a:t>
            </a:r>
            <a:r>
              <a:rPr lang="en-US" dirty="0" smtClean="0">
                <a:solidFill>
                  <a:srgbClr val="DA5319"/>
                </a:solidFill>
                <a:sym typeface="Symbol" panose="05050102010706020507" pitchFamily="18" charset="2"/>
              </a:rPr>
              <a:t>modified</a:t>
            </a:r>
            <a:r>
              <a:rPr lang="en-US" dirty="0" smtClean="0">
                <a:sym typeface="Symbol" panose="05050102010706020507" pitchFamily="18" charset="2"/>
              </a:rPr>
              <a:t>/</a:t>
            </a:r>
            <a:r>
              <a:rPr lang="en-US" dirty="0" smtClean="0">
                <a:solidFill>
                  <a:srgbClr val="0072BE"/>
                </a:solidFill>
                <a:sym typeface="Symbol" panose="05050102010706020507" pitchFamily="18" charset="2"/>
              </a:rPr>
              <a:t>original </a:t>
            </a:r>
            <a:r>
              <a:rPr lang="en-US" dirty="0" smtClean="0">
                <a:sym typeface="Symbol" panose="05050102010706020507" pitchFamily="18" charset="2"/>
              </a:rPr>
              <a:t>configuration is around 1.7</a:t>
            </a:r>
            <a:endParaRPr lang="en-US" dirty="0" smtClean="0"/>
          </a:p>
        </p:txBody>
      </p:sp>
      <p:pic>
        <p:nvPicPr>
          <p:cNvPr id="3" name="Content Placeholder 2"/>
          <p:cNvPicPr>
            <a:picLocks noGrp="1" noChangeAspect="1"/>
          </p:cNvPicPr>
          <p:nvPr>
            <p:ph sz="quarter" idx="13"/>
          </p:nvPr>
        </p:nvPicPr>
        <p:blipFill>
          <a:blip r:embed="rId3"/>
          <a:stretch>
            <a:fillRect/>
          </a:stretch>
        </p:blipFill>
        <p:spPr>
          <a:xfrm>
            <a:off x="1439998" y="791994"/>
            <a:ext cx="6175619" cy="4838857"/>
          </a:xfrm>
          <a:prstGeom prst="rect">
            <a:avLst/>
          </a:prstGeom>
        </p:spPr>
      </p:pic>
      <p:sp>
        <p:nvSpPr>
          <p:cNvPr id="7" name="TextBox 6"/>
          <p:cNvSpPr txBox="1"/>
          <p:nvPr/>
        </p:nvSpPr>
        <p:spPr>
          <a:xfrm>
            <a:off x="5976000" y="3600000"/>
            <a:ext cx="1512000" cy="360000"/>
          </a:xfrm>
          <a:prstGeom prst="rect">
            <a:avLst/>
          </a:prstGeom>
          <a:noFill/>
        </p:spPr>
        <p:txBody>
          <a:bodyPr wrap="none" lIns="0" tIns="0" rIns="0" bIns="0" rtlCol="0">
            <a:noAutofit/>
          </a:bodyPr>
          <a:lstStyle/>
          <a:p>
            <a:pPr>
              <a:lnSpc>
                <a:spcPct val="110000"/>
              </a:lnSpc>
              <a:spcBef>
                <a:spcPts val="0"/>
              </a:spcBef>
            </a:pPr>
            <a:r>
              <a:rPr lang="en-US" sz="1800" b="1" kern="1000" spc="30" dirty="0" smtClean="0">
                <a:latin typeface="+mn-lt"/>
                <a:cs typeface="Franklin Gothic Book"/>
              </a:rPr>
              <a:t>V</a:t>
            </a:r>
            <a:r>
              <a:rPr lang="en-US" sz="1800" b="1" kern="1000" spc="30" baseline="-25000" dirty="0">
                <a:latin typeface="+mn-lt"/>
                <a:cs typeface="Franklin Gothic Book"/>
              </a:rPr>
              <a:t>0</a:t>
            </a:r>
            <a:r>
              <a:rPr lang="en-US" sz="1800" b="1" kern="1000" spc="30" dirty="0" smtClean="0">
                <a:latin typeface="+mn-lt"/>
                <a:cs typeface="Franklin Gothic Book"/>
              </a:rPr>
              <a:t> = 79.6 kV</a:t>
            </a:r>
          </a:p>
        </p:txBody>
      </p:sp>
    </p:spTree>
    <p:extLst>
      <p:ext uri="{BB962C8B-B14F-4D97-AF65-F5344CB8AC3E}">
        <p14:creationId xmlns:p14="http://schemas.microsoft.com/office/powerpoint/2010/main" val="160954285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3"/>
          </p:nvPr>
        </p:nvPicPr>
        <p:blipFill>
          <a:blip r:embed="rId3"/>
          <a:stretch>
            <a:fillRect/>
          </a:stretch>
        </p:blipFill>
        <p:spPr>
          <a:xfrm>
            <a:off x="215994" y="1079995"/>
            <a:ext cx="5949143" cy="4932762"/>
          </a:xfrm>
          <a:prstGeom prst="rect">
            <a:avLst/>
          </a:prstGeom>
        </p:spPr>
      </p:pic>
      <p:sp>
        <p:nvSpPr>
          <p:cNvPr id="5" name="Foliennummernplatzhalter 4"/>
          <p:cNvSpPr>
            <a:spLocks noGrp="1"/>
          </p:cNvSpPr>
          <p:nvPr>
            <p:ph type="sldNum" sz="quarter" idx="17"/>
          </p:nvPr>
        </p:nvSpPr>
        <p:spPr/>
        <p:txBody>
          <a:bodyPr/>
          <a:lstStyle/>
          <a:p>
            <a:pPr algn="r">
              <a:defRPr/>
            </a:pPr>
            <a:r>
              <a:rPr lang="en-US" dirty="0" smtClean="0"/>
              <a:t>Page </a:t>
            </a:r>
            <a:fld id="{EBC07571-3134-BB4B-B83F-1A9FE18D34F3}" type="slidenum">
              <a:rPr lang="en-US" smtClean="0"/>
              <a:pPr algn="r">
                <a:defRPr/>
              </a:pPr>
              <a:t>16</a:t>
            </a:fld>
            <a:endParaRPr lang="en-US" dirty="0"/>
          </a:p>
        </p:txBody>
      </p:sp>
      <p:sp>
        <p:nvSpPr>
          <p:cNvPr id="6" name="Titel 5"/>
          <p:cNvSpPr>
            <a:spLocks noGrp="1"/>
          </p:cNvSpPr>
          <p:nvPr>
            <p:ph type="title"/>
          </p:nvPr>
        </p:nvSpPr>
        <p:spPr/>
        <p:txBody>
          <a:bodyPr/>
          <a:lstStyle/>
          <a:p>
            <a:r>
              <a:rPr lang="en-US" sz="2400" dirty="0" smtClean="0"/>
              <a:t>Integrated FFS</a:t>
            </a:r>
            <a:r>
              <a:rPr lang="en-US" sz="2400" noProof="0" dirty="0" smtClean="0"/>
              <a:t> Transmission  vs. V</a:t>
            </a:r>
            <a:r>
              <a:rPr lang="en-US" sz="2400" baseline="-25000" noProof="0" dirty="0" smtClean="0"/>
              <a:t>0</a:t>
            </a:r>
            <a:endParaRPr lang="en-US" sz="2400" baseline="-25000" noProof="0" dirty="0"/>
          </a:p>
        </p:txBody>
      </p:sp>
      <p:sp>
        <p:nvSpPr>
          <p:cNvPr id="11" name="Inhaltsplatzhalter 16"/>
          <p:cNvSpPr txBox="1">
            <a:spLocks/>
          </p:cNvSpPr>
          <p:nvPr/>
        </p:nvSpPr>
        <p:spPr>
          <a:xfrm>
            <a:off x="6192000" y="792000"/>
            <a:ext cx="2880000" cy="5832000"/>
          </a:xfrm>
          <a:prstGeom prst="rect">
            <a:avLst/>
          </a:prstGeom>
        </p:spPr>
        <p:txBody>
          <a:bodyPr/>
          <a:lst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sz="1800" kern="1200" spc="0" baseline="0">
                <a:solidFill>
                  <a:schemeClr val="tx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800" kern="1200" spc="0" baseline="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sz="1800" spc="0" baseline="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9pPr>
          </a:lstStyle>
          <a:p>
            <a:r>
              <a:rPr lang="en-US" dirty="0" smtClean="0"/>
              <a:t>V</a:t>
            </a:r>
            <a:r>
              <a:rPr lang="en-US" baseline="-25000" dirty="0" smtClean="0"/>
              <a:t>0</a:t>
            </a:r>
            <a:r>
              <a:rPr lang="en-US" dirty="0" smtClean="0"/>
              <a:t>&lt;</a:t>
            </a:r>
            <a:r>
              <a:rPr lang="en-US" dirty="0" err="1" smtClean="0"/>
              <a:t>V</a:t>
            </a:r>
            <a:r>
              <a:rPr lang="en-US" baseline="-25000" dirty="0" err="1" smtClean="0"/>
              <a:t>threshold</a:t>
            </a:r>
            <a:r>
              <a:rPr lang="en-US" dirty="0" smtClean="0"/>
              <a:t>, 0 transmission</a:t>
            </a:r>
          </a:p>
          <a:p>
            <a:r>
              <a:rPr lang="en-US" dirty="0" smtClean="0"/>
              <a:t>V</a:t>
            </a:r>
            <a:r>
              <a:rPr lang="en-US" baseline="-25000" dirty="0" smtClean="0"/>
              <a:t>0</a:t>
            </a:r>
            <a:r>
              <a:rPr lang="en-US" dirty="0" smtClean="0"/>
              <a:t>&gt;</a:t>
            </a:r>
            <a:r>
              <a:rPr lang="en-US" dirty="0" err="1" smtClean="0"/>
              <a:t>V</a:t>
            </a:r>
            <a:r>
              <a:rPr lang="en-US" baseline="-25000" dirty="0" err="1" smtClean="0"/>
              <a:t>threshold</a:t>
            </a:r>
            <a:r>
              <a:rPr lang="en-US" dirty="0" smtClean="0"/>
              <a:t>, transmission increases</a:t>
            </a:r>
          </a:p>
          <a:p>
            <a:r>
              <a:rPr lang="en-US" dirty="0" smtClean="0"/>
              <a:t>V</a:t>
            </a:r>
            <a:r>
              <a:rPr lang="en-US" baseline="-25000" dirty="0" smtClean="0"/>
              <a:t>0</a:t>
            </a:r>
            <a:r>
              <a:rPr lang="en-US" dirty="0" smtClean="0"/>
              <a:t>=</a:t>
            </a:r>
            <a:r>
              <a:rPr lang="en-US" dirty="0" err="1" smtClean="0"/>
              <a:t>V</a:t>
            </a:r>
            <a:r>
              <a:rPr lang="en-US" baseline="-25000" dirty="0" err="1" smtClean="0"/>
              <a:t>optimal</a:t>
            </a:r>
            <a:r>
              <a:rPr lang="en-US" dirty="0" smtClean="0"/>
              <a:t>, maximal transmission</a:t>
            </a:r>
          </a:p>
          <a:p>
            <a:r>
              <a:rPr lang="en-US" dirty="0" smtClean="0"/>
              <a:t>V</a:t>
            </a:r>
            <a:r>
              <a:rPr lang="en-US" baseline="-25000" dirty="0" smtClean="0"/>
              <a:t>0</a:t>
            </a:r>
            <a:r>
              <a:rPr lang="en-US" dirty="0" smtClean="0"/>
              <a:t>&gt;</a:t>
            </a:r>
            <a:r>
              <a:rPr lang="en-US" dirty="0" err="1" smtClean="0"/>
              <a:t>V</a:t>
            </a:r>
            <a:r>
              <a:rPr lang="en-US" baseline="-25000" dirty="0" err="1" smtClean="0"/>
              <a:t>optimal</a:t>
            </a:r>
            <a:r>
              <a:rPr lang="en-US" dirty="0" smtClean="0"/>
              <a:t>, transmission decreases</a:t>
            </a:r>
          </a:p>
          <a:p>
            <a:endParaRPr lang="en-US" dirty="0" smtClean="0"/>
          </a:p>
          <a:p>
            <a:r>
              <a:rPr lang="en-US" dirty="0" smtClean="0"/>
              <a:t>V</a:t>
            </a:r>
            <a:r>
              <a:rPr lang="en-US" baseline="-25000" dirty="0" smtClean="0"/>
              <a:t>0</a:t>
            </a:r>
            <a:r>
              <a:rPr lang="en-US" dirty="0" smtClean="0">
                <a:sym typeface="Symbol" panose="05050102010706020507" pitchFamily="18" charset="2"/>
              </a:rPr>
              <a:t>80 kV, transmission significantly higher after puller shift/chimney rotation</a:t>
            </a:r>
          </a:p>
        </p:txBody>
      </p:sp>
      <p:sp>
        <p:nvSpPr>
          <p:cNvPr id="4" name="TextBox 3"/>
          <p:cNvSpPr txBox="1"/>
          <p:nvPr/>
        </p:nvSpPr>
        <p:spPr>
          <a:xfrm>
            <a:off x="1080000" y="5940000"/>
            <a:ext cx="914400" cy="360040"/>
          </a:xfrm>
          <a:prstGeom prst="rect">
            <a:avLst/>
          </a:prstGeom>
          <a:noFill/>
        </p:spPr>
        <p:txBody>
          <a:bodyPr wrap="none" lIns="0" tIns="0" rIns="0" bIns="0" rtlCol="0">
            <a:noAutofit/>
          </a:bodyPr>
          <a:lstStyle/>
          <a:p>
            <a:pPr>
              <a:lnSpc>
                <a:spcPct val="110000"/>
              </a:lnSpc>
              <a:spcBef>
                <a:spcPts val="0"/>
              </a:spcBef>
            </a:pPr>
            <a:r>
              <a:rPr lang="en-US" sz="1800" b="1" kern="1000" spc="30" dirty="0" err="1" smtClean="0">
                <a:latin typeface="+mn-lt"/>
                <a:cs typeface="Franklin Gothic Book"/>
              </a:rPr>
              <a:t>V</a:t>
            </a:r>
            <a:r>
              <a:rPr lang="en-US" sz="1800" b="1" kern="1000" spc="30" baseline="-25000" dirty="0" err="1" smtClean="0">
                <a:latin typeface="+mn-lt"/>
                <a:cs typeface="Franklin Gothic Book"/>
              </a:rPr>
              <a:t>threshhold</a:t>
            </a:r>
            <a:endParaRPr lang="en-US" sz="1800" b="1" kern="1000" spc="30" dirty="0" smtClean="0">
              <a:latin typeface="+mn-lt"/>
              <a:cs typeface="Franklin Gothic Book"/>
            </a:endParaRPr>
          </a:p>
        </p:txBody>
      </p:sp>
      <p:cxnSp>
        <p:nvCxnSpPr>
          <p:cNvPr id="8" name="Straight Arrow Connector 7"/>
          <p:cNvCxnSpPr/>
          <p:nvPr/>
        </p:nvCxnSpPr>
        <p:spPr bwMode="auto">
          <a:xfrm flipV="1">
            <a:off x="1044000" y="5580000"/>
            <a:ext cx="144016" cy="432000"/>
          </a:xfrm>
          <a:prstGeom prst="straightConnector1">
            <a:avLst/>
          </a:prstGeom>
          <a:ln w="19050">
            <a:solidFill>
              <a:srgbClr val="0070C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p:cNvCxnSpPr/>
          <p:nvPr/>
        </p:nvCxnSpPr>
        <p:spPr bwMode="auto">
          <a:xfrm flipH="1" flipV="1">
            <a:off x="1836000" y="5580000"/>
            <a:ext cx="144016" cy="432000"/>
          </a:xfrm>
          <a:prstGeom prst="straightConnector1">
            <a:avLst/>
          </a:prstGeom>
          <a:solidFill>
            <a:schemeClr val="accent1"/>
          </a:solidFill>
          <a:ln w="19050" cap="flat" cmpd="sng" algn="ctr">
            <a:solidFill>
              <a:srgbClr val="D04729"/>
            </a:solidFill>
            <a:prstDash val="solid"/>
            <a:round/>
            <a:headEnd type="none" w="med" len="med"/>
            <a:tailEnd type="triangle"/>
          </a:ln>
          <a:effectLst/>
        </p:spPr>
      </p:cxnSp>
      <p:sp>
        <p:nvSpPr>
          <p:cNvPr id="14" name="TextBox 13"/>
          <p:cNvSpPr txBox="1"/>
          <p:nvPr/>
        </p:nvSpPr>
        <p:spPr>
          <a:xfrm>
            <a:off x="2736000" y="2700000"/>
            <a:ext cx="914400" cy="360040"/>
          </a:xfrm>
          <a:prstGeom prst="rect">
            <a:avLst/>
          </a:prstGeom>
          <a:noFill/>
        </p:spPr>
        <p:txBody>
          <a:bodyPr wrap="none" lIns="0" tIns="0" rIns="0" bIns="0" rtlCol="0">
            <a:noAutofit/>
          </a:bodyPr>
          <a:lstStyle/>
          <a:p>
            <a:pPr>
              <a:lnSpc>
                <a:spcPct val="110000"/>
              </a:lnSpc>
              <a:spcBef>
                <a:spcPts val="0"/>
              </a:spcBef>
            </a:pPr>
            <a:r>
              <a:rPr lang="en-US" sz="1800" b="1" kern="1000" spc="30" dirty="0" err="1" smtClean="0">
                <a:latin typeface="+mn-lt"/>
                <a:cs typeface="Franklin Gothic Book"/>
              </a:rPr>
              <a:t>V</a:t>
            </a:r>
            <a:r>
              <a:rPr lang="en-US" sz="1800" b="1" kern="1000" spc="30" baseline="-25000" dirty="0" err="1" smtClean="0">
                <a:latin typeface="+mn-lt"/>
                <a:cs typeface="Franklin Gothic Book"/>
              </a:rPr>
              <a:t>optimal</a:t>
            </a:r>
            <a:endParaRPr lang="en-US" sz="1800" b="1" kern="1000" spc="30" dirty="0" smtClean="0">
              <a:latin typeface="+mn-lt"/>
              <a:cs typeface="Franklin Gothic Book"/>
            </a:endParaRPr>
          </a:p>
        </p:txBody>
      </p:sp>
      <p:cxnSp>
        <p:nvCxnSpPr>
          <p:cNvPr id="16" name="Straight Arrow Connector 15"/>
          <p:cNvCxnSpPr/>
          <p:nvPr/>
        </p:nvCxnSpPr>
        <p:spPr bwMode="auto">
          <a:xfrm flipV="1">
            <a:off x="4068000" y="2160000"/>
            <a:ext cx="0" cy="432048"/>
          </a:xfrm>
          <a:prstGeom prst="straightConnector1">
            <a:avLst/>
          </a:prstGeom>
          <a:ln w="19050">
            <a:solidFill>
              <a:srgbClr val="D04729"/>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p:cNvCxnSpPr/>
          <p:nvPr/>
        </p:nvCxnSpPr>
        <p:spPr bwMode="auto">
          <a:xfrm flipV="1">
            <a:off x="3114000" y="2304000"/>
            <a:ext cx="0" cy="432000"/>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sp>
        <p:nvSpPr>
          <p:cNvPr id="15" name="TextBox 14"/>
          <p:cNvSpPr txBox="1"/>
          <p:nvPr/>
        </p:nvSpPr>
        <p:spPr>
          <a:xfrm>
            <a:off x="3888000" y="2556000"/>
            <a:ext cx="914400" cy="360040"/>
          </a:xfrm>
          <a:prstGeom prst="rect">
            <a:avLst/>
          </a:prstGeom>
          <a:noFill/>
        </p:spPr>
        <p:txBody>
          <a:bodyPr wrap="none" lIns="0" tIns="0" rIns="0" bIns="0" rtlCol="0">
            <a:noAutofit/>
          </a:bodyPr>
          <a:lstStyle/>
          <a:p>
            <a:pPr>
              <a:lnSpc>
                <a:spcPct val="110000"/>
              </a:lnSpc>
              <a:spcBef>
                <a:spcPts val="0"/>
              </a:spcBef>
            </a:pPr>
            <a:r>
              <a:rPr lang="en-US" sz="1800" b="1" kern="1000" spc="30" dirty="0" err="1" smtClean="0">
                <a:latin typeface="+mn-lt"/>
                <a:cs typeface="Franklin Gothic Book"/>
              </a:rPr>
              <a:t>V</a:t>
            </a:r>
            <a:r>
              <a:rPr lang="en-US" sz="1800" b="1" kern="1000" spc="30" baseline="-25000" dirty="0" err="1" smtClean="0">
                <a:latin typeface="+mn-lt"/>
                <a:cs typeface="Franklin Gothic Book"/>
              </a:rPr>
              <a:t>optimal</a:t>
            </a:r>
            <a:endParaRPr lang="en-US" sz="1800" b="1" kern="1000" spc="30" dirty="0" smtClean="0">
              <a:latin typeface="+mn-lt"/>
              <a:cs typeface="Franklin Gothic Book"/>
            </a:endParaRPr>
          </a:p>
        </p:txBody>
      </p:sp>
      <p:sp>
        <p:nvSpPr>
          <p:cNvPr id="9" name="TextBox 8"/>
          <p:cNvSpPr txBox="1"/>
          <p:nvPr/>
        </p:nvSpPr>
        <p:spPr>
          <a:xfrm>
            <a:off x="3888000" y="1844824"/>
            <a:ext cx="2124007" cy="315176"/>
          </a:xfrm>
          <a:prstGeom prst="rect">
            <a:avLst/>
          </a:prstGeom>
          <a:noFill/>
        </p:spPr>
        <p:txBody>
          <a:bodyPr wrap="none" lIns="0" tIns="0" rIns="0" bIns="0" rtlCol="0">
            <a:noAutofit/>
          </a:bodyPr>
          <a:lstStyle/>
          <a:p>
            <a:pPr>
              <a:lnSpc>
                <a:spcPct val="110000"/>
              </a:lnSpc>
              <a:spcBef>
                <a:spcPts val="0"/>
              </a:spcBef>
            </a:pPr>
            <a:r>
              <a:rPr lang="en-US" sz="1800" kern="1000" spc="30" dirty="0" smtClean="0">
                <a:solidFill>
                  <a:srgbClr val="DA5319"/>
                </a:solidFill>
                <a:latin typeface="+mn-lt"/>
                <a:cs typeface="Franklin Gothic Book"/>
              </a:rPr>
              <a:t>Maximal transmission</a:t>
            </a:r>
          </a:p>
        </p:txBody>
      </p:sp>
      <p:sp>
        <p:nvSpPr>
          <p:cNvPr id="10" name="TextBox 9"/>
          <p:cNvSpPr txBox="1"/>
          <p:nvPr/>
        </p:nvSpPr>
        <p:spPr>
          <a:xfrm>
            <a:off x="1259633" y="2016000"/>
            <a:ext cx="2232248" cy="315112"/>
          </a:xfrm>
          <a:prstGeom prst="rect">
            <a:avLst/>
          </a:prstGeom>
          <a:noFill/>
        </p:spPr>
        <p:txBody>
          <a:bodyPr wrap="none" lIns="0" tIns="0" rIns="0" bIns="0" rtlCol="0">
            <a:noAutofit/>
          </a:bodyPr>
          <a:lstStyle/>
          <a:p>
            <a:pPr>
              <a:lnSpc>
                <a:spcPct val="110000"/>
              </a:lnSpc>
              <a:spcBef>
                <a:spcPts val="0"/>
              </a:spcBef>
            </a:pPr>
            <a:r>
              <a:rPr lang="en-US" sz="1800" kern="1000" spc="30" dirty="0" smtClean="0">
                <a:solidFill>
                  <a:srgbClr val="0072BE"/>
                </a:solidFill>
                <a:latin typeface="+mn-lt"/>
                <a:cs typeface="Franklin Gothic Book"/>
              </a:rPr>
              <a:t>Maximal transmission</a:t>
            </a:r>
          </a:p>
        </p:txBody>
      </p:sp>
    </p:spTree>
    <p:extLst>
      <p:ext uri="{BB962C8B-B14F-4D97-AF65-F5344CB8AC3E}">
        <p14:creationId xmlns:p14="http://schemas.microsoft.com/office/powerpoint/2010/main" val="78142674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7"/>
          </p:nvPr>
        </p:nvSpPr>
        <p:spPr/>
        <p:txBody>
          <a:bodyPr/>
          <a:lstStyle/>
          <a:p>
            <a:pPr algn="r">
              <a:defRPr/>
            </a:pPr>
            <a:r>
              <a:rPr lang="en-US" dirty="0" smtClean="0"/>
              <a:t>Page </a:t>
            </a:r>
            <a:fld id="{EBC07571-3134-BB4B-B83F-1A9FE18D34F3}" type="slidenum">
              <a:rPr lang="en-US" smtClean="0"/>
              <a:pPr algn="r">
                <a:defRPr/>
              </a:pPr>
              <a:t>17</a:t>
            </a:fld>
            <a:endParaRPr lang="en-US" dirty="0"/>
          </a:p>
        </p:txBody>
      </p:sp>
      <p:sp>
        <p:nvSpPr>
          <p:cNvPr id="6" name="Titel 5"/>
          <p:cNvSpPr>
            <a:spLocks noGrp="1"/>
          </p:cNvSpPr>
          <p:nvPr>
            <p:ph type="title"/>
          </p:nvPr>
        </p:nvSpPr>
        <p:spPr/>
        <p:txBody>
          <a:bodyPr/>
          <a:lstStyle/>
          <a:p>
            <a:r>
              <a:rPr lang="en-US" sz="2400" dirty="0" smtClean="0"/>
              <a:t>Experiment in COMET Cyclotron</a:t>
            </a:r>
            <a:endParaRPr lang="en-US" sz="2400" dirty="0"/>
          </a:p>
        </p:txBody>
      </p:sp>
      <p:graphicFrame>
        <p:nvGraphicFramePr>
          <p:cNvPr id="10" name="Inhaltsplatzhalter 15"/>
          <p:cNvGraphicFramePr>
            <a:graphicFrameLocks/>
          </p:cNvGraphicFramePr>
          <p:nvPr>
            <p:extLst>
              <p:ext uri="{D42A27DB-BD31-4B8C-83A1-F6EECF244321}">
                <p14:modId xmlns:p14="http://schemas.microsoft.com/office/powerpoint/2010/main" val="1305809271"/>
              </p:ext>
            </p:extLst>
          </p:nvPr>
        </p:nvGraphicFramePr>
        <p:xfrm>
          <a:off x="4895031" y="3960000"/>
          <a:ext cx="3781425" cy="1112520"/>
        </p:xfrm>
        <a:graphic>
          <a:graphicData uri="http://schemas.openxmlformats.org/drawingml/2006/table">
            <a:tbl>
              <a:tblPr firstRow="1" bandRow="1">
                <a:tableStyleId>{7DF18680-E054-41AD-8BC1-D1AEF772440D}</a:tableStyleId>
              </a:tblPr>
              <a:tblGrid>
                <a:gridCol w="1260475">
                  <a:extLst>
                    <a:ext uri="{9D8B030D-6E8A-4147-A177-3AD203B41FA5}">
                      <a16:colId xmlns:a16="http://schemas.microsoft.com/office/drawing/2014/main" val="192907469"/>
                    </a:ext>
                  </a:extLst>
                </a:gridCol>
                <a:gridCol w="1260475">
                  <a:extLst>
                    <a:ext uri="{9D8B030D-6E8A-4147-A177-3AD203B41FA5}">
                      <a16:colId xmlns:a16="http://schemas.microsoft.com/office/drawing/2014/main" val="3027567336"/>
                    </a:ext>
                  </a:extLst>
                </a:gridCol>
                <a:gridCol w="1260475">
                  <a:extLst>
                    <a:ext uri="{9D8B030D-6E8A-4147-A177-3AD203B41FA5}">
                      <a16:colId xmlns:a16="http://schemas.microsoft.com/office/drawing/2014/main" val="39394372"/>
                    </a:ext>
                  </a:extLst>
                </a:gridCol>
              </a:tblGrid>
              <a:tr h="370840">
                <a:tc>
                  <a:txBody>
                    <a:bodyPr/>
                    <a:lstStyle/>
                    <a:p>
                      <a:endParaRPr lang="en-US" noProof="0" dirty="0"/>
                    </a:p>
                  </a:txBody>
                  <a:tcPr/>
                </a:tc>
                <a:tc>
                  <a:txBody>
                    <a:bodyPr/>
                    <a:lstStyle/>
                    <a:p>
                      <a:r>
                        <a:rPr lang="en-US" noProof="0" dirty="0" smtClean="0"/>
                        <a:t>Arc current</a:t>
                      </a:r>
                      <a:endParaRPr lang="en-US" noProof="0" dirty="0"/>
                    </a:p>
                  </a:txBody>
                  <a:tcPr/>
                </a:tc>
                <a:tc>
                  <a:txBody>
                    <a:bodyPr/>
                    <a:lstStyle/>
                    <a:p>
                      <a:r>
                        <a:rPr lang="en-US" noProof="0" dirty="0" smtClean="0"/>
                        <a:t>Output</a:t>
                      </a:r>
                      <a:endParaRPr lang="en-US" noProof="0" dirty="0"/>
                    </a:p>
                  </a:txBody>
                  <a:tcPr/>
                </a:tc>
                <a:extLst>
                  <a:ext uri="{0D108BD9-81ED-4DB2-BD59-A6C34878D82A}">
                    <a16:rowId xmlns:a16="http://schemas.microsoft.com/office/drawing/2014/main" val="3823321061"/>
                  </a:ext>
                </a:extLst>
              </a:tr>
              <a:tr h="370840">
                <a:tc>
                  <a:txBody>
                    <a:bodyPr/>
                    <a:lstStyle/>
                    <a:p>
                      <a:r>
                        <a:rPr lang="en-US" noProof="0" dirty="0" smtClean="0"/>
                        <a:t>before</a:t>
                      </a:r>
                      <a:endParaRPr lang="en-US" noProof="0" dirty="0"/>
                    </a:p>
                  </a:txBody>
                  <a:tcPr/>
                </a:tc>
                <a:tc>
                  <a:txBody>
                    <a:bodyPr/>
                    <a:lstStyle/>
                    <a:p>
                      <a:r>
                        <a:rPr lang="en-US" noProof="0" dirty="0" smtClean="0"/>
                        <a:t>80 mA</a:t>
                      </a:r>
                      <a:endParaRPr lang="en-US" noProof="0" dirty="0"/>
                    </a:p>
                  </a:txBody>
                  <a:tcPr/>
                </a:tc>
                <a:tc>
                  <a:txBody>
                    <a:bodyPr/>
                    <a:lstStyle/>
                    <a:p>
                      <a:r>
                        <a:rPr lang="en-US" noProof="0" dirty="0" smtClean="0"/>
                        <a:t>368 </a:t>
                      </a:r>
                      <a:r>
                        <a:rPr lang="en-US" noProof="0" dirty="0" err="1" smtClean="0"/>
                        <a:t>nA</a:t>
                      </a:r>
                      <a:endParaRPr lang="en-US" noProof="0" dirty="0"/>
                    </a:p>
                  </a:txBody>
                  <a:tcPr/>
                </a:tc>
                <a:extLst>
                  <a:ext uri="{0D108BD9-81ED-4DB2-BD59-A6C34878D82A}">
                    <a16:rowId xmlns:a16="http://schemas.microsoft.com/office/drawing/2014/main" val="1830475935"/>
                  </a:ext>
                </a:extLst>
              </a:tr>
              <a:tr h="370840">
                <a:tc>
                  <a:txBody>
                    <a:bodyPr/>
                    <a:lstStyle/>
                    <a:p>
                      <a:r>
                        <a:rPr lang="en-US" noProof="0" dirty="0" smtClean="0"/>
                        <a:t>after</a:t>
                      </a:r>
                      <a:endParaRPr lang="en-US" noProof="0" dirty="0"/>
                    </a:p>
                  </a:txBody>
                  <a:tcPr/>
                </a:tc>
                <a:tc>
                  <a:txBody>
                    <a:bodyPr/>
                    <a:lstStyle/>
                    <a:p>
                      <a:r>
                        <a:rPr lang="en-US" noProof="0" dirty="0" smtClean="0"/>
                        <a:t>80 mA</a:t>
                      </a:r>
                      <a:endParaRPr lang="en-US" noProof="0" dirty="0"/>
                    </a:p>
                  </a:txBody>
                  <a:tcPr/>
                </a:tc>
                <a:tc>
                  <a:txBody>
                    <a:bodyPr/>
                    <a:lstStyle/>
                    <a:p>
                      <a:r>
                        <a:rPr lang="en-US" noProof="0" dirty="0" smtClean="0"/>
                        <a:t>1310 </a:t>
                      </a:r>
                      <a:r>
                        <a:rPr lang="en-US" noProof="0" dirty="0" err="1" smtClean="0"/>
                        <a:t>nA</a:t>
                      </a:r>
                      <a:endParaRPr lang="en-US" noProof="0" dirty="0"/>
                    </a:p>
                  </a:txBody>
                  <a:tcPr/>
                </a:tc>
                <a:extLst>
                  <a:ext uri="{0D108BD9-81ED-4DB2-BD59-A6C34878D82A}">
                    <a16:rowId xmlns:a16="http://schemas.microsoft.com/office/drawing/2014/main" val="4273094067"/>
                  </a:ext>
                </a:extLst>
              </a:tr>
            </a:tbl>
          </a:graphicData>
        </a:graphic>
      </p:graphicFrame>
      <p:sp>
        <p:nvSpPr>
          <p:cNvPr id="11" name="Inhaltsplatzhalter 16"/>
          <p:cNvSpPr txBox="1">
            <a:spLocks/>
          </p:cNvSpPr>
          <p:nvPr/>
        </p:nvSpPr>
        <p:spPr>
          <a:xfrm>
            <a:off x="4899228" y="1446234"/>
            <a:ext cx="3781425" cy="4575154"/>
          </a:xfrm>
          <a:prstGeom prst="rect">
            <a:avLst/>
          </a:prstGeom>
        </p:spPr>
        <p:txBody>
          <a:bodyPr/>
          <a:lst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sz="1800" kern="1200" spc="0" baseline="0">
                <a:solidFill>
                  <a:schemeClr val="tx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800" kern="1200" spc="0" baseline="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sz="1800" spc="0" baseline="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9pPr>
          </a:lstStyle>
          <a:p>
            <a:r>
              <a:rPr lang="en-US" dirty="0" smtClean="0"/>
              <a:t>Thickness of shim: 0.57 mm</a:t>
            </a:r>
          </a:p>
          <a:p>
            <a:r>
              <a:rPr lang="en-US" dirty="0" smtClean="0"/>
              <a:t>Clockwise chimney rotation: 5.6°</a:t>
            </a:r>
          </a:p>
          <a:p>
            <a:r>
              <a:rPr lang="en-US" dirty="0" smtClean="0"/>
              <a:t>FFS aperture: 0.16 mm before</a:t>
            </a:r>
          </a:p>
          <a:p>
            <a:pPr marL="0" indent="0">
              <a:buNone/>
            </a:pPr>
            <a:r>
              <a:rPr lang="en-US" dirty="0" smtClean="0"/>
              <a:t>                            0.20 mm after</a:t>
            </a:r>
          </a:p>
          <a:p>
            <a:r>
              <a:rPr lang="en-US" dirty="0" smtClean="0"/>
              <a:t>Radial probe 310 mm from center</a:t>
            </a:r>
          </a:p>
          <a:p>
            <a:r>
              <a:rPr lang="en-US" dirty="0" smtClean="0"/>
              <a:t>No obstacle in between</a:t>
            </a:r>
          </a:p>
          <a:p>
            <a:endParaRPr lang="en-US" dirty="0" smtClean="0"/>
          </a:p>
          <a:p>
            <a:r>
              <a:rPr lang="en-US" dirty="0" smtClean="0"/>
              <a:t>Higher output on radial probe</a:t>
            </a:r>
          </a:p>
          <a:p>
            <a:endParaRPr lang="en-US" dirty="0" smtClean="0"/>
          </a:p>
          <a:p>
            <a:endParaRPr lang="en-US" dirty="0" smtClean="0"/>
          </a:p>
          <a:p>
            <a:endParaRPr lang="en-US" dirty="0" smtClean="0"/>
          </a:p>
          <a:p>
            <a:endParaRPr lang="en-US" dirty="0" smtClean="0"/>
          </a:p>
          <a:p>
            <a:pPr marL="0" indent="0">
              <a:buNone/>
            </a:pPr>
            <a:endParaRPr lang="en-US" dirty="0" smtClean="0"/>
          </a:p>
          <a:p>
            <a:r>
              <a:rPr lang="en-US" sz="1900" b="1" dirty="0" smtClean="0">
                <a:solidFill>
                  <a:srgbClr val="FF0000"/>
                </a:solidFill>
              </a:rPr>
              <a:t>FFS transmission 2.8 times higher</a:t>
            </a:r>
            <a:endParaRPr lang="en-US" sz="1900" b="1" dirty="0">
              <a:solidFill>
                <a:srgbClr val="FF0000"/>
              </a:solidFill>
            </a:endParaRPr>
          </a:p>
        </p:txBody>
      </p:sp>
      <p:pic>
        <p:nvPicPr>
          <p:cNvPr id="8" name="Inhaltsplatzhalter 7"/>
          <p:cNvPicPr>
            <a:picLocks noGrp="1" noChangeAspect="1"/>
          </p:cNvPicPr>
          <p:nvPr>
            <p:ph sz="quarter" idx="13"/>
          </p:nvPr>
        </p:nvPicPr>
        <p:blipFill>
          <a:blip r:embed="rId3"/>
          <a:stretch>
            <a:fillRect/>
          </a:stretch>
        </p:blipFill>
        <p:spPr>
          <a:xfrm>
            <a:off x="792000" y="864000"/>
            <a:ext cx="3781425" cy="2604363"/>
          </a:xfrm>
          <a:prstGeom prst="rect">
            <a:avLst/>
          </a:prstGeom>
        </p:spPr>
      </p:pic>
      <p:pic>
        <p:nvPicPr>
          <p:cNvPr id="13" name="Inhaltsplatzhalter 12"/>
          <p:cNvPicPr>
            <a:picLocks noGrp="1" noChangeAspect="1"/>
          </p:cNvPicPr>
          <p:nvPr>
            <p:ph sz="quarter" idx="18"/>
          </p:nvPr>
        </p:nvPicPr>
        <p:blipFill>
          <a:blip r:embed="rId4"/>
          <a:stretch>
            <a:fillRect/>
          </a:stretch>
        </p:blipFill>
        <p:spPr>
          <a:xfrm>
            <a:off x="792000" y="3600000"/>
            <a:ext cx="3781425" cy="3015172"/>
          </a:xfrm>
          <a:prstGeom prst="rect">
            <a:avLst/>
          </a:prstGeom>
        </p:spPr>
      </p:pic>
      <p:sp>
        <p:nvSpPr>
          <p:cNvPr id="9" name="TextBox 8"/>
          <p:cNvSpPr txBox="1"/>
          <p:nvPr/>
        </p:nvSpPr>
        <p:spPr>
          <a:xfrm>
            <a:off x="2411760" y="900000"/>
            <a:ext cx="2088232" cy="914400"/>
          </a:xfrm>
          <a:prstGeom prst="rect">
            <a:avLst/>
          </a:prstGeom>
          <a:noFill/>
        </p:spPr>
        <p:txBody>
          <a:bodyPr wrap="none" lIns="0" tIns="0" rIns="0" bIns="0" rtlCol="0">
            <a:noAutofit/>
          </a:bodyPr>
          <a:lstStyle/>
          <a:p>
            <a:pPr>
              <a:lnSpc>
                <a:spcPct val="110000"/>
              </a:lnSpc>
              <a:spcBef>
                <a:spcPts val="0"/>
              </a:spcBef>
            </a:pPr>
            <a:r>
              <a:rPr lang="en-US" sz="2000" kern="1000" spc="30" dirty="0" smtClean="0">
                <a:solidFill>
                  <a:srgbClr val="FF0000"/>
                </a:solidFill>
                <a:latin typeface="+mn-lt"/>
                <a:cs typeface="Franklin Gothic Book"/>
              </a:rPr>
              <a:t>Shim 0.57 mm thick</a:t>
            </a:r>
          </a:p>
        </p:txBody>
      </p:sp>
      <p:sp>
        <p:nvSpPr>
          <p:cNvPr id="12" name="TextBox 11"/>
          <p:cNvSpPr txBox="1"/>
          <p:nvPr/>
        </p:nvSpPr>
        <p:spPr>
          <a:xfrm>
            <a:off x="2483768" y="6093296"/>
            <a:ext cx="576064" cy="360040"/>
          </a:xfrm>
          <a:prstGeom prst="rect">
            <a:avLst/>
          </a:prstGeom>
          <a:noFill/>
        </p:spPr>
        <p:txBody>
          <a:bodyPr wrap="none" lIns="0" tIns="0" rIns="0" bIns="0" rtlCol="0">
            <a:noAutofit/>
          </a:bodyPr>
          <a:lstStyle/>
          <a:p>
            <a:pPr>
              <a:lnSpc>
                <a:spcPct val="110000"/>
              </a:lnSpc>
              <a:spcBef>
                <a:spcPts val="0"/>
              </a:spcBef>
            </a:pPr>
            <a:r>
              <a:rPr lang="en-US" sz="2000" kern="1000" spc="30" dirty="0" smtClean="0">
                <a:solidFill>
                  <a:srgbClr val="FF0000"/>
                </a:solidFill>
                <a:latin typeface="+mn-lt"/>
                <a:cs typeface="Franklin Gothic Book"/>
              </a:rPr>
              <a:t>Shim</a:t>
            </a:r>
          </a:p>
        </p:txBody>
      </p:sp>
      <p:cxnSp>
        <p:nvCxnSpPr>
          <p:cNvPr id="3" name="Straight Arrow Connector 2"/>
          <p:cNvCxnSpPr/>
          <p:nvPr/>
        </p:nvCxnSpPr>
        <p:spPr bwMode="auto">
          <a:xfrm flipV="1">
            <a:off x="2772000" y="5589240"/>
            <a:ext cx="0" cy="504056"/>
          </a:xfrm>
          <a:prstGeom prst="straightConnector1">
            <a:avLst/>
          </a:prstGeom>
          <a:ln>
            <a:headEnd type="none" w="med" len="med"/>
            <a:tailEnd type="triangle"/>
          </a:ln>
        </p:spPr>
        <p:style>
          <a:lnRef idx="2">
            <a:schemeClr val="accent3"/>
          </a:lnRef>
          <a:fillRef idx="0">
            <a:schemeClr val="accent3"/>
          </a:fillRef>
          <a:effectRef idx="1">
            <a:schemeClr val="accent3"/>
          </a:effectRef>
          <a:fontRef idx="minor">
            <a:schemeClr val="tx1"/>
          </a:fontRef>
        </p:style>
      </p:cxnSp>
      <p:sp>
        <p:nvSpPr>
          <p:cNvPr id="14" name="TextBox 13"/>
          <p:cNvSpPr txBox="1"/>
          <p:nvPr/>
        </p:nvSpPr>
        <p:spPr>
          <a:xfrm>
            <a:off x="3447486" y="5733306"/>
            <a:ext cx="648072" cy="431948"/>
          </a:xfrm>
          <a:prstGeom prst="rect">
            <a:avLst/>
          </a:prstGeom>
          <a:noFill/>
        </p:spPr>
        <p:txBody>
          <a:bodyPr wrap="none" lIns="0" tIns="0" rIns="0" bIns="0" rtlCol="0">
            <a:noAutofit/>
          </a:bodyPr>
          <a:lstStyle/>
          <a:p>
            <a:pPr>
              <a:lnSpc>
                <a:spcPct val="110000"/>
              </a:lnSpc>
              <a:spcBef>
                <a:spcPts val="0"/>
              </a:spcBef>
            </a:pPr>
            <a:r>
              <a:rPr lang="en-US" sz="2000" kern="1000" spc="30" dirty="0" smtClean="0">
                <a:solidFill>
                  <a:srgbClr val="FF0000"/>
                </a:solidFill>
                <a:latin typeface="+mn-lt"/>
                <a:cs typeface="Franklin Gothic Book"/>
              </a:rPr>
              <a:t>Puller</a:t>
            </a:r>
          </a:p>
        </p:txBody>
      </p:sp>
      <p:cxnSp>
        <p:nvCxnSpPr>
          <p:cNvPr id="15" name="Straight Arrow Connector 14"/>
          <p:cNvCxnSpPr>
            <a:stCxn id="14" idx="0"/>
          </p:cNvCxnSpPr>
          <p:nvPr/>
        </p:nvCxnSpPr>
        <p:spPr bwMode="auto">
          <a:xfrm flipH="1" flipV="1">
            <a:off x="3519494" y="5445174"/>
            <a:ext cx="252028" cy="288132"/>
          </a:xfrm>
          <a:prstGeom prst="straightConnector1">
            <a:avLst/>
          </a:prstGeom>
          <a:ln>
            <a:headEnd type="none" w="med" len="med"/>
            <a:tailEnd type="arrow" w="med" len="med"/>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8252028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7"/>
          </p:nvPr>
        </p:nvSpPr>
        <p:spPr/>
        <p:txBody>
          <a:bodyPr/>
          <a:lstStyle/>
          <a:p>
            <a:pPr algn="r">
              <a:defRPr/>
            </a:pPr>
            <a:r>
              <a:rPr lang="en-US" dirty="0" smtClean="0"/>
              <a:t>Page </a:t>
            </a:r>
            <a:fld id="{EBC07571-3134-BB4B-B83F-1A9FE18D34F3}" type="slidenum">
              <a:rPr lang="en-US" smtClean="0"/>
              <a:pPr algn="r">
                <a:defRPr/>
              </a:pPr>
              <a:t>18</a:t>
            </a:fld>
            <a:endParaRPr lang="en-US" dirty="0"/>
          </a:p>
        </p:txBody>
      </p:sp>
      <p:sp>
        <p:nvSpPr>
          <p:cNvPr id="6" name="Titel 5"/>
          <p:cNvSpPr>
            <a:spLocks noGrp="1"/>
          </p:cNvSpPr>
          <p:nvPr>
            <p:ph type="title"/>
          </p:nvPr>
        </p:nvSpPr>
        <p:spPr/>
        <p:txBody>
          <a:bodyPr/>
          <a:lstStyle/>
          <a:p>
            <a:r>
              <a:rPr lang="en-US" sz="2400" dirty="0" smtClean="0"/>
              <a:t>Beam on Radial Probe vs. Voltage on RF Pickup </a:t>
            </a:r>
            <a:endParaRPr lang="en-US" sz="2400" dirty="0"/>
          </a:p>
        </p:txBody>
      </p:sp>
      <p:sp>
        <p:nvSpPr>
          <p:cNvPr id="11" name="Inhaltsplatzhalter 16"/>
          <p:cNvSpPr txBox="1">
            <a:spLocks/>
          </p:cNvSpPr>
          <p:nvPr/>
        </p:nvSpPr>
        <p:spPr>
          <a:xfrm>
            <a:off x="5580000" y="864000"/>
            <a:ext cx="3528000" cy="5508000"/>
          </a:xfrm>
          <a:prstGeom prst="rect">
            <a:avLst/>
          </a:prstGeom>
        </p:spPr>
        <p:txBody>
          <a:bodyPr/>
          <a:lst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sz="1800" kern="1200" spc="0" baseline="0">
                <a:solidFill>
                  <a:schemeClr val="tx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800" kern="1200" spc="0" baseline="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sz="1800" spc="0" baseline="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9pPr>
          </a:lstStyle>
          <a:p>
            <a:pPr marL="0" indent="0">
              <a:buNone/>
            </a:pPr>
            <a:r>
              <a:rPr lang="en-US" dirty="0" smtClean="0"/>
              <a:t>After modification</a:t>
            </a:r>
          </a:p>
          <a:p>
            <a:r>
              <a:rPr lang="en-US" dirty="0" smtClean="0"/>
              <a:t>Beam current on radial probe RMJ was measured as the function of the voltage on pickups in Dees CMJLL.</a:t>
            </a:r>
          </a:p>
          <a:p>
            <a:r>
              <a:rPr lang="en-US" dirty="0" smtClean="0"/>
              <a:t>The measured curve looks similar with the simulated curve of FFS transmission vs. V</a:t>
            </a:r>
            <a:r>
              <a:rPr lang="en-US" baseline="-25000" dirty="0" smtClean="0"/>
              <a:t>0</a:t>
            </a:r>
            <a:r>
              <a:rPr lang="en-US" dirty="0" smtClean="0"/>
              <a:t>.</a:t>
            </a:r>
          </a:p>
          <a:p>
            <a:pPr>
              <a:buClr>
                <a:srgbClr val="FF0000"/>
              </a:buClr>
            </a:pPr>
            <a:endParaRPr lang="en-US" dirty="0" smtClean="0">
              <a:solidFill>
                <a:srgbClr val="FF0000"/>
              </a:solidFill>
            </a:endParaRPr>
          </a:p>
          <a:p>
            <a:pPr>
              <a:buClr>
                <a:srgbClr val="FF0000"/>
              </a:buClr>
            </a:pPr>
            <a:r>
              <a:rPr lang="en-US" dirty="0" smtClean="0">
                <a:solidFill>
                  <a:srgbClr val="FF0000"/>
                </a:solidFill>
              </a:rPr>
              <a:t>Operation point CMJLL = 8.4 V,</a:t>
            </a:r>
            <a:r>
              <a:rPr lang="en-US" dirty="0" smtClean="0"/>
              <a:t>  </a:t>
            </a:r>
            <a:r>
              <a:rPr lang="en-US" dirty="0" smtClean="0">
                <a:solidFill>
                  <a:srgbClr val="FF0000"/>
                </a:solidFill>
              </a:rPr>
              <a:t>RMJ = 500 </a:t>
            </a:r>
            <a:r>
              <a:rPr lang="en-US" dirty="0" err="1" smtClean="0">
                <a:solidFill>
                  <a:srgbClr val="FF0000"/>
                </a:solidFill>
              </a:rPr>
              <a:t>nA</a:t>
            </a:r>
            <a:r>
              <a:rPr lang="en-US" dirty="0" smtClean="0">
                <a:solidFill>
                  <a:srgbClr val="FF0000"/>
                </a:solidFill>
              </a:rPr>
              <a:t>, near maximum.</a:t>
            </a:r>
            <a:endParaRPr lang="en-US" dirty="0">
              <a:solidFill>
                <a:srgbClr val="FF0000"/>
              </a:solidFill>
            </a:endParaRPr>
          </a:p>
          <a:p>
            <a:pPr>
              <a:buClr>
                <a:srgbClr val="FF0000"/>
              </a:buClr>
            </a:pPr>
            <a:r>
              <a:rPr lang="en-US" dirty="0" smtClean="0">
                <a:solidFill>
                  <a:srgbClr val="FF0000"/>
                </a:solidFill>
              </a:rPr>
              <a:t>The modified configuration is almost optimal for FFS transmission.</a:t>
            </a:r>
          </a:p>
          <a:p>
            <a:pPr>
              <a:buClr>
                <a:srgbClr val="FF0000"/>
              </a:buClr>
            </a:pPr>
            <a:endParaRPr lang="en-US" dirty="0" smtClean="0">
              <a:solidFill>
                <a:srgbClr val="FF0000"/>
              </a:solidFill>
            </a:endParaRPr>
          </a:p>
          <a:p>
            <a:pPr>
              <a:buClr>
                <a:srgbClr val="FF0000"/>
              </a:buClr>
            </a:pPr>
            <a:r>
              <a:rPr lang="en-US" dirty="0" smtClean="0">
                <a:solidFill>
                  <a:srgbClr val="FF0000"/>
                </a:solidFill>
              </a:rPr>
              <a:t>CMJLL = 8.4 V corresponds to V</a:t>
            </a:r>
            <a:r>
              <a:rPr lang="en-US" baseline="-25000" dirty="0" smtClean="0">
                <a:solidFill>
                  <a:srgbClr val="FF0000"/>
                </a:solidFill>
              </a:rPr>
              <a:t>0</a:t>
            </a:r>
            <a:r>
              <a:rPr lang="en-US" dirty="0" smtClean="0">
                <a:solidFill>
                  <a:srgbClr val="FF0000"/>
                </a:solidFill>
              </a:rPr>
              <a:t> = 79.6 </a:t>
            </a:r>
            <a:r>
              <a:rPr lang="en-US" dirty="0" smtClean="0">
                <a:solidFill>
                  <a:srgbClr val="FF0000"/>
                </a:solidFill>
              </a:rPr>
              <a:t>kV</a:t>
            </a:r>
            <a:endParaRPr lang="en-US" dirty="0" smtClean="0">
              <a:solidFill>
                <a:srgbClr val="FF0000"/>
              </a:solidFill>
            </a:endParaRPr>
          </a:p>
        </p:txBody>
      </p:sp>
      <p:pic>
        <p:nvPicPr>
          <p:cNvPr id="3" name="Content Placeholder 2"/>
          <p:cNvPicPr>
            <a:picLocks noGrp="1" noChangeAspect="1"/>
          </p:cNvPicPr>
          <p:nvPr>
            <p:ph sz="quarter" idx="13"/>
          </p:nvPr>
        </p:nvPicPr>
        <p:blipFill>
          <a:blip r:embed="rId3"/>
          <a:stretch>
            <a:fillRect/>
          </a:stretch>
        </p:blipFill>
        <p:spPr>
          <a:xfrm>
            <a:off x="432000" y="1296000"/>
            <a:ext cx="5135830" cy="4620838"/>
          </a:xfrm>
          <a:prstGeom prst="rect">
            <a:avLst/>
          </a:prstGeom>
        </p:spPr>
      </p:pic>
      <p:sp>
        <p:nvSpPr>
          <p:cNvPr id="2" name="TextBox 1"/>
          <p:cNvSpPr txBox="1"/>
          <p:nvPr/>
        </p:nvSpPr>
        <p:spPr>
          <a:xfrm>
            <a:off x="1008000" y="5940000"/>
            <a:ext cx="4356000" cy="360000"/>
          </a:xfrm>
          <a:prstGeom prst="rect">
            <a:avLst/>
          </a:prstGeom>
          <a:noFill/>
        </p:spPr>
        <p:txBody>
          <a:bodyPr wrap="none" lIns="0" tIns="0" rIns="0" bIns="0" rtlCol="0">
            <a:noAutofit/>
          </a:bodyPr>
          <a:lstStyle/>
          <a:p>
            <a:pPr>
              <a:lnSpc>
                <a:spcPct val="110000"/>
              </a:lnSpc>
              <a:spcBef>
                <a:spcPts val="0"/>
              </a:spcBef>
            </a:pPr>
            <a:r>
              <a:rPr lang="en-US" sz="1800" b="1" kern="1000" spc="30" dirty="0" smtClean="0">
                <a:latin typeface="+mn-lt"/>
                <a:cs typeface="Franklin Gothic Book"/>
              </a:rPr>
              <a:t>0.57 mm Puller Shift/5.6° Chimney Rotation</a:t>
            </a:r>
          </a:p>
        </p:txBody>
      </p:sp>
    </p:spTree>
    <p:extLst>
      <p:ext uri="{BB962C8B-B14F-4D97-AF65-F5344CB8AC3E}">
        <p14:creationId xmlns:p14="http://schemas.microsoft.com/office/powerpoint/2010/main" val="38405619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sz="2400" dirty="0" smtClean="0"/>
              <a:t>Summary</a:t>
            </a:r>
            <a:endParaRPr lang="en-US" sz="2400" dirty="0"/>
          </a:p>
        </p:txBody>
      </p:sp>
      <p:sp>
        <p:nvSpPr>
          <p:cNvPr id="14" name="Foliennummernplatzhalter 13"/>
          <p:cNvSpPr>
            <a:spLocks noGrp="1"/>
          </p:cNvSpPr>
          <p:nvPr>
            <p:ph type="sldNum" sz="quarter" idx="16"/>
          </p:nvPr>
        </p:nvSpPr>
        <p:spPr/>
        <p:txBody>
          <a:bodyPr/>
          <a:lstStyle/>
          <a:p>
            <a:pPr algn="r">
              <a:defRPr/>
            </a:pPr>
            <a:r>
              <a:rPr lang="en-US" dirty="0" smtClean="0"/>
              <a:t>Page </a:t>
            </a:r>
            <a:fld id="{EBC07571-3134-BB4B-B83F-1A9FE18D34F3}" type="slidenum">
              <a:rPr lang="en-US" smtClean="0"/>
              <a:pPr algn="r">
                <a:defRPr/>
              </a:pPr>
              <a:t>19</a:t>
            </a:fld>
            <a:endParaRPr lang="en-US" dirty="0"/>
          </a:p>
        </p:txBody>
      </p:sp>
      <p:sp>
        <p:nvSpPr>
          <p:cNvPr id="2" name="Inhaltsplatzhalter 1"/>
          <p:cNvSpPr>
            <a:spLocks noGrp="1"/>
          </p:cNvSpPr>
          <p:nvPr>
            <p:ph sz="quarter" idx="13"/>
          </p:nvPr>
        </p:nvSpPr>
        <p:spPr>
          <a:xfrm>
            <a:off x="828000" y="1422000"/>
            <a:ext cx="8064000" cy="5184000"/>
          </a:xfrm>
        </p:spPr>
        <p:txBody>
          <a:bodyPr/>
          <a:lstStyle/>
          <a:p>
            <a:r>
              <a:rPr lang="en-US" sz="2200" dirty="0" smtClean="0"/>
              <a:t>The simulated particle distribution on the FFS front surface looks similar to a photo of the front side of a FFS plate.</a:t>
            </a:r>
          </a:p>
          <a:p>
            <a:r>
              <a:rPr lang="en-US" sz="2200" dirty="0" smtClean="0"/>
              <a:t>Both simulation and the measurement indicate that the FFS transmission can be significantly improved after a 0.57 mm puller shift and a 5.6° chimney rotation.</a:t>
            </a:r>
          </a:p>
          <a:p>
            <a:r>
              <a:rPr lang="en-US" sz="2200" dirty="0" smtClean="0"/>
              <a:t>The simulated curve of FFS transmission vs. V</a:t>
            </a:r>
            <a:r>
              <a:rPr lang="en-US" sz="2200" baseline="-25000" dirty="0" smtClean="0"/>
              <a:t>0</a:t>
            </a:r>
            <a:r>
              <a:rPr lang="en-US" sz="2200" dirty="0" smtClean="0"/>
              <a:t> fits well with the measured curve of the beam current on the radial probe vs. the average voltage on the pickups inside Dees, which indicates that the  peak voltage on the puller is </a:t>
            </a:r>
            <a:r>
              <a:rPr lang="en-US" sz="2200" dirty="0" smtClean="0">
                <a:sym typeface="Symbol" panose="05050102010706020507" pitchFamily="18" charset="2"/>
              </a:rPr>
              <a:t></a:t>
            </a:r>
            <a:r>
              <a:rPr lang="en-US" sz="2200" dirty="0" smtClean="0"/>
              <a:t>79.6 kV for the routine operation.</a:t>
            </a:r>
          </a:p>
          <a:p>
            <a:r>
              <a:rPr lang="en-US" sz="2200" dirty="0" smtClean="0"/>
              <a:t>The configuration of the central region can be further optimized to get higher FFS transmission.</a:t>
            </a:r>
          </a:p>
          <a:p>
            <a:r>
              <a:rPr lang="en-US" sz="2200" dirty="0" smtClean="0"/>
              <a:t>The </a:t>
            </a:r>
            <a:r>
              <a:rPr lang="en-US" sz="2200" dirty="0"/>
              <a:t>beam acceleration and extraction after </a:t>
            </a:r>
            <a:r>
              <a:rPr lang="en-US" sz="2200" dirty="0" smtClean="0"/>
              <a:t>the modification </a:t>
            </a:r>
            <a:r>
              <a:rPr lang="en-US" sz="2200" dirty="0"/>
              <a:t>will be further verified through a combination of simulation and experiment</a:t>
            </a:r>
            <a:r>
              <a:rPr lang="en-US" sz="2200" dirty="0" smtClean="0"/>
              <a:t>.</a:t>
            </a:r>
          </a:p>
        </p:txBody>
      </p:sp>
    </p:spTree>
    <p:extLst>
      <p:ext uri="{BB962C8B-B14F-4D97-AF65-F5344CB8AC3E}">
        <p14:creationId xmlns:p14="http://schemas.microsoft.com/office/powerpoint/2010/main" val="166024143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sz="2400" dirty="0" smtClean="0"/>
              <a:t>Outline</a:t>
            </a:r>
            <a:endParaRPr lang="en-US" sz="2400" noProof="0" dirty="0"/>
          </a:p>
        </p:txBody>
      </p:sp>
      <p:sp>
        <p:nvSpPr>
          <p:cNvPr id="14" name="Foliennummernplatzhalter 13"/>
          <p:cNvSpPr>
            <a:spLocks noGrp="1"/>
          </p:cNvSpPr>
          <p:nvPr>
            <p:ph type="sldNum" sz="quarter" idx="16"/>
          </p:nvPr>
        </p:nvSpPr>
        <p:spPr/>
        <p:txBody>
          <a:bodyPr/>
          <a:lstStyle/>
          <a:p>
            <a:pPr algn="r">
              <a:defRPr/>
            </a:pPr>
            <a:r>
              <a:rPr lang="en-US" dirty="0" smtClean="0"/>
              <a:t>Page </a:t>
            </a:r>
            <a:fld id="{EBC07571-3134-BB4B-B83F-1A9FE18D34F3}" type="slidenum">
              <a:rPr lang="en-US" smtClean="0"/>
              <a:pPr algn="r">
                <a:defRPr/>
              </a:pPr>
              <a:t>2</a:t>
            </a:fld>
            <a:endParaRPr lang="en-US" dirty="0"/>
          </a:p>
        </p:txBody>
      </p:sp>
      <p:sp>
        <p:nvSpPr>
          <p:cNvPr id="2" name="Inhaltsplatzhalter 1"/>
          <p:cNvSpPr>
            <a:spLocks noGrp="1"/>
          </p:cNvSpPr>
          <p:nvPr>
            <p:ph sz="quarter" idx="13"/>
          </p:nvPr>
        </p:nvSpPr>
        <p:spPr>
          <a:xfrm>
            <a:off x="828000" y="1422000"/>
            <a:ext cx="8064000" cy="5184000"/>
          </a:xfrm>
        </p:spPr>
        <p:txBody>
          <a:bodyPr/>
          <a:lstStyle/>
          <a:p>
            <a:r>
              <a:rPr lang="en-US" sz="2400" dirty="0" smtClean="0"/>
              <a:t>Introduction</a:t>
            </a:r>
          </a:p>
          <a:p>
            <a:endParaRPr lang="en-US" sz="2400" noProof="0" dirty="0" smtClean="0"/>
          </a:p>
          <a:p>
            <a:r>
              <a:rPr lang="en-US" sz="2400" noProof="0" dirty="0" smtClean="0"/>
              <a:t>OPAL Simulation</a:t>
            </a:r>
          </a:p>
          <a:p>
            <a:pPr marL="0" indent="0">
              <a:buNone/>
            </a:pPr>
            <a:r>
              <a:rPr lang="en-US" sz="2400" dirty="0" smtClean="0"/>
              <a:t>	Model of COMET Central Region </a:t>
            </a:r>
            <a:endParaRPr lang="en-US" sz="2400" noProof="0" dirty="0" smtClean="0"/>
          </a:p>
          <a:p>
            <a:pPr marL="0" indent="0">
              <a:buNone/>
            </a:pPr>
            <a:r>
              <a:rPr lang="en-US" sz="2400" dirty="0" smtClean="0"/>
              <a:t>	Field Maps</a:t>
            </a:r>
          </a:p>
          <a:p>
            <a:pPr marL="0" indent="0">
              <a:buNone/>
            </a:pPr>
            <a:r>
              <a:rPr lang="en-US" sz="2400" noProof="0" dirty="0" smtClean="0"/>
              <a:t>	Initial Conditions</a:t>
            </a:r>
          </a:p>
          <a:p>
            <a:pPr marL="0" indent="0">
              <a:buNone/>
            </a:pPr>
            <a:r>
              <a:rPr lang="en-US" sz="2400" dirty="0" smtClean="0"/>
              <a:t>	Simulation Results</a:t>
            </a:r>
          </a:p>
          <a:p>
            <a:pPr marL="0" indent="0">
              <a:buNone/>
            </a:pPr>
            <a:endParaRPr lang="en-US" sz="2400" noProof="0" dirty="0" smtClean="0"/>
          </a:p>
          <a:p>
            <a:r>
              <a:rPr lang="en-US" sz="2400" dirty="0" smtClean="0"/>
              <a:t>Experiment</a:t>
            </a:r>
            <a:endParaRPr lang="en-US" sz="2400" noProof="0" dirty="0" smtClean="0"/>
          </a:p>
          <a:p>
            <a:endParaRPr lang="en-US" sz="2400" dirty="0" smtClean="0"/>
          </a:p>
          <a:p>
            <a:r>
              <a:rPr lang="en-US" sz="2400" dirty="0" smtClean="0"/>
              <a:t>Summary</a:t>
            </a:r>
            <a:endParaRPr lang="en-US" sz="2400" noProof="0"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lgn="r">
              <a:defRPr/>
            </a:pPr>
            <a:r>
              <a:rPr lang="de-DE" dirty="0"/>
              <a:t>Page </a:t>
            </a:r>
            <a:fld id="{EBC07571-3134-BB4B-B83F-1A9FE18D34F3}" type="slidenum">
              <a:rPr lang="de-DE" smtClean="0"/>
              <a:pPr algn="r">
                <a:defRPr/>
              </a:pPr>
              <a:t>20</a:t>
            </a:fld>
            <a:endParaRPr lang="de-DE" dirty="0"/>
          </a:p>
        </p:txBody>
      </p:sp>
      <p:sp>
        <p:nvSpPr>
          <p:cNvPr id="5" name="Titel 4"/>
          <p:cNvSpPr>
            <a:spLocks noGrp="1"/>
          </p:cNvSpPr>
          <p:nvPr>
            <p:ph type="title"/>
          </p:nvPr>
        </p:nvSpPr>
        <p:spPr/>
        <p:txBody>
          <a:bodyPr/>
          <a:lstStyle/>
          <a:p>
            <a:r>
              <a:rPr lang="en-GB" noProof="0" dirty="0" smtClean="0"/>
              <a:t>Acknowledgement</a:t>
            </a:r>
            <a:endParaRPr lang="en-GB" noProof="0" dirty="0"/>
          </a:p>
        </p:txBody>
      </p:sp>
      <p:sp>
        <p:nvSpPr>
          <p:cNvPr id="6" name="Textplatzhalter 5"/>
          <p:cNvSpPr>
            <a:spLocks noGrp="1"/>
          </p:cNvSpPr>
          <p:nvPr>
            <p:ph type="body" sz="quarter" idx="13"/>
          </p:nvPr>
        </p:nvSpPr>
        <p:spPr>
          <a:xfrm>
            <a:off x="827088" y="1019810"/>
            <a:ext cx="8388000" cy="5577839"/>
          </a:xfrm>
        </p:spPr>
        <p:txBody>
          <a:bodyPr/>
          <a:lstStyle/>
          <a:p>
            <a:pPr marL="0" indent="0">
              <a:lnSpc>
                <a:spcPct val="100000"/>
              </a:lnSpc>
              <a:buNone/>
            </a:pPr>
            <a:r>
              <a:rPr lang="en-GB" sz="2000" b="1" noProof="0" dirty="0" smtClean="0"/>
              <a:t>Thank you for your attention!</a:t>
            </a:r>
          </a:p>
          <a:p>
            <a:pPr marL="0" indent="0">
              <a:lnSpc>
                <a:spcPct val="100000"/>
              </a:lnSpc>
              <a:buNone/>
            </a:pPr>
            <a:endParaRPr lang="en-GB" sz="2000" b="1" noProof="0" dirty="0" smtClean="0"/>
          </a:p>
          <a:p>
            <a:pPr marL="0" indent="0">
              <a:lnSpc>
                <a:spcPct val="100000"/>
              </a:lnSpc>
              <a:buNone/>
            </a:pPr>
            <a:r>
              <a:rPr lang="en-GB" sz="2000" b="1" noProof="0" dirty="0" smtClean="0"/>
              <a:t>My thanks go to</a:t>
            </a:r>
          </a:p>
          <a:p>
            <a:pPr marL="0" indent="0">
              <a:lnSpc>
                <a:spcPct val="100000"/>
              </a:lnSpc>
              <a:buNone/>
            </a:pPr>
            <a:endParaRPr lang="en-GB" sz="2000" noProof="0" dirty="0" smtClean="0"/>
          </a:p>
          <a:p>
            <a:pPr>
              <a:lnSpc>
                <a:spcPct val="100000"/>
              </a:lnSpc>
            </a:pPr>
            <a:r>
              <a:rPr lang="en-GB" sz="2000" dirty="0" smtClean="0"/>
              <a:t>All my co-authors for excellent team work. </a:t>
            </a:r>
          </a:p>
          <a:p>
            <a:pPr>
              <a:lnSpc>
                <a:spcPct val="100000"/>
              </a:lnSpc>
            </a:pPr>
            <a:endParaRPr lang="en-GB" sz="2000" dirty="0" smtClean="0"/>
          </a:p>
          <a:p>
            <a:pPr>
              <a:lnSpc>
                <a:spcPct val="100000"/>
              </a:lnSpc>
            </a:pPr>
            <a:r>
              <a:rPr lang="en-GB" sz="2000" dirty="0" smtClean="0"/>
              <a:t>Oliver Boldt from Varian for communicating results and sharing experience.</a:t>
            </a:r>
            <a:endParaRPr lang="en-GB" sz="2000" dirty="0"/>
          </a:p>
          <a:p>
            <a:pPr>
              <a:lnSpc>
                <a:spcPct val="100000"/>
              </a:lnSpc>
            </a:pPr>
            <a:endParaRPr lang="en-GB" sz="2000" dirty="0" smtClean="0"/>
          </a:p>
          <a:p>
            <a:pPr>
              <a:lnSpc>
                <a:spcPct val="100000"/>
              </a:lnSpc>
            </a:pPr>
            <a:r>
              <a:rPr lang="en-GB" sz="2000" dirty="0" smtClean="0"/>
              <a:t>Andreas </a:t>
            </a:r>
            <a:r>
              <a:rPr lang="en-GB" sz="2000" dirty="0" err="1" smtClean="0"/>
              <a:t>Adelmann</a:t>
            </a:r>
            <a:r>
              <a:rPr lang="en-GB" sz="2000" dirty="0" smtClean="0"/>
              <a:t> and </a:t>
            </a:r>
            <a:r>
              <a:rPr lang="en-GB" sz="2000" dirty="0" err="1"/>
              <a:t>Jianjun</a:t>
            </a:r>
            <a:r>
              <a:rPr lang="en-GB" sz="2000" dirty="0"/>
              <a:t> Yang </a:t>
            </a:r>
            <a:r>
              <a:rPr lang="en-GB" sz="2000" dirty="0" smtClean="0"/>
              <a:t>for their support on the application of OPAL.</a:t>
            </a:r>
          </a:p>
          <a:p>
            <a:pPr>
              <a:lnSpc>
                <a:spcPct val="100000"/>
              </a:lnSpc>
            </a:pPr>
            <a:r>
              <a:rPr lang="en-GB" sz="2000" dirty="0" smtClean="0"/>
              <a:t>Lukas </a:t>
            </a:r>
            <a:r>
              <a:rPr lang="en-GB" sz="2000" dirty="0" err="1" smtClean="0"/>
              <a:t>Stingelin</a:t>
            </a:r>
            <a:r>
              <a:rPr lang="en-GB" sz="2000" dirty="0" smtClean="0"/>
              <a:t> for providing RF field maps.</a:t>
            </a:r>
          </a:p>
          <a:p>
            <a:pPr>
              <a:lnSpc>
                <a:spcPct val="100000"/>
              </a:lnSpc>
            </a:pPr>
            <a:r>
              <a:rPr lang="en-GB" sz="2000" dirty="0" smtClean="0"/>
              <a:t>Markus Schneider for support on the experiment with RF system.</a:t>
            </a:r>
          </a:p>
          <a:p>
            <a:pPr>
              <a:lnSpc>
                <a:spcPct val="100000"/>
              </a:lnSpc>
            </a:pPr>
            <a:endParaRPr lang="en-GB" sz="2000" dirty="0" smtClean="0"/>
          </a:p>
          <a:p>
            <a:pPr>
              <a:lnSpc>
                <a:spcPct val="100000"/>
              </a:lnSpc>
            </a:pPr>
            <a:r>
              <a:rPr lang="en-GB" sz="2000" dirty="0" smtClean="0"/>
              <a:t>All our students, Anouk </a:t>
            </a:r>
            <a:r>
              <a:rPr lang="en-GB" sz="2000" dirty="0" err="1" smtClean="0"/>
              <a:t>ter</a:t>
            </a:r>
            <a:r>
              <a:rPr lang="en-GB" sz="2000" dirty="0" smtClean="0"/>
              <a:t> </a:t>
            </a:r>
            <a:r>
              <a:rPr lang="en-GB" sz="2000" dirty="0" err="1" smtClean="0"/>
              <a:t>Brugge</a:t>
            </a:r>
            <a:r>
              <a:rPr lang="en-GB" sz="2000" dirty="0" smtClean="0"/>
              <a:t>, Christina </a:t>
            </a:r>
            <a:r>
              <a:rPr lang="en-GB" sz="2000" dirty="0" err="1" smtClean="0"/>
              <a:t>Wouters</a:t>
            </a:r>
            <a:r>
              <a:rPr lang="en-GB" sz="2000" dirty="0" smtClean="0"/>
              <a:t>, </a:t>
            </a:r>
            <a:r>
              <a:rPr lang="en-GB" sz="2000" dirty="0" err="1" smtClean="0"/>
              <a:t>Jeroen</a:t>
            </a:r>
            <a:r>
              <a:rPr lang="en-GB" sz="2000" dirty="0" smtClean="0"/>
              <a:t> </a:t>
            </a:r>
            <a:r>
              <a:rPr lang="en-GB" sz="2000" dirty="0" err="1" smtClean="0"/>
              <a:t>Veenendaal</a:t>
            </a:r>
            <a:r>
              <a:rPr lang="en-GB" sz="2000" dirty="0" smtClean="0"/>
              <a:t>, Chris van </a:t>
            </a:r>
            <a:r>
              <a:rPr lang="en-GB" sz="2000" dirty="0" err="1" smtClean="0"/>
              <a:t>Herwaarden</a:t>
            </a:r>
            <a:r>
              <a:rPr lang="en-GB" sz="2000" dirty="0" smtClean="0"/>
              <a:t>, </a:t>
            </a:r>
            <a:r>
              <a:rPr lang="en-GB" sz="2000" dirty="0" err="1" smtClean="0"/>
              <a:t>Stijn</a:t>
            </a:r>
            <a:r>
              <a:rPr lang="en-GB" sz="2000" dirty="0" smtClean="0"/>
              <a:t> </a:t>
            </a:r>
            <a:r>
              <a:rPr lang="en-GB" sz="2000" dirty="0" err="1" smtClean="0"/>
              <a:t>Oolbekkink</a:t>
            </a:r>
            <a:r>
              <a:rPr lang="en-GB" sz="2000" dirty="0" smtClean="0"/>
              <a:t>, Melina </a:t>
            </a:r>
            <a:r>
              <a:rPr lang="en-GB" sz="2000" dirty="0" err="1" smtClean="0"/>
              <a:t>Lüthi</a:t>
            </a:r>
            <a:r>
              <a:rPr lang="en-GB" sz="2000" dirty="0" smtClean="0"/>
              <a:t>, and Irene Rusetski for their invaluable contributions.</a:t>
            </a:r>
          </a:p>
          <a:p>
            <a:endParaRPr lang="en-GB" dirty="0" smtClean="0"/>
          </a:p>
          <a:p>
            <a:endParaRPr lang="en-GB" noProof="0" dirty="0"/>
          </a:p>
        </p:txBody>
      </p:sp>
    </p:spTree>
    <p:extLst>
      <p:ext uri="{BB962C8B-B14F-4D97-AF65-F5344CB8AC3E}">
        <p14:creationId xmlns:p14="http://schemas.microsoft.com/office/powerpoint/2010/main" val="192880837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7"/>
          </p:nvPr>
        </p:nvSpPr>
        <p:spPr/>
        <p:txBody>
          <a:bodyPr/>
          <a:lstStyle/>
          <a:p>
            <a:pPr algn="r">
              <a:defRPr/>
            </a:pPr>
            <a:r>
              <a:rPr lang="en-US" dirty="0" smtClean="0"/>
              <a:t>Page </a:t>
            </a:r>
            <a:fld id="{EBC07571-3134-BB4B-B83F-1A9FE18D34F3}" type="slidenum">
              <a:rPr lang="en-US" smtClean="0"/>
              <a:pPr algn="r">
                <a:defRPr/>
              </a:pPr>
              <a:t>3</a:t>
            </a:fld>
            <a:endParaRPr lang="en-US" dirty="0"/>
          </a:p>
        </p:txBody>
      </p:sp>
      <p:sp>
        <p:nvSpPr>
          <p:cNvPr id="6" name="Titel 5"/>
          <p:cNvSpPr>
            <a:spLocks noGrp="1"/>
          </p:cNvSpPr>
          <p:nvPr>
            <p:ph type="title"/>
          </p:nvPr>
        </p:nvSpPr>
        <p:spPr/>
        <p:txBody>
          <a:bodyPr/>
          <a:lstStyle/>
          <a:p>
            <a:r>
              <a:rPr lang="en-US" sz="2400" dirty="0" smtClean="0"/>
              <a:t>The Story Starts from Varian/ACCEL</a:t>
            </a:r>
            <a:endParaRPr lang="en-US" sz="2400" dirty="0"/>
          </a:p>
        </p:txBody>
      </p:sp>
      <p:sp>
        <p:nvSpPr>
          <p:cNvPr id="8" name="Content Placeholder 7"/>
          <p:cNvSpPr>
            <a:spLocks noGrp="1"/>
          </p:cNvSpPr>
          <p:nvPr>
            <p:ph sz="quarter" idx="18"/>
          </p:nvPr>
        </p:nvSpPr>
        <p:spPr>
          <a:xfrm>
            <a:off x="5616000" y="792000"/>
            <a:ext cx="3384000" cy="5976000"/>
          </a:xfrm>
        </p:spPr>
        <p:txBody>
          <a:bodyPr/>
          <a:lstStyle/>
          <a:p>
            <a:pPr marL="0" indent="0">
              <a:buNone/>
            </a:pPr>
            <a:r>
              <a:rPr lang="en-US" sz="2400" dirty="0" smtClean="0"/>
              <a:t>It was reported by Varian Medical Systems Particle Therapy GmbH, Germany</a:t>
            </a:r>
          </a:p>
          <a:p>
            <a:endParaRPr lang="en-US" sz="2400" dirty="0" smtClean="0"/>
          </a:p>
          <a:p>
            <a:r>
              <a:rPr lang="en-US" sz="2400" dirty="0" smtClean="0"/>
              <a:t>Puller shifted 0.56 mm towards the center</a:t>
            </a:r>
          </a:p>
          <a:p>
            <a:r>
              <a:rPr lang="en-US" sz="2400" dirty="0" smtClean="0"/>
              <a:t>Beam intensity passing the FFS increases from 2500 </a:t>
            </a:r>
            <a:r>
              <a:rPr lang="en-US" sz="2400" dirty="0" err="1" smtClean="0"/>
              <a:t>nA</a:t>
            </a:r>
            <a:r>
              <a:rPr lang="en-US" sz="2400" dirty="0" smtClean="0"/>
              <a:t> to 4000 </a:t>
            </a:r>
            <a:r>
              <a:rPr lang="en-US" sz="2400" dirty="0" err="1" smtClean="0"/>
              <a:t>nA</a:t>
            </a:r>
            <a:endParaRPr lang="en-US" sz="2400" dirty="0" smtClean="0"/>
          </a:p>
          <a:p>
            <a:r>
              <a:rPr lang="en-US" sz="2400" dirty="0" smtClean="0"/>
              <a:t>60% improvement</a:t>
            </a:r>
          </a:p>
          <a:p>
            <a:endParaRPr lang="en-US" sz="2400" dirty="0" smtClean="0"/>
          </a:p>
          <a:p>
            <a:r>
              <a:rPr lang="en-US" sz="2400" dirty="0" smtClean="0"/>
              <a:t>Configuration could be further optimized</a:t>
            </a:r>
          </a:p>
        </p:txBody>
      </p:sp>
      <p:sp>
        <p:nvSpPr>
          <p:cNvPr id="27" name="TextBox 26"/>
          <p:cNvSpPr txBox="1"/>
          <p:nvPr/>
        </p:nvSpPr>
        <p:spPr>
          <a:xfrm>
            <a:off x="863992" y="792000"/>
            <a:ext cx="4608000" cy="360000"/>
          </a:xfrm>
          <a:prstGeom prst="rect">
            <a:avLst/>
          </a:prstGeom>
          <a:noFill/>
        </p:spPr>
        <p:txBody>
          <a:bodyPr wrap="none" lIns="0" tIns="0" rIns="0" bIns="0" rtlCol="0">
            <a:noAutofit/>
          </a:bodyPr>
          <a:lstStyle/>
          <a:p>
            <a:pPr algn="ctr">
              <a:lnSpc>
                <a:spcPct val="110000"/>
              </a:lnSpc>
              <a:spcBef>
                <a:spcPts val="0"/>
              </a:spcBef>
            </a:pPr>
            <a:r>
              <a:rPr lang="en-US" sz="2400" b="1" kern="1000" spc="30" dirty="0" smtClean="0">
                <a:latin typeface="+mn-lt"/>
                <a:cs typeface="Franklin Gothic Book"/>
              </a:rPr>
              <a:t>Top View of COMET Central </a:t>
            </a:r>
            <a:r>
              <a:rPr lang="en-US" sz="2400" b="1" kern="1000" spc="30" dirty="0">
                <a:latin typeface="+mn-lt"/>
                <a:cs typeface="Franklin Gothic Book"/>
              </a:rPr>
              <a:t>R</a:t>
            </a:r>
            <a:r>
              <a:rPr lang="en-US" sz="2400" b="1" kern="1000" spc="30" dirty="0" smtClean="0">
                <a:latin typeface="+mn-lt"/>
                <a:cs typeface="Franklin Gothic Book"/>
              </a:rPr>
              <a:t>egion</a:t>
            </a:r>
          </a:p>
        </p:txBody>
      </p:sp>
      <p:pic>
        <p:nvPicPr>
          <p:cNvPr id="30" name="Content Placeholder 29"/>
          <p:cNvPicPr>
            <a:picLocks noGrp="1" noChangeAspect="1"/>
          </p:cNvPicPr>
          <p:nvPr>
            <p:ph sz="quarter" idx="13"/>
          </p:nvPr>
        </p:nvPicPr>
        <p:blipFill>
          <a:blip r:embed="rId3"/>
          <a:stretch>
            <a:fillRect/>
          </a:stretch>
        </p:blipFill>
        <p:spPr>
          <a:xfrm>
            <a:off x="792000" y="1151994"/>
            <a:ext cx="4635428" cy="5586286"/>
          </a:xfrm>
          <a:prstGeom prst="rect">
            <a:avLst/>
          </a:prstGeom>
        </p:spPr>
      </p:pic>
    </p:spTree>
    <p:extLst>
      <p:ext uri="{BB962C8B-B14F-4D97-AF65-F5344CB8AC3E}">
        <p14:creationId xmlns:p14="http://schemas.microsoft.com/office/powerpoint/2010/main" val="37359549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dirty="0" smtClean="0"/>
              <a:t>Motivation</a:t>
            </a:r>
            <a:endParaRPr lang="en-US" sz="2400" dirty="0"/>
          </a:p>
        </p:txBody>
      </p:sp>
      <p:sp>
        <p:nvSpPr>
          <p:cNvPr id="3" name="Foliennummernplatzhalter 2"/>
          <p:cNvSpPr>
            <a:spLocks noGrp="1"/>
          </p:cNvSpPr>
          <p:nvPr>
            <p:ph type="sldNum" sz="quarter" idx="16"/>
          </p:nvPr>
        </p:nvSpPr>
        <p:spPr/>
        <p:txBody>
          <a:bodyPr/>
          <a:lstStyle/>
          <a:p>
            <a:pPr algn="r">
              <a:defRPr/>
            </a:pPr>
            <a:r>
              <a:rPr lang="en-US" dirty="0" smtClean="0"/>
              <a:t>Page </a:t>
            </a:r>
            <a:fld id="{EBC07571-3134-BB4B-B83F-1A9FE18D34F3}" type="slidenum">
              <a:rPr lang="en-US" smtClean="0"/>
              <a:pPr algn="r">
                <a:defRPr/>
              </a:pPr>
              <a:t>4</a:t>
            </a:fld>
            <a:endParaRPr lang="en-US" dirty="0"/>
          </a:p>
        </p:txBody>
      </p:sp>
      <p:sp>
        <p:nvSpPr>
          <p:cNvPr id="6" name="Inhaltsplatzhalter 1"/>
          <p:cNvSpPr>
            <a:spLocks noGrp="1"/>
          </p:cNvSpPr>
          <p:nvPr>
            <p:ph sz="quarter" idx="13"/>
          </p:nvPr>
        </p:nvSpPr>
        <p:spPr>
          <a:xfrm>
            <a:off x="1042988" y="1341437"/>
            <a:ext cx="7742237" cy="4932000"/>
          </a:xfrm>
        </p:spPr>
        <p:txBody>
          <a:bodyPr/>
          <a:lstStyle/>
          <a:p>
            <a:r>
              <a:rPr lang="en-US" sz="2400" dirty="0" smtClean="0"/>
              <a:t>A high FFS transmission is an important step towards an extracted beam of high intensity</a:t>
            </a:r>
          </a:p>
          <a:p>
            <a:r>
              <a:rPr lang="en-US" sz="2400" dirty="0" smtClean="0"/>
              <a:t>Desirable for FLASH proton therapy.</a:t>
            </a:r>
          </a:p>
          <a:p>
            <a:endParaRPr lang="en-US" sz="2400" dirty="0" smtClean="0"/>
          </a:p>
          <a:p>
            <a:r>
              <a:rPr lang="en-US" sz="2400" dirty="0" smtClean="0"/>
              <a:t>Simulation may be helpful to quantify the factors correlated with FFS transmission.</a:t>
            </a:r>
          </a:p>
          <a:p>
            <a:r>
              <a:rPr lang="en-US" sz="2400" dirty="0" smtClean="0"/>
              <a:t>Simulation may shed more light on further improvement</a:t>
            </a:r>
          </a:p>
        </p:txBody>
      </p:sp>
    </p:spTree>
    <p:extLst>
      <p:ext uri="{BB962C8B-B14F-4D97-AF65-F5344CB8AC3E}">
        <p14:creationId xmlns:p14="http://schemas.microsoft.com/office/powerpoint/2010/main" val="365290114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dirty="0" smtClean="0"/>
              <a:t>OPAL Simulation</a:t>
            </a:r>
            <a:endParaRPr lang="en-US" sz="2400" noProof="0" dirty="0"/>
          </a:p>
        </p:txBody>
      </p:sp>
      <p:sp>
        <p:nvSpPr>
          <p:cNvPr id="3" name="Foliennummernplatzhalter 2"/>
          <p:cNvSpPr>
            <a:spLocks noGrp="1"/>
          </p:cNvSpPr>
          <p:nvPr>
            <p:ph type="sldNum" sz="quarter" idx="16"/>
          </p:nvPr>
        </p:nvSpPr>
        <p:spPr/>
        <p:txBody>
          <a:bodyPr/>
          <a:lstStyle/>
          <a:p>
            <a:pPr algn="r">
              <a:defRPr/>
            </a:pPr>
            <a:r>
              <a:rPr lang="en-US" dirty="0" smtClean="0"/>
              <a:t>Page </a:t>
            </a:r>
            <a:fld id="{EBC07571-3134-BB4B-B83F-1A9FE18D34F3}" type="slidenum">
              <a:rPr lang="en-US" smtClean="0"/>
              <a:pPr algn="r">
                <a:defRPr/>
              </a:pPr>
              <a:t>5</a:t>
            </a:fld>
            <a:endParaRPr lang="en-US" dirty="0"/>
          </a:p>
        </p:txBody>
      </p:sp>
      <p:sp>
        <p:nvSpPr>
          <p:cNvPr id="6" name="Inhaltsplatzhalter 1"/>
          <p:cNvSpPr>
            <a:spLocks noGrp="1"/>
          </p:cNvSpPr>
          <p:nvPr>
            <p:ph sz="quarter" idx="13"/>
          </p:nvPr>
        </p:nvSpPr>
        <p:spPr>
          <a:xfrm>
            <a:off x="1042988" y="1341437"/>
            <a:ext cx="7742237" cy="4932000"/>
          </a:xfrm>
        </p:spPr>
        <p:txBody>
          <a:bodyPr/>
          <a:lstStyle/>
          <a:p>
            <a:r>
              <a:rPr lang="en-US" sz="2400" dirty="0" smtClean="0"/>
              <a:t>OPAL is a parallel open source tool developed at PSI for charged particle optics in accelerators and beam lines. </a:t>
            </a:r>
            <a:endParaRPr lang="en-US" sz="2400" noProof="0" dirty="0" smtClean="0"/>
          </a:p>
          <a:p>
            <a:r>
              <a:rPr lang="en-US" sz="2400" noProof="0" dirty="0" smtClean="0"/>
              <a:t>In OPAL </a:t>
            </a:r>
            <a:r>
              <a:rPr lang="en-US" sz="2400" dirty="0" smtClean="0"/>
              <a:t>simulation</a:t>
            </a:r>
            <a:r>
              <a:rPr lang="en-US" sz="2400" noProof="0" dirty="0" smtClean="0"/>
              <a:t>, a particle can only cycle anticlockwise inside a cyclotron</a:t>
            </a:r>
            <a:r>
              <a:rPr lang="en-US" sz="2400" dirty="0" smtClean="0"/>
              <a:t>.</a:t>
            </a:r>
          </a:p>
          <a:p>
            <a:r>
              <a:rPr lang="en-US" sz="2400" dirty="0" smtClean="0"/>
              <a:t>In medical cyclotron COMET, protons cycle clockwise.</a:t>
            </a:r>
          </a:p>
          <a:p>
            <a:r>
              <a:rPr lang="en-US" sz="2400" dirty="0" smtClean="0"/>
              <a:t>The model in this simulation is a mirror image of the real machine.</a:t>
            </a:r>
          </a:p>
          <a:p>
            <a:endParaRPr lang="en-US" sz="2400" noProof="0" dirty="0" smtClean="0"/>
          </a:p>
          <a:p>
            <a:r>
              <a:rPr lang="en-US" sz="2400" dirty="0" smtClean="0"/>
              <a:t>Particle tracking starts from the chimney opening at t = 0.</a:t>
            </a:r>
          </a:p>
          <a:p>
            <a:r>
              <a:rPr lang="en-US" sz="2400" dirty="0" smtClean="0">
                <a:sym typeface="Symbol" panose="05050102010706020507" pitchFamily="18" charset="2"/>
              </a:rPr>
              <a:t></a:t>
            </a:r>
            <a:r>
              <a:rPr lang="en-US" sz="2400" baseline="-25000" dirty="0" smtClean="0">
                <a:sym typeface="Symbol" panose="05050102010706020507" pitchFamily="18" charset="2"/>
              </a:rPr>
              <a:t>0</a:t>
            </a:r>
            <a:r>
              <a:rPr lang="en-US" sz="2400" dirty="0" smtClean="0">
                <a:sym typeface="Symbol" panose="05050102010706020507" pitchFamily="18" charset="2"/>
              </a:rPr>
              <a:t> is the initial </a:t>
            </a:r>
            <a:r>
              <a:rPr lang="en-US" sz="2400" dirty="0" smtClean="0"/>
              <a:t>RF phase at t = 0.</a:t>
            </a:r>
          </a:p>
          <a:p>
            <a:r>
              <a:rPr lang="en-US" sz="2400" noProof="0" dirty="0" err="1" smtClean="0"/>
              <a:t>V</a:t>
            </a:r>
            <a:r>
              <a:rPr lang="en-US" sz="2400" baseline="-25000" noProof="0" dirty="0" err="1" smtClean="0"/>
              <a:t>puller</a:t>
            </a:r>
            <a:r>
              <a:rPr lang="en-US" sz="2400" noProof="0" dirty="0" smtClean="0"/>
              <a:t> = -V</a:t>
            </a:r>
            <a:r>
              <a:rPr lang="en-US" sz="2400" baseline="-25000" noProof="0" dirty="0" smtClean="0"/>
              <a:t>0</a:t>
            </a:r>
            <a:r>
              <a:rPr lang="en-US" sz="2400" noProof="0" dirty="0" smtClean="0"/>
              <a:t>cos(</a:t>
            </a:r>
            <a:r>
              <a:rPr lang="en-US" sz="2400" noProof="0" dirty="0" smtClean="0">
                <a:sym typeface="Symbol" panose="05050102010706020507" pitchFamily="18" charset="2"/>
              </a:rPr>
              <a:t>t+</a:t>
            </a:r>
            <a:r>
              <a:rPr lang="en-US" sz="2400" dirty="0" smtClean="0">
                <a:sym typeface="Symbol" panose="05050102010706020507" pitchFamily="18" charset="2"/>
              </a:rPr>
              <a:t></a:t>
            </a:r>
            <a:r>
              <a:rPr lang="en-US" sz="2400" baseline="-25000" dirty="0" smtClean="0">
                <a:sym typeface="Symbol" panose="05050102010706020507" pitchFamily="18" charset="2"/>
              </a:rPr>
              <a:t>0</a:t>
            </a:r>
            <a:r>
              <a:rPr lang="en-US" sz="2400" noProof="0" dirty="0" smtClean="0"/>
              <a:t>)</a:t>
            </a:r>
          </a:p>
          <a:p>
            <a:r>
              <a:rPr lang="en-US" sz="2400" noProof="0" dirty="0" smtClean="0">
                <a:sym typeface="Symbol" panose="05050102010706020507" pitchFamily="18" charset="2"/>
              </a:rPr>
              <a:t> = 2f, f = 72.61 MHz, V</a:t>
            </a:r>
            <a:r>
              <a:rPr lang="en-US" sz="2400" baseline="-25000" noProof="0" dirty="0" smtClean="0">
                <a:sym typeface="Symbol" panose="05050102010706020507" pitchFamily="18" charset="2"/>
              </a:rPr>
              <a:t>0</a:t>
            </a:r>
            <a:r>
              <a:rPr lang="en-US" sz="2400" noProof="0" dirty="0" smtClean="0">
                <a:sym typeface="Symbol" panose="05050102010706020507" pitchFamily="18" charset="2"/>
              </a:rPr>
              <a:t>  80 kV</a:t>
            </a:r>
            <a:endParaRPr lang="en-US" sz="2400" noProof="0" dirty="0" smtClean="0"/>
          </a:p>
          <a:p>
            <a:pPr marL="0" indent="0">
              <a:buNone/>
            </a:pPr>
            <a:endParaRPr lang="en-US" noProof="0" dirty="0"/>
          </a:p>
        </p:txBody>
      </p:sp>
    </p:spTree>
    <p:extLst>
      <p:ext uri="{BB962C8B-B14F-4D97-AF65-F5344CB8AC3E}">
        <p14:creationId xmlns:p14="http://schemas.microsoft.com/office/powerpoint/2010/main" val="381282312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7"/>
          </p:nvPr>
        </p:nvSpPr>
        <p:spPr/>
        <p:txBody>
          <a:bodyPr/>
          <a:lstStyle/>
          <a:p>
            <a:pPr algn="r">
              <a:defRPr/>
            </a:pPr>
            <a:r>
              <a:rPr lang="en-US" dirty="0" smtClean="0"/>
              <a:t>Page </a:t>
            </a:r>
            <a:fld id="{EBC07571-3134-BB4B-B83F-1A9FE18D34F3}" type="slidenum">
              <a:rPr lang="en-US" smtClean="0"/>
              <a:pPr algn="r">
                <a:defRPr/>
              </a:pPr>
              <a:t>6</a:t>
            </a:fld>
            <a:endParaRPr lang="en-US" dirty="0"/>
          </a:p>
        </p:txBody>
      </p:sp>
      <p:sp>
        <p:nvSpPr>
          <p:cNvPr id="6" name="Titel 5"/>
          <p:cNvSpPr>
            <a:spLocks noGrp="1"/>
          </p:cNvSpPr>
          <p:nvPr>
            <p:ph type="title"/>
          </p:nvPr>
        </p:nvSpPr>
        <p:spPr/>
        <p:txBody>
          <a:bodyPr/>
          <a:lstStyle/>
          <a:p>
            <a:r>
              <a:rPr lang="en-US" sz="2400" dirty="0" smtClean="0"/>
              <a:t>OPAL Model for COMET Central Region</a:t>
            </a:r>
            <a:endParaRPr lang="en-US" sz="2400" dirty="0"/>
          </a:p>
        </p:txBody>
      </p:sp>
      <p:sp>
        <p:nvSpPr>
          <p:cNvPr id="11" name="Inhaltsplatzhalter 16"/>
          <p:cNvSpPr txBox="1">
            <a:spLocks/>
          </p:cNvSpPr>
          <p:nvPr/>
        </p:nvSpPr>
        <p:spPr>
          <a:xfrm>
            <a:off x="4824000" y="792000"/>
            <a:ext cx="4248000" cy="5868000"/>
          </a:xfrm>
          <a:prstGeom prst="rect">
            <a:avLst/>
          </a:prstGeom>
        </p:spPr>
        <p:txBody>
          <a:bodyPr/>
          <a:lst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sz="1800" kern="1200" spc="0" baseline="0">
                <a:solidFill>
                  <a:schemeClr val="tx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800" kern="1200" spc="0" baseline="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sz="1800" spc="0" baseline="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9pPr>
          </a:lstStyle>
          <a:p>
            <a:r>
              <a:rPr lang="en-US" sz="2000" dirty="0" smtClean="0"/>
              <a:t>OPAL uses only rectangular collimator blocks in a cyclotron</a:t>
            </a:r>
          </a:p>
          <a:p>
            <a:endParaRPr lang="en-US" sz="2000" dirty="0" smtClean="0">
              <a:solidFill>
                <a:srgbClr val="0000FF"/>
              </a:solidFill>
            </a:endParaRPr>
          </a:p>
          <a:p>
            <a:pPr>
              <a:buClr>
                <a:srgbClr val="0000FF"/>
              </a:buClr>
            </a:pPr>
            <a:r>
              <a:rPr lang="en-US" sz="2000" dirty="0" smtClean="0">
                <a:solidFill>
                  <a:srgbClr val="0000FF"/>
                </a:solidFill>
              </a:rPr>
              <a:t>Chimney is modeled by 12  rectangular collimator blocks</a:t>
            </a:r>
            <a:endParaRPr lang="en-US" sz="2000" dirty="0" smtClean="0"/>
          </a:p>
          <a:p>
            <a:pPr>
              <a:buClr>
                <a:srgbClr val="FF0000"/>
              </a:buClr>
            </a:pPr>
            <a:r>
              <a:rPr lang="en-US" sz="2000" dirty="0" smtClean="0">
                <a:solidFill>
                  <a:srgbClr val="FF0000"/>
                </a:solidFill>
              </a:rPr>
              <a:t>Opening 0.5 mm wide and 3 mm high</a:t>
            </a:r>
          </a:p>
          <a:p>
            <a:r>
              <a:rPr lang="en-US" sz="2000" dirty="0" smtClean="0"/>
              <a:t>Chimney rotation is implemented</a:t>
            </a:r>
          </a:p>
          <a:p>
            <a:endParaRPr lang="en-US" sz="2000" dirty="0" smtClean="0"/>
          </a:p>
          <a:p>
            <a:r>
              <a:rPr lang="en-US" sz="2000" dirty="0" smtClean="0"/>
              <a:t>Puller is modeled by 16 rectangular collimator blocks</a:t>
            </a:r>
          </a:p>
          <a:p>
            <a:r>
              <a:rPr lang="en-US" sz="2000" dirty="0" smtClean="0"/>
              <a:t>Puller shift is implemented</a:t>
            </a:r>
          </a:p>
          <a:p>
            <a:pPr marL="0" indent="0">
              <a:buNone/>
            </a:pPr>
            <a:endParaRPr lang="en-US" sz="2000" dirty="0" smtClean="0"/>
          </a:p>
          <a:p>
            <a:pPr>
              <a:buClr>
                <a:schemeClr val="accent6"/>
              </a:buClr>
            </a:pPr>
            <a:r>
              <a:rPr lang="en-US" sz="2000" dirty="0" smtClean="0">
                <a:solidFill>
                  <a:srgbClr val="77AD30"/>
                </a:solidFill>
              </a:rPr>
              <a:t>FFS is modeled by 10 rectangular collimator blocks</a:t>
            </a:r>
          </a:p>
          <a:p>
            <a:r>
              <a:rPr lang="en-US" sz="2000" dirty="0" smtClean="0"/>
              <a:t>Shifting, opening and closing of FFS are implemented</a:t>
            </a:r>
          </a:p>
        </p:txBody>
      </p:sp>
      <p:pic>
        <p:nvPicPr>
          <p:cNvPr id="3" name="Inhaltsplatzhalter 2"/>
          <p:cNvPicPr>
            <a:picLocks noGrp="1" noChangeAspect="1"/>
          </p:cNvPicPr>
          <p:nvPr>
            <p:ph sz="quarter" idx="13"/>
          </p:nvPr>
        </p:nvPicPr>
        <p:blipFill>
          <a:blip r:embed="rId3"/>
          <a:stretch>
            <a:fillRect/>
          </a:stretch>
        </p:blipFill>
        <p:spPr>
          <a:xfrm>
            <a:off x="972000" y="720000"/>
            <a:ext cx="3781425" cy="2987675"/>
          </a:xfrm>
          <a:prstGeom prst="rect">
            <a:avLst/>
          </a:prstGeom>
        </p:spPr>
      </p:pic>
      <p:pic>
        <p:nvPicPr>
          <p:cNvPr id="4" name="Grafik 3"/>
          <p:cNvPicPr>
            <a:picLocks noChangeAspect="1"/>
          </p:cNvPicPr>
          <p:nvPr/>
        </p:nvPicPr>
        <p:blipFill>
          <a:blip r:embed="rId4"/>
          <a:stretch>
            <a:fillRect/>
          </a:stretch>
        </p:blipFill>
        <p:spPr>
          <a:xfrm>
            <a:off x="971999" y="3744002"/>
            <a:ext cx="3755714" cy="2976286"/>
          </a:xfrm>
          <a:prstGeom prst="rect">
            <a:avLst/>
          </a:prstGeom>
        </p:spPr>
      </p:pic>
      <p:sp>
        <p:nvSpPr>
          <p:cNvPr id="2" name="TextBox 1"/>
          <p:cNvSpPr txBox="1"/>
          <p:nvPr/>
        </p:nvSpPr>
        <p:spPr>
          <a:xfrm>
            <a:off x="1187624" y="2276872"/>
            <a:ext cx="864096" cy="360040"/>
          </a:xfrm>
          <a:prstGeom prst="rect">
            <a:avLst/>
          </a:prstGeom>
          <a:noFill/>
        </p:spPr>
        <p:txBody>
          <a:bodyPr wrap="none" lIns="0" tIns="0" rIns="0" bIns="0" rtlCol="0">
            <a:noAutofit/>
          </a:bodyPr>
          <a:lstStyle/>
          <a:p>
            <a:pPr>
              <a:lnSpc>
                <a:spcPct val="110000"/>
              </a:lnSpc>
              <a:spcBef>
                <a:spcPts val="0"/>
              </a:spcBef>
            </a:pPr>
            <a:r>
              <a:rPr lang="en-US" sz="1800" kern="1000" spc="30" dirty="0" smtClean="0">
                <a:solidFill>
                  <a:srgbClr val="0000FF"/>
                </a:solidFill>
                <a:latin typeface="+mn-lt"/>
                <a:cs typeface="Franklin Gothic Book"/>
              </a:rPr>
              <a:t>Chimney</a:t>
            </a:r>
          </a:p>
        </p:txBody>
      </p:sp>
      <p:sp>
        <p:nvSpPr>
          <p:cNvPr id="7" name="TextBox 6"/>
          <p:cNvSpPr txBox="1"/>
          <p:nvPr/>
        </p:nvSpPr>
        <p:spPr>
          <a:xfrm>
            <a:off x="2881764" y="1891680"/>
            <a:ext cx="914400" cy="770384"/>
          </a:xfrm>
          <a:prstGeom prst="rect">
            <a:avLst/>
          </a:prstGeom>
          <a:noFill/>
        </p:spPr>
        <p:txBody>
          <a:bodyPr wrap="none" lIns="0" tIns="0" rIns="0" bIns="0" rtlCol="0">
            <a:noAutofit/>
          </a:bodyPr>
          <a:lstStyle/>
          <a:p>
            <a:pPr>
              <a:lnSpc>
                <a:spcPct val="110000"/>
              </a:lnSpc>
              <a:spcBef>
                <a:spcPts val="0"/>
              </a:spcBef>
            </a:pPr>
            <a:r>
              <a:rPr lang="en-US" sz="1800" kern="1000" spc="30" dirty="0" smtClean="0">
                <a:latin typeface="+mn-lt"/>
                <a:cs typeface="Franklin Gothic Book"/>
              </a:rPr>
              <a:t>Puller</a:t>
            </a:r>
          </a:p>
        </p:txBody>
      </p:sp>
      <p:sp>
        <p:nvSpPr>
          <p:cNvPr id="8" name="TextBox 7"/>
          <p:cNvSpPr txBox="1"/>
          <p:nvPr/>
        </p:nvSpPr>
        <p:spPr>
          <a:xfrm>
            <a:off x="2880000" y="4193784"/>
            <a:ext cx="360040" cy="315336"/>
          </a:xfrm>
          <a:prstGeom prst="rect">
            <a:avLst/>
          </a:prstGeom>
          <a:noFill/>
        </p:spPr>
        <p:txBody>
          <a:bodyPr wrap="none" lIns="0" tIns="0" rIns="0" bIns="0" rtlCol="0">
            <a:noAutofit/>
          </a:bodyPr>
          <a:lstStyle/>
          <a:p>
            <a:pPr>
              <a:lnSpc>
                <a:spcPct val="110000"/>
              </a:lnSpc>
              <a:spcBef>
                <a:spcPts val="0"/>
              </a:spcBef>
            </a:pPr>
            <a:r>
              <a:rPr lang="en-US" sz="1800" kern="1000" spc="30" dirty="0" smtClean="0">
                <a:solidFill>
                  <a:srgbClr val="197418"/>
                </a:solidFill>
                <a:latin typeface="+mn-lt"/>
                <a:cs typeface="Franklin Gothic Book"/>
              </a:rPr>
              <a:t>FFS</a:t>
            </a:r>
          </a:p>
        </p:txBody>
      </p:sp>
      <p:pic>
        <p:nvPicPr>
          <p:cNvPr id="10" name="Picture 9"/>
          <p:cNvPicPr>
            <a:picLocks noChangeAspect="1"/>
          </p:cNvPicPr>
          <p:nvPr/>
        </p:nvPicPr>
        <p:blipFill>
          <a:blip r:embed="rId5"/>
          <a:stretch>
            <a:fillRect/>
          </a:stretch>
        </p:blipFill>
        <p:spPr>
          <a:xfrm>
            <a:off x="3240000" y="3744000"/>
            <a:ext cx="975238" cy="975238"/>
          </a:xfrm>
          <a:prstGeom prst="rect">
            <a:avLst/>
          </a:prstGeom>
        </p:spPr>
      </p:pic>
      <p:sp>
        <p:nvSpPr>
          <p:cNvPr id="9" name="TextBox 8"/>
          <p:cNvSpPr txBox="1"/>
          <p:nvPr/>
        </p:nvSpPr>
        <p:spPr>
          <a:xfrm>
            <a:off x="2962800" y="3924000"/>
            <a:ext cx="162000" cy="162000"/>
          </a:xfrm>
          <a:prstGeom prst="rect">
            <a:avLst/>
          </a:prstGeom>
          <a:noFill/>
          <a:ln w="19050">
            <a:solidFill>
              <a:srgbClr val="FF0000"/>
            </a:solidFill>
          </a:ln>
        </p:spPr>
        <p:txBody>
          <a:bodyPr wrap="square" lIns="0" tIns="0" rIns="0" bIns="0" rtlCol="0">
            <a:noAutofit/>
          </a:bodyPr>
          <a:lstStyle/>
          <a:p>
            <a:pPr>
              <a:lnSpc>
                <a:spcPct val="110000"/>
              </a:lnSpc>
              <a:spcBef>
                <a:spcPts val="0"/>
              </a:spcBef>
            </a:pPr>
            <a:endParaRPr lang="en-US" sz="1800" kern="1000" spc="30" dirty="0" smtClean="0">
              <a:latin typeface="+mn-lt"/>
              <a:cs typeface="Franklin Gothic Book"/>
            </a:endParaRPr>
          </a:p>
        </p:txBody>
      </p:sp>
      <p:cxnSp>
        <p:nvCxnSpPr>
          <p:cNvPr id="13" name="Straight Arrow Connector 12"/>
          <p:cNvCxnSpPr/>
          <p:nvPr/>
        </p:nvCxnSpPr>
        <p:spPr bwMode="auto">
          <a:xfrm flipV="1">
            <a:off x="3132000" y="3888000"/>
            <a:ext cx="648000" cy="10800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pic>
        <p:nvPicPr>
          <p:cNvPr id="17" name="Picture 16"/>
          <p:cNvPicPr>
            <a:picLocks noChangeAspect="1"/>
          </p:cNvPicPr>
          <p:nvPr/>
        </p:nvPicPr>
        <p:blipFill>
          <a:blip r:embed="rId6"/>
          <a:stretch>
            <a:fillRect/>
          </a:stretch>
        </p:blipFill>
        <p:spPr>
          <a:xfrm>
            <a:off x="1332000" y="1728000"/>
            <a:ext cx="88065" cy="342000"/>
          </a:xfrm>
          <a:prstGeom prst="rect">
            <a:avLst/>
          </a:prstGeom>
        </p:spPr>
      </p:pic>
      <p:cxnSp>
        <p:nvCxnSpPr>
          <p:cNvPr id="19" name="Straight Arrow Connector 18"/>
          <p:cNvCxnSpPr>
            <a:cxnSpLocks noChangeAspect="1"/>
          </p:cNvCxnSpPr>
          <p:nvPr/>
        </p:nvCxnSpPr>
        <p:spPr bwMode="auto">
          <a:xfrm rot="-180000">
            <a:off x="2952000" y="864000"/>
            <a:ext cx="360000" cy="360000"/>
          </a:xfrm>
          <a:prstGeom prst="straightConnector1">
            <a:avLst/>
          </a:prstGeom>
          <a:solidFill>
            <a:schemeClr val="accent1"/>
          </a:solidFill>
          <a:ln w="31750" cap="flat" cmpd="sng" algn="ctr">
            <a:solidFill>
              <a:schemeClr val="tx1"/>
            </a:solidFill>
            <a:prstDash val="solid"/>
            <a:round/>
            <a:headEnd type="triangle"/>
            <a:tailEnd type="triangle"/>
          </a:ln>
          <a:effectLst/>
        </p:spPr>
      </p:cxnSp>
      <p:cxnSp>
        <p:nvCxnSpPr>
          <p:cNvPr id="21" name="Straight Arrow Connector 20"/>
          <p:cNvCxnSpPr>
            <a:cxnSpLocks noChangeAspect="1"/>
          </p:cNvCxnSpPr>
          <p:nvPr/>
        </p:nvCxnSpPr>
        <p:spPr bwMode="auto">
          <a:xfrm rot="5100000">
            <a:off x="3816000" y="4284000"/>
            <a:ext cx="360000" cy="360000"/>
          </a:xfrm>
          <a:prstGeom prst="straightConnector1">
            <a:avLst/>
          </a:prstGeom>
          <a:solidFill>
            <a:schemeClr val="accent1"/>
          </a:solidFill>
          <a:ln w="31750" cap="flat" cmpd="sng" algn="ctr">
            <a:solidFill>
              <a:srgbClr val="77AD30"/>
            </a:solidFill>
            <a:prstDash val="solid"/>
            <a:round/>
            <a:headEnd type="triangle"/>
            <a:tailEnd type="triangle"/>
          </a:ln>
          <a:effectLst/>
        </p:spPr>
      </p:cxnSp>
    </p:spTree>
    <p:extLst>
      <p:ext uri="{BB962C8B-B14F-4D97-AF65-F5344CB8AC3E}">
        <p14:creationId xmlns:p14="http://schemas.microsoft.com/office/powerpoint/2010/main" val="378533361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7"/>
          </p:nvPr>
        </p:nvSpPr>
        <p:spPr/>
        <p:txBody>
          <a:bodyPr/>
          <a:lstStyle/>
          <a:p>
            <a:pPr algn="r">
              <a:defRPr/>
            </a:pPr>
            <a:r>
              <a:rPr lang="de-DE" dirty="0"/>
              <a:t>Page </a:t>
            </a:r>
            <a:fld id="{EBC07571-3134-BB4B-B83F-1A9FE18D34F3}" type="slidenum">
              <a:rPr lang="de-DE" smtClean="0"/>
              <a:pPr algn="r">
                <a:defRPr/>
              </a:pPr>
              <a:t>7</a:t>
            </a:fld>
            <a:endParaRPr lang="de-DE" dirty="0"/>
          </a:p>
        </p:txBody>
      </p:sp>
      <p:sp>
        <p:nvSpPr>
          <p:cNvPr id="6" name="Titel 5"/>
          <p:cNvSpPr>
            <a:spLocks noGrp="1"/>
          </p:cNvSpPr>
          <p:nvPr>
            <p:ph type="title"/>
          </p:nvPr>
        </p:nvSpPr>
        <p:spPr/>
        <p:txBody>
          <a:bodyPr/>
          <a:lstStyle/>
          <a:p>
            <a:r>
              <a:rPr lang="en-GB" sz="2400" dirty="0" smtClean="0"/>
              <a:t>Radial PROBEs FFS_FRONT </a:t>
            </a:r>
            <a:r>
              <a:rPr lang="en-GB" sz="2400" dirty="0"/>
              <a:t>&amp;</a:t>
            </a:r>
            <a:r>
              <a:rPr lang="en-GB" sz="2400" dirty="0" smtClean="0"/>
              <a:t> FFS_END</a:t>
            </a:r>
            <a:endParaRPr lang="en-GB" sz="2400" noProof="0" dirty="0"/>
          </a:p>
        </p:txBody>
      </p:sp>
      <p:sp>
        <p:nvSpPr>
          <p:cNvPr id="11" name="Inhaltsplatzhalter 16"/>
          <p:cNvSpPr txBox="1">
            <a:spLocks/>
          </p:cNvSpPr>
          <p:nvPr/>
        </p:nvSpPr>
        <p:spPr>
          <a:xfrm>
            <a:off x="4896000" y="864000"/>
            <a:ext cx="4176000" cy="5760000"/>
          </a:xfrm>
          <a:prstGeom prst="rect">
            <a:avLst/>
          </a:prstGeom>
        </p:spPr>
        <p:txBody>
          <a:bodyPr/>
          <a:lst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sz="1800" kern="1200" spc="0" baseline="0">
                <a:solidFill>
                  <a:schemeClr val="tx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800" kern="1200" spc="0" baseline="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sz="1800" spc="0" baseline="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9pPr>
          </a:lstStyle>
          <a:p>
            <a:r>
              <a:rPr lang="en-US" sz="2000" dirty="0"/>
              <a:t>PROBE </a:t>
            </a:r>
            <a:r>
              <a:rPr lang="en-US" sz="2000" dirty="0" smtClean="0"/>
              <a:t>in </a:t>
            </a:r>
            <a:r>
              <a:rPr lang="en-US" sz="2000" dirty="0"/>
              <a:t>OPAL is </a:t>
            </a:r>
            <a:r>
              <a:rPr lang="en-US" sz="2000" dirty="0" smtClean="0"/>
              <a:t>a rectangular plane defined by its two corners (</a:t>
            </a:r>
            <a:r>
              <a:rPr lang="en-US" sz="2000" dirty="0" err="1" smtClean="0"/>
              <a:t>xstart</a:t>
            </a:r>
            <a:r>
              <a:rPr lang="en-US" sz="2000" dirty="0" smtClean="0"/>
              <a:t>, </a:t>
            </a:r>
            <a:r>
              <a:rPr lang="en-US" sz="2000" dirty="0" err="1" smtClean="0"/>
              <a:t>ystart</a:t>
            </a:r>
            <a:r>
              <a:rPr lang="en-US" sz="2000" dirty="0" smtClean="0"/>
              <a:t>, </a:t>
            </a:r>
            <a:r>
              <a:rPr lang="en-US" sz="2000" dirty="0" err="1" smtClean="0"/>
              <a:t>zstart</a:t>
            </a:r>
            <a:r>
              <a:rPr lang="en-US" sz="2000" dirty="0" smtClean="0"/>
              <a:t>) and (</a:t>
            </a:r>
            <a:r>
              <a:rPr lang="en-US" sz="2000" dirty="0" err="1" smtClean="0"/>
              <a:t>xend</a:t>
            </a:r>
            <a:r>
              <a:rPr lang="en-US" sz="2000" dirty="0" smtClean="0"/>
              <a:t>, </a:t>
            </a:r>
            <a:r>
              <a:rPr lang="en-US" sz="2000" dirty="0" err="1" smtClean="0"/>
              <a:t>yend</a:t>
            </a:r>
            <a:r>
              <a:rPr lang="en-US" sz="2000" dirty="0" smtClean="0"/>
              <a:t>, </a:t>
            </a:r>
            <a:r>
              <a:rPr lang="en-US" sz="2000" dirty="0" err="1" smtClean="0"/>
              <a:t>zend</a:t>
            </a:r>
            <a:r>
              <a:rPr lang="en-US" sz="2000" dirty="0" smtClean="0"/>
              <a:t>)</a:t>
            </a:r>
          </a:p>
          <a:p>
            <a:r>
              <a:rPr lang="en-US" sz="2000" dirty="0" smtClean="0"/>
              <a:t>PROBE has no effect on a passing particle</a:t>
            </a:r>
          </a:p>
          <a:p>
            <a:r>
              <a:rPr lang="en-US" sz="2000" dirty="0" smtClean="0"/>
              <a:t>PROBE registers the state of a particle upon passing </a:t>
            </a:r>
            <a:r>
              <a:rPr lang="en-US" sz="2000" smtClean="0"/>
              <a:t>the probe</a:t>
            </a:r>
            <a:endParaRPr lang="en-US" sz="2000" dirty="0" smtClean="0"/>
          </a:p>
          <a:p>
            <a:pPr marL="0" indent="0">
              <a:buNone/>
            </a:pPr>
            <a:r>
              <a:rPr lang="en-US" sz="2000" dirty="0" smtClean="0"/>
              <a:t>            (x, y, z, </a:t>
            </a:r>
            <a:r>
              <a:rPr lang="en-US" sz="2000" dirty="0" err="1" smtClean="0"/>
              <a:t>p</a:t>
            </a:r>
            <a:r>
              <a:rPr lang="en-US" sz="2000" baseline="-25000" dirty="0" err="1" smtClean="0"/>
              <a:t>x</a:t>
            </a:r>
            <a:r>
              <a:rPr lang="en-US" sz="2000" dirty="0" smtClean="0"/>
              <a:t>, </a:t>
            </a:r>
            <a:r>
              <a:rPr lang="en-US" sz="2000" dirty="0" err="1" smtClean="0"/>
              <a:t>p</a:t>
            </a:r>
            <a:r>
              <a:rPr lang="en-US" sz="2000" baseline="-25000" dirty="0" err="1" smtClean="0"/>
              <a:t>y</a:t>
            </a:r>
            <a:r>
              <a:rPr lang="en-US" sz="2000" dirty="0" smtClean="0"/>
              <a:t>, </a:t>
            </a:r>
            <a:r>
              <a:rPr lang="en-US" sz="2000" dirty="0" err="1" smtClean="0"/>
              <a:t>p</a:t>
            </a:r>
            <a:r>
              <a:rPr lang="en-US" sz="2000" baseline="-25000" dirty="0" err="1" smtClean="0"/>
              <a:t>z</a:t>
            </a:r>
            <a:r>
              <a:rPr lang="en-US" sz="2000" dirty="0" smtClean="0"/>
              <a:t>)</a:t>
            </a:r>
          </a:p>
          <a:p>
            <a:endParaRPr lang="en-US" sz="2000" dirty="0" smtClean="0"/>
          </a:p>
          <a:p>
            <a:r>
              <a:rPr lang="en-US" sz="2000" dirty="0" smtClean="0"/>
              <a:t>Two PROBEs are created </a:t>
            </a:r>
          </a:p>
          <a:p>
            <a:r>
              <a:rPr lang="en-US" sz="2000" dirty="0" smtClean="0">
                <a:solidFill>
                  <a:srgbClr val="FF0000"/>
                </a:solidFill>
              </a:rPr>
              <a:t>FFS_FRONT</a:t>
            </a:r>
            <a:r>
              <a:rPr lang="en-US" sz="2000" dirty="0" smtClean="0"/>
              <a:t> just in front of FFS</a:t>
            </a:r>
          </a:p>
          <a:p>
            <a:r>
              <a:rPr lang="en-US" sz="2000" dirty="0" smtClean="0">
                <a:solidFill>
                  <a:srgbClr val="FF0000"/>
                </a:solidFill>
              </a:rPr>
              <a:t>FFS_END</a:t>
            </a:r>
            <a:r>
              <a:rPr lang="en-US" sz="2000" dirty="0" smtClean="0"/>
              <a:t> just behind FFS</a:t>
            </a:r>
          </a:p>
        </p:txBody>
      </p:sp>
      <p:pic>
        <p:nvPicPr>
          <p:cNvPr id="9" name="Inhaltsplatzhalter 8"/>
          <p:cNvPicPr>
            <a:picLocks noGrp="1" noChangeAspect="1"/>
          </p:cNvPicPr>
          <p:nvPr>
            <p:ph sz="quarter" idx="13"/>
          </p:nvPr>
        </p:nvPicPr>
        <p:blipFill>
          <a:blip r:embed="rId3"/>
          <a:stretch>
            <a:fillRect/>
          </a:stretch>
        </p:blipFill>
        <p:spPr>
          <a:xfrm>
            <a:off x="791995" y="791997"/>
            <a:ext cx="4124762" cy="5639428"/>
          </a:xfrm>
          <a:prstGeom prst="rect">
            <a:avLst/>
          </a:prstGeom>
        </p:spPr>
      </p:pic>
      <p:sp>
        <p:nvSpPr>
          <p:cNvPr id="12" name="Textfeld 11"/>
          <p:cNvSpPr txBox="1"/>
          <p:nvPr/>
        </p:nvSpPr>
        <p:spPr>
          <a:xfrm>
            <a:off x="2771800" y="1556792"/>
            <a:ext cx="1152128" cy="360040"/>
          </a:xfrm>
          <a:prstGeom prst="rect">
            <a:avLst/>
          </a:prstGeom>
          <a:noFill/>
        </p:spPr>
        <p:txBody>
          <a:bodyPr wrap="none" lIns="0" tIns="0" rIns="0" bIns="0" rtlCol="0">
            <a:noAutofit/>
          </a:bodyPr>
          <a:lstStyle/>
          <a:p>
            <a:pPr>
              <a:lnSpc>
                <a:spcPct val="110000"/>
              </a:lnSpc>
              <a:spcBef>
                <a:spcPts val="0"/>
              </a:spcBef>
            </a:pPr>
            <a:r>
              <a:rPr lang="en-US" sz="1800" b="1" kern="1000" spc="30" dirty="0" smtClean="0">
                <a:solidFill>
                  <a:srgbClr val="FF0000"/>
                </a:solidFill>
                <a:latin typeface="+mn-lt"/>
                <a:cs typeface="Franklin Gothic Book"/>
              </a:rPr>
              <a:t>FFS_FRONT</a:t>
            </a:r>
          </a:p>
        </p:txBody>
      </p:sp>
      <p:sp>
        <p:nvSpPr>
          <p:cNvPr id="13" name="Textfeld 12"/>
          <p:cNvSpPr txBox="1"/>
          <p:nvPr/>
        </p:nvSpPr>
        <p:spPr>
          <a:xfrm>
            <a:off x="1713384" y="1116000"/>
            <a:ext cx="914400" cy="296776"/>
          </a:xfrm>
          <a:prstGeom prst="rect">
            <a:avLst/>
          </a:prstGeom>
          <a:noFill/>
        </p:spPr>
        <p:txBody>
          <a:bodyPr wrap="none" lIns="0" tIns="0" rIns="0" bIns="0" rtlCol="0">
            <a:noAutofit/>
          </a:bodyPr>
          <a:lstStyle/>
          <a:p>
            <a:pPr>
              <a:lnSpc>
                <a:spcPct val="110000"/>
              </a:lnSpc>
              <a:spcBef>
                <a:spcPts val="0"/>
              </a:spcBef>
            </a:pPr>
            <a:r>
              <a:rPr lang="en-US" sz="1800" b="1" kern="1000" spc="30" dirty="0" smtClean="0">
                <a:solidFill>
                  <a:srgbClr val="FF0000"/>
                </a:solidFill>
                <a:latin typeface="+mn-lt"/>
                <a:cs typeface="Franklin Gothic Book"/>
              </a:rPr>
              <a:t>FFS_END</a:t>
            </a:r>
          </a:p>
        </p:txBody>
      </p:sp>
    </p:spTree>
    <p:extLst>
      <p:ext uri="{BB962C8B-B14F-4D97-AF65-F5344CB8AC3E}">
        <p14:creationId xmlns:p14="http://schemas.microsoft.com/office/powerpoint/2010/main" val="136713053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7"/>
          </p:nvPr>
        </p:nvSpPr>
        <p:spPr/>
        <p:txBody>
          <a:bodyPr/>
          <a:lstStyle/>
          <a:p>
            <a:pPr algn="r">
              <a:defRPr/>
            </a:pPr>
            <a:r>
              <a:rPr lang="en-US" dirty="0" smtClean="0"/>
              <a:t>Page </a:t>
            </a:r>
            <a:fld id="{EBC07571-3134-BB4B-B83F-1A9FE18D34F3}" type="slidenum">
              <a:rPr lang="en-US" smtClean="0"/>
              <a:pPr algn="r">
                <a:defRPr/>
              </a:pPr>
              <a:t>8</a:t>
            </a:fld>
            <a:endParaRPr lang="en-US" dirty="0"/>
          </a:p>
        </p:txBody>
      </p:sp>
      <p:sp>
        <p:nvSpPr>
          <p:cNvPr id="6" name="Titel 5"/>
          <p:cNvSpPr>
            <a:spLocks noGrp="1"/>
          </p:cNvSpPr>
          <p:nvPr>
            <p:ph type="title"/>
          </p:nvPr>
        </p:nvSpPr>
        <p:spPr/>
        <p:txBody>
          <a:bodyPr/>
          <a:lstStyle/>
          <a:p>
            <a:r>
              <a:rPr lang="en-US" sz="2400" dirty="0" smtClean="0"/>
              <a:t>Particle Tracking in Electromagnetic Fields</a:t>
            </a:r>
            <a:endParaRPr lang="en-US" sz="2400" dirty="0"/>
          </a:p>
        </p:txBody>
      </p:sp>
      <p:sp>
        <p:nvSpPr>
          <p:cNvPr id="11" name="Inhaltsplatzhalter 16"/>
          <p:cNvSpPr txBox="1">
            <a:spLocks/>
          </p:cNvSpPr>
          <p:nvPr/>
        </p:nvSpPr>
        <p:spPr>
          <a:xfrm>
            <a:off x="4896000" y="792000"/>
            <a:ext cx="4032000" cy="5760000"/>
          </a:xfrm>
          <a:prstGeom prst="rect">
            <a:avLst/>
          </a:prstGeom>
        </p:spPr>
        <p:txBody>
          <a:bodyPr/>
          <a:lst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sz="1800" kern="1200" spc="0" baseline="0">
                <a:solidFill>
                  <a:schemeClr val="tx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800" kern="1200" spc="0" baseline="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sz="1800" spc="0" baseline="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9pPr>
          </a:lstStyle>
          <a:p>
            <a:r>
              <a:rPr lang="en-US" dirty="0" smtClean="0"/>
              <a:t>OPAL features particle tracking through electromagnetic field maps</a:t>
            </a:r>
          </a:p>
          <a:p>
            <a:r>
              <a:rPr lang="en-US" dirty="0" smtClean="0"/>
              <a:t>2D/3D, static/RF, separated/overlapped</a:t>
            </a:r>
          </a:p>
          <a:p>
            <a:endParaRPr lang="en-US" dirty="0" smtClean="0"/>
          </a:p>
          <a:p>
            <a:r>
              <a:rPr lang="en-US" dirty="0" smtClean="0"/>
              <a:t>2D static magnetic field map in the median plane from TOSCA simulation </a:t>
            </a:r>
          </a:p>
          <a:p>
            <a:r>
              <a:rPr lang="en-US" dirty="0" smtClean="0"/>
              <a:t>Unit: mm &amp; </a:t>
            </a:r>
            <a:r>
              <a:rPr lang="en-US" dirty="0" err="1" smtClean="0"/>
              <a:t>kGauss</a:t>
            </a:r>
            <a:endParaRPr lang="en-US" dirty="0" smtClean="0"/>
          </a:p>
          <a:p>
            <a:r>
              <a:rPr lang="en-US" dirty="0" smtClean="0">
                <a:sym typeface="Symbol" panose="05050102010706020507" pitchFamily="18" charset="2"/>
              </a:rPr>
              <a:t></a:t>
            </a:r>
            <a:r>
              <a:rPr lang="en-US" dirty="0" smtClean="0"/>
              <a:t>2.4 T in the central region</a:t>
            </a:r>
          </a:p>
          <a:p>
            <a:r>
              <a:rPr lang="en-US" dirty="0" smtClean="0">
                <a:sym typeface="Symbol" panose="05050102010706020507" pitchFamily="18" charset="2"/>
              </a:rPr>
              <a:t>3 T near extraction</a:t>
            </a:r>
            <a:endParaRPr lang="en-US" dirty="0" smtClean="0"/>
          </a:p>
          <a:p>
            <a:pPr marL="0" indent="0">
              <a:buNone/>
            </a:pPr>
            <a:endParaRPr lang="en-US" dirty="0" smtClean="0"/>
          </a:p>
          <a:p>
            <a:pPr>
              <a:buClr>
                <a:srgbClr val="0000FF"/>
              </a:buClr>
            </a:pPr>
            <a:r>
              <a:rPr lang="en-US" dirty="0" smtClean="0">
                <a:solidFill>
                  <a:srgbClr val="0000FF"/>
                </a:solidFill>
              </a:rPr>
              <a:t>3D E-component of RF field 1700×1700×30 mm</a:t>
            </a:r>
            <a:r>
              <a:rPr lang="en-US" baseline="30000" dirty="0" smtClean="0">
                <a:solidFill>
                  <a:srgbClr val="0000FF"/>
                </a:solidFill>
              </a:rPr>
              <a:t>3</a:t>
            </a:r>
            <a:r>
              <a:rPr lang="en-US" dirty="0" smtClean="0">
                <a:solidFill>
                  <a:srgbClr val="0000FF"/>
                </a:solidFill>
              </a:rPr>
              <a:t> from ANSYS RF simulation</a:t>
            </a:r>
          </a:p>
          <a:p>
            <a:pPr>
              <a:buClr>
                <a:srgbClr val="0000FF"/>
              </a:buClr>
            </a:pPr>
            <a:r>
              <a:rPr lang="en-US" dirty="0" smtClean="0">
                <a:solidFill>
                  <a:srgbClr val="0000FF"/>
                </a:solidFill>
              </a:rPr>
              <a:t>Unit: mm &amp; MV/m</a:t>
            </a:r>
          </a:p>
          <a:p>
            <a:pPr>
              <a:buClr>
                <a:srgbClr val="0000FF"/>
              </a:buClr>
            </a:pPr>
            <a:r>
              <a:rPr lang="en-US" dirty="0" smtClean="0">
                <a:solidFill>
                  <a:srgbClr val="0000FF"/>
                </a:solidFill>
                <a:sym typeface="Symbol" panose="05050102010706020507" pitchFamily="18" charset="2"/>
              </a:rPr>
              <a:t>250 MeV in 650 turns</a:t>
            </a:r>
            <a:endParaRPr lang="en-US" dirty="0" smtClean="0">
              <a:solidFill>
                <a:srgbClr val="0000FF"/>
              </a:solidFill>
            </a:endParaRPr>
          </a:p>
          <a:p>
            <a:endParaRPr lang="en-US" dirty="0" smtClean="0"/>
          </a:p>
          <a:p>
            <a:pPr>
              <a:buClr>
                <a:srgbClr val="FF0000"/>
              </a:buClr>
            </a:pPr>
            <a:r>
              <a:rPr lang="en-US" dirty="0" smtClean="0">
                <a:solidFill>
                  <a:srgbClr val="FF0000"/>
                </a:solidFill>
              </a:rPr>
              <a:t>Four maps for four inner trim rods</a:t>
            </a:r>
          </a:p>
          <a:p>
            <a:pPr>
              <a:buClr>
                <a:srgbClr val="FF0000"/>
              </a:buClr>
            </a:pPr>
            <a:r>
              <a:rPr lang="en-US" dirty="0" smtClean="0">
                <a:solidFill>
                  <a:srgbClr val="FF0000"/>
                </a:solidFill>
              </a:rPr>
              <a:t>Hard edge and uniform</a:t>
            </a:r>
          </a:p>
          <a:p>
            <a:pPr>
              <a:buClr>
                <a:srgbClr val="FF0000"/>
              </a:buClr>
            </a:pPr>
            <a:r>
              <a:rPr lang="en-US" dirty="0" smtClean="0">
                <a:solidFill>
                  <a:srgbClr val="FF0000"/>
                </a:solidFill>
              </a:rPr>
              <a:t>Important for beam centering</a:t>
            </a:r>
          </a:p>
        </p:txBody>
      </p:sp>
      <p:pic>
        <p:nvPicPr>
          <p:cNvPr id="4" name="Inhaltsplatzhalter 3"/>
          <p:cNvPicPr>
            <a:picLocks noGrp="1" noChangeAspect="1"/>
          </p:cNvPicPr>
          <p:nvPr>
            <p:ph sz="quarter" idx="18"/>
          </p:nvPr>
        </p:nvPicPr>
        <p:blipFill>
          <a:blip r:embed="rId3">
            <a:extLst>
              <a:ext uri="{28A0092B-C50C-407E-A947-70E740481C1C}">
                <a14:useLocalDpi xmlns:a14="http://schemas.microsoft.com/office/drawing/2010/main" val="0"/>
              </a:ext>
            </a:extLst>
          </a:blip>
          <a:stretch>
            <a:fillRect/>
          </a:stretch>
        </p:blipFill>
        <p:spPr>
          <a:xfrm>
            <a:off x="1079999" y="3908097"/>
            <a:ext cx="3121152" cy="2953512"/>
          </a:xfrm>
        </p:spPr>
      </p:pic>
      <p:pic>
        <p:nvPicPr>
          <p:cNvPr id="3" name="Inhaltsplatzhalter 2"/>
          <p:cNvPicPr>
            <a:picLocks noGrp="1" noChangeAspect="1"/>
          </p:cNvPicPr>
          <p:nvPr>
            <p:ph sz="quarter" idx="13"/>
          </p:nvPr>
        </p:nvPicPr>
        <p:blipFill>
          <a:blip r:embed="rId4"/>
          <a:stretch>
            <a:fillRect/>
          </a:stretch>
        </p:blipFill>
        <p:spPr>
          <a:xfrm>
            <a:off x="900000" y="720000"/>
            <a:ext cx="3888887" cy="3246834"/>
          </a:xfrm>
          <a:prstGeom prst="rect">
            <a:avLst/>
          </a:prstGeom>
        </p:spPr>
      </p:pic>
    </p:spTree>
    <p:extLst>
      <p:ext uri="{BB962C8B-B14F-4D97-AF65-F5344CB8AC3E}">
        <p14:creationId xmlns:p14="http://schemas.microsoft.com/office/powerpoint/2010/main" val="343837114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7"/>
          </p:nvPr>
        </p:nvSpPr>
        <p:spPr/>
        <p:txBody>
          <a:bodyPr/>
          <a:lstStyle/>
          <a:p>
            <a:pPr algn="r">
              <a:defRPr/>
            </a:pPr>
            <a:r>
              <a:rPr lang="en-US" dirty="0" smtClean="0"/>
              <a:t>Page </a:t>
            </a:r>
            <a:fld id="{EBC07571-3134-BB4B-B83F-1A9FE18D34F3}" type="slidenum">
              <a:rPr lang="en-US" smtClean="0"/>
              <a:pPr algn="r">
                <a:defRPr/>
              </a:pPr>
              <a:t>9</a:t>
            </a:fld>
            <a:endParaRPr lang="en-US" dirty="0"/>
          </a:p>
        </p:txBody>
      </p:sp>
      <p:sp>
        <p:nvSpPr>
          <p:cNvPr id="6" name="Titel 5"/>
          <p:cNvSpPr>
            <a:spLocks noGrp="1"/>
          </p:cNvSpPr>
          <p:nvPr>
            <p:ph type="title"/>
          </p:nvPr>
        </p:nvSpPr>
        <p:spPr/>
        <p:txBody>
          <a:bodyPr/>
          <a:lstStyle/>
          <a:p>
            <a:r>
              <a:rPr lang="en-US" sz="2400" noProof="0" dirty="0" smtClean="0"/>
              <a:t>E-Field in </a:t>
            </a:r>
            <a:r>
              <a:rPr lang="en-US" sz="2400" dirty="0" smtClean="0"/>
              <a:t>Central Region from ANSYS</a:t>
            </a:r>
            <a:endParaRPr lang="en-US" sz="2400" noProof="0" dirty="0"/>
          </a:p>
        </p:txBody>
      </p:sp>
      <p:sp>
        <p:nvSpPr>
          <p:cNvPr id="11" name="Inhaltsplatzhalter 16"/>
          <p:cNvSpPr txBox="1">
            <a:spLocks/>
          </p:cNvSpPr>
          <p:nvPr/>
        </p:nvSpPr>
        <p:spPr>
          <a:xfrm>
            <a:off x="432000" y="5040000"/>
            <a:ext cx="8496000" cy="1728000"/>
          </a:xfrm>
          <a:prstGeom prst="rect">
            <a:avLst/>
          </a:prstGeom>
        </p:spPr>
        <p:txBody>
          <a:bodyPr/>
          <a:lst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sz="1800" kern="1200" spc="0" baseline="0">
                <a:solidFill>
                  <a:schemeClr val="tx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800" kern="1200" spc="0" baseline="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sz="1800" spc="0" baseline="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9pPr>
          </a:lstStyle>
          <a:p>
            <a:r>
              <a:rPr lang="en-US" sz="2000" dirty="0" smtClean="0"/>
              <a:t>Field map for a specific puller shift/chimney rotation calculated by ANSYS electrostatic field analysis</a:t>
            </a:r>
          </a:p>
          <a:p>
            <a:r>
              <a:rPr lang="en-US" sz="2000" dirty="0" smtClean="0"/>
              <a:t>Chimney grounded, Dee 1/3 (Puller) at -80cos(</a:t>
            </a:r>
            <a:r>
              <a:rPr lang="en-US" sz="2000" dirty="0" smtClean="0">
                <a:sym typeface="Symbol" panose="05050102010706020507" pitchFamily="18" charset="2"/>
              </a:rPr>
              <a:t></a:t>
            </a:r>
            <a:r>
              <a:rPr lang="en-US" sz="2000" baseline="-25000" dirty="0" smtClean="0">
                <a:sym typeface="Symbol" panose="05050102010706020507" pitchFamily="18" charset="2"/>
              </a:rPr>
              <a:t>0</a:t>
            </a:r>
            <a:r>
              <a:rPr lang="en-US" sz="2000" dirty="0" smtClean="0">
                <a:sym typeface="Symbol" panose="05050102010706020507" pitchFamily="18" charset="2"/>
              </a:rPr>
              <a:t>) kV, Dee 2/4 at +</a:t>
            </a:r>
            <a:r>
              <a:rPr lang="en-US" sz="2000" dirty="0" smtClean="0"/>
              <a:t>80cos(</a:t>
            </a:r>
            <a:r>
              <a:rPr lang="en-US" sz="2000" dirty="0" smtClean="0">
                <a:sym typeface="Symbol" panose="05050102010706020507" pitchFamily="18" charset="2"/>
              </a:rPr>
              <a:t></a:t>
            </a:r>
            <a:r>
              <a:rPr lang="en-US" sz="2000" baseline="-25000" dirty="0" smtClean="0">
                <a:sym typeface="Symbol" panose="05050102010706020507" pitchFamily="18" charset="2"/>
              </a:rPr>
              <a:t>0</a:t>
            </a:r>
            <a:r>
              <a:rPr lang="en-US" sz="2000" dirty="0" smtClean="0">
                <a:sym typeface="Symbol" panose="05050102010706020507" pitchFamily="18" charset="2"/>
              </a:rPr>
              <a:t>) kV</a:t>
            </a:r>
          </a:p>
          <a:p>
            <a:r>
              <a:rPr lang="en-US" sz="2000" dirty="0" smtClean="0">
                <a:sym typeface="Symbol" panose="05050102010706020507" pitchFamily="18" charset="2"/>
              </a:rPr>
              <a:t></a:t>
            </a:r>
            <a:r>
              <a:rPr lang="en-US" sz="2000" baseline="-25000" dirty="0" smtClean="0">
                <a:sym typeface="Symbol" panose="05050102010706020507" pitchFamily="18" charset="2"/>
              </a:rPr>
              <a:t>0</a:t>
            </a:r>
            <a:r>
              <a:rPr lang="en-US" sz="2000" dirty="0" smtClean="0">
                <a:sym typeface="Symbol" panose="05050102010706020507" pitchFamily="18" charset="2"/>
              </a:rPr>
              <a:t> = -85:5:-75°, -74:1:-49°, -50:5:-25°, 33 </a:t>
            </a:r>
            <a:r>
              <a:rPr lang="en-US" sz="2000" dirty="0">
                <a:sym typeface="Symbol" panose="05050102010706020507" pitchFamily="18" charset="2"/>
              </a:rPr>
              <a:t></a:t>
            </a:r>
            <a:r>
              <a:rPr lang="en-US" sz="2000" baseline="-25000" dirty="0" smtClean="0">
                <a:sym typeface="Symbol" panose="05050102010706020507" pitchFamily="18" charset="2"/>
              </a:rPr>
              <a:t>0</a:t>
            </a:r>
            <a:r>
              <a:rPr lang="en-US" sz="2000" dirty="0">
                <a:sym typeface="Symbol" panose="05050102010706020507" pitchFamily="18" charset="2"/>
              </a:rPr>
              <a:t> </a:t>
            </a:r>
            <a:r>
              <a:rPr lang="en-US" sz="2000" dirty="0" smtClean="0">
                <a:sym typeface="Symbol" panose="05050102010706020507" pitchFamily="18" charset="2"/>
              </a:rPr>
              <a:t>points </a:t>
            </a:r>
          </a:p>
          <a:p>
            <a:r>
              <a:rPr lang="en-US" sz="2000" dirty="0" smtClean="0">
                <a:sym typeface="Symbol" panose="05050102010706020507" pitchFamily="18" charset="2"/>
              </a:rPr>
              <a:t></a:t>
            </a:r>
            <a:r>
              <a:rPr lang="en-US" sz="2000" baseline="-25000" dirty="0" smtClean="0">
                <a:sym typeface="Symbol" panose="05050102010706020507" pitchFamily="18" charset="2"/>
              </a:rPr>
              <a:t>0</a:t>
            </a:r>
            <a:r>
              <a:rPr lang="en-US" sz="2000" dirty="0" smtClean="0">
                <a:sym typeface="Symbol" panose="05050102010706020507" pitchFamily="18" charset="2"/>
              </a:rPr>
              <a:t> from -75° to -50° important for FFS transmission</a:t>
            </a:r>
            <a:endParaRPr lang="en-US" sz="2000" dirty="0" smtClean="0"/>
          </a:p>
        </p:txBody>
      </p:sp>
      <p:pic>
        <p:nvPicPr>
          <p:cNvPr id="8" name="Content Placeholder 7"/>
          <p:cNvPicPr>
            <a:picLocks noGrp="1" noChangeAspect="1"/>
          </p:cNvPicPr>
          <p:nvPr>
            <p:ph sz="quarter" idx="18"/>
          </p:nvPr>
        </p:nvPicPr>
        <p:blipFill>
          <a:blip r:embed="rId3"/>
          <a:stretch>
            <a:fillRect/>
          </a:stretch>
        </p:blipFill>
        <p:spPr>
          <a:xfrm>
            <a:off x="4680000" y="791999"/>
            <a:ext cx="4371264" cy="3960000"/>
          </a:xfrm>
          <a:prstGeom prst="rect">
            <a:avLst/>
          </a:prstGeom>
        </p:spPr>
      </p:pic>
      <p:pic>
        <p:nvPicPr>
          <p:cNvPr id="7" name="Content Placeholder 6"/>
          <p:cNvPicPr>
            <a:picLocks noGrp="1" noChangeAspect="1"/>
          </p:cNvPicPr>
          <p:nvPr>
            <p:ph sz="quarter" idx="13"/>
          </p:nvPr>
        </p:nvPicPr>
        <p:blipFill>
          <a:blip r:embed="rId4"/>
          <a:stretch>
            <a:fillRect/>
          </a:stretch>
        </p:blipFill>
        <p:spPr>
          <a:xfrm>
            <a:off x="215996" y="791999"/>
            <a:ext cx="4375584" cy="3960000"/>
          </a:xfrm>
          <a:prstGeom prst="rect">
            <a:avLst/>
          </a:prstGeom>
        </p:spPr>
      </p:pic>
      <p:sp>
        <p:nvSpPr>
          <p:cNvPr id="12" name="TextBox 11"/>
          <p:cNvSpPr txBox="1"/>
          <p:nvPr/>
        </p:nvSpPr>
        <p:spPr>
          <a:xfrm>
            <a:off x="1152000" y="864000"/>
            <a:ext cx="1944216" cy="576064"/>
          </a:xfrm>
          <a:prstGeom prst="rect">
            <a:avLst/>
          </a:prstGeom>
          <a:noFill/>
        </p:spPr>
        <p:txBody>
          <a:bodyPr wrap="none" lIns="0" tIns="0" rIns="0" bIns="0" rtlCol="0">
            <a:noAutofit/>
          </a:bodyPr>
          <a:lstStyle/>
          <a:p>
            <a:pPr>
              <a:lnSpc>
                <a:spcPct val="110000"/>
              </a:lnSpc>
              <a:spcBef>
                <a:spcPts val="0"/>
              </a:spcBef>
            </a:pPr>
            <a:r>
              <a:rPr lang="en-US" b="1" kern="1000" spc="30" dirty="0" smtClean="0">
                <a:latin typeface="+mn-lt"/>
                <a:cs typeface="Franklin Gothic Book"/>
              </a:rPr>
              <a:t>0.00 mm puller shift</a:t>
            </a:r>
          </a:p>
          <a:p>
            <a:pPr>
              <a:lnSpc>
                <a:spcPct val="110000"/>
              </a:lnSpc>
              <a:spcBef>
                <a:spcPts val="0"/>
              </a:spcBef>
            </a:pPr>
            <a:r>
              <a:rPr lang="en-US" b="1" kern="1000" spc="30" dirty="0" smtClean="0">
                <a:latin typeface="+mn-lt"/>
                <a:cs typeface="Franklin Gothic Book"/>
              </a:rPr>
              <a:t>0.0° chimney rotation</a:t>
            </a:r>
          </a:p>
        </p:txBody>
      </p:sp>
      <p:sp>
        <p:nvSpPr>
          <p:cNvPr id="13" name="TextBox 12"/>
          <p:cNvSpPr txBox="1"/>
          <p:nvPr/>
        </p:nvSpPr>
        <p:spPr>
          <a:xfrm>
            <a:off x="5616000" y="864000"/>
            <a:ext cx="1944216" cy="576064"/>
          </a:xfrm>
          <a:prstGeom prst="rect">
            <a:avLst/>
          </a:prstGeom>
          <a:noFill/>
        </p:spPr>
        <p:txBody>
          <a:bodyPr wrap="none" lIns="0" tIns="0" rIns="0" bIns="0" rtlCol="0">
            <a:noAutofit/>
          </a:bodyPr>
          <a:lstStyle/>
          <a:p>
            <a:pPr>
              <a:lnSpc>
                <a:spcPct val="110000"/>
              </a:lnSpc>
              <a:spcBef>
                <a:spcPts val="0"/>
              </a:spcBef>
            </a:pPr>
            <a:r>
              <a:rPr lang="en-US" b="1" kern="1000" spc="30" dirty="0" smtClean="0">
                <a:latin typeface="+mn-lt"/>
                <a:cs typeface="Franklin Gothic Book"/>
              </a:rPr>
              <a:t>0.57 mm puller shift</a:t>
            </a:r>
          </a:p>
          <a:p>
            <a:pPr>
              <a:lnSpc>
                <a:spcPct val="110000"/>
              </a:lnSpc>
              <a:spcBef>
                <a:spcPts val="0"/>
              </a:spcBef>
            </a:pPr>
            <a:r>
              <a:rPr lang="en-US" b="1" kern="1000" spc="30" dirty="0" smtClean="0">
                <a:latin typeface="+mn-lt"/>
                <a:cs typeface="Franklin Gothic Book"/>
              </a:rPr>
              <a:t>5.6° chimney rotation</a:t>
            </a:r>
          </a:p>
        </p:txBody>
      </p:sp>
    </p:spTree>
    <p:extLst>
      <p:ext uri="{BB962C8B-B14F-4D97-AF65-F5344CB8AC3E}">
        <p14:creationId xmlns:p14="http://schemas.microsoft.com/office/powerpoint/2010/main" val="150286994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PSI-Powerpoint-Master Calibri V2">
  <a:themeElements>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fontScheme name="Georgia/Calibri">
      <a:majorFont>
        <a:latin typeface="Georgia"/>
        <a:ea typeface="ヒラギノ角ゴ Pro W3"/>
        <a:cs typeface="ヒラギノ角ゴ Pro W3"/>
      </a:majorFont>
      <a:minorFont>
        <a:latin typeface="Calibri"/>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chemeClr val="tx1"/>
            </a:solidFill>
            <a:effectLst/>
            <a:latin typeface="Times" charset="0"/>
          </a:defRPr>
        </a:defPPr>
      </a:lstStyle>
    </a:lnDef>
    <a:txDef>
      <a:spPr>
        <a:noFill/>
      </a:spPr>
      <a:bodyPr wrap="none" lIns="0" tIns="0" rIns="0" bIns="0" rtlCol="0">
        <a:noAutofit/>
      </a:bodyPr>
      <a:lstStyle>
        <a:defPPr>
          <a:lnSpc>
            <a:spcPct val="110000"/>
          </a:lnSpc>
          <a:spcBef>
            <a:spcPts val="0"/>
          </a:spcBef>
          <a:defRPr sz="1800" kern="1000" spc="30" dirty="0" smtClean="0">
            <a:latin typeface="+mn-lt"/>
            <a:cs typeface="Franklin Gothic Book"/>
          </a:defRPr>
        </a:defPPr>
      </a:lstStyle>
    </a:txDef>
  </a:objectDefaults>
  <a:extraClrSchemeLst>
    <a:extraClrScheme>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clrMap bg1="lt1" tx1="dk1" bg2="lt2" tx2="dk2" accent1="accent1" accent2="accent2" accent3="accent3" accent4="accent4" accent5="accent5" accent6="accent6" hlink="hlink" folHlink="folHlink"/>
    </a:extraClrScheme>
  </a:extraClrSchemeLst>
  <a:custClrLst>
    <a:custClr name="Grau 100%">
      <a:srgbClr val="505050"/>
    </a:custClr>
    <a:custClr name="Gelb 100%">
      <a:srgbClr val="FDCA00"/>
    </a:custClr>
    <a:custClr name="Orange 100%">
      <a:srgbClr val="EB5B00"/>
    </a:custClr>
    <a:custClr name="Rot 100%">
      <a:srgbClr val="C50006"/>
    </a:custClr>
    <a:custClr name="Braun 100%">
      <a:srgbClr val="85543A"/>
    </a:custClr>
    <a:custClr name="Olivgrün 100%">
      <a:srgbClr val="8F7111"/>
    </a:custClr>
    <a:custClr name="Hellgrün 100%">
      <a:srgbClr val="82911A"/>
    </a:custClr>
    <a:custClr name="Grün 100%">
      <a:srgbClr val="197418"/>
    </a:custClr>
    <a:custClr name="Violet 100%">
      <a:srgbClr val="7C204E"/>
    </a:custClr>
    <a:custClr name="Blau 100%">
      <a:srgbClr val="003B6E"/>
    </a:custClr>
    <a:custClr name="Grau 80%">
      <a:srgbClr val="686868"/>
    </a:custClr>
    <a:custClr name="Gelb 80%">
      <a:srgbClr val="FED43E"/>
    </a:custClr>
    <a:custClr name="Orange 80%">
      <a:srgbClr val="EE7B34"/>
    </a:custClr>
    <a:custClr name="Rot 80%">
      <a:srgbClr val="D04729"/>
    </a:custClr>
    <a:custClr name="Braun 80%">
      <a:srgbClr val="9A7059"/>
    </a:custClr>
    <a:custClr name="Olivgrün 80%">
      <a:srgbClr val="A48841"/>
    </a:custClr>
    <a:custClr name="Hellgrün 80%">
      <a:srgbClr val="9BA34C"/>
    </a:custClr>
    <a:custClr name="Grün 80%">
      <a:srgbClr val="518A42"/>
    </a:custClr>
    <a:custClr name="Violet 80%">
      <a:srgbClr val="914967"/>
    </a:custClr>
    <a:custClr name="Blau 80%">
      <a:srgbClr val="405583"/>
    </a:custClr>
    <a:custClr name="Grau 60%">
      <a:srgbClr val="969696"/>
    </a:custClr>
    <a:custClr name="Gelb 60%">
      <a:srgbClr val="FEDE74"/>
    </a:custClr>
    <a:custClr name="Orange 60%">
      <a:srgbClr val="F29E62"/>
    </a:custClr>
    <a:custClr name="Rot 60%">
      <a:srgbClr val="DA7252"/>
    </a:custClr>
    <a:custClr name="Braun 60%">
      <a:srgbClr val="B2917D"/>
    </a:custClr>
    <a:custClr name="Olivgrün 60%">
      <a:srgbClr val="BAA46A"/>
    </a:custClr>
    <a:custClr name="Hellgrün 60%">
      <a:srgbClr val="B5B874"/>
    </a:custClr>
    <a:custClr name="Grün 60%">
      <a:srgbClr val="7DA569"/>
    </a:custClr>
    <a:custClr name="Violet 60%">
      <a:srgbClr val="AA7084"/>
    </a:custClr>
    <a:custClr name="Blau 60%">
      <a:srgbClr val="69769E"/>
    </a:custClr>
    <a:custClr name="Grau 40%">
      <a:srgbClr val="B9B9B9"/>
    </a:custClr>
    <a:custClr name="Gelb 40%">
      <a:srgbClr val="FFEAA8"/>
    </a:custClr>
    <a:custClr name="Orange 40%">
      <a:srgbClr val="F6C096"/>
    </a:custClr>
    <a:custClr name="Rot 40%">
      <a:srgbClr val="E7A287"/>
    </a:custClr>
    <a:custClr name="Braun 40%">
      <a:srgbClr val="CAB5A6"/>
    </a:custClr>
    <a:custClr name="Olivgrün 40%">
      <a:srgbClr val="D0C19B"/>
    </a:custClr>
    <a:custClr name="Hellgrün 40%">
      <a:srgbClr val="CED0A4"/>
    </a:custClr>
    <a:custClr name="Grün 40%">
      <a:srgbClr val="A8C39A"/>
    </a:custClr>
    <a:custClr name="Violet 40%">
      <a:srgbClr val="C49FAA"/>
    </a:custClr>
    <a:custClr name="Blau 40%">
      <a:srgbClr val="989FBD"/>
    </a:custClr>
    <a:custClr name="Grau 20%">
      <a:srgbClr val="E5E5E5"/>
    </a:custClr>
    <a:custClr name="Gelb 20%">
      <a:srgbClr val="FFF5D6"/>
    </a:custClr>
    <a:custClr name="Orange 20%">
      <a:srgbClr val="FBE1CC"/>
    </a:custClr>
    <a:custClr name="Rot 20%">
      <a:srgbClr val="F3D2C2"/>
    </a:custClr>
    <a:custClr name="Braun 20%">
      <a:srgbClr val="E4D9D2"/>
    </a:custClr>
    <a:custClr name="Olivgrün 20%">
      <a:srgbClr val="E8E1CE"/>
    </a:custClr>
    <a:custClr name="Hellgrün 20%">
      <a:srgbClr val="E7E8D3"/>
    </a:custClr>
    <a:custClr name="Grün 20%">
      <a:srgbClr val="D4E2CE"/>
    </a:custClr>
    <a:custClr name="Violet 20%">
      <a:srgbClr val="E1D0D5"/>
    </a:custClr>
    <a:custClr name="Blau 20%">
      <a:srgbClr val="CBCFDF"/>
    </a:custClr>
  </a:custClrLst>
  <a:extLst>
    <a:ext uri="{05A4C25C-085E-4340-85A3-A5531E510DB2}">
      <thm15:themeFamily xmlns:thm15="http://schemas.microsoft.com/office/thememl/2012/main" name="PSI PowerPoint Master english 4_3.potx" id="{5765F3A5-C807-40A8-A02D-92727387B257}" vid="{056310D9-9A79-47DB-A30C-49EEDD3FB39B}"/>
    </a:ext>
  </a:ext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PowerPoint-Vorlage Format 4_3 (EN)_VO-9713-105</Template>
  <TotalTime>0</TotalTime>
  <Words>1525</Words>
  <Application>Microsoft Office PowerPoint</Application>
  <PresentationFormat>On-screen Show (4:3)</PresentationFormat>
  <Paragraphs>256</Paragraphs>
  <Slides>20</Slides>
  <Notes>19</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ＭＳ Ｐゴシック</vt:lpstr>
      <vt:lpstr>ヒラギノ角ゴ Pro W3</vt:lpstr>
      <vt:lpstr>Arial</vt:lpstr>
      <vt:lpstr>Arial Narrow</vt:lpstr>
      <vt:lpstr>Calibri</vt:lpstr>
      <vt:lpstr>Cambria Math</vt:lpstr>
      <vt:lpstr>Franklin Gothic Book</vt:lpstr>
      <vt:lpstr>Georgia</vt:lpstr>
      <vt:lpstr>Symbol</vt:lpstr>
      <vt:lpstr>Times</vt:lpstr>
      <vt:lpstr>PSI-Powerpoint-Master Calibri V2</vt:lpstr>
      <vt:lpstr>OPAL Simulation on the Beam Transmission in the Central Region of Medical Cyclotron COMET</vt:lpstr>
      <vt:lpstr>Outline</vt:lpstr>
      <vt:lpstr>The Story Starts from Varian/ACCEL</vt:lpstr>
      <vt:lpstr>Motivation</vt:lpstr>
      <vt:lpstr>OPAL Simulation</vt:lpstr>
      <vt:lpstr>OPAL Model for COMET Central Region</vt:lpstr>
      <vt:lpstr>Radial PROBEs FFS_FRONT &amp; FFS_END</vt:lpstr>
      <vt:lpstr>Particle Tracking in Electromagnetic Fields</vt:lpstr>
      <vt:lpstr>E-Field in Central Region from ANSYS</vt:lpstr>
      <vt:lpstr>Zero Potential Line Shifting with Puller Voltage</vt:lpstr>
      <vt:lpstr>Initial Conditions for Particle Tracking</vt:lpstr>
      <vt:lpstr>Particle Distribution on FFS Front Surface</vt:lpstr>
      <vt:lpstr>d-Histogram after 0.57 mm Shift/5.6° Rotation </vt:lpstr>
      <vt:lpstr>d ̅ and σd on FFS Front Surface vs. 0</vt:lpstr>
      <vt:lpstr>Number of Protons Passing FFS vs. 0</vt:lpstr>
      <vt:lpstr>Integrated FFS Transmission  vs. V0</vt:lpstr>
      <vt:lpstr>Experiment in COMET Cyclotron</vt:lpstr>
      <vt:lpstr>Beam on Radial Probe vs. Voltage on RF Pickup </vt:lpstr>
      <vt:lpstr>Summary</vt:lpstr>
      <vt:lpstr>Acknowledgement</vt:lpstr>
    </vt:vector>
  </TitlesOfParts>
  <Company>PSI - Paul Scherrer Institut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Transmission FFS</dc:title>
  <dc:creator>Zhang Hui</dc:creator>
  <cp:lastModifiedBy>Zhang Hui (PSI)</cp:lastModifiedBy>
  <cp:revision>501</cp:revision>
  <cp:lastPrinted>2015-07-23T13:50:07Z</cp:lastPrinted>
  <dcterms:created xsi:type="dcterms:W3CDTF">2021-11-16T10:15:04Z</dcterms:created>
  <dcterms:modified xsi:type="dcterms:W3CDTF">2022-12-06T18:49:14Z</dcterms:modified>
</cp:coreProperties>
</file>