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743" r:id="rId3"/>
    <p:sldId id="266" r:id="rId4"/>
    <p:sldId id="753" r:id="rId5"/>
    <p:sldId id="735" r:id="rId6"/>
    <p:sldId id="900" r:id="rId7"/>
    <p:sldId id="901" r:id="rId8"/>
    <p:sldId id="737" r:id="rId9"/>
    <p:sldId id="886" r:id="rId10"/>
    <p:sldId id="899" r:id="rId11"/>
    <p:sldId id="311" r:id="rId12"/>
    <p:sldId id="765" r:id="rId13"/>
    <p:sldId id="701" r:id="rId14"/>
    <p:sldId id="768" r:id="rId15"/>
    <p:sldId id="281" r:id="rId16"/>
    <p:sldId id="887" r:id="rId17"/>
    <p:sldId id="889" r:id="rId18"/>
    <p:sldId id="890" r:id="rId19"/>
    <p:sldId id="898" r:id="rId20"/>
    <p:sldId id="265" r:id="rId21"/>
    <p:sldId id="897" r:id="rId22"/>
    <p:sldId id="267" r:id="rId23"/>
    <p:sldId id="70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5500"/>
    <a:srgbClr val="388000"/>
    <a:srgbClr val="5A8CCB"/>
    <a:srgbClr val="E93D40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83"/>
    <p:restoredTop sz="96327"/>
  </p:normalViewPr>
  <p:slideViewPr>
    <p:cSldViewPr snapToGrid="0">
      <p:cViewPr varScale="1">
        <p:scale>
          <a:sx n="157" d="100"/>
          <a:sy n="157" d="100"/>
        </p:scale>
        <p:origin x="10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E887E-EE86-3149-9149-065A2A0886EC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07D77-AAC2-3841-A130-24BBB8C027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90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5886B-9D24-44DD-9D91-2F1A593AACD6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9005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F65E1-3280-4BF3-B396-B0CC123257CA}" type="slidenum">
              <a:rPr lang="de-DE" altLang="en-US" smtClean="0"/>
              <a:pPr/>
              <a:t>11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48859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46B60-E85C-4F24-A43E-DFD6AE16F89D}" type="slidenum">
              <a:rPr lang="en-ZA" smtClean="0"/>
              <a:pPr/>
              <a:t>13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6381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5886B-9D24-44DD-9D91-2F1A593AACD6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15571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5886B-9D24-44DD-9D91-2F1A593AACD6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5986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7EBD-5109-A840-9497-50F594826233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B712-B98E-4045-BE1E-1F32641EB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13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7EBD-5109-A840-9497-50F594826233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B712-B98E-4045-BE1E-1F32641EB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596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7EBD-5109-A840-9497-50F594826233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B712-B98E-4045-BE1E-1F32641EB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02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7EBD-5109-A840-9497-50F594826233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B712-B98E-4045-BE1E-1F32641EB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70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7EBD-5109-A840-9497-50F594826233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B712-B98E-4045-BE1E-1F32641EB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27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7EBD-5109-A840-9497-50F594826233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B712-B98E-4045-BE1E-1F32641EB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8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7EBD-5109-A840-9497-50F594826233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B712-B98E-4045-BE1E-1F32641EB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624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7EBD-5109-A840-9497-50F594826233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B712-B98E-4045-BE1E-1F32641EB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01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7EBD-5109-A840-9497-50F594826233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B712-B98E-4045-BE1E-1F32641EB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74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7EBD-5109-A840-9497-50F594826233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B712-B98E-4045-BE1E-1F32641EB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17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D7EBD-5109-A840-9497-50F594826233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B712-B98E-4045-BE1E-1F32641EB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70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D7EBD-5109-A840-9497-50F594826233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BB712-B98E-4045-BE1E-1F32641EBE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69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0.jpeg"/><Relationship Id="rId7" Type="http://schemas.openxmlformats.org/officeDocument/2006/relationships/image" Target="../media/image3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10" Type="http://schemas.openxmlformats.org/officeDocument/2006/relationships/image" Target="../media/image46.jpg"/><Relationship Id="rId4" Type="http://schemas.openxmlformats.org/officeDocument/2006/relationships/image" Target="../media/image41.jpg"/><Relationship Id="rId9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414B-FAAE-84F6-1946-A2F061575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497" y="822914"/>
            <a:ext cx="8755584" cy="23876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D45500"/>
                </a:solidFill>
                <a:cs typeface="Calibri" panose="020F0502020204030204" pitchFamily="34" charset="0"/>
              </a:rPr>
              <a:t>Measurement of detector response functions for fast neutron spectroscopy with organic scintillators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08234-5610-6AC7-AFBA-B20E80240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871" y="3513671"/>
            <a:ext cx="7232257" cy="1655762"/>
          </a:xfrm>
        </p:spPr>
        <p:txBody>
          <a:bodyPr>
            <a:normAutofit/>
          </a:bodyPr>
          <a:lstStyle/>
          <a:p>
            <a:r>
              <a:rPr lang="en-GB" b="1" u="sng" dirty="0">
                <a:latin typeface="+mj-lt"/>
                <a:cs typeface="Calibri" panose="020F0502020204030204" pitchFamily="34" charset="0"/>
              </a:rPr>
              <a:t>Tanya Hutton</a:t>
            </a:r>
          </a:p>
          <a:p>
            <a:r>
              <a:rPr lang="en-GB" dirty="0">
                <a:latin typeface="+mj-lt"/>
                <a:cs typeface="Calibri" panose="020F0502020204030204" pitchFamily="34" charset="0"/>
              </a:rPr>
              <a:t>Andy </a:t>
            </a:r>
            <a:r>
              <a:rPr lang="en-GB" dirty="0" err="1">
                <a:latin typeface="+mj-lt"/>
                <a:cs typeface="Calibri" panose="020F0502020204030204" pitchFamily="34" charset="0"/>
              </a:rPr>
              <a:t>Buffler</a:t>
            </a:r>
            <a:r>
              <a:rPr lang="en-GB" dirty="0">
                <a:latin typeface="+mj-lt"/>
                <a:cs typeface="Calibri" panose="020F0502020204030204" pitchFamily="34" charset="0"/>
              </a:rPr>
              <a:t>, Zina </a:t>
            </a:r>
            <a:r>
              <a:rPr lang="en-GB" dirty="0" err="1">
                <a:latin typeface="+mj-lt"/>
                <a:cs typeface="Calibri" panose="020F0502020204030204" pitchFamily="34" charset="0"/>
              </a:rPr>
              <a:t>Ndabeni</a:t>
            </a:r>
            <a:r>
              <a:rPr lang="en-GB" dirty="0">
                <a:latin typeface="+mj-lt"/>
                <a:cs typeface="Calibri" panose="020F0502020204030204" pitchFamily="34" charset="0"/>
              </a:rPr>
              <a:t>, </a:t>
            </a:r>
            <a:r>
              <a:rPr lang="en-GB" dirty="0" err="1">
                <a:latin typeface="+mj-lt"/>
                <a:cs typeface="Calibri" panose="020F0502020204030204" pitchFamily="34" charset="0"/>
              </a:rPr>
              <a:t>Kutullo</a:t>
            </a:r>
            <a:r>
              <a:rPr lang="en-GB" dirty="0">
                <a:latin typeface="+mj-lt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+mj-lt"/>
                <a:cs typeface="Calibri" panose="020F0502020204030204" pitchFamily="34" charset="0"/>
              </a:rPr>
              <a:t>Maibane</a:t>
            </a:r>
            <a:r>
              <a:rPr lang="en-GB" dirty="0">
                <a:latin typeface="+mj-lt"/>
                <a:cs typeface="Calibri" panose="020F0502020204030204" pitchFamily="34" charset="0"/>
              </a:rPr>
              <a:t>, Erin </a:t>
            </a:r>
            <a:r>
              <a:rPr lang="en-GB" dirty="0" err="1">
                <a:latin typeface="+mj-lt"/>
                <a:cs typeface="Calibri" panose="020F0502020204030204" pitchFamily="34" charset="0"/>
              </a:rPr>
              <a:t>Jarvie</a:t>
            </a:r>
            <a:endParaRPr lang="en-GB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341AACB8-7B9B-F22D-BBEE-0E3D806E7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06" y="4946320"/>
            <a:ext cx="3430185" cy="79771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8DA2A64-3CA6-1FF1-7BAD-520C901B9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956" y="4877344"/>
            <a:ext cx="1100290" cy="634471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B1D07608-EE24-0021-BDFB-B63B7362D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0" y="4871703"/>
            <a:ext cx="1912167" cy="752359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1FBDE18-4712-8292-E108-501821F94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69" y="5824958"/>
            <a:ext cx="1600858" cy="606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67F020-FE36-FC49-156B-C4D907AA1D17}"/>
              </a:ext>
            </a:extLst>
          </p:cNvPr>
          <p:cNvSpPr txBox="1"/>
          <p:nvPr/>
        </p:nvSpPr>
        <p:spPr>
          <a:xfrm>
            <a:off x="-1524000" y="648866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  <a:cs typeface="Calibri" panose="020F0502020204030204" pitchFamily="34" charset="0"/>
              </a:rPr>
              <a:t>CYC2022 Beijing 5-9 December 2022</a:t>
            </a:r>
          </a:p>
        </p:txBody>
      </p:sp>
    </p:spTree>
    <p:extLst>
      <p:ext uri="{BB962C8B-B14F-4D97-AF65-F5344CB8AC3E}">
        <p14:creationId xmlns:p14="http://schemas.microsoft.com/office/powerpoint/2010/main" val="1935562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BA039-493C-56A7-985D-B19866F61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D45500"/>
                </a:solidFill>
              </a:rPr>
              <a:t>Fast neutron reactions on </a:t>
            </a:r>
            <a:r>
              <a:rPr lang="en-GB" sz="3200" b="1" baseline="30000" dirty="0">
                <a:solidFill>
                  <a:srgbClr val="D45500"/>
                </a:solidFill>
              </a:rPr>
              <a:t>12</a:t>
            </a:r>
            <a:r>
              <a:rPr lang="en-GB" sz="3200" b="1" dirty="0">
                <a:solidFill>
                  <a:srgbClr val="D45500"/>
                </a:solidFill>
              </a:rPr>
              <a:t>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19223-33F4-A2D9-8FF4-87E323BAD8E5}"/>
              </a:ext>
            </a:extLst>
          </p:cNvPr>
          <p:cNvSpPr txBox="1"/>
          <p:nvPr/>
        </p:nvSpPr>
        <p:spPr>
          <a:xfrm>
            <a:off x="0" y="1343818"/>
            <a:ext cx="28524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+mj-lt"/>
                <a:cs typeface="Calibri" panose="020F0502020204030204" pitchFamily="34" charset="0"/>
              </a:rPr>
              <a:t>14 MeV</a:t>
            </a:r>
          </a:p>
          <a:p>
            <a:pPr algn="ctr"/>
            <a:endParaRPr lang="en-GB" sz="2000" dirty="0"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en-GB" sz="2000" baseline="30000" dirty="0">
                <a:latin typeface="+mj-lt"/>
                <a:cs typeface="Calibri" panose="020F0502020204030204" pitchFamily="34" charset="0"/>
              </a:rPr>
              <a:t>12</a:t>
            </a:r>
            <a:r>
              <a:rPr lang="en-GB" sz="2000" dirty="0">
                <a:latin typeface="+mj-lt"/>
                <a:cs typeface="Calibri" panose="020F0502020204030204" pitchFamily="34" charset="0"/>
              </a:rPr>
              <a:t>C (n, n)</a:t>
            </a:r>
            <a:r>
              <a:rPr lang="en-GB" sz="2000" baseline="30000" dirty="0">
                <a:latin typeface="+mj-lt"/>
                <a:cs typeface="Calibri" panose="020F0502020204030204" pitchFamily="34" charset="0"/>
              </a:rPr>
              <a:t>12</a:t>
            </a:r>
            <a:r>
              <a:rPr lang="en-GB" sz="2000" dirty="0">
                <a:latin typeface="+mj-lt"/>
                <a:cs typeface="Calibri" panose="020F0502020204030204" pitchFamily="34" charset="0"/>
              </a:rPr>
              <a:t>C</a:t>
            </a:r>
          </a:p>
          <a:p>
            <a:pPr algn="ctr"/>
            <a:r>
              <a:rPr lang="en-GB" sz="2000" baseline="30000" dirty="0">
                <a:latin typeface="+mj-lt"/>
                <a:cs typeface="Calibri" panose="020F0502020204030204" pitchFamily="34" charset="0"/>
              </a:rPr>
              <a:t>12</a:t>
            </a:r>
            <a:r>
              <a:rPr lang="en-GB" sz="2000" dirty="0">
                <a:latin typeface="+mj-lt"/>
                <a:cs typeface="Calibri" panose="020F0502020204030204" pitchFamily="34" charset="0"/>
              </a:rPr>
              <a:t>C (n, n’)</a:t>
            </a:r>
            <a:r>
              <a:rPr lang="en-GB" sz="2000" baseline="30000" dirty="0">
                <a:latin typeface="+mj-lt"/>
                <a:cs typeface="Calibri" panose="020F0502020204030204" pitchFamily="34" charset="0"/>
              </a:rPr>
              <a:t>12</a:t>
            </a:r>
            <a:r>
              <a:rPr lang="en-GB" sz="2000" dirty="0">
                <a:latin typeface="+mj-lt"/>
                <a:cs typeface="Calibri" panose="020F0502020204030204" pitchFamily="34" charset="0"/>
              </a:rPr>
              <a:t>C</a:t>
            </a:r>
          </a:p>
          <a:p>
            <a:pPr algn="ctr"/>
            <a:endParaRPr lang="en-GB" sz="2000" dirty="0"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en-GB" sz="2000" baseline="30000" dirty="0">
                <a:latin typeface="+mj-lt"/>
                <a:cs typeface="Calibri" panose="020F0502020204030204" pitchFamily="34" charset="0"/>
              </a:rPr>
              <a:t>12</a:t>
            </a:r>
            <a:r>
              <a:rPr lang="en-GB" sz="2000" dirty="0">
                <a:latin typeface="+mj-lt"/>
                <a:cs typeface="Calibri" panose="020F0502020204030204" pitchFamily="34" charset="0"/>
              </a:rPr>
              <a:t>C (n, p)</a:t>
            </a:r>
            <a:r>
              <a:rPr lang="en-GB" sz="2000" baseline="30000" dirty="0">
                <a:latin typeface="+mj-lt"/>
                <a:cs typeface="Calibri" panose="020F0502020204030204" pitchFamily="34" charset="0"/>
              </a:rPr>
              <a:t>12</a:t>
            </a:r>
            <a:r>
              <a:rPr lang="en-GB" sz="2000" dirty="0">
                <a:latin typeface="+mj-lt"/>
                <a:cs typeface="Calibri" panose="020F0502020204030204" pitchFamily="34" charset="0"/>
              </a:rPr>
              <a:t>B</a:t>
            </a:r>
          </a:p>
          <a:p>
            <a:pPr algn="ctr"/>
            <a:r>
              <a:rPr lang="en-GB" sz="2000" baseline="30000" dirty="0">
                <a:latin typeface="+mj-lt"/>
                <a:cs typeface="Calibri" panose="020F0502020204030204" pitchFamily="34" charset="0"/>
              </a:rPr>
              <a:t>12</a:t>
            </a:r>
            <a:r>
              <a:rPr lang="en-GB" sz="2000" dirty="0">
                <a:latin typeface="+mj-lt"/>
                <a:cs typeface="Calibri" panose="020F0502020204030204" pitchFamily="34" charset="0"/>
              </a:rPr>
              <a:t>C (n, d)</a:t>
            </a:r>
            <a:r>
              <a:rPr lang="en-GB" sz="2000" baseline="30000" dirty="0">
                <a:latin typeface="+mj-lt"/>
                <a:cs typeface="Calibri" panose="020F0502020204030204" pitchFamily="34" charset="0"/>
              </a:rPr>
              <a:t>11</a:t>
            </a:r>
            <a:r>
              <a:rPr lang="en-GB" sz="2000" dirty="0">
                <a:latin typeface="+mj-lt"/>
                <a:cs typeface="Calibri" panose="020F0502020204030204" pitchFamily="34" charset="0"/>
              </a:rPr>
              <a:t>B</a:t>
            </a:r>
          </a:p>
          <a:p>
            <a:pPr algn="ctr"/>
            <a:endParaRPr lang="en-GB" sz="2000" dirty="0"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en-GB" sz="2000" baseline="30000" dirty="0">
                <a:latin typeface="+mj-lt"/>
                <a:cs typeface="Calibri" panose="020F0502020204030204" pitchFamily="34" charset="0"/>
              </a:rPr>
              <a:t>12</a:t>
            </a:r>
            <a:r>
              <a:rPr lang="en-GB" sz="2000" dirty="0">
                <a:latin typeface="+mj-lt"/>
                <a:cs typeface="Calibri" panose="020F0502020204030204" pitchFamily="34" charset="0"/>
              </a:rPr>
              <a:t>C (n, 𝛼)</a:t>
            </a:r>
            <a:r>
              <a:rPr lang="en-GB" sz="2000" baseline="30000" dirty="0">
                <a:latin typeface="+mj-lt"/>
                <a:cs typeface="Calibri" panose="020F0502020204030204" pitchFamily="34" charset="0"/>
              </a:rPr>
              <a:t>9</a:t>
            </a:r>
            <a:r>
              <a:rPr lang="en-GB" sz="2000" dirty="0">
                <a:latin typeface="+mj-lt"/>
                <a:cs typeface="Calibri" panose="020F0502020204030204" pitchFamily="34" charset="0"/>
              </a:rPr>
              <a:t>Be</a:t>
            </a:r>
          </a:p>
          <a:p>
            <a:pPr algn="ctr"/>
            <a:endParaRPr lang="en-GB" sz="2000" dirty="0">
              <a:latin typeface="+mj-lt"/>
              <a:cs typeface="Calibri" panose="020F0502020204030204" pitchFamily="34" charset="0"/>
            </a:endParaRPr>
          </a:p>
          <a:p>
            <a:pPr algn="ctr"/>
            <a:endParaRPr lang="en-GB" sz="20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92A073-919F-2E5A-75A2-4D8C899C38B1}"/>
              </a:ext>
            </a:extLst>
          </p:cNvPr>
          <p:cNvSpPr txBox="1"/>
          <p:nvPr/>
        </p:nvSpPr>
        <p:spPr>
          <a:xfrm>
            <a:off x="3511073" y="1343818"/>
            <a:ext cx="5593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+mj-lt"/>
                <a:cs typeface="Calibri" panose="020F0502020204030204" pitchFamily="34" charset="0"/>
              </a:rPr>
              <a:t>90 MeV</a:t>
            </a:r>
          </a:p>
          <a:p>
            <a:pPr algn="ctr"/>
            <a:endParaRPr lang="en-GB" sz="20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AutoShape 2" descr="nC channels.pdf">
            <a:extLst>
              <a:ext uri="{FF2B5EF4-FFF2-40B4-BE49-F238E27FC236}">
                <a16:creationId xmlns:a16="http://schemas.microsoft.com/office/drawing/2014/main" id="{B0271DAA-44E7-28E1-6EDC-98093B48E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526A4E-41E8-E676-9F2E-88BF62BFD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78" r="4784"/>
          <a:stretch/>
        </p:blipFill>
        <p:spPr>
          <a:xfrm>
            <a:off x="3197228" y="1704515"/>
            <a:ext cx="2896072" cy="3988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3DA6C-3C14-A575-C043-69B03851B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7" t="1" r="6222" b="8189"/>
          <a:stretch/>
        </p:blipFill>
        <p:spPr>
          <a:xfrm>
            <a:off x="6060933" y="2349387"/>
            <a:ext cx="3002825" cy="261103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7C958D-4EAE-ECBC-5A59-D50F6BCB13FC}"/>
              </a:ext>
            </a:extLst>
          </p:cNvPr>
          <p:cNvCxnSpPr/>
          <p:nvPr/>
        </p:nvCxnSpPr>
        <p:spPr>
          <a:xfrm>
            <a:off x="2852464" y="1343818"/>
            <a:ext cx="0" cy="5299743"/>
          </a:xfrm>
          <a:prstGeom prst="line">
            <a:avLst/>
          </a:prstGeom>
          <a:ln w="28575">
            <a:solidFill>
              <a:srgbClr val="D45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608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693" name="Picture 5" descr="nac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103" y="2308374"/>
            <a:ext cx="3143731" cy="221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r="53751"/>
          <a:stretch>
            <a:fillRect/>
          </a:stretch>
        </p:blipFill>
        <p:spPr bwMode="auto">
          <a:xfrm>
            <a:off x="1773525" y="203601"/>
            <a:ext cx="2421377" cy="92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1212949"/>
            <a:ext cx="59684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>
                <a:solidFill>
                  <a:srgbClr val="5A8CCB"/>
                </a:solidFill>
                <a:latin typeface="+mj-lt"/>
              </a:rPr>
              <a:t>National laboratory</a:t>
            </a:r>
          </a:p>
          <a:p>
            <a:pPr algn="ctr"/>
            <a:r>
              <a:rPr lang="en-ZA" sz="2400" dirty="0">
                <a:solidFill>
                  <a:srgbClr val="5A8CCB"/>
                </a:solidFill>
                <a:latin typeface="+mj-lt"/>
              </a:rPr>
              <a:t>Largest accelerator in Southern Hemisphere</a:t>
            </a:r>
          </a:p>
          <a:p>
            <a:pPr algn="ctr"/>
            <a:r>
              <a:rPr lang="en-ZA" sz="2400" dirty="0">
                <a:solidFill>
                  <a:srgbClr val="5A8CCB"/>
                </a:solidFill>
                <a:latin typeface="+mj-lt"/>
              </a:rPr>
              <a:t>K200 Separated Sector Cyclotron</a:t>
            </a:r>
          </a:p>
          <a:p>
            <a:pPr algn="ctr"/>
            <a:r>
              <a:rPr lang="en-ZA" sz="2400" dirty="0">
                <a:solidFill>
                  <a:srgbClr val="5A8CCB"/>
                </a:solidFill>
                <a:latin typeface="+mj-lt"/>
              </a:rPr>
              <a:t>25 - 200 MeV protons</a:t>
            </a:r>
          </a:p>
          <a:p>
            <a:pPr algn="ctr"/>
            <a:r>
              <a:rPr lang="en-ZA" sz="2400" dirty="0">
                <a:solidFill>
                  <a:srgbClr val="5A8CCB"/>
                </a:solidFill>
                <a:latin typeface="+mj-lt"/>
              </a:rPr>
              <a:t>6 - 26 MHz 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08D7C69-50F5-F691-CC97-C322FFCC5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377" y="234668"/>
            <a:ext cx="3130623" cy="2048591"/>
          </a:xfrm>
          <a:prstGeom prst="rect">
            <a:avLst/>
          </a:prstGeom>
        </p:spPr>
      </p:pic>
      <p:sp>
        <p:nvSpPr>
          <p:cNvPr id="9" name="5-point Star 8">
            <a:extLst>
              <a:ext uri="{FF2B5EF4-FFF2-40B4-BE49-F238E27FC236}">
                <a16:creationId xmlns:a16="http://schemas.microsoft.com/office/drawing/2014/main" id="{84EA00F7-712E-5872-53F6-2ADFE2640980}"/>
              </a:ext>
            </a:extLst>
          </p:cNvPr>
          <p:cNvSpPr/>
          <p:nvPr/>
        </p:nvSpPr>
        <p:spPr>
          <a:xfrm>
            <a:off x="6457446" y="1680160"/>
            <a:ext cx="250852" cy="250852"/>
          </a:xfrm>
          <a:prstGeom prst="star5">
            <a:avLst>
              <a:gd name="adj" fmla="val 23736"/>
              <a:gd name="hf" fmla="val 105146"/>
              <a:gd name="vf" fmla="val 110557"/>
            </a:avLst>
          </a:prstGeom>
          <a:solidFill>
            <a:srgbClr val="E93D40"/>
          </a:solidFill>
          <a:ln>
            <a:solidFill>
              <a:srgbClr val="5A8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59BD2D26-C4F0-B9BF-724D-408FC8BA56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5"/>
          <a:stretch/>
        </p:blipFill>
        <p:spPr>
          <a:xfrm>
            <a:off x="3977236" y="4559502"/>
            <a:ext cx="5162719" cy="2219649"/>
          </a:xfrm>
          <a:prstGeom prst="rect">
            <a:avLst/>
          </a:prstGeom>
        </p:spPr>
      </p:pic>
      <p:pic>
        <p:nvPicPr>
          <p:cNvPr id="5" name="Picture 5" descr="nac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8" b="6161"/>
          <a:stretch>
            <a:fillRect/>
          </a:stretch>
        </p:blipFill>
        <p:spPr bwMode="auto">
          <a:xfrm>
            <a:off x="384907" y="3218988"/>
            <a:ext cx="3316364" cy="333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1F4A15-A215-8B8D-65BC-0B6EB4E277EF}"/>
              </a:ext>
            </a:extLst>
          </p:cNvPr>
          <p:cNvSpPr txBox="1"/>
          <p:nvPr/>
        </p:nvSpPr>
        <p:spPr>
          <a:xfrm>
            <a:off x="-38602" y="6556608"/>
            <a:ext cx="49199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https://</a:t>
            </a:r>
            <a:r>
              <a:rPr lang="en-GB" sz="1600" dirty="0" err="1"/>
              <a:t>tlabs.ac.za</a:t>
            </a:r>
            <a:r>
              <a:rPr lang="en-GB" sz="1600" dirty="0"/>
              <a:t>/accelerators/cyclotron-parameters/</a:t>
            </a:r>
          </a:p>
        </p:txBody>
      </p:sp>
    </p:spTree>
    <p:extLst>
      <p:ext uri="{BB962C8B-B14F-4D97-AF65-F5344CB8AC3E}">
        <p14:creationId xmlns:p14="http://schemas.microsoft.com/office/powerpoint/2010/main" val="2261694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B052B07D-C14A-4835-AA35-87DD50FF553F}"/>
              </a:ext>
            </a:extLst>
          </p:cNvPr>
          <p:cNvSpPr txBox="1"/>
          <p:nvPr/>
        </p:nvSpPr>
        <p:spPr>
          <a:xfrm>
            <a:off x="752574" y="545207"/>
            <a:ext cx="45518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3200" b="1" dirty="0">
                <a:solidFill>
                  <a:srgbClr val="5A8CCB"/>
                </a:solidFill>
                <a:latin typeface="+mj-lt"/>
              </a:rPr>
              <a:t>Fast neutron beam facility </a:t>
            </a:r>
          </a:p>
          <a:p>
            <a:pPr algn="ctr"/>
            <a:r>
              <a:rPr lang="en-ZA" sz="3200" b="1" dirty="0">
                <a:solidFill>
                  <a:srgbClr val="5A8CCB"/>
                </a:solidFill>
                <a:latin typeface="+mj-lt"/>
              </a:rPr>
              <a:t>at iThemba LABS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4E9C1D9-25E0-4D94-A670-40551F1E4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746" y="1636710"/>
            <a:ext cx="835668" cy="308175"/>
          </a:xfrm>
          <a:prstGeom prst="rect">
            <a:avLst/>
          </a:prstGeom>
        </p:spPr>
      </p:pic>
      <p:pic>
        <p:nvPicPr>
          <p:cNvPr id="64" name="Picture 2" descr="C:\Users\User\Downloads\ptb-logo.jpg">
            <a:extLst>
              <a:ext uri="{FF2B5EF4-FFF2-40B4-BE49-F238E27FC236}">
                <a16:creationId xmlns:a16="http://schemas.microsoft.com/office/drawing/2014/main" id="{20B62B32-3AF6-4A60-A753-6533B9714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482" y="1619027"/>
            <a:ext cx="971468" cy="30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44D1C5B-BD84-4752-9679-4F9AD37576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8" b="17817"/>
          <a:stretch/>
        </p:blipFill>
        <p:spPr>
          <a:xfrm>
            <a:off x="7229604" y="1581169"/>
            <a:ext cx="810487" cy="419259"/>
          </a:xfrm>
          <a:prstGeom prst="rect">
            <a:avLst/>
          </a:prstGeom>
        </p:spPr>
      </p:pic>
      <p:pic>
        <p:nvPicPr>
          <p:cNvPr id="66" name="Picture 4" descr="C:\Users\User\Downloads\NMISA.png">
            <a:extLst>
              <a:ext uri="{FF2B5EF4-FFF2-40B4-BE49-F238E27FC236}">
                <a16:creationId xmlns:a16="http://schemas.microsoft.com/office/drawing/2014/main" id="{166EA5A8-0578-4DD3-8D32-ECAD4D043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84" y="1026017"/>
            <a:ext cx="1008303" cy="46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C73AC8F-61D7-48D1-8BDD-9E8B1E2411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27" y="1106812"/>
            <a:ext cx="971469" cy="382233"/>
          </a:xfrm>
          <a:prstGeom prst="rect">
            <a:avLst/>
          </a:prstGeom>
        </p:spPr>
      </p:pic>
      <p:pic>
        <p:nvPicPr>
          <p:cNvPr id="68" name="Picture 5">
            <a:extLst>
              <a:ext uri="{FF2B5EF4-FFF2-40B4-BE49-F238E27FC236}">
                <a16:creationId xmlns:a16="http://schemas.microsoft.com/office/drawing/2014/main" id="{43A9FBC6-7ACD-4303-87B8-824F2AF7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r="53751"/>
          <a:stretch>
            <a:fillRect/>
          </a:stretch>
        </p:blipFill>
        <p:spPr bwMode="auto">
          <a:xfrm>
            <a:off x="6569740" y="307453"/>
            <a:ext cx="1853494" cy="70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BB86CB7-7B9D-3AFD-4934-129C801058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94" t="14269" b="5835"/>
          <a:stretch/>
        </p:blipFill>
        <p:spPr>
          <a:xfrm>
            <a:off x="104771" y="2301468"/>
            <a:ext cx="6138969" cy="40200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F0514-73D4-EB52-2A1B-A922B29850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3827" y="2148093"/>
            <a:ext cx="2365319" cy="16413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80A165C-63C5-E16E-68F9-4E1E6A87F2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68" y="3978221"/>
            <a:ext cx="3177560" cy="258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96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E_0VS16DEG"/>
          <p:cNvPicPr>
            <a:picLocks noChangeAspect="1" noChangeArrowheads="1"/>
          </p:cNvPicPr>
          <p:nvPr/>
        </p:nvPicPr>
        <p:blipFill rotWithShape="1">
          <a:blip r:embed="rId3" cstate="print"/>
          <a:srcRect b="12939"/>
          <a:stretch/>
        </p:blipFill>
        <p:spPr bwMode="auto">
          <a:xfrm>
            <a:off x="156045" y="970829"/>
            <a:ext cx="4692735" cy="2908483"/>
          </a:xfrm>
          <a:prstGeom prst="rect">
            <a:avLst/>
          </a:prstGeom>
          <a:noFill/>
        </p:spPr>
      </p:pic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99245"/>
              </p:ext>
            </p:extLst>
          </p:nvPr>
        </p:nvGraphicFramePr>
        <p:xfrm>
          <a:off x="165135" y="3338825"/>
          <a:ext cx="4687787" cy="3774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173322" imgH="3101645" progId="Origin50.Graph">
                  <p:embed/>
                </p:oleObj>
              </mc:Choice>
              <mc:Fallback>
                <p:oleObj name="Graph" r:id="rId4" imgW="4173322" imgH="3101645" progId="Origin50.Graph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35" y="3338825"/>
                        <a:ext cx="4687787" cy="37748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33"/>
          <p:cNvSpPr txBox="1">
            <a:spLocks noChangeArrowheads="1"/>
          </p:cNvSpPr>
          <p:nvPr/>
        </p:nvSpPr>
        <p:spPr>
          <a:xfrm>
            <a:off x="165135" y="50782"/>
            <a:ext cx="8764744" cy="1278879"/>
          </a:xfrm>
          <a:prstGeom prst="rect">
            <a:avLst/>
          </a:prstGeom>
          <a:noFill/>
          <a:ln/>
        </p:spPr>
        <p:txBody>
          <a:bodyPr lIns="92064" tIns="46033" rIns="92064" bIns="46033"/>
          <a:lstStyle/>
          <a:p>
            <a:pPr algn="ctr" defTabSz="914305">
              <a:defRPr/>
            </a:pPr>
            <a:r>
              <a:rPr lang="en-GB" sz="3200" b="1" dirty="0">
                <a:solidFill>
                  <a:srgbClr val="5A8CCB"/>
                </a:solidFill>
                <a:latin typeface="+mj-lt"/>
              </a:rPr>
              <a:t>Quasi-monoenergetic neutron beams </a:t>
            </a:r>
            <a:br>
              <a:rPr lang="en-GB" sz="3200" b="1" dirty="0">
                <a:solidFill>
                  <a:srgbClr val="5A8CCB"/>
                </a:solidFill>
                <a:latin typeface="+mj-lt"/>
              </a:rPr>
            </a:br>
            <a:r>
              <a:rPr lang="en-GB" sz="3200" b="1" dirty="0">
                <a:solidFill>
                  <a:srgbClr val="5A8CCB"/>
                </a:solidFill>
                <a:latin typeface="+mj-lt"/>
              </a:rPr>
              <a:t>at iThemba LABS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914220" y="1483311"/>
            <a:ext cx="1045080" cy="97651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ZA" sz="1633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914221" y="4030357"/>
            <a:ext cx="1763572" cy="97651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ZA" sz="1633">
              <a:latin typeface="+mj-lt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098685" y="1510855"/>
            <a:ext cx="2422528" cy="185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defRPr/>
            </a:pPr>
            <a:r>
              <a:rPr lang="en-ZA" sz="1633" dirty="0">
                <a:latin typeface="+mj-lt"/>
              </a:rPr>
              <a:t>Neutrons from a </a:t>
            </a:r>
            <a:br>
              <a:rPr lang="en-ZA" sz="1633" dirty="0">
                <a:latin typeface="+mj-lt"/>
              </a:rPr>
            </a:br>
            <a:r>
              <a:rPr lang="en-ZA" sz="1633" dirty="0">
                <a:latin typeface="+mj-lt"/>
              </a:rPr>
              <a:t>100 MeV proton beam on a 5 mm Li target</a:t>
            </a:r>
          </a:p>
          <a:p>
            <a:pPr algn="ctr">
              <a:defRPr/>
            </a:pPr>
            <a:r>
              <a:rPr lang="en-ZA" sz="1633" dirty="0">
                <a:latin typeface="+mj-lt"/>
              </a:rPr>
              <a:t>measured at 8.00 m </a:t>
            </a:r>
            <a:br>
              <a:rPr lang="en-ZA" sz="1633" dirty="0">
                <a:latin typeface="+mj-lt"/>
              </a:rPr>
            </a:br>
            <a:endParaRPr lang="en-ZA" sz="1633" dirty="0">
              <a:latin typeface="+mj-lt"/>
            </a:endParaRPr>
          </a:p>
          <a:p>
            <a:pPr algn="ctr">
              <a:defRPr/>
            </a:pPr>
            <a:r>
              <a:rPr lang="en-ZA" sz="1633" dirty="0">
                <a:latin typeface="+mj-lt"/>
              </a:rPr>
              <a:t>0</a:t>
            </a:r>
            <a:r>
              <a:rPr lang="en-ZA" sz="1633" baseline="30000" dirty="0">
                <a:latin typeface="+mj-lt"/>
              </a:rPr>
              <a:t>o</a:t>
            </a:r>
          </a:p>
          <a:p>
            <a:pPr algn="ctr">
              <a:defRPr/>
            </a:pPr>
            <a:r>
              <a:rPr lang="en-ZA" sz="1633" dirty="0">
                <a:latin typeface="+mj-lt"/>
              </a:rPr>
              <a:t>16</a:t>
            </a:r>
            <a:r>
              <a:rPr lang="en-ZA" sz="1633" baseline="30000" dirty="0">
                <a:latin typeface="+mj-lt"/>
              </a:rPr>
              <a:t>o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430233" y="2927247"/>
            <a:ext cx="59438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430233" y="3188517"/>
            <a:ext cx="59438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962101" y="4710492"/>
            <a:ext cx="594385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2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1144133" y="4513199"/>
            <a:ext cx="2713566" cy="92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defRPr/>
            </a:pPr>
            <a:r>
              <a:rPr lang="en-ZA" sz="1633" dirty="0">
                <a:latin typeface="+mj-lt"/>
              </a:rPr>
              <a:t>“difference” beam</a:t>
            </a:r>
          </a:p>
          <a:p>
            <a:pPr algn="ctr">
              <a:defRPr/>
            </a:pPr>
            <a:endParaRPr lang="en-ZA" sz="1633" baseline="30000" dirty="0">
              <a:latin typeface="+mj-lt"/>
            </a:endParaRPr>
          </a:p>
          <a:p>
            <a:pPr algn="ctr">
              <a:defRPr/>
            </a:pPr>
            <a:endParaRPr lang="en-ZA" sz="1633" baseline="30000" dirty="0">
              <a:latin typeface="+mj-lt"/>
            </a:endParaRPr>
          </a:p>
          <a:p>
            <a:pPr algn="ctr">
              <a:defRPr/>
            </a:pPr>
            <a:r>
              <a:rPr lang="el-GR" sz="1633" dirty="0">
                <a:latin typeface="+mj-lt"/>
              </a:rPr>
              <a:t>Φ</a:t>
            </a:r>
            <a:r>
              <a:rPr lang="en-ZA" sz="1633" dirty="0">
                <a:latin typeface="+mj-lt"/>
              </a:rPr>
              <a:t>/Q ~2.5 x 10</a:t>
            </a:r>
            <a:r>
              <a:rPr lang="en-ZA" sz="1633" baseline="30000" dirty="0">
                <a:latin typeface="+mj-lt"/>
              </a:rPr>
              <a:t>4</a:t>
            </a:r>
            <a:r>
              <a:rPr lang="en-ZA" sz="1633" dirty="0">
                <a:latin typeface="+mj-lt"/>
              </a:rPr>
              <a:t> cm</a:t>
            </a:r>
            <a:r>
              <a:rPr lang="en-ZA" sz="1633" baseline="30000" dirty="0">
                <a:latin typeface="+mj-lt"/>
              </a:rPr>
              <a:t>-2</a:t>
            </a:r>
            <a:r>
              <a:rPr lang="en-ZA" sz="1633" dirty="0">
                <a:latin typeface="+mj-lt"/>
              </a:rPr>
              <a:t> </a:t>
            </a:r>
            <a:r>
              <a:rPr lang="el-GR" sz="1633" dirty="0">
                <a:latin typeface="+mj-lt"/>
              </a:rPr>
              <a:t>μ</a:t>
            </a:r>
            <a:r>
              <a:rPr lang="en-ZA" sz="1633" dirty="0">
                <a:latin typeface="+mj-lt"/>
              </a:rPr>
              <a:t>C</a:t>
            </a:r>
            <a:r>
              <a:rPr lang="en-ZA" sz="1633" baseline="30000" dirty="0">
                <a:latin typeface="+mj-lt"/>
              </a:rPr>
              <a:t>-1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6585" y="3879312"/>
            <a:ext cx="3628327" cy="2860556"/>
          </a:xfrm>
          <a:prstGeom prst="rect">
            <a:avLst/>
          </a:prstGeom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6074303" y="4735350"/>
            <a:ext cx="1592112" cy="126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defRPr/>
            </a:pPr>
            <a:r>
              <a:rPr lang="en-ZA" sz="1633" dirty="0">
                <a:latin typeface="+mj-lt"/>
              </a:rPr>
              <a:t>Beam profile at 8 m at 0</a:t>
            </a:r>
            <a:r>
              <a:rPr lang="en-ZA" sz="1633" baseline="30000" dirty="0">
                <a:latin typeface="+mj-lt"/>
              </a:rPr>
              <a:t>o</a:t>
            </a:r>
          </a:p>
          <a:p>
            <a:pPr algn="ctr">
              <a:defRPr/>
            </a:pPr>
            <a:endParaRPr lang="en-ZA" sz="1633" dirty="0">
              <a:latin typeface="+mj-lt"/>
            </a:endParaRPr>
          </a:p>
          <a:p>
            <a:pPr algn="ctr">
              <a:defRPr/>
            </a:pPr>
            <a:r>
              <a:rPr lang="en-ZA" sz="1633" dirty="0">
                <a:latin typeface="+mj-lt"/>
              </a:rPr>
              <a:t>[~10 cm]</a:t>
            </a:r>
          </a:p>
          <a:p>
            <a:pPr algn="ctr">
              <a:defRPr/>
            </a:pPr>
            <a:endParaRPr lang="en-ZA" sz="1633" baseline="30000" dirty="0">
              <a:latin typeface="+mj-lt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6074303" y="5780430"/>
            <a:ext cx="1592112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B1210A7-38F6-6F11-5D62-074300304769}"/>
              </a:ext>
            </a:extLst>
          </p:cNvPr>
          <p:cNvSpPr txBox="1"/>
          <p:nvPr/>
        </p:nvSpPr>
        <p:spPr>
          <a:xfrm>
            <a:off x="5126585" y="1329661"/>
            <a:ext cx="34733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Full energy peak at (E</a:t>
            </a:r>
            <a:r>
              <a:rPr lang="en-GB" sz="2000" baseline="-25000" dirty="0">
                <a:latin typeface="+mj-lt"/>
              </a:rPr>
              <a:t>p</a:t>
            </a:r>
            <a:r>
              <a:rPr lang="en-GB" sz="2000" dirty="0">
                <a:latin typeface="+mj-lt"/>
              </a:rPr>
              <a:t> – Q) is strongly forward biased</a:t>
            </a:r>
          </a:p>
          <a:p>
            <a:pPr algn="ctr"/>
            <a:endParaRPr lang="en-GB" sz="2000" dirty="0">
              <a:latin typeface="+mj-lt"/>
            </a:endParaRPr>
          </a:p>
          <a:p>
            <a:pPr algn="ctr"/>
            <a:r>
              <a:rPr lang="en-GB" sz="2000" dirty="0">
                <a:latin typeface="+mj-lt"/>
              </a:rPr>
              <a:t>Low energy continuum from breakup reactions in target is approximately isotropic</a:t>
            </a:r>
          </a:p>
        </p:txBody>
      </p:sp>
    </p:spTree>
    <p:extLst>
      <p:ext uri="{BB962C8B-B14F-4D97-AF65-F5344CB8AC3E}">
        <p14:creationId xmlns:p14="http://schemas.microsoft.com/office/powerpoint/2010/main" val="3791840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3F465D-A5C1-08CC-EB78-9E5E31C98899}"/>
              </a:ext>
            </a:extLst>
          </p:cNvPr>
          <p:cNvGrpSpPr/>
          <p:nvPr/>
        </p:nvGrpSpPr>
        <p:grpSpPr>
          <a:xfrm>
            <a:off x="498563" y="3922055"/>
            <a:ext cx="4066301" cy="2883587"/>
            <a:chOff x="1905372" y="18134228"/>
            <a:chExt cx="8809885" cy="59034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707712-8A8F-5C8D-5062-E53C58745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379" y="18134228"/>
              <a:ext cx="8124878" cy="54712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4C6C7E2-5B8B-5BE9-1CD9-D31F3ED75DDA}"/>
                </a:ext>
              </a:extLst>
            </p:cNvPr>
            <p:cNvSpPr txBox="1"/>
            <p:nvPr/>
          </p:nvSpPr>
          <p:spPr>
            <a:xfrm>
              <a:off x="3762807" y="23546235"/>
              <a:ext cx="5355772" cy="491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n-ZA" sz="1400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Pulse height </a:t>
              </a:r>
              <a:r>
                <a:rPr lang="en-ZA" sz="1400" i="1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L</a:t>
              </a:r>
              <a:r>
                <a:rPr lang="en-ZA" sz="1400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 (</a:t>
              </a:r>
              <a:r>
                <a:rPr lang="en-ZA" sz="1400" dirty="0" err="1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MeV</a:t>
              </a:r>
              <a:r>
                <a:rPr lang="en-ZA" sz="1400" baseline="-25000" dirty="0" err="1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ee</a:t>
              </a:r>
              <a:r>
                <a:rPr lang="en-ZA" sz="1400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37B247-CD35-4780-E6D5-8ED505D820DD}"/>
                </a:ext>
              </a:extLst>
            </p:cNvPr>
            <p:cNvSpPr txBox="1"/>
            <p:nvPr/>
          </p:nvSpPr>
          <p:spPr>
            <a:xfrm rot="16200000">
              <a:off x="-512473" y="20579211"/>
              <a:ext cx="5355772" cy="52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n-ZA" sz="1400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Pulse shape </a:t>
              </a:r>
              <a:r>
                <a:rPr lang="en-ZA" sz="1400" i="1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S</a:t>
              </a:r>
              <a:r>
                <a:rPr lang="en-ZA" sz="1400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 (arbitrary)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045C46-6452-7EA7-B3B0-0E1D3F30C6EB}"/>
                </a:ext>
              </a:extLst>
            </p:cNvPr>
            <p:cNvSpPr txBox="1"/>
            <p:nvPr/>
          </p:nvSpPr>
          <p:spPr>
            <a:xfrm>
              <a:off x="5419697" y="21956696"/>
              <a:ext cx="3887521" cy="1071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n-ZA" sz="1400" b="1" dirty="0">
                  <a:solidFill>
                    <a:srgbClr val="D45500"/>
                  </a:solidFill>
                  <a:latin typeface="+mj-lt"/>
                  <a:cs typeface="Helvetica" panose="020B0604020202020204" pitchFamily="34" charset="0"/>
                </a:rPr>
                <a:t>neutron-induced events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B490A84-E526-1E64-AEF2-E5CCBBCEE147}"/>
                </a:ext>
              </a:extLst>
            </p:cNvPr>
            <p:cNvSpPr txBox="1"/>
            <p:nvPr/>
          </p:nvSpPr>
          <p:spPr>
            <a:xfrm>
              <a:off x="3705171" y="18678711"/>
              <a:ext cx="641568" cy="58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n-ZA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A7AD50-19B2-91DA-F5A8-2C7367F41109}"/>
                </a:ext>
              </a:extLst>
            </p:cNvPr>
            <p:cNvSpPr txBox="1"/>
            <p:nvPr/>
          </p:nvSpPr>
          <p:spPr>
            <a:xfrm>
              <a:off x="9128595" y="19639162"/>
              <a:ext cx="641568" cy="58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n-ZA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BDD4D9-3D8A-050D-FEEA-E0A213504111}"/>
                </a:ext>
              </a:extLst>
            </p:cNvPr>
            <p:cNvSpPr txBox="1"/>
            <p:nvPr/>
          </p:nvSpPr>
          <p:spPr>
            <a:xfrm>
              <a:off x="7632250" y="20310777"/>
              <a:ext cx="641568" cy="58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n-ZA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0133D3-7E33-4B59-7144-FC5A026A1572}"/>
                </a:ext>
              </a:extLst>
            </p:cNvPr>
            <p:cNvSpPr txBox="1"/>
            <p:nvPr/>
          </p:nvSpPr>
          <p:spPr>
            <a:xfrm>
              <a:off x="6260360" y="20407872"/>
              <a:ext cx="641568" cy="58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n-ZA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50A842-B83E-3B9C-CE94-AF5621F5EDA2}"/>
                </a:ext>
              </a:extLst>
            </p:cNvPr>
            <p:cNvSpPr txBox="1"/>
            <p:nvPr/>
          </p:nvSpPr>
          <p:spPr>
            <a:xfrm>
              <a:off x="5098917" y="21337078"/>
              <a:ext cx="641568" cy="58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l-GR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α</a:t>
              </a:r>
              <a:endParaRPr lang="en-ZA" dirty="0">
                <a:solidFill>
                  <a:prstClr val="black"/>
                </a:solidFill>
                <a:latin typeface="+mj-lt"/>
                <a:cs typeface="Helvetica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DF2B51-5D55-B9D9-505C-71C97E0D6AA7}"/>
                </a:ext>
              </a:extLst>
            </p:cNvPr>
            <p:cNvSpPr txBox="1"/>
            <p:nvPr/>
          </p:nvSpPr>
          <p:spPr>
            <a:xfrm>
              <a:off x="5419701" y="18546292"/>
              <a:ext cx="3887521" cy="1071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n-ZA" sz="1400" b="1" dirty="0">
                  <a:solidFill>
                    <a:srgbClr val="388000"/>
                  </a:solidFill>
                  <a:latin typeface="+mj-lt"/>
                  <a:cs typeface="Helvetica" panose="020B0604020202020204" pitchFamily="34" charset="0"/>
                </a:rPr>
                <a:t>gamma ray-induced events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03B98A9-C3FE-473D-960C-C1E4852E3695}"/>
              </a:ext>
            </a:extLst>
          </p:cNvPr>
          <p:cNvSpPr/>
          <p:nvPr/>
        </p:nvSpPr>
        <p:spPr>
          <a:xfrm>
            <a:off x="124819" y="52358"/>
            <a:ext cx="88116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Time-of flight measurement of neutrons produced by 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 66 MeV proton beam irradiating a 8.0 mm </a:t>
            </a:r>
            <a:r>
              <a:rPr lang="en-US" sz="2800" baseline="300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nat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Li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target.</a:t>
            </a:r>
          </a:p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(</a:t>
            </a: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BC501A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at 8.00 m from the target at 0</a:t>
            </a:r>
            <a:r>
              <a:rPr lang="en-US" sz="2800" baseline="30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).</a:t>
            </a:r>
            <a:endParaRPr lang="en-ZA" sz="28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A37F69-608F-083C-4512-CFDCAE4C6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18" y="984784"/>
            <a:ext cx="4240396" cy="3213183"/>
          </a:xfrm>
          <a:prstGeom prst="rect">
            <a:avLst/>
          </a:prstGeom>
        </p:spPr>
      </p:pic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26C507E6-485F-7711-2289-614F0C351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0" t="2744" r="11192" b="10438"/>
          <a:stretch/>
        </p:blipFill>
        <p:spPr>
          <a:xfrm>
            <a:off x="6098498" y="4996676"/>
            <a:ext cx="1375262" cy="356481"/>
          </a:xfrm>
          <a:prstGeom prst="rect">
            <a:avLst/>
          </a:prstGeom>
        </p:spPr>
      </p:pic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47F314E9-E8B6-9117-EC03-A43A505CBB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3714"/>
          <a:stretch/>
        </p:blipFill>
        <p:spPr>
          <a:xfrm>
            <a:off x="5574761" y="5498695"/>
            <a:ext cx="2351851" cy="93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C45C8-3003-0450-1A85-CA03BD5D0F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93" y="1437353"/>
            <a:ext cx="4050388" cy="341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49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97847" y="72685"/>
            <a:ext cx="86043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ZA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Measured light output spectra </a:t>
            </a:r>
            <a:br>
              <a:rPr lang="en-ZA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en-ZA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for neutron energies between 10 - 65 MeV, </a:t>
            </a:r>
            <a:br>
              <a:rPr lang="en-ZA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en-ZA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selected by time-of-flight for </a:t>
            </a:r>
            <a:r>
              <a:rPr lang="en-ZA" sz="2800" b="1" u="sng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BC501A</a:t>
            </a:r>
            <a:r>
              <a:rPr lang="en-ZA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F362BE-CC03-C3B4-89C7-E604A75794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85" r="9313"/>
          <a:stretch/>
        </p:blipFill>
        <p:spPr>
          <a:xfrm>
            <a:off x="4261973" y="2172151"/>
            <a:ext cx="4540195" cy="4357686"/>
          </a:xfrm>
          <a:prstGeom prst="rect">
            <a:avLst/>
          </a:prstGeom>
        </p:spPr>
      </p:pic>
      <p:pic>
        <p:nvPicPr>
          <p:cNvPr id="13" name="Picture 1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E91E7FEA-4DCD-82F8-96C6-2F3402F2A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04" y="1920978"/>
            <a:ext cx="3920234" cy="415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04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6868E0-5EC0-4474-B73A-05777A1DA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77" y="2410420"/>
            <a:ext cx="4214196" cy="3949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E7053-AAB7-B0B9-3160-1C8E13B5E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883"/>
          <a:stretch/>
        </p:blipFill>
        <p:spPr>
          <a:xfrm>
            <a:off x="4714546" y="820812"/>
            <a:ext cx="4585663" cy="31361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932B6F-2788-1EEA-6021-D1CD1C4C5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338" y="3514055"/>
            <a:ext cx="4537721" cy="3600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4387609-2041-6BB0-DA28-52439548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368"/>
            <a:ext cx="7886700" cy="1090749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>
                <a:solidFill>
                  <a:srgbClr val="D45500"/>
                </a:solidFill>
              </a:rPr>
              <a:t>Spectrum unfolding with measured detector response functions</a:t>
            </a:r>
            <a:br>
              <a:rPr lang="en-GB" sz="3200" dirty="0">
                <a:solidFill>
                  <a:srgbClr val="D45500"/>
                </a:solidFill>
              </a:rPr>
            </a:br>
            <a:r>
              <a:rPr lang="en-GB" sz="2200" dirty="0" err="1"/>
              <a:t>Kutullo</a:t>
            </a:r>
            <a:r>
              <a:rPr lang="en-GB" sz="2200" dirty="0"/>
              <a:t> </a:t>
            </a:r>
            <a:r>
              <a:rPr lang="en-GB" sz="2200" dirty="0" err="1"/>
              <a:t>Maibane</a:t>
            </a:r>
            <a:r>
              <a:rPr lang="en-GB" sz="2200" dirty="0"/>
              <a:t> (PhD)</a:t>
            </a:r>
            <a:endParaRPr lang="en-GB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039BCF-4163-51D0-FF35-C053B1CE616D}"/>
              </a:ext>
            </a:extLst>
          </p:cNvPr>
          <p:cNvSpPr txBox="1"/>
          <p:nvPr/>
        </p:nvSpPr>
        <p:spPr>
          <a:xfrm>
            <a:off x="5819553" y="1835888"/>
            <a:ext cx="223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D45500"/>
                </a:solidFill>
                <a:latin typeface="+mj-lt"/>
              </a:rPr>
              <a:t>Unfolded (MAXED)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6529D-D892-C259-D697-360FCCF3D9C5}"/>
              </a:ext>
            </a:extLst>
          </p:cNvPr>
          <p:cNvSpPr txBox="1"/>
          <p:nvPr/>
        </p:nvSpPr>
        <p:spPr>
          <a:xfrm>
            <a:off x="5819553" y="4775338"/>
            <a:ext cx="191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D45500"/>
                </a:solidFill>
                <a:latin typeface="+mj-lt"/>
              </a:rPr>
              <a:t>Time of flight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A94FD-4605-A9F7-DB6E-1030B4DFC84C}"/>
              </a:ext>
            </a:extLst>
          </p:cNvPr>
          <p:cNvSpPr txBox="1"/>
          <p:nvPr/>
        </p:nvSpPr>
        <p:spPr>
          <a:xfrm>
            <a:off x="446302" y="1466556"/>
            <a:ext cx="4484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Neutron light output spectrum measured at 0</a:t>
            </a:r>
            <a:r>
              <a:rPr lang="en-GB" sz="2000" baseline="30000" dirty="0">
                <a:latin typeface="+mj-lt"/>
              </a:rPr>
              <a:t>o</a:t>
            </a:r>
            <a:r>
              <a:rPr lang="en-GB" sz="2000" dirty="0">
                <a:latin typeface="+mj-lt"/>
              </a:rPr>
              <a:t> with </a:t>
            </a:r>
            <a:r>
              <a:rPr lang="en-GB" sz="2000" b="1" u="sng" dirty="0">
                <a:solidFill>
                  <a:srgbClr val="D45500"/>
                </a:solidFill>
                <a:latin typeface="+mj-lt"/>
              </a:rPr>
              <a:t>BC501A</a:t>
            </a:r>
            <a:r>
              <a:rPr lang="en-GB" sz="2000" dirty="0">
                <a:latin typeface="+mj-lt"/>
              </a:rPr>
              <a:t> for a 66 MeV proton beam on 8.0 mm Li target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FA794837-238B-F5FC-30F8-A4F075AB9F5E}"/>
              </a:ext>
            </a:extLst>
          </p:cNvPr>
          <p:cNvSpPr/>
          <p:nvPr/>
        </p:nvSpPr>
        <p:spPr>
          <a:xfrm>
            <a:off x="2542366" y="2482219"/>
            <a:ext cx="292100" cy="370880"/>
          </a:xfrm>
          <a:prstGeom prst="downArrow">
            <a:avLst/>
          </a:prstGeom>
          <a:solidFill>
            <a:srgbClr val="D4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343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4D4B341C-05B1-D64C-51D5-C225520BC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"/>
          <a:stretch/>
        </p:blipFill>
        <p:spPr>
          <a:xfrm>
            <a:off x="101600" y="3970762"/>
            <a:ext cx="4273288" cy="2854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418610-8CAA-0FF4-36C3-F590B0246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3" y="1426239"/>
            <a:ext cx="3874964" cy="249845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DE72A2A-6ADC-AF1D-4F8A-7EA19EEACD71}"/>
              </a:ext>
            </a:extLst>
          </p:cNvPr>
          <p:cNvGrpSpPr/>
          <p:nvPr/>
        </p:nvGrpSpPr>
        <p:grpSpPr>
          <a:xfrm>
            <a:off x="4315297" y="1953990"/>
            <a:ext cx="4805461" cy="3395992"/>
            <a:chOff x="1567091" y="2577576"/>
            <a:chExt cx="5817210" cy="4110989"/>
          </a:xfrm>
        </p:grpSpPr>
        <p:pic>
          <p:nvPicPr>
            <p:cNvPr id="12" name="Picture 11" descr="Chart, histogram&#10;&#10;Description automatically generated">
              <a:extLst>
                <a:ext uri="{FF2B5EF4-FFF2-40B4-BE49-F238E27FC236}">
                  <a16:creationId xmlns:a16="http://schemas.microsoft.com/office/drawing/2014/main" id="{E8DF4A78-1346-8A9F-0239-484CEE5DB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228" y="2577576"/>
              <a:ext cx="5745073" cy="4025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6BA30F-D8F2-4C82-0755-419D3FFCB8B8}"/>
                </a:ext>
              </a:extLst>
            </p:cNvPr>
            <p:cNvSpPr txBox="1"/>
            <p:nvPr/>
          </p:nvSpPr>
          <p:spPr>
            <a:xfrm rot="16200000">
              <a:off x="401955" y="4125626"/>
              <a:ext cx="2777363" cy="4470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>
                  <a:latin typeface="+mj-lt"/>
                </a:rPr>
                <a:t>Normalised counts</a:t>
              </a:r>
              <a:endParaRPr lang="en-GB" dirty="0">
                <a:latin typeface="+mj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D466A4-A2DE-0CEE-E8F3-9541AF39432B}"/>
                </a:ext>
              </a:extLst>
            </p:cNvPr>
            <p:cNvSpPr/>
            <p:nvPr/>
          </p:nvSpPr>
          <p:spPr>
            <a:xfrm>
              <a:off x="2549918" y="2612567"/>
              <a:ext cx="4500880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9BDEED-D43E-3882-78E8-214E50F7E5CC}"/>
                </a:ext>
              </a:extLst>
            </p:cNvPr>
            <p:cNvSpPr txBox="1"/>
            <p:nvPr/>
          </p:nvSpPr>
          <p:spPr>
            <a:xfrm>
              <a:off x="3985919" y="6241473"/>
              <a:ext cx="1750488" cy="44709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ZA" dirty="0">
                  <a:latin typeface="+mj-lt"/>
                </a:rPr>
                <a:t>Energy (MeV)</a:t>
              </a:r>
              <a:endParaRPr lang="en-GB" dirty="0">
                <a:latin typeface="+mj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FAF2B7-484C-3CF5-CE5E-5109575E8C28}"/>
                </a:ext>
              </a:extLst>
            </p:cNvPr>
            <p:cNvSpPr/>
            <p:nvPr/>
          </p:nvSpPr>
          <p:spPr>
            <a:xfrm>
              <a:off x="3836630" y="2949956"/>
              <a:ext cx="1760899" cy="736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1FDE07-6C33-F01A-6B6B-7EDBE1E73416}"/>
                </a:ext>
              </a:extLst>
            </p:cNvPr>
            <p:cNvSpPr txBox="1"/>
            <p:nvPr/>
          </p:nvSpPr>
          <p:spPr>
            <a:xfrm>
              <a:off x="3313747" y="3108897"/>
              <a:ext cx="2559988" cy="856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2000" dirty="0">
                  <a:latin typeface="+mj-lt"/>
                </a:rPr>
                <a:t>BC-501A reference</a:t>
              </a:r>
            </a:p>
            <a:p>
              <a:r>
                <a:rPr lang="en-ZA" sz="2000" dirty="0">
                  <a:latin typeface="+mj-lt"/>
                </a:rPr>
                <a:t>EJ-276 compact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F7A26A4-B1BA-736D-AB7F-4DBFF9867242}"/>
                </a:ext>
              </a:extLst>
            </p:cNvPr>
            <p:cNvCxnSpPr/>
            <p:nvPr/>
          </p:nvCxnSpPr>
          <p:spPr>
            <a:xfrm>
              <a:off x="2695981" y="3276353"/>
              <a:ext cx="533168" cy="0"/>
            </a:xfrm>
            <a:prstGeom prst="line">
              <a:avLst/>
            </a:prstGeom>
            <a:ln w="28575">
              <a:solidFill>
                <a:srgbClr val="FF83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6AC09C-1D9C-30B6-0B3E-E90497FBB06C}"/>
                </a:ext>
              </a:extLst>
            </p:cNvPr>
            <p:cNvCxnSpPr/>
            <p:nvPr/>
          </p:nvCxnSpPr>
          <p:spPr>
            <a:xfrm>
              <a:off x="2695981" y="3614612"/>
              <a:ext cx="533168" cy="0"/>
            </a:xfrm>
            <a:prstGeom prst="line">
              <a:avLst/>
            </a:prstGeom>
            <a:ln w="28575">
              <a:solidFill>
                <a:srgbClr val="1F77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A5B9E8-5B68-ACBC-5B51-28F6DA01E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61562"/>
            <a:ext cx="8940800" cy="1325563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Time of flight measurement of neutrons produced by 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 66 MeV proton beam irradiating an 8.0 mm </a:t>
            </a:r>
            <a:r>
              <a:rPr lang="en-US" sz="2800" baseline="300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nat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Li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target.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(</a:t>
            </a: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EJ-276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at 8.00 m from the target at 16</a:t>
            </a:r>
            <a:r>
              <a:rPr lang="en-US" sz="2800" baseline="30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).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en-GB" sz="2000" dirty="0"/>
              <a:t>Erin </a:t>
            </a:r>
            <a:r>
              <a:rPr lang="en-GB" sz="2000" dirty="0" err="1"/>
              <a:t>Jarvie</a:t>
            </a:r>
            <a:r>
              <a:rPr lang="en-GB" sz="2000" dirty="0"/>
              <a:t> (MSc)</a:t>
            </a:r>
            <a:endParaRPr lang="en-ZA" sz="28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DBE8B9-63D4-CBB0-1AAE-C89E31948BC5}"/>
              </a:ext>
            </a:extLst>
          </p:cNvPr>
          <p:cNvSpPr/>
          <p:nvPr/>
        </p:nvSpPr>
        <p:spPr>
          <a:xfrm>
            <a:off x="3124200" y="1538289"/>
            <a:ext cx="787400" cy="400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A82D6E1-9DC2-A4C4-9AC1-4AACCB218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813" y="5630247"/>
            <a:ext cx="1357686" cy="12182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DC0DDD-86F4-9F62-9B24-BF11CE82EA91}"/>
              </a:ext>
            </a:extLst>
          </p:cNvPr>
          <p:cNvSpPr txBox="1"/>
          <p:nvPr/>
        </p:nvSpPr>
        <p:spPr>
          <a:xfrm>
            <a:off x="1716651" y="5630247"/>
            <a:ext cx="1794329" cy="240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ZA" sz="1400" dirty="0">
                <a:solidFill>
                  <a:prstClr val="black"/>
                </a:solidFill>
                <a:latin typeface="+mj-lt"/>
                <a:cs typeface="Helvetica" panose="020B0604020202020204" pitchFamily="34" charset="0"/>
              </a:rPr>
              <a:t>neutron-induced events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F4507D-12EE-268E-8D1A-BF832EE120D4}"/>
              </a:ext>
            </a:extLst>
          </p:cNvPr>
          <p:cNvSpPr txBox="1"/>
          <p:nvPr/>
        </p:nvSpPr>
        <p:spPr>
          <a:xfrm>
            <a:off x="1716650" y="4061188"/>
            <a:ext cx="179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ZA" sz="1400" dirty="0">
                <a:solidFill>
                  <a:prstClr val="black"/>
                </a:solidFill>
                <a:latin typeface="+mj-lt"/>
                <a:cs typeface="Helvetica" panose="020B0604020202020204" pitchFamily="34" charset="0"/>
              </a:rPr>
              <a:t>gamma ray-induced events</a:t>
            </a:r>
          </a:p>
        </p:txBody>
      </p:sp>
    </p:spTree>
    <p:extLst>
      <p:ext uri="{BB962C8B-B14F-4D97-AF65-F5344CB8AC3E}">
        <p14:creationId xmlns:p14="http://schemas.microsoft.com/office/powerpoint/2010/main" val="3415034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8F79CC-F23B-48D7-A7DD-D7FD58BB098D}"/>
              </a:ext>
            </a:extLst>
          </p:cNvPr>
          <p:cNvSpPr/>
          <p:nvPr/>
        </p:nvSpPr>
        <p:spPr>
          <a:xfrm rot="5400000">
            <a:off x="4521500" y="4257373"/>
            <a:ext cx="228999" cy="4773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788307-B318-1A84-1173-6222A0213F06}"/>
              </a:ext>
            </a:extLst>
          </p:cNvPr>
          <p:cNvSpPr txBox="1"/>
          <p:nvPr/>
        </p:nvSpPr>
        <p:spPr>
          <a:xfrm>
            <a:off x="262811" y="99250"/>
            <a:ext cx="86303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ZA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Measured light output spectra </a:t>
            </a:r>
            <a:br>
              <a:rPr lang="en-ZA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en-ZA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for neutron energies between 10 - 65 MeV, selected by time-of-flight with </a:t>
            </a:r>
            <a:r>
              <a:rPr lang="en-ZA" sz="2800" b="1" u="sng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EJ-276</a:t>
            </a:r>
            <a:r>
              <a:rPr lang="en-ZA" sz="2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094749D-60B5-D2CD-F606-B5200FA80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156" y="5584517"/>
            <a:ext cx="1357686" cy="12182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CBFBE6-42C8-A174-A415-0FCC28A0F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45" r="5536"/>
          <a:stretch/>
        </p:blipFill>
        <p:spPr>
          <a:xfrm>
            <a:off x="4431002" y="2173588"/>
            <a:ext cx="4509484" cy="3313784"/>
          </a:xfrm>
          <a:prstGeom prst="rect">
            <a:avLst/>
          </a:prstGeom>
        </p:spPr>
      </p:pic>
      <p:pic>
        <p:nvPicPr>
          <p:cNvPr id="11" name="Picture 10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3651A5BD-8ACE-D8B2-8040-BA47215B6C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925"/>
          <a:stretch/>
        </p:blipFill>
        <p:spPr>
          <a:xfrm>
            <a:off x="461004" y="1731651"/>
            <a:ext cx="3920234" cy="3771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31139F7-3506-5A17-1D34-D91C208841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70" r="8640"/>
          <a:stretch/>
        </p:blipFill>
        <p:spPr>
          <a:xfrm>
            <a:off x="262811" y="2180663"/>
            <a:ext cx="4168191" cy="36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87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4387609-2041-6BB0-DA28-52439548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90749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rgbClr val="D45500"/>
                </a:solidFill>
              </a:rPr>
              <a:t>Spectrum unfolding with measured detector response functions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A94FD-4605-A9F7-DB6E-1030B4DFC84C}"/>
              </a:ext>
            </a:extLst>
          </p:cNvPr>
          <p:cNvSpPr txBox="1"/>
          <p:nvPr/>
        </p:nvSpPr>
        <p:spPr>
          <a:xfrm>
            <a:off x="62464" y="1075236"/>
            <a:ext cx="4556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Neutron light output spectrum measured at 16</a:t>
            </a:r>
            <a:r>
              <a:rPr lang="en-GB" sz="2000" baseline="30000" dirty="0">
                <a:latin typeface="+mj-lt"/>
              </a:rPr>
              <a:t>o</a:t>
            </a:r>
            <a:r>
              <a:rPr lang="en-GB" sz="2000" dirty="0">
                <a:latin typeface="+mj-lt"/>
              </a:rPr>
              <a:t> with </a:t>
            </a:r>
            <a:r>
              <a:rPr lang="en-GB" sz="2000" b="1" u="sng" dirty="0">
                <a:solidFill>
                  <a:srgbClr val="D45500"/>
                </a:solidFill>
                <a:latin typeface="+mj-lt"/>
              </a:rPr>
              <a:t>EJ-276</a:t>
            </a:r>
            <a:r>
              <a:rPr lang="en-GB" sz="2000" dirty="0">
                <a:latin typeface="+mj-lt"/>
              </a:rPr>
              <a:t> for a 66 MeV proton beam on 8.0 mm Li target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295041-5431-B859-B2B7-91937CBC5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23" r="5260"/>
          <a:stretch/>
        </p:blipFill>
        <p:spPr>
          <a:xfrm>
            <a:off x="76079" y="2444809"/>
            <a:ext cx="4556776" cy="3227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55EA0B-7DE4-AD67-4A89-DC7381E06C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76" r="7357"/>
          <a:stretch/>
        </p:blipFill>
        <p:spPr>
          <a:xfrm>
            <a:off x="4587225" y="2444809"/>
            <a:ext cx="4556776" cy="3368912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FA794837-238B-F5FC-30F8-A4F075AB9F5E}"/>
              </a:ext>
            </a:extLst>
          </p:cNvPr>
          <p:cNvSpPr/>
          <p:nvPr/>
        </p:nvSpPr>
        <p:spPr>
          <a:xfrm>
            <a:off x="2194408" y="2085710"/>
            <a:ext cx="292100" cy="370880"/>
          </a:xfrm>
          <a:prstGeom prst="downArrow">
            <a:avLst/>
          </a:prstGeom>
          <a:solidFill>
            <a:srgbClr val="D4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9014BA32-F72A-5EF6-48BF-0FEEB96CD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156" y="5584517"/>
            <a:ext cx="1357686" cy="121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21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28C5B-26AC-4CC7-8F8B-EEED67C25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529"/>
            <a:ext cx="9144000" cy="1129645"/>
          </a:xfrm>
        </p:spPr>
        <p:txBody>
          <a:bodyPr>
            <a:normAutofit/>
          </a:bodyPr>
          <a:lstStyle/>
          <a:p>
            <a:pPr algn="ctr"/>
            <a:r>
              <a:rPr lang="en-ZA" sz="3200" b="1" dirty="0">
                <a:solidFill>
                  <a:srgbClr val="D55500"/>
                </a:solidFill>
              </a:rPr>
              <a:t>Neutron production from cosmic rays</a:t>
            </a:r>
            <a:endParaRPr lang="en-GB" sz="3200" b="1" dirty="0">
              <a:solidFill>
                <a:srgbClr val="D55500"/>
              </a:solidFill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22DAD983-ED15-7B41-8009-5C2B7E74E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1" b="23733"/>
          <a:stretch/>
        </p:blipFill>
        <p:spPr>
          <a:xfrm>
            <a:off x="1098439" y="6179375"/>
            <a:ext cx="2167148" cy="606762"/>
          </a:xfrm>
          <a:prstGeom prst="rect">
            <a:avLst/>
          </a:prstGeom>
        </p:spPr>
      </p:pic>
      <p:pic>
        <p:nvPicPr>
          <p:cNvPr id="14" name="Picture 13" descr="atmos2_3">
            <a:extLst>
              <a:ext uri="{FF2B5EF4-FFF2-40B4-BE49-F238E27FC236}">
                <a16:creationId xmlns:a16="http://schemas.microsoft.com/office/drawing/2014/main" id="{8A71D420-3875-1D48-991A-3E2C0DCC9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6977" r="10184" b="6266"/>
          <a:stretch/>
        </p:blipFill>
        <p:spPr bwMode="auto">
          <a:xfrm>
            <a:off x="175013" y="1587698"/>
            <a:ext cx="3731429" cy="42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6047F2-89B7-2041-9EA4-7A33A43D3ADE}"/>
              </a:ext>
            </a:extLst>
          </p:cNvPr>
          <p:cNvSpPr txBox="1"/>
          <p:nvPr/>
        </p:nvSpPr>
        <p:spPr>
          <a:xfrm>
            <a:off x="443935" y="5790321"/>
            <a:ext cx="962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1200" dirty="0">
                <a:latin typeface="+mj-lt"/>
              </a:rPr>
              <a:t>electrons </a:t>
            </a:r>
          </a:p>
          <a:p>
            <a:pPr algn="ctr"/>
            <a:r>
              <a:rPr lang="en-ZA" sz="1200" dirty="0">
                <a:latin typeface="+mj-lt"/>
              </a:rPr>
              <a:t>and photons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AB4EBC-3BEE-6141-BDBD-35A339EF16A8}"/>
              </a:ext>
            </a:extLst>
          </p:cNvPr>
          <p:cNvSpPr txBox="1"/>
          <p:nvPr/>
        </p:nvSpPr>
        <p:spPr>
          <a:xfrm>
            <a:off x="1704088" y="5790321"/>
            <a:ext cx="106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1200" dirty="0" err="1">
                <a:latin typeface="+mj-lt"/>
              </a:rPr>
              <a:t>pions</a:t>
            </a:r>
            <a:r>
              <a:rPr lang="en-ZA" sz="1200" dirty="0">
                <a:latin typeface="+mj-lt"/>
              </a:rPr>
              <a:t>, protons</a:t>
            </a:r>
          </a:p>
          <a:p>
            <a:pPr algn="ctr"/>
            <a:r>
              <a:rPr lang="en-ZA" sz="1200" dirty="0">
                <a:latin typeface="+mj-lt"/>
              </a:rPr>
              <a:t>and </a:t>
            </a:r>
            <a:r>
              <a:rPr lang="en-ZA" sz="1200" b="1" dirty="0">
                <a:solidFill>
                  <a:srgbClr val="D45500"/>
                </a:solidFill>
                <a:latin typeface="+mj-lt"/>
              </a:rPr>
              <a:t>neutrons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294449-A5A4-3E47-A811-8981C8635837}"/>
              </a:ext>
            </a:extLst>
          </p:cNvPr>
          <p:cNvSpPr txBox="1"/>
          <p:nvPr/>
        </p:nvSpPr>
        <p:spPr>
          <a:xfrm>
            <a:off x="3210678" y="5866712"/>
            <a:ext cx="6062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1200" dirty="0" err="1">
                <a:latin typeface="+mj-lt"/>
              </a:rPr>
              <a:t>muons</a:t>
            </a:r>
            <a:endParaRPr lang="en-ZA" sz="120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F62DC7-99C4-B443-B7A2-B65AFA8A8107}"/>
              </a:ext>
            </a:extLst>
          </p:cNvPr>
          <p:cNvSpPr txBox="1"/>
          <p:nvPr/>
        </p:nvSpPr>
        <p:spPr>
          <a:xfrm>
            <a:off x="1668091" y="858983"/>
            <a:ext cx="940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1" dirty="0">
                <a:solidFill>
                  <a:srgbClr val="0070C0"/>
                </a:solidFill>
                <a:latin typeface="+mj-lt"/>
              </a:rPr>
              <a:t>cosmic ray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8E54004-9206-3041-AE0F-76E0CFF8F586}"/>
              </a:ext>
            </a:extLst>
          </p:cNvPr>
          <p:cNvCxnSpPr/>
          <p:nvPr/>
        </p:nvCxnSpPr>
        <p:spPr>
          <a:xfrm>
            <a:off x="2182014" y="1137386"/>
            <a:ext cx="0" cy="5412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51F97BA-5148-BA4D-8083-5FD7C54304B9}"/>
              </a:ext>
            </a:extLst>
          </p:cNvPr>
          <p:cNvSpPr txBox="1"/>
          <p:nvPr/>
        </p:nvSpPr>
        <p:spPr>
          <a:xfrm rot="16200000">
            <a:off x="-524746" y="3379129"/>
            <a:ext cx="1399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>
                <a:latin typeface="+mj-lt"/>
              </a:rPr>
              <a:t>Altitude (km)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51A3E3-92E9-D54E-8021-751EB3D9D453}"/>
              </a:ext>
            </a:extLst>
          </p:cNvPr>
          <p:cNvSpPr txBox="1"/>
          <p:nvPr/>
        </p:nvSpPr>
        <p:spPr>
          <a:xfrm>
            <a:off x="4044942" y="944956"/>
            <a:ext cx="50157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latin typeface="+mj-lt"/>
              </a:rPr>
              <a:t>Cosmic rays: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dirty="0">
                <a:latin typeface="+mj-lt"/>
              </a:rPr>
              <a:t>Galactic cosmic radiation (GCR)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dirty="0">
                <a:latin typeface="+mj-lt"/>
              </a:rPr>
              <a:t>Solar energetic particles (SEP)</a:t>
            </a:r>
          </a:p>
          <a:p>
            <a:endParaRPr lang="en-ZA" dirty="0">
              <a:latin typeface="+mj-lt"/>
            </a:endParaRPr>
          </a:p>
          <a:p>
            <a:r>
              <a:rPr lang="en-ZA" dirty="0">
                <a:latin typeface="+mj-lt"/>
              </a:rPr>
              <a:t>Neutrons are produced from evaporation of highly energetic nuclei, knock-on in peripheral collisions, or in charge exchange reactions. </a:t>
            </a:r>
          </a:p>
          <a:p>
            <a:endParaRPr lang="en-ZA" dirty="0">
              <a:latin typeface="+mj-lt"/>
            </a:endParaRPr>
          </a:p>
          <a:p>
            <a:endParaRPr lang="en-ZA" sz="1600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0715AD-9DE7-764D-B4AD-28ED7D728389}"/>
              </a:ext>
            </a:extLst>
          </p:cNvPr>
          <p:cNvGrpSpPr/>
          <p:nvPr/>
        </p:nvGrpSpPr>
        <p:grpSpPr>
          <a:xfrm>
            <a:off x="4246395" y="3693802"/>
            <a:ext cx="4110861" cy="3180382"/>
            <a:chOff x="1618208" y="1198674"/>
            <a:chExt cx="4980904" cy="37183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A0E9276-491C-F6B6-5C03-E2CE428B4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43" r="5619" b="22994"/>
            <a:stretch/>
          </p:blipFill>
          <p:spPr>
            <a:xfrm>
              <a:off x="1618208" y="1198674"/>
              <a:ext cx="4980904" cy="371838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D8A664-D7C0-2704-B941-6E73358745B6}"/>
                </a:ext>
              </a:extLst>
            </p:cNvPr>
            <p:cNvSpPr/>
            <p:nvPr/>
          </p:nvSpPr>
          <p:spPr>
            <a:xfrm>
              <a:off x="2852468" y="1639018"/>
              <a:ext cx="1541253" cy="724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33"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E7DFE14-8C3A-9044-59EA-F3AE6CF303AE}"/>
              </a:ext>
            </a:extLst>
          </p:cNvPr>
          <p:cNvSpPr txBox="1"/>
          <p:nvPr/>
        </p:nvSpPr>
        <p:spPr>
          <a:xfrm>
            <a:off x="4794089" y="4050675"/>
            <a:ext cx="173445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400" b="1" dirty="0">
                <a:latin typeface="+mj-lt"/>
              </a:rPr>
              <a:t>Measured </a:t>
            </a:r>
          </a:p>
          <a:p>
            <a:pPr algn="r"/>
            <a:r>
              <a:rPr lang="en-ZA" sz="900" dirty="0">
                <a:latin typeface="+mj-lt"/>
              </a:rPr>
              <a:t>[</a:t>
            </a:r>
            <a:r>
              <a:rPr lang="en-ZA" sz="900" dirty="0" err="1">
                <a:latin typeface="+mj-lt"/>
              </a:rPr>
              <a:t>Goldhagen</a:t>
            </a:r>
            <a:r>
              <a:rPr lang="en-ZA" sz="900" dirty="0">
                <a:latin typeface="+mj-lt"/>
              </a:rPr>
              <a:t> </a:t>
            </a:r>
            <a:r>
              <a:rPr lang="en-ZA" sz="900" i="1" dirty="0">
                <a:latin typeface="+mj-lt"/>
              </a:rPr>
              <a:t>et al. </a:t>
            </a:r>
            <a:r>
              <a:rPr lang="en-ZA" sz="900" dirty="0">
                <a:latin typeface="+mj-lt"/>
              </a:rPr>
              <a:t>Rad. Prot. Dos. (2004) vol.110 p.387]</a:t>
            </a:r>
          </a:p>
          <a:p>
            <a:pPr algn="r"/>
            <a:endParaRPr lang="en-ZA" sz="1100" dirty="0">
              <a:latin typeface="+mj-lt"/>
            </a:endParaRPr>
          </a:p>
          <a:p>
            <a:pPr algn="r"/>
            <a:r>
              <a:rPr lang="en-ZA" sz="1100" dirty="0">
                <a:latin typeface="+mj-lt"/>
              </a:rPr>
              <a:t> </a:t>
            </a:r>
            <a:r>
              <a:rPr lang="en-ZA" sz="1400" dirty="0">
                <a:latin typeface="+mj-lt"/>
              </a:rPr>
              <a:t>Calculated </a:t>
            </a:r>
          </a:p>
          <a:p>
            <a:pPr algn="r"/>
            <a:r>
              <a:rPr lang="en-ZA" sz="1100" dirty="0">
                <a:latin typeface="+mj-lt"/>
              </a:rPr>
              <a:t> [</a:t>
            </a:r>
            <a:r>
              <a:rPr lang="en-ZA" sz="900" dirty="0">
                <a:latin typeface="+mj-lt"/>
              </a:rPr>
              <a:t>Clem </a:t>
            </a:r>
            <a:r>
              <a:rPr lang="en-ZA" sz="900" i="1" dirty="0">
                <a:latin typeface="+mj-lt"/>
              </a:rPr>
              <a:t>et al. </a:t>
            </a:r>
            <a:r>
              <a:rPr lang="en-ZA" sz="900" dirty="0">
                <a:latin typeface="+mj-lt"/>
              </a:rPr>
              <a:t>Rad. Prot. Dos. (2004) vol.110 p.423]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051F14-93F7-796F-956B-697C59E8F45B}"/>
              </a:ext>
            </a:extLst>
          </p:cNvPr>
          <p:cNvSpPr/>
          <p:nvPr/>
        </p:nvSpPr>
        <p:spPr>
          <a:xfrm>
            <a:off x="4572000" y="3141899"/>
            <a:ext cx="3731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ZA" dirty="0">
                <a:solidFill>
                  <a:srgbClr val="D455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Cosmic-ray neutron spectrum: </a:t>
            </a:r>
            <a:br>
              <a:rPr lang="en-ZA" dirty="0">
                <a:solidFill>
                  <a:srgbClr val="D455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ZA" dirty="0">
                <a:solidFill>
                  <a:srgbClr val="D455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20 km at 54° N, 117° W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1468D6A-C69D-AF97-F9B6-0CFC681503E8}"/>
              </a:ext>
            </a:extLst>
          </p:cNvPr>
          <p:cNvCxnSpPr>
            <a:cxnSpLocks/>
          </p:cNvCxnSpPr>
          <p:nvPr/>
        </p:nvCxnSpPr>
        <p:spPr>
          <a:xfrm>
            <a:off x="6528540" y="4277153"/>
            <a:ext cx="284999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793ED7-531C-DC87-CABA-0BD132D8A9F1}"/>
              </a:ext>
            </a:extLst>
          </p:cNvPr>
          <p:cNvCxnSpPr>
            <a:cxnSpLocks/>
          </p:cNvCxnSpPr>
          <p:nvPr/>
        </p:nvCxnSpPr>
        <p:spPr>
          <a:xfrm>
            <a:off x="6512356" y="4947443"/>
            <a:ext cx="284999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110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2F00-855F-4794-A827-F8FB7924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997745"/>
          </a:xfrm>
        </p:spPr>
        <p:txBody>
          <a:bodyPr/>
          <a:lstStyle/>
          <a:p>
            <a:pPr algn="ctr"/>
            <a:r>
              <a:rPr lang="en-ZA" sz="3600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Summary</a:t>
            </a:r>
            <a:endParaRPr lang="en-GB" sz="3600" dirty="0">
              <a:solidFill>
                <a:schemeClr val="accent2">
                  <a:lumMod val="7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C08C1-6F7B-F41F-B7BB-F49312ECA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35000"/>
            <a:ext cx="7886700" cy="5541963"/>
          </a:xfrm>
        </p:spPr>
        <p:txBody>
          <a:bodyPr anchor="ctr">
            <a:normAutofit/>
          </a:bodyPr>
          <a:lstStyle/>
          <a:p>
            <a:r>
              <a:rPr lang="en-GB" dirty="0">
                <a:latin typeface="+mj-lt"/>
              </a:rPr>
              <a:t>Detector response functions were measured at the </a:t>
            </a:r>
            <a:r>
              <a:rPr lang="en-GB" dirty="0" err="1">
                <a:latin typeface="+mj-lt"/>
              </a:rPr>
              <a:t>iThemba</a:t>
            </a:r>
            <a:r>
              <a:rPr lang="en-GB" dirty="0">
                <a:latin typeface="+mj-lt"/>
              </a:rPr>
              <a:t> LABS fast neutron facility using time-of-flight between 10 - 65 MeV for the reference BC501A and EJ276 detector systems.</a:t>
            </a:r>
          </a:p>
          <a:p>
            <a:r>
              <a:rPr lang="en-GB" dirty="0">
                <a:latin typeface="+mj-lt"/>
              </a:rPr>
              <a:t>Unfolded energy spectra comparable to those measured by time-of-flight.</a:t>
            </a:r>
          </a:p>
          <a:p>
            <a:r>
              <a:rPr lang="en-GB" dirty="0">
                <a:latin typeface="+mj-lt"/>
              </a:rPr>
              <a:t>Compact spectrometer design update underway, but very promising for fast neutron spectroscopy outside of the laboratory!</a:t>
            </a:r>
          </a:p>
          <a:p>
            <a:r>
              <a:rPr lang="en-GB" dirty="0">
                <a:latin typeface="+mj-lt"/>
              </a:rPr>
              <a:t>Further measurements up to 200 MeV planned, with improved statistics to extend range of applications.</a:t>
            </a:r>
          </a:p>
        </p:txBody>
      </p:sp>
    </p:spTree>
    <p:extLst>
      <p:ext uri="{BB962C8B-B14F-4D97-AF65-F5344CB8AC3E}">
        <p14:creationId xmlns:p14="http://schemas.microsoft.com/office/powerpoint/2010/main" val="3825442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5EFBC4-39C8-FED2-86E5-B9C975BE78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D45500"/>
                </a:solidFill>
              </a:rPr>
              <a:t>Thank you!</a:t>
            </a:r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04105F25-1527-045F-F41A-A4D7A84A8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06" y="4120820"/>
            <a:ext cx="3430185" cy="797718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CE4FCF2-E196-33EF-D54A-7FA025F96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956" y="4051844"/>
            <a:ext cx="1100290" cy="634471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4ECE963A-03E2-5290-F173-EAA6690AC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0" y="4046203"/>
            <a:ext cx="1912167" cy="752359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9932A20-9E88-0BE9-B6D1-1196C38F49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69" y="4999458"/>
            <a:ext cx="1600858" cy="6067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390C7F-2BE6-1D75-0279-D66DDBCEAA52}"/>
              </a:ext>
            </a:extLst>
          </p:cNvPr>
          <p:cNvSpPr txBox="1"/>
          <p:nvPr/>
        </p:nvSpPr>
        <p:spPr>
          <a:xfrm>
            <a:off x="0" y="644779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This work was partially funded by the National Research foundation grant ID: 138069</a:t>
            </a:r>
          </a:p>
        </p:txBody>
      </p:sp>
    </p:spTree>
    <p:extLst>
      <p:ext uri="{BB962C8B-B14F-4D97-AF65-F5344CB8AC3E}">
        <p14:creationId xmlns:p14="http://schemas.microsoft.com/office/powerpoint/2010/main" val="1994574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9CBEB6-346B-4E25-BA90-1A9FBE578A27}"/>
                  </a:ext>
                </a:extLst>
              </p:cNvPr>
              <p:cNvSpPr txBox="1"/>
              <p:nvPr/>
            </p:nvSpPr>
            <p:spPr>
              <a:xfrm>
                <a:off x="4754264" y="974679"/>
                <a:ext cx="3130922" cy="1585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ZA" sz="2400" dirty="0">
                    <a:latin typeface="+mj-lt"/>
                  </a:rPr>
                  <a:t>Pulse shape parameter:</a:t>
                </a:r>
              </a:p>
              <a:p>
                <a:endParaRPr lang="en-ZA" sz="2400" dirty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Z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ZA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ZA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ZA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r>
                        <a:rPr lang="en-ZA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ZA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GB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9CBEB6-346B-4E25-BA90-1A9FBE578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264" y="974679"/>
                <a:ext cx="3130922" cy="1585306"/>
              </a:xfrm>
              <a:prstGeom prst="rect">
                <a:avLst/>
              </a:prstGeom>
              <a:blipFill>
                <a:blip r:embed="rId2"/>
                <a:stretch>
                  <a:fillRect l="-3226" t="-3175" r="-806" b="-31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3BD6DB-7654-ADC9-1364-EEFD257A2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80" t="11850" r="5162" b="50000"/>
          <a:stretch/>
        </p:blipFill>
        <p:spPr>
          <a:xfrm>
            <a:off x="461228" y="672855"/>
            <a:ext cx="3263322" cy="29085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84D248-7DF0-445D-2AB1-8A65BFAE2E43}"/>
              </a:ext>
            </a:extLst>
          </p:cNvPr>
          <p:cNvSpPr txBox="1"/>
          <p:nvPr/>
        </p:nvSpPr>
        <p:spPr>
          <a:xfrm>
            <a:off x="1519526" y="3545389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>
                <a:latin typeface="+mj-lt"/>
              </a:rPr>
              <a:t>t(ns)</a:t>
            </a:r>
            <a:endParaRPr lang="en-GB" sz="24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7A1AEF-74EF-9BFB-01D6-0A7869FABA17}"/>
              </a:ext>
            </a:extLst>
          </p:cNvPr>
          <p:cNvSpPr txBox="1"/>
          <p:nvPr/>
        </p:nvSpPr>
        <p:spPr>
          <a:xfrm rot="16200000">
            <a:off x="-85028" y="1854309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>
                <a:latin typeface="+mj-lt"/>
              </a:rPr>
              <a:t>V(mV)</a:t>
            </a:r>
            <a:endParaRPr lang="en-GB" b="1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FB7D24-0718-7183-2273-81091A58EBE9}"/>
              </a:ext>
            </a:extLst>
          </p:cNvPr>
          <p:cNvSpPr/>
          <p:nvPr/>
        </p:nvSpPr>
        <p:spPr>
          <a:xfrm>
            <a:off x="775973" y="520311"/>
            <a:ext cx="640375" cy="352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89BDBB-BF0D-6A57-5734-10F3AE507687}"/>
              </a:ext>
            </a:extLst>
          </p:cNvPr>
          <p:cNvSpPr/>
          <p:nvPr/>
        </p:nvSpPr>
        <p:spPr>
          <a:xfrm>
            <a:off x="2582734" y="672855"/>
            <a:ext cx="640375" cy="192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B34D6551-9804-EE34-2749-6F2F5FE81A5F}"/>
              </a:ext>
            </a:extLst>
          </p:cNvPr>
          <p:cNvSpPr/>
          <p:nvPr/>
        </p:nvSpPr>
        <p:spPr>
          <a:xfrm rot="1057207" flipH="1">
            <a:off x="6496020" y="1470691"/>
            <a:ext cx="1150915" cy="697637"/>
          </a:xfrm>
          <a:prstGeom prst="arc">
            <a:avLst>
              <a:gd name="adj1" fmla="val 17102939"/>
              <a:gd name="adj2" fmla="val 578729"/>
            </a:avLst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AB6BE0-A6E6-7E86-5E4F-D5D9D9ABFC80}"/>
              </a:ext>
            </a:extLst>
          </p:cNvPr>
          <p:cNvSpPr txBox="1"/>
          <p:nvPr/>
        </p:nvSpPr>
        <p:spPr>
          <a:xfrm>
            <a:off x="7169669" y="1350173"/>
            <a:ext cx="1927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>
                <a:solidFill>
                  <a:srgbClr val="BB491B"/>
                </a:solidFill>
                <a:latin typeface="+mj-lt"/>
              </a:rPr>
              <a:t>Short integral of pulse</a:t>
            </a:r>
            <a:endParaRPr lang="en-GB" sz="2000" b="1" dirty="0">
              <a:solidFill>
                <a:srgbClr val="BB491B"/>
              </a:solidFill>
              <a:latin typeface="+mj-lt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3CE4A3D6-5DD4-D5FC-DC98-A7142A4B561A}"/>
              </a:ext>
            </a:extLst>
          </p:cNvPr>
          <p:cNvSpPr/>
          <p:nvPr/>
        </p:nvSpPr>
        <p:spPr>
          <a:xfrm rot="14344797" flipH="1">
            <a:off x="4600415" y="1002914"/>
            <a:ext cx="1970864" cy="1528838"/>
          </a:xfrm>
          <a:prstGeom prst="arc">
            <a:avLst>
              <a:gd name="adj1" fmla="val 17102939"/>
              <a:gd name="adj2" fmla="val 525733"/>
            </a:avLst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F0C044-403D-6649-002A-7BCED5528100}"/>
              </a:ext>
            </a:extLst>
          </p:cNvPr>
          <p:cNvSpPr txBox="1"/>
          <p:nvPr/>
        </p:nvSpPr>
        <p:spPr>
          <a:xfrm>
            <a:off x="3775951" y="1849544"/>
            <a:ext cx="1810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>
                <a:solidFill>
                  <a:srgbClr val="BB491B"/>
                </a:solidFill>
                <a:latin typeface="+mj-lt"/>
              </a:rPr>
              <a:t>Long integral of pulse</a:t>
            </a:r>
            <a:endParaRPr lang="en-GB" sz="2000" b="1" dirty="0">
              <a:solidFill>
                <a:srgbClr val="BB491B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03DF39-E01C-6F14-223D-E560F2CD59E3}"/>
              </a:ext>
            </a:extLst>
          </p:cNvPr>
          <p:cNvCxnSpPr>
            <a:cxnSpLocks/>
          </p:cNvCxnSpPr>
          <p:nvPr/>
        </p:nvCxnSpPr>
        <p:spPr>
          <a:xfrm>
            <a:off x="984400" y="945181"/>
            <a:ext cx="0" cy="2407141"/>
          </a:xfrm>
          <a:prstGeom prst="line">
            <a:avLst/>
          </a:prstGeom>
          <a:ln w="28575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C85E5F-D1D7-E1A3-5630-EEA3B836AE4A}"/>
              </a:ext>
            </a:extLst>
          </p:cNvPr>
          <p:cNvCxnSpPr>
            <a:cxnSpLocks/>
          </p:cNvCxnSpPr>
          <p:nvPr/>
        </p:nvCxnSpPr>
        <p:spPr>
          <a:xfrm>
            <a:off x="2902921" y="945181"/>
            <a:ext cx="0" cy="2407141"/>
          </a:xfrm>
          <a:prstGeom prst="line">
            <a:avLst/>
          </a:prstGeom>
          <a:ln w="28575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1D2FE03-7F3B-417B-DF45-47E6E42B11B7}"/>
              </a:ext>
            </a:extLst>
          </p:cNvPr>
          <p:cNvSpPr txBox="1"/>
          <p:nvPr/>
        </p:nvSpPr>
        <p:spPr>
          <a:xfrm>
            <a:off x="2577719" y="2250070"/>
            <a:ext cx="373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i="1" dirty="0" err="1">
                <a:latin typeface="+mj-lt"/>
              </a:rPr>
              <a:t>t</a:t>
            </a:r>
            <a:r>
              <a:rPr lang="en-ZA" sz="2400" i="1" baseline="-25000" dirty="0" err="1">
                <a:latin typeface="+mj-lt"/>
              </a:rPr>
              <a:t>L</a:t>
            </a:r>
            <a:endParaRPr lang="en-GB" sz="2400" i="1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CBF218-C133-C458-8142-F322F7F42BB2}"/>
              </a:ext>
            </a:extLst>
          </p:cNvPr>
          <p:cNvSpPr txBox="1"/>
          <p:nvPr/>
        </p:nvSpPr>
        <p:spPr>
          <a:xfrm>
            <a:off x="984400" y="1076852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i="1" dirty="0" err="1">
                <a:latin typeface="+mj-lt"/>
              </a:rPr>
              <a:t>t</a:t>
            </a:r>
            <a:r>
              <a:rPr lang="en-ZA" sz="2400" i="1" baseline="-25000" dirty="0" err="1">
                <a:latin typeface="+mj-lt"/>
              </a:rPr>
              <a:t>S</a:t>
            </a:r>
            <a:endParaRPr lang="en-GB" sz="2400" i="1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A4DA61-F477-DDD8-E307-F62790224519}"/>
              </a:ext>
            </a:extLst>
          </p:cNvPr>
          <p:cNvSpPr txBox="1"/>
          <p:nvPr/>
        </p:nvSpPr>
        <p:spPr>
          <a:xfrm>
            <a:off x="137977" y="5669226"/>
            <a:ext cx="4023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sz="2000" dirty="0">
              <a:latin typeface="+mj-lt"/>
            </a:endParaRPr>
          </a:p>
          <a:p>
            <a:pPr algn="ctr"/>
            <a:r>
              <a:rPr lang="en-ZA" sz="2000" i="1" dirty="0">
                <a:latin typeface="+mj-lt"/>
              </a:rPr>
              <a:t>L</a:t>
            </a:r>
            <a:r>
              <a:rPr lang="en-ZA" sz="2000" dirty="0">
                <a:latin typeface="+mj-lt"/>
              </a:rPr>
              <a:t>: Light output, </a:t>
            </a:r>
            <a:r>
              <a:rPr lang="en-ZA" sz="2000" i="1" dirty="0">
                <a:latin typeface="+mj-lt"/>
              </a:rPr>
              <a:t>Q</a:t>
            </a:r>
            <a:r>
              <a:rPr lang="en-ZA" sz="2000" i="1" baseline="-25000" dirty="0">
                <a:latin typeface="+mj-lt"/>
              </a:rPr>
              <a:t>L</a:t>
            </a:r>
            <a:r>
              <a:rPr lang="en-ZA" sz="2000" dirty="0">
                <a:latin typeface="+mj-lt"/>
              </a:rPr>
              <a:t>, scaled to </a:t>
            </a:r>
            <a:r>
              <a:rPr lang="en-ZA" sz="2000" dirty="0" err="1">
                <a:latin typeface="+mj-lt"/>
              </a:rPr>
              <a:t>MeV</a:t>
            </a:r>
            <a:r>
              <a:rPr lang="en-ZA" sz="2000" baseline="-25000" dirty="0" err="1">
                <a:latin typeface="+mj-lt"/>
              </a:rPr>
              <a:t>ee</a:t>
            </a:r>
            <a:r>
              <a:rPr lang="en-ZA" sz="2000" dirty="0">
                <a:latin typeface="+mj-lt"/>
              </a:rPr>
              <a:t> using gamma ray sources</a:t>
            </a:r>
            <a:endParaRPr lang="en-ZA" sz="2000" baseline="-250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D9037-D188-4C43-AB89-0F896A260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917" y="225180"/>
            <a:ext cx="5286742" cy="746591"/>
          </a:xfrm>
        </p:spPr>
        <p:txBody>
          <a:bodyPr>
            <a:normAutofit/>
          </a:bodyPr>
          <a:lstStyle/>
          <a:p>
            <a:pPr algn="ctr"/>
            <a:r>
              <a:rPr lang="en-ZA" sz="3200" b="1" dirty="0">
                <a:solidFill>
                  <a:srgbClr val="D55500"/>
                </a:solidFill>
              </a:rPr>
              <a:t>Pulse shape discrimination</a:t>
            </a:r>
            <a:endParaRPr lang="en-GB" sz="3200" b="1" dirty="0">
              <a:solidFill>
                <a:srgbClr val="D555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31F4D9-276A-A88F-B6B4-BD0B46C42ECE}"/>
              </a:ext>
            </a:extLst>
          </p:cNvPr>
          <p:cNvGrpSpPr/>
          <p:nvPr/>
        </p:nvGrpSpPr>
        <p:grpSpPr>
          <a:xfrm>
            <a:off x="3634685" y="2932925"/>
            <a:ext cx="5335236" cy="3831427"/>
            <a:chOff x="1699792" y="18134228"/>
            <a:chExt cx="9015465" cy="61178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D1F928-9FBE-6C49-B88F-AC84C2FB1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379" y="18134228"/>
              <a:ext cx="8124878" cy="54712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7BAD7C-D041-C5B5-1FF6-2C05DD4AA749}"/>
                </a:ext>
              </a:extLst>
            </p:cNvPr>
            <p:cNvSpPr txBox="1"/>
            <p:nvPr/>
          </p:nvSpPr>
          <p:spPr>
            <a:xfrm>
              <a:off x="3762806" y="23662323"/>
              <a:ext cx="5355772" cy="589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n-ZA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Pulse height </a:t>
              </a:r>
              <a:r>
                <a:rPr lang="en-ZA" i="1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L</a:t>
              </a:r>
              <a:r>
                <a:rPr lang="en-ZA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 (</a:t>
              </a:r>
              <a:r>
                <a:rPr lang="en-ZA" dirty="0" err="1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MeV</a:t>
              </a:r>
              <a:r>
                <a:rPr lang="en-ZA" baseline="-25000" dirty="0" err="1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ee</a:t>
              </a:r>
              <a:r>
                <a:rPr lang="en-ZA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5F93AB-8AEE-9A4E-5191-2B6A117CBCF8}"/>
                </a:ext>
              </a:extLst>
            </p:cNvPr>
            <p:cNvSpPr txBox="1"/>
            <p:nvPr/>
          </p:nvSpPr>
          <p:spPr>
            <a:xfrm rot="16200000">
              <a:off x="-666046" y="20527204"/>
              <a:ext cx="5355772" cy="624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n-ZA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Pulse shape </a:t>
              </a:r>
              <a:r>
                <a:rPr lang="en-ZA" i="1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S</a:t>
              </a:r>
              <a:r>
                <a:rPr lang="en-ZA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 (arbitrary)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95B89E-6F83-9E93-E40E-4F256DABF4FC}"/>
                </a:ext>
              </a:extLst>
            </p:cNvPr>
            <p:cNvSpPr txBox="1"/>
            <p:nvPr/>
          </p:nvSpPr>
          <p:spPr>
            <a:xfrm>
              <a:off x="5419697" y="21956694"/>
              <a:ext cx="3887523" cy="1032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n-ZA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neutron-induced events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E52F5D-81C4-01F9-F8DD-C58A1468442B}"/>
                </a:ext>
              </a:extLst>
            </p:cNvPr>
            <p:cNvSpPr txBox="1"/>
            <p:nvPr/>
          </p:nvSpPr>
          <p:spPr>
            <a:xfrm>
              <a:off x="3705170" y="18678711"/>
              <a:ext cx="641569" cy="73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n-ZA" sz="2400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CB1B63A-F8AD-F887-F5A4-55F50AF15D26}"/>
                </a:ext>
              </a:extLst>
            </p:cNvPr>
            <p:cNvSpPr txBox="1"/>
            <p:nvPr/>
          </p:nvSpPr>
          <p:spPr>
            <a:xfrm>
              <a:off x="9128595" y="19639162"/>
              <a:ext cx="641569" cy="73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n-ZA" sz="2400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p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B4E7E11-F5DC-110B-E245-4B94B5056FAE}"/>
                </a:ext>
              </a:extLst>
            </p:cNvPr>
            <p:cNvSpPr txBox="1"/>
            <p:nvPr/>
          </p:nvSpPr>
          <p:spPr>
            <a:xfrm>
              <a:off x="7632250" y="20310777"/>
              <a:ext cx="641569" cy="73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n-ZA" sz="2400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BAD191C-6421-7A0F-7F06-7AB48E55FC51}"/>
                </a:ext>
              </a:extLst>
            </p:cNvPr>
            <p:cNvSpPr txBox="1"/>
            <p:nvPr/>
          </p:nvSpPr>
          <p:spPr>
            <a:xfrm>
              <a:off x="6260359" y="20407872"/>
              <a:ext cx="641569" cy="73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n-ZA" sz="2400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4D599BE-48DF-0246-D34A-BDE5BB49234F}"/>
                </a:ext>
              </a:extLst>
            </p:cNvPr>
            <p:cNvSpPr txBox="1"/>
            <p:nvPr/>
          </p:nvSpPr>
          <p:spPr>
            <a:xfrm>
              <a:off x="5098916" y="21337077"/>
              <a:ext cx="641569" cy="73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l-GR" sz="2400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α</a:t>
              </a:r>
              <a:endParaRPr lang="en-ZA" sz="2400" dirty="0">
                <a:solidFill>
                  <a:prstClr val="black"/>
                </a:solidFill>
                <a:latin typeface="+mj-lt"/>
                <a:cs typeface="Helvetica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8689F5E-F7D6-017D-10DE-03F8DB27AF07}"/>
                </a:ext>
              </a:extLst>
            </p:cNvPr>
            <p:cNvSpPr txBox="1"/>
            <p:nvPr/>
          </p:nvSpPr>
          <p:spPr>
            <a:xfrm>
              <a:off x="5419701" y="18546293"/>
              <a:ext cx="3887523" cy="933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/>
              <a:r>
                <a:rPr lang="en-ZA" sz="1600" dirty="0">
                  <a:solidFill>
                    <a:prstClr val="black"/>
                  </a:solidFill>
                  <a:latin typeface="+mj-lt"/>
                  <a:cs typeface="Helvetica" panose="020B0604020202020204" pitchFamily="34" charset="0"/>
                </a:rPr>
                <a:t>gamma ray-induced events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7FEA970-C1AA-45D9-A5CE-584210CF9DFC}"/>
                  </a:ext>
                </a:extLst>
              </p:cNvPr>
              <p:cNvSpPr txBox="1"/>
              <p:nvPr/>
            </p:nvSpPr>
            <p:spPr>
              <a:xfrm>
                <a:off x="1045957" y="4038120"/>
                <a:ext cx="1620957" cy="653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sup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GB" dirty="0">
                  <a:latin typeface="+mj-lt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7FEA970-C1AA-45D9-A5CE-584210CF9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957" y="4038120"/>
                <a:ext cx="1620957" cy="653512"/>
              </a:xfrm>
              <a:prstGeom prst="rect">
                <a:avLst/>
              </a:prstGeom>
              <a:blipFill>
                <a:blip r:embed="rId5"/>
                <a:stretch>
                  <a:fillRect l="-25781" t="-169811" r="-2344" b="-2490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C60DE96-E1ED-BC0F-0B7A-355BF1E7785E}"/>
                  </a:ext>
                </a:extLst>
              </p:cNvPr>
              <p:cNvSpPr txBox="1"/>
              <p:nvPr/>
            </p:nvSpPr>
            <p:spPr>
              <a:xfrm>
                <a:off x="961098" y="5053802"/>
                <a:ext cx="1671675" cy="653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sup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GB" dirty="0">
                  <a:latin typeface="+mj-lt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C60DE96-E1ED-BC0F-0B7A-355BF1E77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98" y="5053802"/>
                <a:ext cx="1671675" cy="653512"/>
              </a:xfrm>
              <a:prstGeom prst="rect">
                <a:avLst/>
              </a:prstGeom>
              <a:blipFill>
                <a:blip r:embed="rId6"/>
                <a:stretch>
                  <a:fillRect l="-22556" t="-169811" r="-752" b="-2490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5053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1479" y="391296"/>
            <a:ext cx="5115591" cy="3874941"/>
            <a:chOff x="1618208" y="1198674"/>
            <a:chExt cx="4980904" cy="37183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2643" r="5619" b="22994"/>
            <a:stretch/>
          </p:blipFill>
          <p:spPr>
            <a:xfrm>
              <a:off x="1618208" y="1198674"/>
              <a:ext cx="4980904" cy="371838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852468" y="1639018"/>
              <a:ext cx="1541253" cy="724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33">
                <a:latin typeface="+mj-l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86739" y="962082"/>
            <a:ext cx="3547894" cy="1449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177" b="1" dirty="0">
                <a:latin typeface="+mj-lt"/>
              </a:rPr>
              <a:t>Measured </a:t>
            </a:r>
          </a:p>
          <a:p>
            <a:r>
              <a:rPr lang="en-ZA" sz="1200" dirty="0">
                <a:latin typeface="+mj-lt"/>
              </a:rPr>
              <a:t>[</a:t>
            </a:r>
            <a:r>
              <a:rPr lang="en-ZA" sz="1200" dirty="0" err="1">
                <a:latin typeface="+mj-lt"/>
              </a:rPr>
              <a:t>Goldhagen</a:t>
            </a:r>
            <a:r>
              <a:rPr lang="en-ZA" sz="1200" dirty="0">
                <a:latin typeface="+mj-lt"/>
              </a:rPr>
              <a:t> </a:t>
            </a:r>
            <a:r>
              <a:rPr lang="en-ZA" sz="1200" i="1" dirty="0">
                <a:latin typeface="+mj-lt"/>
              </a:rPr>
              <a:t>et al. </a:t>
            </a:r>
            <a:r>
              <a:rPr lang="en-ZA" sz="1200" dirty="0">
                <a:latin typeface="+mj-lt"/>
              </a:rPr>
              <a:t>Rad. Prot. Dos. (2004) vol.110 p.387]</a:t>
            </a:r>
          </a:p>
          <a:p>
            <a:endParaRPr lang="en-ZA" sz="1633" dirty="0">
              <a:latin typeface="+mj-lt"/>
            </a:endParaRPr>
          </a:p>
          <a:p>
            <a:r>
              <a:rPr lang="en-ZA" sz="1633" dirty="0">
                <a:latin typeface="+mj-lt"/>
              </a:rPr>
              <a:t> </a:t>
            </a:r>
            <a:r>
              <a:rPr lang="en-ZA" sz="2177" dirty="0">
                <a:latin typeface="+mj-lt"/>
              </a:rPr>
              <a:t>Calculated </a:t>
            </a:r>
          </a:p>
          <a:p>
            <a:r>
              <a:rPr lang="en-ZA" sz="1633" dirty="0">
                <a:latin typeface="+mj-lt"/>
              </a:rPr>
              <a:t> [</a:t>
            </a:r>
            <a:r>
              <a:rPr lang="en-ZA" sz="1200" dirty="0">
                <a:latin typeface="+mj-lt"/>
              </a:rPr>
              <a:t>Clem </a:t>
            </a:r>
            <a:r>
              <a:rPr lang="en-ZA" sz="1200" i="1" dirty="0">
                <a:latin typeface="+mj-lt"/>
              </a:rPr>
              <a:t>et al. </a:t>
            </a:r>
            <a:r>
              <a:rPr lang="en-ZA" sz="1200" dirty="0">
                <a:latin typeface="+mj-lt"/>
              </a:rPr>
              <a:t>Rad. Prot. Dos. (2004) vol.110 p.423]  </a:t>
            </a:r>
          </a:p>
        </p:txBody>
      </p:sp>
      <p:sp>
        <p:nvSpPr>
          <p:cNvPr id="9" name="Rectangle 8"/>
          <p:cNvSpPr/>
          <p:nvPr/>
        </p:nvSpPr>
        <p:spPr>
          <a:xfrm>
            <a:off x="3684737" y="0"/>
            <a:ext cx="5569693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ZA" sz="2799" dirty="0">
                <a:solidFill>
                  <a:srgbClr val="D455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Cosmic-ray neutron spectrum: </a:t>
            </a:r>
            <a:br>
              <a:rPr lang="en-ZA" sz="2799" dirty="0">
                <a:solidFill>
                  <a:srgbClr val="D455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ZA" sz="2799" dirty="0">
                <a:solidFill>
                  <a:srgbClr val="D455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20 km at 54° N, 117° W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 flipH="1">
            <a:off x="3974990" y="1169811"/>
            <a:ext cx="737474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605819" y="1919768"/>
            <a:ext cx="21039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655C63A-6853-C540-A16D-FD2EA47453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20" b="14979"/>
          <a:stretch/>
        </p:blipFill>
        <p:spPr>
          <a:xfrm>
            <a:off x="5554088" y="3735827"/>
            <a:ext cx="3288378" cy="3071374"/>
          </a:xfrm>
          <a:prstGeom prst="rect">
            <a:avLst/>
          </a:prstGeom>
          <a:solidFill>
            <a:schemeClr val="tx2">
              <a:alpha val="52000"/>
            </a:schemeClr>
          </a:solidFill>
        </p:spPr>
      </p:pic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33ADED01-9A9F-164A-82E7-E5E5120D1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5" y="4419662"/>
            <a:ext cx="4605177" cy="172156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185BFF5-E222-774E-863D-AE8EE6D05090}"/>
              </a:ext>
            </a:extLst>
          </p:cNvPr>
          <p:cNvSpPr/>
          <p:nvPr/>
        </p:nvSpPr>
        <p:spPr>
          <a:xfrm rot="5400000">
            <a:off x="7824399" y="5123157"/>
            <a:ext cx="180530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atin typeface="+mj-lt"/>
              </a:rPr>
              <a:t>10.1140/</a:t>
            </a:r>
            <a:r>
              <a:rPr lang="en-US" sz="900" dirty="0" err="1">
                <a:latin typeface="+mj-lt"/>
              </a:rPr>
              <a:t>epjp</a:t>
            </a:r>
            <a:r>
              <a:rPr lang="en-US" sz="900" dirty="0">
                <a:latin typeface="+mj-lt"/>
              </a:rPr>
              <a:t>/s13360-021-01401-3</a:t>
            </a:r>
          </a:p>
        </p:txBody>
      </p:sp>
    </p:spTree>
    <p:extLst>
      <p:ext uri="{BB962C8B-B14F-4D97-AF65-F5344CB8AC3E}">
        <p14:creationId xmlns:p14="http://schemas.microsoft.com/office/powerpoint/2010/main" val="1644619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0AA06-DAC5-6B45-A841-202C3DC4D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486" y="1451403"/>
            <a:ext cx="4423354" cy="3644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>
                <a:latin typeface="+mj-lt"/>
              </a:rPr>
              <a:t>In </a:t>
            </a:r>
            <a:r>
              <a:rPr lang="en-US" sz="2000" b="1" dirty="0">
                <a:solidFill>
                  <a:srgbClr val="388000"/>
                </a:solidFill>
                <a:latin typeface="+mj-lt"/>
              </a:rPr>
              <a:t>biological</a:t>
            </a:r>
            <a:r>
              <a:rPr lang="en-US" sz="2000" dirty="0">
                <a:latin typeface="+mj-lt"/>
              </a:rPr>
              <a:t> systems:</a:t>
            </a:r>
          </a:p>
          <a:p>
            <a:pPr marL="0" indent="0" algn="r">
              <a:buNone/>
            </a:pPr>
            <a:endParaRPr lang="en-US" sz="1800" dirty="0">
              <a:latin typeface="+mj-lt"/>
            </a:endParaRPr>
          </a:p>
          <a:p>
            <a:pPr marL="0" indent="0" algn="r"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B8BC0E-2DAC-8C4E-93E8-784F0AD3EEBA}"/>
              </a:ext>
            </a:extLst>
          </p:cNvPr>
          <p:cNvSpPr txBox="1">
            <a:spLocks/>
          </p:cNvSpPr>
          <p:nvPr/>
        </p:nvSpPr>
        <p:spPr>
          <a:xfrm>
            <a:off x="1" y="46037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sz="3200" b="1" dirty="0">
                <a:solidFill>
                  <a:srgbClr val="D55500"/>
                </a:solidFill>
              </a:rPr>
              <a:t>Effects of high-energy neutron radiation</a:t>
            </a:r>
            <a:endParaRPr lang="en-GB" sz="3200" b="1" dirty="0">
              <a:solidFill>
                <a:srgbClr val="D555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E29C4-1DC9-AC4C-848F-E323C768BBCB}"/>
              </a:ext>
            </a:extLst>
          </p:cNvPr>
          <p:cNvSpPr txBox="1"/>
          <p:nvPr/>
        </p:nvSpPr>
        <p:spPr>
          <a:xfrm>
            <a:off x="447537" y="5925227"/>
            <a:ext cx="8248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D55500"/>
                </a:solidFill>
                <a:latin typeface="+mj-lt"/>
              </a:rPr>
              <a:t>Very little information is available on the effects of high energy neutrons due to a lack of suitable measurement devices.</a:t>
            </a:r>
            <a:endParaRPr lang="en-US" sz="2000" b="1" dirty="0">
              <a:solidFill>
                <a:srgbClr val="D55500"/>
              </a:solidFill>
              <a:latin typeface="+mj-lt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2A0718B-7151-9041-A31A-054FCFDF3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326" y="1165621"/>
            <a:ext cx="3927188" cy="19675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1F79743-B18F-2845-BFDF-2B4097E2DE62}"/>
              </a:ext>
            </a:extLst>
          </p:cNvPr>
          <p:cNvSpPr/>
          <p:nvPr/>
        </p:nvSpPr>
        <p:spPr>
          <a:xfrm>
            <a:off x="315886" y="5428735"/>
            <a:ext cx="8512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Concerns for aviation, space missions, workplace exposure, radiation therapy etc.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8CFCC6-8772-1E43-AD66-69F2BB9F4B2F}"/>
              </a:ext>
            </a:extLst>
          </p:cNvPr>
          <p:cNvSpPr/>
          <p:nvPr/>
        </p:nvSpPr>
        <p:spPr>
          <a:xfrm>
            <a:off x="3702107" y="3408376"/>
            <a:ext cx="5087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In </a:t>
            </a:r>
            <a:r>
              <a:rPr lang="en-US" sz="2000" b="1" dirty="0">
                <a:solidFill>
                  <a:srgbClr val="5A8CCB"/>
                </a:solidFill>
                <a:latin typeface="+mj-lt"/>
              </a:rPr>
              <a:t>electronic</a:t>
            </a:r>
            <a:r>
              <a:rPr lang="en-US" sz="2000" dirty="0">
                <a:latin typeface="+mj-lt"/>
              </a:rPr>
              <a:t> systems: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67B239-8BE9-F441-9228-A8040A720085}"/>
              </a:ext>
            </a:extLst>
          </p:cNvPr>
          <p:cNvSpPr/>
          <p:nvPr/>
        </p:nvSpPr>
        <p:spPr>
          <a:xfrm rot="5400000">
            <a:off x="8235107" y="2083673"/>
            <a:ext cx="15504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+mj-lt"/>
              </a:rPr>
              <a:t>10.21926/rpm.2002012</a:t>
            </a: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FCDCAE29-8B01-BD4A-8109-8C9DCD51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69" y="3249771"/>
            <a:ext cx="3149877" cy="1660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A4E096-808A-40EE-7868-F2D892F00D57}"/>
              </a:ext>
            </a:extLst>
          </p:cNvPr>
          <p:cNvSpPr txBox="1"/>
          <p:nvPr/>
        </p:nvSpPr>
        <p:spPr>
          <a:xfrm>
            <a:off x="2577462" y="1984379"/>
            <a:ext cx="2110377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388000"/>
            </a:solidFill>
          </a:ln>
        </p:spPr>
        <p:txBody>
          <a:bodyPr wrap="square" anchor="ctr">
            <a:spAutoFit/>
          </a:bodyPr>
          <a:lstStyle/>
          <a:p>
            <a:pPr marL="0" indent="0" algn="ctr">
              <a:buNone/>
            </a:pPr>
            <a:r>
              <a:rPr lang="en-US" sz="1800" dirty="0">
                <a:latin typeface="+mj-lt"/>
              </a:rPr>
              <a:t>increased cancer risk, fetal harm etc.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A2621B-BF7C-2ABB-06D1-CD9756F100BA}"/>
              </a:ext>
            </a:extLst>
          </p:cNvPr>
          <p:cNvSpPr txBox="1"/>
          <p:nvPr/>
        </p:nvSpPr>
        <p:spPr>
          <a:xfrm>
            <a:off x="266883" y="1984380"/>
            <a:ext cx="1893238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388000"/>
            </a:solidFill>
          </a:ln>
        </p:spPr>
        <p:txBody>
          <a:bodyPr wrap="square" anchor="ctr">
            <a:spAutoFit/>
          </a:bodyPr>
          <a:lstStyle/>
          <a:p>
            <a:pPr marL="0" indent="0" algn="ctr">
              <a:buNone/>
            </a:pPr>
            <a:r>
              <a:rPr lang="en-US" sz="1800" dirty="0">
                <a:latin typeface="+mj-lt"/>
              </a:rPr>
              <a:t>chemical and biological damage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C656B752-4B74-AFE6-A9C7-9CB2BBC36E86}"/>
              </a:ext>
            </a:extLst>
          </p:cNvPr>
          <p:cNvSpPr/>
          <p:nvPr/>
        </p:nvSpPr>
        <p:spPr>
          <a:xfrm rot="16200000">
            <a:off x="2222741" y="2130995"/>
            <a:ext cx="292100" cy="370880"/>
          </a:xfrm>
          <a:prstGeom prst="downArrow">
            <a:avLst/>
          </a:prstGeom>
          <a:solidFill>
            <a:srgbClr val="38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E9DE27-92F9-3D00-B635-831ABBECA718}"/>
              </a:ext>
            </a:extLst>
          </p:cNvPr>
          <p:cNvSpPr txBox="1"/>
          <p:nvPr/>
        </p:nvSpPr>
        <p:spPr>
          <a:xfrm>
            <a:off x="3702107" y="3956178"/>
            <a:ext cx="2110377" cy="1200329"/>
          </a:xfrm>
          <a:prstGeom prst="rect">
            <a:avLst/>
          </a:prstGeom>
          <a:noFill/>
          <a:ln w="28575">
            <a:solidFill>
              <a:srgbClr val="5A8CC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single event upsets, displacement damage, total ionizing dose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D37D32-642A-9D0B-CE40-802F584B22D2}"/>
              </a:ext>
            </a:extLst>
          </p:cNvPr>
          <p:cNvSpPr txBox="1"/>
          <p:nvPr/>
        </p:nvSpPr>
        <p:spPr>
          <a:xfrm>
            <a:off x="6241200" y="4088109"/>
            <a:ext cx="2548826" cy="923330"/>
          </a:xfrm>
          <a:prstGeom prst="rect">
            <a:avLst/>
          </a:prstGeom>
          <a:noFill/>
          <a:ln w="28575">
            <a:solidFill>
              <a:srgbClr val="5A8CC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s</a:t>
            </a:r>
            <a:r>
              <a:rPr lang="en-ZA" dirty="0">
                <a:latin typeface="+mj-lt"/>
              </a:rPr>
              <a:t>oft bit-level errors, hard errors of latch-up and burn-out etc.</a:t>
            </a:r>
            <a:endParaRPr lang="en-GB" dirty="0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CA250A5F-170C-CBA0-92A9-836A4505F9C7}"/>
              </a:ext>
            </a:extLst>
          </p:cNvPr>
          <p:cNvSpPr/>
          <p:nvPr/>
        </p:nvSpPr>
        <p:spPr>
          <a:xfrm rot="16200000">
            <a:off x="5872700" y="4370902"/>
            <a:ext cx="292100" cy="370880"/>
          </a:xfrm>
          <a:prstGeom prst="downArrow">
            <a:avLst/>
          </a:prstGeom>
          <a:solidFill>
            <a:srgbClr val="5A8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123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2D24A4F-4EAF-EF41-A01E-42244C6111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1" b="23733"/>
          <a:stretch/>
        </p:blipFill>
        <p:spPr>
          <a:xfrm>
            <a:off x="3034551" y="1911540"/>
            <a:ext cx="3332901" cy="9331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AB3A5E-F364-4445-82BA-95C8B323B52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27"/>
          <a:stretch/>
        </p:blipFill>
        <p:spPr bwMode="auto">
          <a:xfrm>
            <a:off x="6023631" y="1930319"/>
            <a:ext cx="2664653" cy="93315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ED79FF-4086-3A4E-A606-39946B47C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8" y="1928900"/>
            <a:ext cx="2664653" cy="104843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E5D8EFE-F8AE-4C5D-BAA7-4433946C8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664" y="329846"/>
            <a:ext cx="7730677" cy="1048434"/>
          </a:xfrm>
        </p:spPr>
        <p:txBody>
          <a:bodyPr>
            <a:noAutofit/>
          </a:bodyPr>
          <a:lstStyle/>
          <a:p>
            <a:pPr algn="ctr" defTabSz="914400">
              <a:spcAft>
                <a:spcPts val="1200"/>
              </a:spcAft>
            </a:pP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South African Space Neutron Initiative </a:t>
            </a:r>
            <a:br>
              <a:rPr lang="en-ZA" sz="3200" b="1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</a:br>
            <a:r>
              <a:rPr lang="en-ZA" sz="3200" b="1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(SASNI)</a:t>
            </a:r>
            <a:endParaRPr lang="en-GB" sz="3200" b="1" dirty="0">
              <a:solidFill>
                <a:schemeClr val="accent2">
                  <a:lumMod val="7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ABBB6-38F8-4FFB-9BB5-65114C34B987}"/>
              </a:ext>
            </a:extLst>
          </p:cNvPr>
          <p:cNvSpPr txBox="1"/>
          <p:nvPr/>
        </p:nvSpPr>
        <p:spPr>
          <a:xfrm>
            <a:off x="940226" y="3671483"/>
            <a:ext cx="752155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>
                <a:latin typeface="+mj-lt"/>
              </a:rPr>
              <a:t>Geographical importance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>
                <a:latin typeface="+mj-lt"/>
              </a:rPr>
              <a:t>Space weather and radiation protection policy (SANSA)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>
                <a:latin typeface="+mj-lt"/>
              </a:rPr>
              <a:t>Fast neutron reference beams (iThemba LABS)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>
                <a:solidFill>
                  <a:srgbClr val="D45500"/>
                </a:solidFill>
                <a:latin typeface="+mj-lt"/>
              </a:rPr>
              <a:t>Instrumentation for fast neutron spectrometry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>
                <a:latin typeface="+mj-lt"/>
              </a:rPr>
              <a:t>Biological effects of fast neutrons </a:t>
            </a:r>
          </a:p>
          <a:p>
            <a:endParaRPr lang="en-ZA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2808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946FE-4E5F-EB49-A72D-899FE1E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77"/>
            <a:ext cx="78867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D45500"/>
                </a:solidFill>
              </a:rPr>
              <a:t>Organic scintillators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267A9-CEEE-CF4B-B271-C90243C0A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41" y="1328453"/>
            <a:ext cx="8143117" cy="321582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C, H based scintillation medium e.g. EJ-301/BC501A/NE213</a:t>
            </a:r>
          </a:p>
          <a:p>
            <a:r>
              <a:rPr lang="en-US" sz="2400" dirty="0">
                <a:latin typeface="+mj-lt"/>
              </a:rPr>
              <a:t>Indirect detection via </a:t>
            </a:r>
            <a:r>
              <a:rPr lang="en-US" sz="2400" b="1" baseline="30000" dirty="0">
                <a:solidFill>
                  <a:srgbClr val="D45500"/>
                </a:solidFill>
                <a:latin typeface="+mj-lt"/>
              </a:rPr>
              <a:t>1</a:t>
            </a:r>
            <a:r>
              <a:rPr lang="en-US" sz="2400" b="1" dirty="0">
                <a:solidFill>
                  <a:srgbClr val="D45500"/>
                </a:solidFill>
                <a:latin typeface="+mj-lt"/>
              </a:rPr>
              <a:t>H(n, n) </a:t>
            </a:r>
            <a:r>
              <a:rPr lang="en-US" sz="2400" dirty="0">
                <a:latin typeface="+mj-lt"/>
              </a:rPr>
              <a:t>and </a:t>
            </a:r>
            <a:r>
              <a:rPr lang="en-US" sz="2400" b="1" baseline="30000" dirty="0">
                <a:solidFill>
                  <a:srgbClr val="D45500"/>
                </a:solidFill>
                <a:latin typeface="+mj-lt"/>
              </a:rPr>
              <a:t>12</a:t>
            </a:r>
            <a:r>
              <a:rPr lang="en-US" sz="2400" b="1" dirty="0">
                <a:solidFill>
                  <a:srgbClr val="D45500"/>
                </a:solidFill>
                <a:latin typeface="+mj-lt"/>
              </a:rPr>
              <a:t>C (n, X)</a:t>
            </a:r>
          </a:p>
          <a:p>
            <a:r>
              <a:rPr lang="en-US" sz="2400" dirty="0">
                <a:latin typeface="+mj-lt"/>
              </a:rPr>
              <a:t>Excellent energy resolution</a:t>
            </a:r>
          </a:p>
          <a:p>
            <a:r>
              <a:rPr lang="en-US" sz="2400" dirty="0">
                <a:latin typeface="+mj-lt"/>
              </a:rPr>
              <a:t>Fast time response</a:t>
            </a:r>
          </a:p>
          <a:p>
            <a:r>
              <a:rPr lang="en-US" sz="2400" dirty="0">
                <a:latin typeface="+mj-lt"/>
              </a:rPr>
              <a:t>Sensitive to all radiation types, and capable of discrimination</a:t>
            </a:r>
          </a:p>
          <a:p>
            <a:r>
              <a:rPr lang="en-US" sz="2400" dirty="0">
                <a:latin typeface="+mj-lt"/>
              </a:rPr>
              <a:t>Typical measurements systems are limited to use in controlled laboratory environment</a:t>
            </a:r>
          </a:p>
        </p:txBody>
      </p:sp>
      <p:pic>
        <p:nvPicPr>
          <p:cNvPr id="8" name="Picture 7" descr="A picture containing indoor, floor, weapon, gun&#10;&#10;Description automatically generated">
            <a:extLst>
              <a:ext uri="{FF2B5EF4-FFF2-40B4-BE49-F238E27FC236}">
                <a16:creationId xmlns:a16="http://schemas.microsoft.com/office/drawing/2014/main" id="{533C3E59-D177-0F44-8505-303947BD6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6" y="4849573"/>
            <a:ext cx="2360171" cy="16811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46DE9B-306D-694F-A33D-91D60E597C09}"/>
              </a:ext>
            </a:extLst>
          </p:cNvPr>
          <p:cNvSpPr txBox="1"/>
          <p:nvPr/>
        </p:nvSpPr>
        <p:spPr>
          <a:xfrm>
            <a:off x="744280" y="5233711"/>
            <a:ext cx="172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2” x 2” BC501A</a:t>
            </a:r>
          </a:p>
        </p:txBody>
      </p:sp>
      <p:pic>
        <p:nvPicPr>
          <p:cNvPr id="7" name="Picture 6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E60D8808-4223-BAE8-BA3A-4ADDC6D3ED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7"/>
          <a:stretch/>
        </p:blipFill>
        <p:spPr>
          <a:xfrm>
            <a:off x="4750024" y="4829077"/>
            <a:ext cx="2020305" cy="1752600"/>
          </a:xfrm>
          <a:prstGeom prst="rect">
            <a:avLst/>
          </a:prstGeom>
        </p:spPr>
      </p:pic>
      <p:pic>
        <p:nvPicPr>
          <p:cNvPr id="9" name="Picture 8" descr="A picture containing indoor, electronics, computer&#10;&#10;Description automatically generated">
            <a:extLst>
              <a:ext uri="{FF2B5EF4-FFF2-40B4-BE49-F238E27FC236}">
                <a16:creationId xmlns:a16="http://schemas.microsoft.com/office/drawing/2014/main" id="{32092C1D-CE64-4C56-9E00-F7FD9DBBD0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3" t="1252" r="7807"/>
          <a:stretch/>
        </p:blipFill>
        <p:spPr>
          <a:xfrm>
            <a:off x="2618997" y="4830272"/>
            <a:ext cx="1961095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A9BA62-6CFB-2AF1-894A-A79BA74581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8" b="17817"/>
          <a:stretch/>
        </p:blipFill>
        <p:spPr>
          <a:xfrm>
            <a:off x="1651348" y="6045786"/>
            <a:ext cx="896378" cy="463689"/>
          </a:xfrm>
          <a:prstGeom prst="rect">
            <a:avLst/>
          </a:prstGeom>
        </p:spPr>
      </p:pic>
      <p:pic>
        <p:nvPicPr>
          <p:cNvPr id="4" name="Google Shape;361;p63">
            <a:extLst>
              <a:ext uri="{FF2B5EF4-FFF2-40B4-BE49-F238E27FC236}">
                <a16:creationId xmlns:a16="http://schemas.microsoft.com/office/drawing/2014/main" id="{C6BF5553-DEAC-7038-22B0-68D8FB15332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0796" t="10737" r="22475" b="5337"/>
          <a:stretch/>
        </p:blipFill>
        <p:spPr>
          <a:xfrm>
            <a:off x="6961199" y="4774302"/>
            <a:ext cx="1992119" cy="18791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96C257-B346-C8C3-8F62-3899C6AE2872}"/>
              </a:ext>
            </a:extLst>
          </p:cNvPr>
          <p:cNvSpPr txBox="1"/>
          <p:nvPr/>
        </p:nvSpPr>
        <p:spPr>
          <a:xfrm>
            <a:off x="7349770" y="6622638"/>
            <a:ext cx="13997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050" dirty="0"/>
              <a:t>Light output </a:t>
            </a:r>
            <a:r>
              <a:rPr lang="en-ZA" sz="1050" i="1" dirty="0"/>
              <a:t>L</a:t>
            </a:r>
            <a:r>
              <a:rPr lang="en-ZA" sz="1050" dirty="0"/>
              <a:t> (</a:t>
            </a:r>
            <a:r>
              <a:rPr lang="en-ZA" sz="1050" dirty="0" err="1"/>
              <a:t>MeV</a:t>
            </a:r>
            <a:r>
              <a:rPr lang="en-ZA" sz="1050" baseline="-25000" dirty="0" err="1"/>
              <a:t>ee</a:t>
            </a:r>
            <a:r>
              <a:rPr lang="en-ZA" sz="105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4483D-AFD4-DDC4-A90A-6BA2E44597F5}"/>
              </a:ext>
            </a:extLst>
          </p:cNvPr>
          <p:cNvSpPr txBox="1"/>
          <p:nvPr/>
        </p:nvSpPr>
        <p:spPr>
          <a:xfrm rot="16200000">
            <a:off x="6415187" y="5581412"/>
            <a:ext cx="9557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100" dirty="0"/>
              <a:t>Pulse shape </a:t>
            </a:r>
            <a:r>
              <a:rPr lang="en-ZA" sz="1100" i="1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751942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7368" y="1542172"/>
            <a:ext cx="343459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2000" b="1" dirty="0">
                <a:latin typeface="+mj-lt"/>
              </a:rPr>
              <a:t>Compact (“hand held”)</a:t>
            </a:r>
          </a:p>
          <a:p>
            <a:pPr algn="r"/>
            <a:endParaRPr lang="en-ZA" sz="2000" b="1" dirty="0">
              <a:latin typeface="+mj-lt"/>
            </a:endParaRPr>
          </a:p>
          <a:p>
            <a:pPr algn="r"/>
            <a:r>
              <a:rPr lang="en-ZA" sz="2000" b="1" dirty="0">
                <a:latin typeface="+mj-lt"/>
              </a:rPr>
              <a:t>Flexible analyses</a:t>
            </a:r>
          </a:p>
          <a:p>
            <a:pPr algn="r"/>
            <a:endParaRPr lang="en-ZA" sz="2000" b="1" dirty="0">
              <a:latin typeface="+mj-lt"/>
            </a:endParaRPr>
          </a:p>
          <a:p>
            <a:pPr algn="r"/>
            <a:r>
              <a:rPr lang="en-ZA" sz="2000" b="1" dirty="0">
                <a:latin typeface="+mj-lt"/>
              </a:rPr>
              <a:t>Neutron-gamma separation</a:t>
            </a:r>
          </a:p>
          <a:p>
            <a:pPr algn="r"/>
            <a:endParaRPr lang="en-ZA" sz="2000" b="1" dirty="0">
              <a:latin typeface="+mj-lt"/>
            </a:endParaRPr>
          </a:p>
          <a:p>
            <a:pPr algn="r"/>
            <a:r>
              <a:rPr lang="en-ZA" sz="2000" b="1" dirty="0">
                <a:latin typeface="+mj-lt"/>
              </a:rPr>
              <a:t>Safe to use in </a:t>
            </a:r>
            <a:br>
              <a:rPr lang="en-ZA" sz="2000" b="1" dirty="0">
                <a:latin typeface="+mj-lt"/>
              </a:rPr>
            </a:br>
            <a:r>
              <a:rPr lang="en-ZA" sz="2000" b="1" dirty="0">
                <a:latin typeface="+mj-lt"/>
              </a:rPr>
              <a:t>extreme environments </a:t>
            </a:r>
          </a:p>
          <a:p>
            <a:pPr algn="r"/>
            <a:endParaRPr lang="en-ZA" sz="2000" b="1" dirty="0">
              <a:latin typeface="+mj-lt"/>
            </a:endParaRPr>
          </a:p>
          <a:p>
            <a:pPr algn="r"/>
            <a:r>
              <a:rPr lang="en-ZA" sz="2000" b="1" dirty="0">
                <a:latin typeface="+mj-lt"/>
              </a:rPr>
              <a:t>Neutron spectrometer over</a:t>
            </a:r>
          </a:p>
          <a:p>
            <a:pPr algn="r"/>
            <a:r>
              <a:rPr lang="en-ZA" sz="2000" b="1" dirty="0">
                <a:latin typeface="+mj-lt"/>
              </a:rPr>
              <a:t>wide energy range (1-100 MeV)</a:t>
            </a:r>
          </a:p>
          <a:p>
            <a:pPr algn="r"/>
            <a:endParaRPr kumimoji="0" lang="en-Z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  <a:p>
            <a:pPr algn="r"/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Flexible suite of applications</a:t>
            </a:r>
            <a:endParaRPr lang="en-ZA" sz="2000" b="1" dirty="0">
              <a:latin typeface="+mj-lt"/>
            </a:endParaRPr>
          </a:p>
          <a:p>
            <a:pPr algn="r"/>
            <a:endParaRPr lang="en-ZA" sz="2000" b="1" dirty="0">
              <a:latin typeface="+mj-lt"/>
            </a:endParaRPr>
          </a:p>
          <a:p>
            <a:pPr algn="r"/>
            <a:endParaRPr lang="en-ZA" sz="20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6291" y="1549351"/>
            <a:ext cx="477117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solidFill>
                  <a:srgbClr val="D45500"/>
                </a:solidFill>
                <a:latin typeface="+mj-lt"/>
              </a:rPr>
              <a:t>Silicon photomultipliers</a:t>
            </a:r>
          </a:p>
          <a:p>
            <a:endParaRPr lang="en-ZA" sz="2000" dirty="0">
              <a:solidFill>
                <a:srgbClr val="D45500"/>
              </a:solidFill>
              <a:latin typeface="+mj-lt"/>
            </a:endParaRPr>
          </a:p>
          <a:p>
            <a:r>
              <a:rPr lang="en-ZA" sz="2000" dirty="0">
                <a:solidFill>
                  <a:srgbClr val="D45500"/>
                </a:solidFill>
                <a:latin typeface="+mj-lt"/>
              </a:rPr>
              <a:t>Digital signal processing</a:t>
            </a:r>
          </a:p>
          <a:p>
            <a:endParaRPr lang="en-ZA" sz="2000" dirty="0">
              <a:solidFill>
                <a:srgbClr val="D45500"/>
              </a:solidFill>
              <a:latin typeface="+mj-lt"/>
            </a:endParaRPr>
          </a:p>
          <a:p>
            <a:r>
              <a:rPr lang="en-ZA" sz="2000" dirty="0">
                <a:solidFill>
                  <a:srgbClr val="D45500"/>
                </a:solidFill>
                <a:latin typeface="+mj-lt"/>
              </a:rPr>
              <a:t>Pulse shape discrimination</a:t>
            </a:r>
          </a:p>
          <a:p>
            <a:endParaRPr lang="en-ZA" sz="2000" dirty="0">
              <a:solidFill>
                <a:srgbClr val="D45500"/>
              </a:solidFill>
              <a:latin typeface="+mj-lt"/>
            </a:endParaRPr>
          </a:p>
          <a:p>
            <a:r>
              <a:rPr lang="en-ZA" sz="2000" dirty="0">
                <a:solidFill>
                  <a:srgbClr val="D45500"/>
                </a:solidFill>
                <a:latin typeface="+mj-lt"/>
              </a:rPr>
              <a:t>Plastic organic scintillators</a:t>
            </a:r>
          </a:p>
          <a:p>
            <a:endParaRPr lang="en-ZA" sz="2000" dirty="0">
              <a:solidFill>
                <a:srgbClr val="D45500"/>
              </a:solidFill>
              <a:latin typeface="+mj-lt"/>
            </a:endParaRPr>
          </a:p>
          <a:p>
            <a:endParaRPr lang="en-ZA" sz="2000" dirty="0">
              <a:solidFill>
                <a:srgbClr val="D45500"/>
              </a:solidFill>
              <a:latin typeface="+mj-lt"/>
            </a:endParaRPr>
          </a:p>
          <a:p>
            <a:r>
              <a:rPr lang="en-ZA" sz="2000" dirty="0">
                <a:solidFill>
                  <a:srgbClr val="D45500"/>
                </a:solidFill>
                <a:latin typeface="+mj-lt"/>
              </a:rPr>
              <a:t>Measured and simulated </a:t>
            </a:r>
            <a:br>
              <a:rPr lang="en-ZA" sz="2000" dirty="0">
                <a:solidFill>
                  <a:srgbClr val="D45500"/>
                </a:solidFill>
                <a:latin typeface="+mj-lt"/>
              </a:rPr>
            </a:br>
            <a:r>
              <a:rPr lang="en-ZA" sz="2000" dirty="0">
                <a:solidFill>
                  <a:srgbClr val="D45500"/>
                </a:solidFill>
                <a:latin typeface="+mj-lt"/>
              </a:rPr>
              <a:t>mono-energetic response functions</a:t>
            </a:r>
          </a:p>
          <a:p>
            <a:endParaRPr lang="en-ZA" sz="2000" b="1" dirty="0">
              <a:solidFill>
                <a:srgbClr val="D45500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455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Minerals exploration, smart farming, personal and workplace dosimetry, security, </a:t>
            </a: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srgbClr val="5A8CCB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dosimetry 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A8CCB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aircraft and spacecraft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455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, …</a:t>
            </a:r>
            <a:endParaRPr lang="en-ZA" sz="2000" b="1" dirty="0">
              <a:solidFill>
                <a:srgbClr val="D455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9447" y="415002"/>
            <a:ext cx="7558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3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Concept for new neutron spectrometer</a:t>
            </a:r>
            <a:endParaRPr lang="en-ZA" sz="36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4951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6F6604E-8ACD-524B-54A3-71956D3C8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77028" y="1610935"/>
            <a:ext cx="1873704" cy="20790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FFBEE8-0612-68BB-0270-13854370BD4B}"/>
              </a:ext>
            </a:extLst>
          </p:cNvPr>
          <p:cNvSpPr/>
          <p:nvPr/>
        </p:nvSpPr>
        <p:spPr>
          <a:xfrm>
            <a:off x="-1302" y="150029"/>
            <a:ext cx="9145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Detector design</a:t>
            </a:r>
            <a:endParaRPr lang="en-ZA" sz="3200" b="1" dirty="0">
              <a:solidFill>
                <a:schemeClr val="accent2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7A3FD5-B092-52FB-6AA7-B87D8F0A1966}"/>
              </a:ext>
            </a:extLst>
          </p:cNvPr>
          <p:cNvCxnSpPr>
            <a:cxnSpLocks/>
          </p:cNvCxnSpPr>
          <p:nvPr/>
        </p:nvCxnSpPr>
        <p:spPr>
          <a:xfrm>
            <a:off x="3019850" y="1025032"/>
            <a:ext cx="0" cy="3960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25F851-1069-2BA4-1E21-853899681051}"/>
              </a:ext>
            </a:extLst>
          </p:cNvPr>
          <p:cNvCxnSpPr>
            <a:cxnSpLocks/>
          </p:cNvCxnSpPr>
          <p:nvPr/>
        </p:nvCxnSpPr>
        <p:spPr>
          <a:xfrm>
            <a:off x="6193813" y="1007242"/>
            <a:ext cx="0" cy="3960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45923B7-D094-552D-B91E-9FA269D43ACE}"/>
              </a:ext>
            </a:extLst>
          </p:cNvPr>
          <p:cNvSpPr txBox="1"/>
          <p:nvPr/>
        </p:nvSpPr>
        <p:spPr>
          <a:xfrm>
            <a:off x="355150" y="1104541"/>
            <a:ext cx="232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>
                <a:latin typeface="+mj-lt"/>
                <a:cs typeface="Calibri" panose="020F0502020204030204" pitchFamily="34" charset="0"/>
              </a:rPr>
              <a:t>Plastic scintillator</a:t>
            </a:r>
            <a:endParaRPr lang="en-GB" sz="2400" b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1B3A78-74D1-E05B-74BD-BEB7D9B00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0" t="28638" r="15236" b="26506"/>
          <a:stretch/>
        </p:blipFill>
        <p:spPr>
          <a:xfrm>
            <a:off x="416537" y="1536832"/>
            <a:ext cx="2148786" cy="1409269"/>
          </a:xfrm>
          <a:prstGeom prst="rect">
            <a:avLst/>
          </a:prstGeom>
        </p:spPr>
      </p:pic>
      <p:pic>
        <p:nvPicPr>
          <p:cNvPr id="11" name="Picture 2" descr="http://www.eljentechnology.com/images/stories/Eljen_Logos/Eljenlogo_name.png">
            <a:extLst>
              <a:ext uri="{FF2B5EF4-FFF2-40B4-BE49-F238E27FC236}">
                <a16:creationId xmlns:a16="http://schemas.microsoft.com/office/drawing/2014/main" id="{778729B6-6359-B4A5-D47F-35B12FCDA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4" y="3064414"/>
            <a:ext cx="2235121" cy="23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340104-5F7F-FA2E-C51E-9581488C1507}"/>
              </a:ext>
            </a:extLst>
          </p:cNvPr>
          <p:cNvSpPr txBox="1"/>
          <p:nvPr/>
        </p:nvSpPr>
        <p:spPr>
          <a:xfrm>
            <a:off x="3065694" y="1010380"/>
            <a:ext cx="3014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latin typeface="+mj-lt"/>
                <a:cs typeface="Calibri" panose="020F0502020204030204" pitchFamily="34" charset="0"/>
              </a:rPr>
              <a:t>Silicon photomultiplier (</a:t>
            </a:r>
            <a:r>
              <a:rPr lang="en-ZA" sz="2400" b="1" dirty="0" err="1">
                <a:latin typeface="+mj-lt"/>
                <a:cs typeface="Calibri" panose="020F0502020204030204" pitchFamily="34" charset="0"/>
              </a:rPr>
              <a:t>SiPM</a:t>
            </a:r>
            <a:r>
              <a:rPr lang="en-ZA" sz="2400" b="1" dirty="0">
                <a:latin typeface="+mj-lt"/>
                <a:cs typeface="Calibri" panose="020F0502020204030204" pitchFamily="34" charset="0"/>
              </a:rPr>
              <a:t>)</a:t>
            </a:r>
            <a:endParaRPr lang="en-GB" sz="2400" b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6" name="Picture 15" descr="SensL">
            <a:extLst>
              <a:ext uri="{FF2B5EF4-FFF2-40B4-BE49-F238E27FC236}">
                <a16:creationId xmlns:a16="http://schemas.microsoft.com/office/drawing/2014/main" id="{AAB3DFC5-D61F-D5B7-E4F1-16BD13FB7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49" y="3101628"/>
            <a:ext cx="1411599" cy="59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B7E33C-D4A8-7DBE-C653-38E588015E5A}"/>
              </a:ext>
            </a:extLst>
          </p:cNvPr>
          <p:cNvSpPr txBox="1"/>
          <p:nvPr/>
        </p:nvSpPr>
        <p:spPr>
          <a:xfrm>
            <a:off x="6513105" y="999993"/>
            <a:ext cx="2616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latin typeface="+mj-lt"/>
                <a:cs typeface="Calibri" panose="020F0502020204030204" pitchFamily="34" charset="0"/>
              </a:rPr>
              <a:t>Digital data acquisition</a:t>
            </a:r>
            <a:endParaRPr lang="en-GB" sz="2400" b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8" name="Google Shape;113;p13">
            <a:extLst>
              <a:ext uri="{FF2B5EF4-FFF2-40B4-BE49-F238E27FC236}">
                <a16:creationId xmlns:a16="http://schemas.microsoft.com/office/drawing/2014/main" id="{91EC784F-9421-930D-A200-92D6937C478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8293" b="19966"/>
          <a:stretch/>
        </p:blipFill>
        <p:spPr>
          <a:xfrm>
            <a:off x="6743053" y="1791190"/>
            <a:ext cx="1986255" cy="78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1B5DC5-0864-E769-F40F-5F345534D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5833" y="2761173"/>
            <a:ext cx="1897232" cy="5389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9C667B-95E3-E971-BF47-798DECB1FB6A}"/>
              </a:ext>
            </a:extLst>
          </p:cNvPr>
          <p:cNvSpPr txBox="1"/>
          <p:nvPr/>
        </p:nvSpPr>
        <p:spPr>
          <a:xfrm>
            <a:off x="16214" y="3637926"/>
            <a:ext cx="300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EJ-276</a:t>
            </a:r>
            <a:endParaRPr lang="en-GB" sz="2400" b="1" dirty="0">
              <a:solidFill>
                <a:schemeClr val="accent2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B3AADB-A62D-2B94-E83B-5ABD9C34D120}"/>
              </a:ext>
            </a:extLst>
          </p:cNvPr>
          <p:cNvSpPr txBox="1"/>
          <p:nvPr/>
        </p:nvSpPr>
        <p:spPr>
          <a:xfrm>
            <a:off x="3006375" y="3667257"/>
            <a:ext cx="3187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MicroFC-60035</a:t>
            </a:r>
            <a:r>
              <a:rPr lang="en-ZA" dirty="0">
                <a:latin typeface="+mj-lt"/>
                <a:cs typeface="Calibri" panose="020F0502020204030204" pitchFamily="34" charset="0"/>
              </a:rPr>
              <a:t> </a:t>
            </a:r>
            <a:endParaRPr lang="en-GB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CB57B4-CFBD-52B7-FCEC-9F1014B14B94}"/>
              </a:ext>
            </a:extLst>
          </p:cNvPr>
          <p:cNvSpPr txBox="1"/>
          <p:nvPr/>
        </p:nvSpPr>
        <p:spPr>
          <a:xfrm>
            <a:off x="6209975" y="3637926"/>
            <a:ext cx="293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DT5730</a:t>
            </a:r>
            <a:endParaRPr lang="en-GB" sz="2400" b="1" dirty="0">
              <a:solidFill>
                <a:schemeClr val="accent2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3F5998-0F4D-129C-2419-17A1DB0312AA}"/>
              </a:ext>
            </a:extLst>
          </p:cNvPr>
          <p:cNvSpPr txBox="1"/>
          <p:nvPr/>
        </p:nvSpPr>
        <p:spPr>
          <a:xfrm>
            <a:off x="0" y="4086417"/>
            <a:ext cx="3019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latin typeface="+mj-lt"/>
                <a:cs typeface="Calibri" panose="020F0502020204030204" pitchFamily="34" charset="0"/>
              </a:rPr>
              <a:t>Pulse shape discrimination</a:t>
            </a:r>
          </a:p>
          <a:p>
            <a:pPr algn="ctr"/>
            <a:r>
              <a:rPr lang="en-ZA" dirty="0">
                <a:latin typeface="+mj-lt"/>
                <a:cs typeface="Calibri" panose="020F0502020204030204" pitchFamily="34" charset="0"/>
              </a:rPr>
              <a:t>Light output: 56% anthracene </a:t>
            </a:r>
          </a:p>
          <a:p>
            <a:pPr algn="ctr"/>
            <a:r>
              <a:rPr lang="en-ZA" dirty="0">
                <a:latin typeface="+mj-lt"/>
              </a:rPr>
              <a:t>0.6 x 0.6 x 12 cm</a:t>
            </a:r>
            <a:r>
              <a:rPr lang="en-ZA" baseline="30000" dirty="0">
                <a:latin typeface="+mj-lt"/>
              </a:rPr>
              <a:t>3</a:t>
            </a:r>
            <a:endParaRPr lang="en-GB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55771E-8F7F-1001-042D-64A2D0D53593}"/>
              </a:ext>
            </a:extLst>
          </p:cNvPr>
          <p:cNvSpPr txBox="1"/>
          <p:nvPr/>
        </p:nvSpPr>
        <p:spPr>
          <a:xfrm>
            <a:off x="3022544" y="4060947"/>
            <a:ext cx="3138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latin typeface="+mj-lt"/>
                <a:cs typeface="Calibri" panose="020F0502020204030204" pitchFamily="34" charset="0"/>
              </a:rPr>
              <a:t>Area: </a:t>
            </a:r>
            <a:r>
              <a:rPr lang="en-US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6 x 6 mm</a:t>
            </a:r>
            <a:r>
              <a:rPr lang="en-US" baseline="30000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dirty="0">
                <a:latin typeface="+mj-lt"/>
                <a:cs typeface="Calibri" panose="020F0502020204030204" pitchFamily="34" charset="0"/>
              </a:rPr>
              <a:t>18980 microcells</a:t>
            </a:r>
          </a:p>
          <a:p>
            <a:pPr algn="ctr"/>
            <a:r>
              <a:rPr lang="en-US" dirty="0">
                <a:latin typeface="+mj-lt"/>
                <a:cs typeface="Calibri" panose="020F0502020204030204" pitchFamily="34" charset="0"/>
              </a:rPr>
              <a:t>Operating voltage: +28.5 V</a:t>
            </a:r>
            <a:endParaRPr lang="en-GB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73D6C0-B963-908F-3721-34AC7CAC4BCA}"/>
              </a:ext>
            </a:extLst>
          </p:cNvPr>
          <p:cNvSpPr txBox="1"/>
          <p:nvPr/>
        </p:nvSpPr>
        <p:spPr>
          <a:xfrm>
            <a:off x="6226144" y="4022461"/>
            <a:ext cx="29035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latin typeface="+mj-lt"/>
                <a:cs typeface="Calibri" panose="020F0502020204030204" pitchFamily="34" charset="0"/>
              </a:rPr>
              <a:t>14 bit, 0.5 GS/s</a:t>
            </a:r>
          </a:p>
          <a:p>
            <a:pPr algn="ctr"/>
            <a:r>
              <a:rPr lang="en-ZA" dirty="0">
                <a:latin typeface="+mj-lt"/>
                <a:cs typeface="Calibri" panose="020F0502020204030204" pitchFamily="34" charset="0"/>
              </a:rPr>
              <a:t>0.5-2.0 </a:t>
            </a:r>
            <a:r>
              <a:rPr lang="en-ZA" dirty="0" err="1">
                <a:latin typeface="+mj-lt"/>
                <a:cs typeface="Calibri" panose="020F0502020204030204" pitchFamily="34" charset="0"/>
              </a:rPr>
              <a:t>V</a:t>
            </a:r>
            <a:r>
              <a:rPr lang="en-ZA" baseline="-25000" dirty="0" err="1">
                <a:latin typeface="+mj-lt"/>
                <a:cs typeface="Calibri" panose="020F0502020204030204" pitchFamily="34" charset="0"/>
              </a:rPr>
              <a:t>pp</a:t>
            </a:r>
            <a:endParaRPr lang="en-ZA" baseline="-25000" dirty="0"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en-ZA" dirty="0" err="1">
                <a:latin typeface="+mj-lt"/>
                <a:cs typeface="Calibri" panose="020F0502020204030204" pitchFamily="34" charset="0"/>
              </a:rPr>
              <a:t>QtDAQ</a:t>
            </a:r>
            <a:r>
              <a:rPr lang="en-ZA" dirty="0">
                <a:latin typeface="+mj-lt"/>
                <a:cs typeface="Calibri" panose="020F0502020204030204" pitchFamily="34" charset="0"/>
              </a:rPr>
              <a:t> acquisition software</a:t>
            </a:r>
          </a:p>
          <a:p>
            <a:pPr algn="ctr"/>
            <a:endParaRPr lang="en-GB" sz="16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appliance, indoor, floor&#10;&#10;Description automatically generated">
            <a:extLst>
              <a:ext uri="{FF2B5EF4-FFF2-40B4-BE49-F238E27FC236}">
                <a16:creationId xmlns:a16="http://schemas.microsoft.com/office/drawing/2014/main" id="{A1FDF07F-7CBD-CEBB-FF10-4B3469D633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28766" r="7158" b="21511"/>
          <a:stretch/>
        </p:blipFill>
        <p:spPr>
          <a:xfrm>
            <a:off x="2679336" y="5082859"/>
            <a:ext cx="3784026" cy="1703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AF816E-A938-FED4-8D07-A60B9DD55DDA}"/>
              </a:ext>
            </a:extLst>
          </p:cNvPr>
          <p:cNvSpPr txBox="1"/>
          <p:nvPr/>
        </p:nvSpPr>
        <p:spPr>
          <a:xfrm>
            <a:off x="6429001" y="6563713"/>
            <a:ext cx="2630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j-lt"/>
              </a:rPr>
              <a:t>https://</a:t>
            </a:r>
            <a:r>
              <a:rPr lang="en-GB" sz="1200" dirty="0" err="1">
                <a:latin typeface="+mj-lt"/>
              </a:rPr>
              <a:t>github.com</a:t>
            </a:r>
            <a:r>
              <a:rPr lang="en-GB" sz="1200" dirty="0">
                <a:latin typeface="+mj-lt"/>
              </a:rPr>
              <a:t>/</a:t>
            </a:r>
            <a:r>
              <a:rPr lang="en-GB" sz="1200" dirty="0" err="1">
                <a:latin typeface="+mj-lt"/>
              </a:rPr>
              <a:t>veggiesaurus</a:t>
            </a:r>
            <a:r>
              <a:rPr lang="en-GB" sz="1200" dirty="0">
                <a:latin typeface="+mj-lt"/>
              </a:rPr>
              <a:t>/</a:t>
            </a:r>
            <a:r>
              <a:rPr lang="en-GB" sz="1200" dirty="0" err="1">
                <a:latin typeface="+mj-lt"/>
              </a:rPr>
              <a:t>qtdaq</a:t>
            </a:r>
            <a:endParaRPr lang="en-GB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4343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E55E1EA-6FDC-6C4F-BA74-995491223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9" y="2656911"/>
            <a:ext cx="4377897" cy="3461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8413BB-F4BF-A708-0E02-085CFB8BD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D45500"/>
                </a:solidFill>
              </a:rPr>
              <a:t>Neutron spectroscopy: time-of-flight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411D3-9C97-884B-B937-3639AE0C756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20123"/>
            <a:ext cx="4461226" cy="15367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ZA" sz="2200" dirty="0">
                <a:latin typeface="+mj-lt"/>
              </a:rPr>
              <a:t>Time of arrival used to determine neutron energy.</a:t>
            </a:r>
          </a:p>
          <a:p>
            <a:pPr marL="0" indent="0" algn="ctr">
              <a:buNone/>
            </a:pPr>
            <a:r>
              <a:rPr lang="en-ZA" sz="2200" dirty="0">
                <a:latin typeface="+mj-lt"/>
              </a:rPr>
              <a:t>Requires ns-pulsed neutron beam, and a sufficiently long flight path (</a:t>
            </a:r>
            <a:r>
              <a:rPr lang="en-ZA" sz="2200" i="1" dirty="0">
                <a:latin typeface="+mj-lt"/>
              </a:rPr>
              <a:t>d</a:t>
            </a:r>
            <a:r>
              <a:rPr lang="en-ZA" sz="2200" dirty="0">
                <a:latin typeface="+mj-lt"/>
              </a:rPr>
              <a:t>).</a:t>
            </a:r>
          </a:p>
          <a:p>
            <a:pPr marL="0" indent="0" algn="ctr">
              <a:buNone/>
            </a:pPr>
            <a:endParaRPr lang="en-ZA" sz="2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654052-E427-964D-A2EC-AFB90511D3CD}"/>
              </a:ext>
            </a:extLst>
          </p:cNvPr>
          <p:cNvSpPr txBox="1"/>
          <p:nvPr/>
        </p:nvSpPr>
        <p:spPr>
          <a:xfrm>
            <a:off x="969572" y="5827857"/>
            <a:ext cx="30749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Time of flight channel</a:t>
            </a:r>
            <a:endParaRPr lang="en-US" sz="1400" i="1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C25797-396D-8F47-833A-1193B692A3E8}"/>
              </a:ext>
            </a:extLst>
          </p:cNvPr>
          <p:cNvSpPr txBox="1"/>
          <p:nvPr/>
        </p:nvSpPr>
        <p:spPr>
          <a:xfrm rot="16200000">
            <a:off x="-878491" y="4276214"/>
            <a:ext cx="22241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Counts</a:t>
            </a:r>
          </a:p>
        </p:txBody>
      </p:sp>
      <p:pic>
        <p:nvPicPr>
          <p:cNvPr id="26" name="Picture 25" descr="A picture containing clock&#10;&#10;Description automatically generated">
            <a:extLst>
              <a:ext uri="{FF2B5EF4-FFF2-40B4-BE49-F238E27FC236}">
                <a16:creationId xmlns:a16="http://schemas.microsoft.com/office/drawing/2014/main" id="{BB619F0B-7AD1-0A48-91AA-903B7232A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0" t="2744" r="11192" b="10438"/>
          <a:stretch/>
        </p:blipFill>
        <p:spPr>
          <a:xfrm>
            <a:off x="1565926" y="6447795"/>
            <a:ext cx="1444311" cy="374379"/>
          </a:xfrm>
          <a:prstGeom prst="rect">
            <a:avLst/>
          </a:prstGeom>
        </p:spPr>
      </p:pic>
      <p:pic>
        <p:nvPicPr>
          <p:cNvPr id="28" name="Picture 27" descr="Diagram, schematic&#10;&#10;Description automatically generated">
            <a:extLst>
              <a:ext uri="{FF2B5EF4-FFF2-40B4-BE49-F238E27FC236}">
                <a16:creationId xmlns:a16="http://schemas.microsoft.com/office/drawing/2014/main" id="{637C790D-A91D-0447-96A9-5CB0F964B4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t="15651" r="3714" b="19190"/>
          <a:stretch/>
        </p:blipFill>
        <p:spPr>
          <a:xfrm>
            <a:off x="5154543" y="5962768"/>
            <a:ext cx="3019885" cy="781127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B7B90B0E-40B0-B6EA-610B-4BB74CBB8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82524"/>
            <a:ext cx="4572000" cy="1107831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02C91C5D-B034-5012-9106-6CC2E48498E8}"/>
              </a:ext>
            </a:extLst>
          </p:cNvPr>
          <p:cNvSpPr/>
          <p:nvPr/>
        </p:nvSpPr>
        <p:spPr>
          <a:xfrm rot="16200000">
            <a:off x="1827730" y="5119628"/>
            <a:ext cx="374379" cy="2395242"/>
          </a:xfrm>
          <a:prstGeom prst="leftBrace">
            <a:avLst>
              <a:gd name="adj1" fmla="val 60207"/>
              <a:gd name="adj2" fmla="val 50000"/>
            </a:avLst>
          </a:prstGeom>
          <a:ln w="28575">
            <a:solidFill>
              <a:srgbClr val="D45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5FE2930F-FFD6-E2A5-F2C8-CB52ADB26A7B}"/>
              </a:ext>
            </a:extLst>
          </p:cNvPr>
          <p:cNvCxnSpPr>
            <a:cxnSpLocks/>
          </p:cNvCxnSpPr>
          <p:nvPr/>
        </p:nvCxnSpPr>
        <p:spPr>
          <a:xfrm flipV="1">
            <a:off x="2448765" y="5827857"/>
            <a:ext cx="1145462" cy="692115"/>
          </a:xfrm>
          <a:prstGeom prst="curvedConnector3">
            <a:avLst>
              <a:gd name="adj1" fmla="val 100157"/>
            </a:avLst>
          </a:prstGeom>
          <a:ln w="28575">
            <a:solidFill>
              <a:srgbClr val="38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>
            <a:extLst>
              <a:ext uri="{FF2B5EF4-FFF2-40B4-BE49-F238E27FC236}">
                <a16:creationId xmlns:a16="http://schemas.microsoft.com/office/drawing/2014/main" id="{35CE83A3-31BB-266B-8255-07918B23A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34" y="2983723"/>
            <a:ext cx="4322638" cy="300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A679A47B-4186-A646-1295-5A8F92660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284" y="5209342"/>
            <a:ext cx="2331104" cy="28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defRPr/>
            </a:pPr>
            <a:r>
              <a:rPr lang="en-ZA" sz="1270" dirty="0"/>
              <a:t>Rad </a:t>
            </a:r>
            <a:r>
              <a:rPr lang="en-ZA" sz="1270" dirty="0" err="1"/>
              <a:t>Meas</a:t>
            </a:r>
            <a:r>
              <a:rPr lang="en-ZA" sz="1270" dirty="0"/>
              <a:t> 45 (2010) 1342</a:t>
            </a:r>
            <a:endParaRPr lang="en-ZA" sz="1270" baseline="30000" dirty="0"/>
          </a:p>
        </p:txBody>
      </p:sp>
    </p:spTree>
    <p:extLst>
      <p:ext uri="{BB962C8B-B14F-4D97-AF65-F5344CB8AC3E}">
        <p14:creationId xmlns:p14="http://schemas.microsoft.com/office/powerpoint/2010/main" val="2511627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620F3AA6-6767-FEBA-3D32-3B026E8472C3}"/>
              </a:ext>
            </a:extLst>
          </p:cNvPr>
          <p:cNvSpPr txBox="1"/>
          <p:nvPr/>
        </p:nvSpPr>
        <p:spPr>
          <a:xfrm>
            <a:off x="6149029" y="3514707"/>
            <a:ext cx="2979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>
                <a:latin typeface="+mj-lt"/>
                <a:cs typeface="Calibri" panose="020F0502020204030204" pitchFamily="34" charset="0"/>
              </a:rPr>
              <a:t>… to produce the neutron energy spectrum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E81DB1-AEF1-8A46-E67F-C4770550B110}"/>
              </a:ext>
            </a:extLst>
          </p:cNvPr>
          <p:cNvSpPr txBox="1"/>
          <p:nvPr/>
        </p:nvSpPr>
        <p:spPr>
          <a:xfrm>
            <a:off x="268959" y="3452052"/>
            <a:ext cx="2800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>
                <a:latin typeface="+mj-lt"/>
                <a:cs typeface="Calibri" panose="020F0502020204030204" pitchFamily="34" charset="0"/>
              </a:rPr>
              <a:t>Measured neutron pulse height spectrum …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E7E7EC-4F5B-D54E-4B34-FE7EA9EB976E}"/>
              </a:ext>
            </a:extLst>
          </p:cNvPr>
          <p:cNvSpPr/>
          <p:nvPr/>
        </p:nvSpPr>
        <p:spPr>
          <a:xfrm>
            <a:off x="3216715" y="3421451"/>
            <a:ext cx="28009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000" dirty="0">
                <a:latin typeface="+mj-lt"/>
                <a:cs typeface="Calibri" panose="020F0502020204030204" pitchFamily="34" charset="0"/>
              </a:rPr>
              <a:t>… is </a:t>
            </a:r>
            <a:r>
              <a:rPr lang="en-ZA" sz="2000" b="1" dirty="0">
                <a:latin typeface="+mj-lt"/>
                <a:cs typeface="Calibri" panose="020F0502020204030204" pitchFamily="34" charset="0"/>
              </a:rPr>
              <a:t>unfolded </a:t>
            </a:r>
            <a:r>
              <a:rPr lang="en-ZA" sz="2000" dirty="0">
                <a:latin typeface="+mj-lt"/>
                <a:cs typeface="Calibri" panose="020F0502020204030204" pitchFamily="34" charset="0"/>
              </a:rPr>
              <a:t>using a </a:t>
            </a:r>
          </a:p>
          <a:p>
            <a:pPr algn="ctr"/>
            <a:r>
              <a:rPr lang="en-ZA" sz="2000" dirty="0">
                <a:latin typeface="+mj-lt"/>
                <a:cs typeface="Calibri" panose="020F0502020204030204" pitchFamily="34" charset="0"/>
              </a:rPr>
              <a:t>known detector </a:t>
            </a:r>
          </a:p>
          <a:p>
            <a:pPr algn="ctr"/>
            <a:r>
              <a:rPr lang="en-ZA" sz="2000" dirty="0">
                <a:latin typeface="+mj-lt"/>
                <a:cs typeface="Calibri" panose="020F0502020204030204" pitchFamily="34" charset="0"/>
              </a:rPr>
              <a:t>response matrix …  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4705285-17D4-756B-0C0A-931E8A572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71" y="1379291"/>
            <a:ext cx="3154058" cy="1820435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F87C70E9-6133-6331-1A56-7115972FC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9799" r="8660"/>
          <a:stretch/>
        </p:blipFill>
        <p:spPr>
          <a:xfrm>
            <a:off x="338133" y="1398883"/>
            <a:ext cx="2499671" cy="1753911"/>
          </a:xfrm>
          <a:prstGeom prst="rect">
            <a:avLst/>
          </a:prstGeom>
        </p:spPr>
      </p:pic>
      <p:pic>
        <p:nvPicPr>
          <p:cNvPr id="31" name="Picture 30" descr="Chart, histogram&#10;&#10;Description automatically generated">
            <a:extLst>
              <a:ext uri="{FF2B5EF4-FFF2-40B4-BE49-F238E27FC236}">
                <a16:creationId xmlns:a16="http://schemas.microsoft.com/office/drawing/2014/main" id="{FE0026F5-C033-F2C8-9F6B-8E07AC93CA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" t="10146" r="9531"/>
          <a:stretch/>
        </p:blipFill>
        <p:spPr>
          <a:xfrm>
            <a:off x="6486660" y="1423485"/>
            <a:ext cx="2495644" cy="175180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B67AB3A-4875-919D-AD06-398A368FF48A}"/>
              </a:ext>
            </a:extLst>
          </p:cNvPr>
          <p:cNvSpPr txBox="1"/>
          <p:nvPr/>
        </p:nvSpPr>
        <p:spPr>
          <a:xfrm>
            <a:off x="6730792" y="3036789"/>
            <a:ext cx="22253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Energy (MeV)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D5497B-D6FD-37EB-C490-37E531816A3F}"/>
              </a:ext>
            </a:extLst>
          </p:cNvPr>
          <p:cNvSpPr txBox="1"/>
          <p:nvPr/>
        </p:nvSpPr>
        <p:spPr>
          <a:xfrm rot="16200000">
            <a:off x="5365930" y="2192164"/>
            <a:ext cx="21371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Fluence rate (cm</a:t>
            </a:r>
            <a:r>
              <a:rPr lang="en-GB" sz="1200" baseline="30000" dirty="0">
                <a:latin typeface="+mj-lt"/>
              </a:rPr>
              <a:t>-2</a:t>
            </a:r>
            <a:r>
              <a:rPr lang="en-GB" sz="1200" dirty="0">
                <a:latin typeface="+mj-lt"/>
              </a:rPr>
              <a:t>s</a:t>
            </a:r>
            <a:r>
              <a:rPr lang="en-GB" sz="1200" baseline="30000" dirty="0">
                <a:latin typeface="+mj-lt"/>
              </a:rPr>
              <a:t>-1</a:t>
            </a:r>
            <a:r>
              <a:rPr lang="en-GB" sz="1200" dirty="0">
                <a:latin typeface="+mj-lt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1CCA59-1568-837A-0353-5C1D459C0555}"/>
              </a:ext>
            </a:extLst>
          </p:cNvPr>
          <p:cNvSpPr txBox="1"/>
          <p:nvPr/>
        </p:nvSpPr>
        <p:spPr>
          <a:xfrm rot="16200000">
            <a:off x="-761934" y="2106707"/>
            <a:ext cx="21371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Count rate (s</a:t>
            </a:r>
            <a:r>
              <a:rPr lang="en-GB" sz="1200" baseline="30000" dirty="0">
                <a:latin typeface="+mj-lt"/>
              </a:rPr>
              <a:t>-1</a:t>
            </a:r>
            <a:r>
              <a:rPr lang="en-GB" sz="1200" dirty="0">
                <a:latin typeface="+mj-lt"/>
              </a:rPr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F7BB33-A983-B4E1-F92C-0976C9630C85}"/>
              </a:ext>
            </a:extLst>
          </p:cNvPr>
          <p:cNvSpPr txBox="1"/>
          <p:nvPr/>
        </p:nvSpPr>
        <p:spPr>
          <a:xfrm>
            <a:off x="552163" y="3036790"/>
            <a:ext cx="22253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latin typeface="+mj-lt"/>
              </a:rPr>
              <a:t>L</a:t>
            </a:r>
            <a:r>
              <a:rPr lang="en-GB" sz="1200" dirty="0">
                <a:latin typeface="+mj-lt"/>
              </a:rPr>
              <a:t> (</a:t>
            </a:r>
            <a:r>
              <a:rPr lang="en-GB" sz="1200" dirty="0" err="1">
                <a:latin typeface="+mj-lt"/>
              </a:rPr>
              <a:t>MeV</a:t>
            </a:r>
            <a:r>
              <a:rPr lang="en-GB" sz="1200" baseline="-25000" dirty="0" err="1">
                <a:latin typeface="+mj-lt"/>
              </a:rPr>
              <a:t>ee</a:t>
            </a:r>
            <a:r>
              <a:rPr lang="en-GB" sz="1200" dirty="0">
                <a:latin typeface="+mj-lt"/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60C902-3120-5FD5-39E3-6EFDAC44D12A}"/>
              </a:ext>
            </a:extLst>
          </p:cNvPr>
          <p:cNvSpPr txBox="1"/>
          <p:nvPr/>
        </p:nvSpPr>
        <p:spPr>
          <a:xfrm>
            <a:off x="3504521" y="3047702"/>
            <a:ext cx="22253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latin typeface="+mj-lt"/>
              </a:rPr>
              <a:t>L</a:t>
            </a:r>
            <a:r>
              <a:rPr lang="en-GB" sz="1200" dirty="0">
                <a:latin typeface="+mj-lt"/>
              </a:rPr>
              <a:t> (</a:t>
            </a:r>
            <a:r>
              <a:rPr lang="en-GB" sz="1200" dirty="0" err="1">
                <a:latin typeface="+mj-lt"/>
              </a:rPr>
              <a:t>MeV</a:t>
            </a:r>
            <a:r>
              <a:rPr lang="en-GB" sz="1200" baseline="-25000" dirty="0" err="1">
                <a:latin typeface="+mj-lt"/>
              </a:rPr>
              <a:t>ee</a:t>
            </a:r>
            <a:r>
              <a:rPr lang="en-GB" sz="1200" dirty="0">
                <a:latin typeface="+mj-lt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86CB85-E2B3-5B78-5A41-73A56F2DC058}"/>
              </a:ext>
            </a:extLst>
          </p:cNvPr>
          <p:cNvSpPr txBox="1"/>
          <p:nvPr/>
        </p:nvSpPr>
        <p:spPr>
          <a:xfrm rot="16200000">
            <a:off x="1959807" y="2095341"/>
            <a:ext cx="21371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Scaled counts (cm</a:t>
            </a:r>
            <a:r>
              <a:rPr lang="en-GB" sz="1200" baseline="30000" dirty="0">
                <a:latin typeface="+mj-lt"/>
              </a:rPr>
              <a:t>2</a:t>
            </a:r>
            <a:r>
              <a:rPr lang="en-GB" sz="1200" dirty="0">
                <a:latin typeface="+mj-lt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E6D0F6-0B58-CFA7-84FD-0F8F8475BF4E}"/>
              </a:ext>
            </a:extLst>
          </p:cNvPr>
          <p:cNvSpPr txBox="1"/>
          <p:nvPr/>
        </p:nvSpPr>
        <p:spPr>
          <a:xfrm>
            <a:off x="1185351" y="4577271"/>
            <a:ext cx="637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+mj-lt"/>
              </a:rPr>
              <a:t>UMG-3.3 unfolding package (GRAVEL &amp; MAXED)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6E5095-79E6-30A0-E694-1D5E5DAB2F28}"/>
              </a:ext>
            </a:extLst>
          </p:cNvPr>
          <p:cNvSpPr txBox="1">
            <a:spLocks/>
          </p:cNvSpPr>
          <p:nvPr/>
        </p:nvSpPr>
        <p:spPr>
          <a:xfrm>
            <a:off x="306648" y="30929"/>
            <a:ext cx="8515350" cy="1134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solidFill>
                  <a:srgbClr val="D45500"/>
                </a:solidFill>
                <a:cs typeface="Calibri" panose="020F0502020204030204" pitchFamily="34" charset="0"/>
              </a:rPr>
              <a:t>Neutron spectroscopy: unfolding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1DD061-A684-38A8-8FD4-8F53E1649731}"/>
              </a:ext>
            </a:extLst>
          </p:cNvPr>
          <p:cNvSpPr txBox="1"/>
          <p:nvPr/>
        </p:nvSpPr>
        <p:spPr>
          <a:xfrm>
            <a:off x="552163" y="5356921"/>
            <a:ext cx="8404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latin typeface="+mj-lt"/>
              </a:rPr>
              <a:t>Allows for spectroscopy outside the laboratory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latin typeface="+mj-lt"/>
              </a:rPr>
              <a:t>Requires accurate response functions </a:t>
            </a:r>
            <a:br>
              <a:rPr lang="en-ZA" sz="2400" dirty="0">
                <a:latin typeface="+mj-lt"/>
              </a:rPr>
            </a:br>
            <a:r>
              <a:rPr lang="en-ZA" sz="2400" dirty="0">
                <a:latin typeface="+mj-lt"/>
              </a:rPr>
              <a:t>… either simulated (&lt; 20 MeV) or </a:t>
            </a:r>
            <a:r>
              <a:rPr lang="en-ZA" sz="2400" b="1" dirty="0">
                <a:solidFill>
                  <a:srgbClr val="D45500"/>
                </a:solidFill>
                <a:latin typeface="+mj-lt"/>
              </a:rPr>
              <a:t>measured</a:t>
            </a:r>
            <a:r>
              <a:rPr lang="en-ZA" sz="2400" dirty="0">
                <a:latin typeface="+mj-lt"/>
              </a:rPr>
              <a:t> (&gt;20 MeV)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2745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772</TotalTime>
  <Words>1221</Words>
  <Application>Microsoft Macintosh PowerPoint</Application>
  <PresentationFormat>On-screen Show (4:3)</PresentationFormat>
  <Paragraphs>214</Paragraphs>
  <Slides>23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Office Theme</vt:lpstr>
      <vt:lpstr>Graph</vt:lpstr>
      <vt:lpstr>Measurement of detector response functions for fast neutron spectroscopy with organic scintillators</vt:lpstr>
      <vt:lpstr>Neutron production from cosmic rays</vt:lpstr>
      <vt:lpstr>PowerPoint Presentation</vt:lpstr>
      <vt:lpstr>South African Space Neutron Initiative  (SASNI)</vt:lpstr>
      <vt:lpstr>Organic scintillators</vt:lpstr>
      <vt:lpstr>PowerPoint Presentation</vt:lpstr>
      <vt:lpstr>PowerPoint Presentation</vt:lpstr>
      <vt:lpstr>Neutron spectroscopy: time-of-flight</vt:lpstr>
      <vt:lpstr>PowerPoint Presentation</vt:lpstr>
      <vt:lpstr>Fast neutron reactions on 12C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Spectrum unfolding with measured detector response functions Kutullo Maibane (PhD)</vt:lpstr>
      <vt:lpstr>Time of flight measurement of neutrons produced by  a 66 MeV proton beam irradiating an 8.0 mm natLi target. (EJ-276 at 8.00 m from the target at 16o). Erin Jarvie (MSc)</vt:lpstr>
      <vt:lpstr>PowerPoint Presentation</vt:lpstr>
      <vt:lpstr>Spectrum unfolding with measured detector response functions</vt:lpstr>
      <vt:lpstr>Summary</vt:lpstr>
      <vt:lpstr>Thank you!</vt:lpstr>
      <vt:lpstr>Pulse shape discrimination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of detector response functions for fast neutron spectroscopy with organic scintillators</dc:title>
  <dc:creator>Tanya Hutton</dc:creator>
  <cp:lastModifiedBy>Tanya Hutton</cp:lastModifiedBy>
  <cp:revision>42</cp:revision>
  <dcterms:created xsi:type="dcterms:W3CDTF">2022-12-01T12:42:28Z</dcterms:created>
  <dcterms:modified xsi:type="dcterms:W3CDTF">2022-12-06T08:09:29Z</dcterms:modified>
</cp:coreProperties>
</file>