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34" r:id="rId1"/>
  </p:sldMasterIdLst>
  <p:notesMasterIdLst>
    <p:notesMasterId r:id="rId16"/>
  </p:notesMasterIdLst>
  <p:handoutMasterIdLst>
    <p:handoutMasterId r:id="rId17"/>
  </p:handoutMasterIdLst>
  <p:sldIdLst>
    <p:sldId id="256" r:id="rId2"/>
    <p:sldId id="542" r:id="rId3"/>
    <p:sldId id="564" r:id="rId4"/>
    <p:sldId id="565" r:id="rId5"/>
    <p:sldId id="567" r:id="rId6"/>
    <p:sldId id="568" r:id="rId7"/>
    <p:sldId id="569" r:id="rId8"/>
    <p:sldId id="571" r:id="rId9"/>
    <p:sldId id="574" r:id="rId10"/>
    <p:sldId id="576" r:id="rId11"/>
    <p:sldId id="573" r:id="rId12"/>
    <p:sldId id="575" r:id="rId13"/>
    <p:sldId id="577" r:id="rId14"/>
    <p:sldId id="570" r:id="rId1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DCDB"/>
    <a:srgbClr val="FF3737"/>
    <a:srgbClr val="325FB0"/>
    <a:srgbClr val="006600"/>
    <a:srgbClr val="FFFF00"/>
    <a:srgbClr val="408000"/>
    <a:srgbClr val="FFFFCC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6" autoAdjust="0"/>
    <p:restoredTop sz="93945" autoAdjust="0"/>
  </p:normalViewPr>
  <p:slideViewPr>
    <p:cSldViewPr>
      <p:cViewPr varScale="1">
        <p:scale>
          <a:sx n="68" d="100"/>
          <a:sy n="68" d="100"/>
        </p:scale>
        <p:origin x="846" y="72"/>
      </p:cViewPr>
      <p:guideLst>
        <p:guide orient="horz" pos="2160"/>
        <p:guide pos="3840"/>
        <p:guide orient="horz" pos="2296"/>
      </p:guideLst>
    </p:cSldViewPr>
  </p:slideViewPr>
  <p:outlineViewPr>
    <p:cViewPr>
      <p:scale>
        <a:sx n="33" d="100"/>
        <a:sy n="33" d="100"/>
      </p:scale>
      <p:origin x="0" y="-16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5624"/>
    </p:cViewPr>
  </p:sorterViewPr>
  <p:notesViewPr>
    <p:cSldViewPr>
      <p:cViewPr varScale="1">
        <p:scale>
          <a:sx n="82" d="100"/>
          <a:sy n="82" d="100"/>
        </p:scale>
        <p:origin x="32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Sheet1!$H$2:$H$6</c:f>
              <c:strCache>
                <c:ptCount val="5"/>
                <c:pt idx="0">
                  <c:v>before Buncher</c:v>
                </c:pt>
                <c:pt idx="1">
                  <c:v>R100</c:v>
                </c:pt>
                <c:pt idx="2">
                  <c:v>R770</c:v>
                </c:pt>
                <c:pt idx="3">
                  <c:v>ESD exit</c:v>
                </c:pt>
                <c:pt idx="4">
                  <c:v>MEBT</c:v>
                </c:pt>
              </c:strCache>
            </c:strRef>
          </c:cat>
          <c:val>
            <c:numRef>
              <c:f>Sheet1!$J$2:$J$6</c:f>
              <c:numCache>
                <c:formatCode>General</c:formatCode>
                <c:ptCount val="5"/>
                <c:pt idx="0">
                  <c:v>50</c:v>
                </c:pt>
                <c:pt idx="1">
                  <c:v>19.2</c:v>
                </c:pt>
                <c:pt idx="2">
                  <c:v>18.940000000000001</c:v>
                </c:pt>
                <c:pt idx="3">
                  <c:v>8.9499999999999993</c:v>
                </c:pt>
                <c:pt idx="4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D8-4035-B2DB-DA1D75A6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337088"/>
        <c:axId val="1858337920"/>
      </c:lineChart>
      <c:catAx>
        <c:axId val="1858337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defRPr>
                </a:pPr>
                <a:r>
                  <a:rPr lang="en-US" altLang="zh-CN" dirty="0"/>
                  <a:t>Position</a:t>
                </a:r>
                <a:endParaRPr lang="zh-CN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pPr>
            <a:endParaRPr lang="zh-CN"/>
          </a:p>
        </c:txPr>
        <c:crossAx val="1858337920"/>
        <c:crosses val="autoZero"/>
        <c:auto val="1"/>
        <c:lblAlgn val="ctr"/>
        <c:lblOffset val="100"/>
        <c:noMultiLvlLbl val="0"/>
      </c:catAx>
      <c:valAx>
        <c:axId val="185833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defRPr>
                </a:pPr>
                <a:r>
                  <a:rPr lang="en-US" altLang="zh-CN" dirty="0"/>
                  <a:t>Intensity</a:t>
                </a:r>
                <a:r>
                  <a:rPr lang="en-US" dirty="0"/>
                  <a:t>(</a:t>
                </a:r>
                <a:r>
                  <a:rPr lang="en-US" dirty="0" err="1"/>
                  <a:t>uA</a:t>
                </a:r>
                <a:r>
                  <a:rPr lang="en-US" dirty="0"/>
                  <a:t>)</a:t>
                </a:r>
                <a:endParaRPr lang="zh-CN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pPr>
            <a:endParaRPr lang="zh-CN"/>
          </a:p>
        </c:txPr>
        <c:crossAx val="185833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宋体" panose="02010600030101010101" pitchFamily="2" charset="-122"/>
          <a:ea typeface="宋体" panose="02010600030101010101" pitchFamily="2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B2FF4-7BA7-42D4-986A-C26E560229CC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905CA-4BA5-40DD-9324-A208C72150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55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3786AFE-4E56-48B7-ABB3-20D80C8DCBB1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604FCDD-9ED5-46F9-9F2C-1586AA24A1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1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CC4059-E146-35ED-8FD3-ABF3018C8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774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D230-AFC0-49DD-9B3A-5B824CDEE1A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732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D230-AFC0-49DD-9B3A-5B824CDEE1A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8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D230-AFC0-49DD-9B3A-5B824CDEE1A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289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D230-AFC0-49DD-9B3A-5B824CDEE1A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208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4D3B-D330-422E-9975-2633BE42B0C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D230-AFC0-49DD-9B3A-5B824CDEE1A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1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D230-AFC0-49DD-9B3A-5B824CDEE1A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45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D230-AFC0-49DD-9B3A-5B824CDEE1A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58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D230-AFC0-49DD-9B3A-5B824CDEE1A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98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D230-AFC0-49DD-9B3A-5B824CDEE1A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85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D230-AFC0-49DD-9B3A-5B824CDEE1A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13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D230-AFC0-49DD-9B3A-5B824CDEE1A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292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CD230-AFC0-49DD-9B3A-5B824CDEE1A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84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分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-27384"/>
            <a:ext cx="10608501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F03525A-FFD1-2381-C571-62417297E8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710" y="-3575"/>
            <a:ext cx="611161" cy="548688"/>
          </a:xfrm>
          <a:prstGeom prst="rect">
            <a:avLst/>
          </a:prstGeom>
        </p:spPr>
      </p:pic>
      <p:sp>
        <p:nvSpPr>
          <p:cNvPr id="5" name="AutoShape 16">
            <a:extLst>
              <a:ext uri="{FF2B5EF4-FFF2-40B4-BE49-F238E27FC236}">
                <a16:creationId xmlns:a16="http://schemas.microsoft.com/office/drawing/2014/main" id="{95F9D21F-50A0-C270-2A4D-C04225B561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0993" y="3170"/>
            <a:ext cx="960967" cy="620712"/>
          </a:xfrm>
          <a:prstGeom prst="chevron">
            <a:avLst>
              <a:gd name="adj" fmla="val 29028"/>
            </a:avLst>
          </a:prstGeom>
          <a:solidFill>
            <a:srgbClr val="325FB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0E7B3FC5-13C0-7397-6FC9-7952266C3A69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8879450" y="-24"/>
            <a:ext cx="960967" cy="620712"/>
          </a:xfrm>
          <a:prstGeom prst="chevron">
            <a:avLst>
              <a:gd name="adj" fmla="val 29028"/>
            </a:avLst>
          </a:prstGeom>
          <a:solidFill>
            <a:srgbClr val="325FB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2" name="标题 8">
            <a:extLst>
              <a:ext uri="{FF2B5EF4-FFF2-40B4-BE49-F238E27FC236}">
                <a16:creationId xmlns:a16="http://schemas.microsoft.com/office/drawing/2014/main" id="{887A8FD8-05BF-0678-D550-5B8BFC21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240683" cy="541537"/>
          </a:xfrm>
          <a:prstGeom prst="rect">
            <a:avLst/>
          </a:prstGeom>
        </p:spPr>
        <p:txBody>
          <a:bodyPr/>
          <a:lstStyle>
            <a:lvl1pPr algn="ctr">
              <a:defRPr sz="28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F4339BD-5C13-7E26-278B-DA047D772B55}"/>
              </a:ext>
            </a:extLst>
          </p:cNvPr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D08D4612-33D5-F9B9-4956-395FC8F4A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0686" t="21588" b="45941"/>
          <a:stretch/>
        </p:blipFill>
        <p:spPr>
          <a:xfrm>
            <a:off x="116256" y="6525344"/>
            <a:ext cx="2784125" cy="31969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6BA3C95-38BE-59D8-3782-035C031E0C25}"/>
              </a:ext>
            </a:extLst>
          </p:cNvPr>
          <p:cNvSpPr/>
          <p:nvPr userDrawn="1"/>
        </p:nvSpPr>
        <p:spPr>
          <a:xfrm>
            <a:off x="2303032" y="6522882"/>
            <a:ext cx="809216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altLang="zh-CN" sz="1400" b="1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International Conference on Cyclotrons and Applications</a:t>
            </a:r>
            <a:endParaRPr lang="zh-CN" altLang="en-US" sz="1400" b="1" dirty="0">
              <a:solidFill>
                <a:srgbClr val="0000FF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7" name="灯片编号占位符 1">
            <a:extLst>
              <a:ext uri="{FF2B5EF4-FFF2-40B4-BE49-F238E27FC236}">
                <a16:creationId xmlns:a16="http://schemas.microsoft.com/office/drawing/2014/main" id="{5FEED615-E873-BBAD-F67A-E38836772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459" y="65124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412C1BEB-F939-4E2E-93F7-D6301953081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5239CBE8-BA31-930F-134C-439919795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7562" t="-1" r="37094" b="42817"/>
          <a:stretch/>
        </p:blipFill>
        <p:spPr>
          <a:xfrm>
            <a:off x="10105253" y="-33682"/>
            <a:ext cx="2135430" cy="6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1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A456DE7B-9B7A-450C-97EE-3B8B3D6D7A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9342" y="776097"/>
            <a:ext cx="11733317" cy="559863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2" name="标题 8">
            <a:extLst>
              <a:ext uri="{FF2B5EF4-FFF2-40B4-BE49-F238E27FC236}">
                <a16:creationId xmlns:a16="http://schemas.microsoft.com/office/drawing/2014/main" id="{65AAB9A9-422E-E90E-750C-0A50ABD9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240683" cy="541537"/>
          </a:xfrm>
          <a:prstGeom prst="rect">
            <a:avLst/>
          </a:prstGeom>
        </p:spPr>
        <p:txBody>
          <a:bodyPr/>
          <a:lstStyle>
            <a:lvl1pPr algn="ctr">
              <a:defRPr sz="28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4115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B307081-9D9F-4096-AC34-0325D0569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564520"/>
            <a:ext cx="12192000" cy="172896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0349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07435" y="1484785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2086747" y="-24"/>
            <a:ext cx="10105253" cy="620712"/>
          </a:xfrm>
          <a:prstGeom prst="rect">
            <a:avLst/>
          </a:prstGeom>
          <a:solidFill>
            <a:srgbClr val="325FB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AutoShape 16"/>
          <p:cNvSpPr>
            <a:spLocks noChangeArrowheads="1"/>
          </p:cNvSpPr>
          <p:nvPr userDrawn="1"/>
        </p:nvSpPr>
        <p:spPr bwMode="auto">
          <a:xfrm>
            <a:off x="1415480" y="1"/>
            <a:ext cx="960967" cy="620712"/>
          </a:xfrm>
          <a:prstGeom prst="chevron">
            <a:avLst>
              <a:gd name="adj" fmla="val 29028"/>
            </a:avLst>
          </a:prstGeom>
          <a:solidFill>
            <a:srgbClr val="325FB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325FB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9" y="20867"/>
            <a:ext cx="612875" cy="5452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FCAB34B-DE0C-84CF-9757-AB893ED551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40227"/>
            <a:ext cx="612874" cy="542764"/>
          </a:xfrm>
          <a:prstGeom prst="rect">
            <a:avLst/>
          </a:prstGeom>
        </p:spPr>
      </p:pic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26380462-7A81-6A6C-D355-2EBD40730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7562" t="-1" r="37094" b="42817"/>
          <a:stretch/>
        </p:blipFill>
        <p:spPr>
          <a:xfrm>
            <a:off x="10105253" y="-33682"/>
            <a:ext cx="2135430" cy="6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2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chemeClr val="bg1"/>
                </a:gs>
                <a:gs pos="39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100000">
                  <a:schemeClr val="tx2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1" r:id="rId1"/>
    <p:sldLayoutId id="2147485652" r:id="rId2"/>
    <p:sldLayoutId id="2147485653" r:id="rId3"/>
    <p:sldLayoutId id="2147485654" r:id="rId4"/>
  </p:sldLayoutIdLst>
  <p:hf hdr="0"/>
  <p:txStyles>
    <p:titleStyle>
      <a:lvl1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lang="zh-CN" altLang="en-US" sz="21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黑体" pitchFamily="49" charset="-122"/>
          <a:cs typeface="+mn-cs"/>
        </a:defRPr>
      </a:lvl1pPr>
      <a:lvl2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2pPr>
      <a:lvl3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3pPr>
      <a:lvl4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4pPr>
      <a:lvl5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5pPr>
      <a:lvl6pPr marL="7143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6pPr>
      <a:lvl7pPr marL="10572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7pPr>
      <a:lvl8pPr marL="14001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8pPr>
      <a:lvl9pPr marL="17430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6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512646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30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r>
              <a:rPr lang="en-US" altLang="zh-CN" dirty="0">
                <a:latin typeface="Arial Rounded MT Bold" panose="020F0704030504030204" pitchFamily="34" charset="0"/>
              </a:rPr>
              <a:t> Institute of Modern Physics, Chinese Academy of Sciences</a:t>
            </a:r>
          </a:p>
          <a:p>
            <a:pPr algn="ctr"/>
            <a:r>
              <a:rPr lang="en-US" altLang="zh-CN" baseline="30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n-US" altLang="zh-CN" baseline="30000" dirty="0">
                <a:latin typeface="Arial Rounded MT Bold" panose="020F0704030504030204" pitchFamily="34" charset="0"/>
              </a:rPr>
              <a:t> </a:t>
            </a:r>
            <a:r>
              <a:rPr lang="en-US" altLang="zh-CN" dirty="0">
                <a:latin typeface="Arial Rounded MT Bold" panose="020F0704030504030204" pitchFamily="34" charset="0"/>
              </a:rPr>
              <a:t>School of Nuclear Science and Technology, University of Chinese Academy of Sciences</a:t>
            </a:r>
            <a:endParaRPr lang="en-US" altLang="zh-CN" sz="1600" dirty="0">
              <a:latin typeface="Arial Rounded MT Bold" panose="020F0704030504030204" pitchFamily="34" charset="0"/>
            </a:endParaRPr>
          </a:p>
          <a:p>
            <a:pPr algn="r"/>
            <a:endParaRPr lang="en-US" altLang="zh-CN" sz="2400" dirty="0">
              <a:latin typeface="+mj-ea"/>
              <a:ea typeface="+mj-ea"/>
            </a:endParaRPr>
          </a:p>
          <a:p>
            <a:pPr algn="r"/>
            <a:r>
              <a:rPr lang="en-US" altLang="zh-CN" sz="2000" dirty="0">
                <a:latin typeface="+mj-ea"/>
                <a:ea typeface="+mj-ea"/>
              </a:rPr>
              <a:t>2022.12.05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03512" y="3761049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G. L. Dou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1,2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B. Wang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X. Chen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1,2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X. W. Wang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Q. G. Yao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,, L. Yang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,, C. C. Li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L. T. Sun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1,2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H. W. Zhao</a:t>
            </a:r>
            <a:r>
              <a:rPr lang="en-US" altLang="zh-CN" sz="24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1,2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4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1268760"/>
            <a:ext cx="12192000" cy="1923604"/>
          </a:xfrm>
          <a:prstGeom prst="rect">
            <a:avLst/>
          </a:prstGeom>
          <a:solidFill>
            <a:srgbClr val="325FB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20000"/>
              </a:spcBef>
            </a:pPr>
            <a:endParaRPr lang="en-US" altLang="zh-CN" sz="1600" b="1" dirty="0">
              <a:solidFill>
                <a:schemeClr val="folHlink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Simulation and analysis of HIMM-IC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beam dynamics with OPAL</a:t>
            </a:r>
            <a:endParaRPr lang="en-US" altLang="zh-CN" sz="1050" b="1" dirty="0">
              <a:solidFill>
                <a:schemeClr val="folHlink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表, 直方图&#10;&#10;描述已自动生成">
            <a:extLst>
              <a:ext uri="{FF2B5EF4-FFF2-40B4-BE49-F238E27FC236}">
                <a16:creationId xmlns:a16="http://schemas.microsoft.com/office/drawing/2014/main" id="{03D00A16-1C90-892E-9495-0596BDE71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018" y="1213355"/>
            <a:ext cx="3364501" cy="257568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6E383B-4334-710E-8CF8-71387A750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2C1BEB-F939-4E2E-93F7-D63019530813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A2D3E85C-1BC8-3985-84B0-56616245736A}"/>
              </a:ext>
            </a:extLst>
          </p:cNvPr>
          <p:cNvSpPr txBox="1">
            <a:spLocks/>
          </p:cNvSpPr>
          <p:nvPr/>
        </p:nvSpPr>
        <p:spPr>
          <a:xfrm>
            <a:off x="276036" y="873715"/>
            <a:ext cx="8776376" cy="995857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lang="zh-CN" altLang="en-US" sz="20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lang="zh-CN" altLang="en-US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rgbClr val="000000"/>
                </a:solidFill>
              </a:rPr>
              <a:t>Acceleration Orbit(Multiparticle)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3000" dirty="0">
                <a:solidFill>
                  <a:srgbClr val="000000"/>
                </a:solidFill>
              </a:rPr>
              <a:t>1e5 particle@20μA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77C7834-AF19-0765-A0A7-0268E153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Simulations of beam dynamics</a:t>
            </a:r>
            <a:endParaRPr lang="zh-CN" altLang="en-US" sz="3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9342DD7-4478-935C-04BE-DEA5C6A61CD1}"/>
              </a:ext>
            </a:extLst>
          </p:cNvPr>
          <p:cNvSpPr txBox="1"/>
          <p:nvPr/>
        </p:nvSpPr>
        <p:spPr>
          <a:xfrm>
            <a:off x="14110" y="5417740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Fig14. Beam size</a:t>
            </a:r>
          </a:p>
        </p:txBody>
      </p:sp>
      <p:pic>
        <p:nvPicPr>
          <p:cNvPr id="21" name="图片 20" descr="图表, 直方图&#10;&#10;描述已自动生成">
            <a:extLst>
              <a:ext uri="{FF2B5EF4-FFF2-40B4-BE49-F238E27FC236}">
                <a16:creationId xmlns:a16="http://schemas.microsoft.com/office/drawing/2014/main" id="{4B4FEF60-2E5C-A615-79A7-88DE97A8C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018" y="3733637"/>
            <a:ext cx="3364501" cy="2575684"/>
          </a:xfrm>
          <a:prstGeom prst="rect">
            <a:avLst/>
          </a:prstGeom>
        </p:spPr>
      </p:pic>
      <p:pic>
        <p:nvPicPr>
          <p:cNvPr id="24" name="图片 23" descr="图表, 直方图&#10;&#10;描述已自动生成">
            <a:extLst>
              <a:ext uri="{FF2B5EF4-FFF2-40B4-BE49-F238E27FC236}">
                <a16:creationId xmlns:a16="http://schemas.microsoft.com/office/drawing/2014/main" id="{97CF743A-5E86-84AF-4F51-A2BE51BB9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01748"/>
            <a:ext cx="3962778" cy="303369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BD2E125-2FD0-8DF0-BECA-B6FA6067BF4D}"/>
              </a:ext>
            </a:extLst>
          </p:cNvPr>
          <p:cNvSpPr txBox="1"/>
          <p:nvPr/>
        </p:nvSpPr>
        <p:spPr bwMode="auto">
          <a:xfrm>
            <a:off x="695400" y="2564904"/>
            <a:ext cx="2016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@3.6mm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F5E6BA4-D609-F515-2163-FDF55B46083F}"/>
              </a:ext>
            </a:extLst>
          </p:cNvPr>
          <p:cNvSpPr txBox="1"/>
          <p:nvPr/>
        </p:nvSpPr>
        <p:spPr>
          <a:xfrm>
            <a:off x="3946010" y="6053226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Fig15. Emittance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A452C6-F0D2-463A-1E4A-64762BDE032C}"/>
              </a:ext>
            </a:extLst>
          </p:cNvPr>
          <p:cNvSpPr txBox="1"/>
          <p:nvPr/>
        </p:nvSpPr>
        <p:spPr bwMode="auto">
          <a:xfrm>
            <a:off x="4471313" y="4036203"/>
            <a:ext cx="2016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@27</a:t>
            </a:r>
            <a:r>
              <a:rPr lang="el-GR" altLang="zh-CN" sz="2400" b="1" dirty="0">
                <a:solidFill>
                  <a:srgbClr val="0D02E0"/>
                </a:solidFill>
                <a:latin typeface="Arial" pitchFamily="34" charset="0"/>
              </a:rPr>
              <a:t>π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57CFF6F-DCFC-32B5-3D49-4B19E2B10612}"/>
              </a:ext>
            </a:extLst>
          </p:cNvPr>
          <p:cNvSpPr txBox="1"/>
          <p:nvPr/>
        </p:nvSpPr>
        <p:spPr>
          <a:xfrm>
            <a:off x="7501475" y="5352043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Fig16. Emittance from SNOP </a:t>
            </a:r>
          </a:p>
        </p:txBody>
      </p:sp>
      <p:pic>
        <p:nvPicPr>
          <p:cNvPr id="13" name="图片 12" descr="图表, 折线图&#10;&#10;描述已自动生成">
            <a:extLst>
              <a:ext uri="{FF2B5EF4-FFF2-40B4-BE49-F238E27FC236}">
                <a16:creationId xmlns:a16="http://schemas.microsoft.com/office/drawing/2014/main" id="{CBC18591-9259-838E-AA4D-87528B7BD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519" y="2060662"/>
            <a:ext cx="3962778" cy="31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1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图表&#10;&#10;中度可信度描述已自动生成">
            <a:extLst>
              <a:ext uri="{FF2B5EF4-FFF2-40B4-BE49-F238E27FC236}">
                <a16:creationId xmlns:a16="http://schemas.microsoft.com/office/drawing/2014/main" id="{E17629CC-A432-2E37-110B-CD0C93CA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782" y="680889"/>
            <a:ext cx="3816770" cy="2921918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0B7DDD2-88B4-FFDA-296B-62CF34258D85}"/>
              </a:ext>
            </a:extLst>
          </p:cNvPr>
          <p:cNvSpPr txBox="1"/>
          <p:nvPr/>
        </p:nvSpPr>
        <p:spPr bwMode="auto">
          <a:xfrm>
            <a:off x="8003983" y="1023088"/>
            <a:ext cx="2016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@0.5%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pic>
        <p:nvPicPr>
          <p:cNvPr id="30" name="图片 29" descr="图表&#10;&#10;描述已自动生成">
            <a:extLst>
              <a:ext uri="{FF2B5EF4-FFF2-40B4-BE49-F238E27FC236}">
                <a16:creationId xmlns:a16="http://schemas.microsoft.com/office/drawing/2014/main" id="{64EE6A5C-9137-9548-95C1-7C5DCD5D6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57" y="3756001"/>
            <a:ext cx="4648103" cy="2202329"/>
          </a:xfrm>
          <a:prstGeom prst="rect">
            <a:avLst/>
          </a:prstGeom>
        </p:spPr>
      </p:pic>
      <p:pic>
        <p:nvPicPr>
          <p:cNvPr id="32" name="图片 31" descr="图表, 气泡图&#10;&#10;描述已自动生成">
            <a:extLst>
              <a:ext uri="{FF2B5EF4-FFF2-40B4-BE49-F238E27FC236}">
                <a16:creationId xmlns:a16="http://schemas.microsoft.com/office/drawing/2014/main" id="{C736B062-1331-957D-D8A0-DC1B9A6321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073"/>
          <a:stretch/>
        </p:blipFill>
        <p:spPr>
          <a:xfrm>
            <a:off x="1087857" y="1556792"/>
            <a:ext cx="4648103" cy="225422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6E383B-4334-710E-8CF8-71387A750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2C1BEB-F939-4E2E-93F7-D63019530813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A2D3E85C-1BC8-3985-84B0-56616245736A}"/>
              </a:ext>
            </a:extLst>
          </p:cNvPr>
          <p:cNvSpPr txBox="1">
            <a:spLocks/>
          </p:cNvSpPr>
          <p:nvPr/>
        </p:nvSpPr>
        <p:spPr>
          <a:xfrm>
            <a:off x="276036" y="873715"/>
            <a:ext cx="8776376" cy="995857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lang="zh-CN" altLang="en-US" sz="20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lang="zh-CN" altLang="en-US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rgbClr val="000000"/>
                </a:solidFill>
              </a:rPr>
              <a:t>Acceleration Orbit(Multiparticle)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77C7834-AF19-0765-A0A7-0268E153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Simulations of beam dynamics</a:t>
            </a:r>
            <a:endParaRPr lang="zh-CN" altLang="en-US" sz="36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8B68820-074F-8FFD-6DBB-45CDBA573360}"/>
              </a:ext>
            </a:extLst>
          </p:cNvPr>
          <p:cNvSpPr txBox="1"/>
          <p:nvPr/>
        </p:nvSpPr>
        <p:spPr>
          <a:xfrm>
            <a:off x="1576474" y="5958330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Fig17. Transverse Phase space</a:t>
            </a:r>
          </a:p>
        </p:txBody>
      </p:sp>
      <p:pic>
        <p:nvPicPr>
          <p:cNvPr id="35" name="图片 34" descr="图表, 折线图&#10;&#10;描述已自动生成">
            <a:extLst>
              <a:ext uri="{FF2B5EF4-FFF2-40B4-BE49-F238E27FC236}">
                <a16:creationId xmlns:a16="http://schemas.microsoft.com/office/drawing/2014/main" id="{5F7FEA5C-5362-7EEF-C51D-F5061A3FF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7782" y="3413177"/>
            <a:ext cx="3808299" cy="2915433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38C3E7C4-B329-37B0-D528-B4DACFDB6FDC}"/>
              </a:ext>
            </a:extLst>
          </p:cNvPr>
          <p:cNvSpPr txBox="1"/>
          <p:nvPr/>
        </p:nvSpPr>
        <p:spPr>
          <a:xfrm>
            <a:off x="7385214" y="3343834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Fig18. Energy Spread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E57C9D1-6C6B-14FE-7368-25FB78691767}"/>
              </a:ext>
            </a:extLst>
          </p:cNvPr>
          <p:cNvSpPr txBox="1"/>
          <p:nvPr/>
        </p:nvSpPr>
        <p:spPr>
          <a:xfrm>
            <a:off x="7393685" y="6125177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Fig19. Acceleration Transmission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C81B0DB-8696-22DF-34D1-BB94DB714FF7}"/>
              </a:ext>
            </a:extLst>
          </p:cNvPr>
          <p:cNvSpPr txBox="1"/>
          <p:nvPr/>
        </p:nvSpPr>
        <p:spPr bwMode="auto">
          <a:xfrm>
            <a:off x="8044300" y="3930604"/>
            <a:ext cx="2016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@99.2%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6E383B-4334-710E-8CF8-71387A750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2C1BEB-F939-4E2E-93F7-D63019530813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A2D3E85C-1BC8-3985-84B0-56616245736A}"/>
              </a:ext>
            </a:extLst>
          </p:cNvPr>
          <p:cNvSpPr txBox="1">
            <a:spLocks/>
          </p:cNvSpPr>
          <p:nvPr/>
        </p:nvSpPr>
        <p:spPr>
          <a:xfrm>
            <a:off x="276036" y="873715"/>
            <a:ext cx="8776376" cy="995857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lang="zh-CN" altLang="en-US" sz="20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lang="zh-CN" altLang="en-US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rgbClr val="000000"/>
                </a:solidFill>
              </a:rPr>
              <a:t>Extraction System(still modeling)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77C7834-AF19-0765-A0A7-0268E153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Simulations of beam dynamics</a:t>
            </a:r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BD8F27-085C-40B1-130D-E8BB1DABB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36" y="1493392"/>
            <a:ext cx="4495800" cy="40671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F027E32-2257-77A9-7E6D-33190F507F9C}"/>
              </a:ext>
            </a:extLst>
          </p:cNvPr>
          <p:cNvSpPr txBox="1"/>
          <p:nvPr/>
        </p:nvSpPr>
        <p:spPr>
          <a:xfrm>
            <a:off x="912194" y="5785355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Fig18. Overview of HIMM-IC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61D2E83-F24F-893B-6384-FBD32F055145}"/>
              </a:ext>
            </a:extLst>
          </p:cNvPr>
          <p:cNvSpPr txBox="1"/>
          <p:nvPr/>
        </p:nvSpPr>
        <p:spPr bwMode="auto">
          <a:xfrm>
            <a:off x="2423592" y="4649875"/>
            <a:ext cx="6480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dirty="0">
                <a:latin typeface="Arial" pitchFamily="34" charset="0"/>
              </a:rPr>
              <a:t>ESD</a:t>
            </a:r>
            <a:endParaRPr lang="zh-CN" altLang="en-US" sz="1600" dirty="0">
              <a:latin typeface="Arial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05B143-F044-CE2C-C0F3-E1844A5A77C8}"/>
              </a:ext>
            </a:extLst>
          </p:cNvPr>
          <p:cNvSpPr txBox="1"/>
          <p:nvPr/>
        </p:nvSpPr>
        <p:spPr bwMode="auto">
          <a:xfrm>
            <a:off x="3043674" y="4372326"/>
            <a:ext cx="11561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dirty="0">
                <a:latin typeface="Arial" pitchFamily="34" charset="0"/>
              </a:rPr>
              <a:t>Bump Coil</a:t>
            </a:r>
            <a:endParaRPr lang="zh-CN" altLang="en-US" sz="1600" dirty="0">
              <a:latin typeface="Arial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3414CD-E286-8ABB-D74E-858E3DD6CB4D}"/>
              </a:ext>
            </a:extLst>
          </p:cNvPr>
          <p:cNvSpPr txBox="1"/>
          <p:nvPr/>
        </p:nvSpPr>
        <p:spPr bwMode="auto">
          <a:xfrm>
            <a:off x="1725835" y="4468022"/>
            <a:ext cx="11561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dirty="0"/>
              <a:t>GCC</a:t>
            </a:r>
            <a:endParaRPr lang="zh-CN" altLang="en-US" sz="1600" dirty="0">
              <a:latin typeface="Arial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AAE3D4-F35F-66BA-8F54-1FA0EC387F97}"/>
              </a:ext>
            </a:extLst>
          </p:cNvPr>
          <p:cNvSpPr txBox="1"/>
          <p:nvPr/>
        </p:nvSpPr>
        <p:spPr bwMode="auto">
          <a:xfrm>
            <a:off x="407368" y="3787551"/>
            <a:ext cx="9954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1600" dirty="0">
                <a:latin typeface="Arial" pitchFamily="34" charset="0"/>
              </a:rPr>
              <a:t>Magnet </a:t>
            </a:r>
          </a:p>
          <a:p>
            <a:pPr algn="ctr" eaLnBrk="1" hangingPunct="1"/>
            <a:r>
              <a:rPr lang="en-US" altLang="zh-CN" sz="1600" dirty="0">
                <a:latin typeface="Arial" pitchFamily="34" charset="0"/>
              </a:rPr>
              <a:t>Channel</a:t>
            </a:r>
            <a:endParaRPr lang="zh-CN" altLang="en-US" sz="1600" dirty="0">
              <a:latin typeface="Arial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D8D7669-6BA2-7E51-C28C-8C55ABD444B8}"/>
              </a:ext>
            </a:extLst>
          </p:cNvPr>
          <p:cNvSpPr txBox="1"/>
          <p:nvPr/>
        </p:nvSpPr>
        <p:spPr bwMode="auto">
          <a:xfrm>
            <a:off x="6096000" y="2402556"/>
            <a:ext cx="5424603" cy="2308324"/>
          </a:xfrm>
          <a:prstGeom prst="rect">
            <a:avLst/>
          </a:prstGeom>
          <a:solidFill>
            <a:srgbClr val="FFFFCC"/>
          </a:solidFill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tips: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OPAL-</a:t>
            </a:r>
            <a:r>
              <a:rPr lang="en-US" altLang="zh-CN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</a:t>
            </a:r>
            <a:endParaRPr lang="en-US" altLang="zh-CN"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Element:Collimator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Septum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Polyline 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E-fields and 2D B-fields</a:t>
            </a:r>
          </a:p>
        </p:txBody>
      </p:sp>
    </p:spTree>
    <p:extLst>
      <p:ext uri="{BB962C8B-B14F-4D97-AF65-F5344CB8AC3E}">
        <p14:creationId xmlns:p14="http://schemas.microsoft.com/office/powerpoint/2010/main" val="177938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BCCD5-816F-4758-A300-AC253B20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3"/>
            <a:ext cx="12192000" cy="541537"/>
          </a:xfrm>
          <a:prstGeom prst="rect">
            <a:avLst/>
          </a:prstGeom>
        </p:spPr>
        <p:txBody>
          <a:bodyPr anchor="ctr"/>
          <a:lstStyle/>
          <a:p>
            <a:r>
              <a:rPr lang="en-US" altLang="zh-CN" sz="3600" dirty="0">
                <a:ea typeface="Calibri" panose="020F0502020204030204" pitchFamily="34" charset="0"/>
              </a:rPr>
              <a:t>Summary and Outlook</a:t>
            </a:r>
            <a:endParaRPr lang="zh-CN" altLang="en-US" sz="3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EE8D8BC-A6DB-E261-AF2F-0E56768A3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2C1BEB-F939-4E2E-93F7-D63019530813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C3B29758-D5E0-E154-885B-B162B13A819F}"/>
              </a:ext>
            </a:extLst>
          </p:cNvPr>
          <p:cNvSpPr txBox="1">
            <a:spLocks/>
          </p:cNvSpPr>
          <p:nvPr/>
        </p:nvSpPr>
        <p:spPr>
          <a:xfrm>
            <a:off x="4563" y="890039"/>
            <a:ext cx="12191999" cy="5347273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lang="zh-CN" altLang="en-US" sz="20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lang="zh-CN" altLang="en-US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rgbClr val="000000"/>
                </a:solidFill>
              </a:rPr>
              <a:t>Summary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3000" dirty="0">
                <a:solidFill>
                  <a:srgbClr val="000000"/>
                </a:solidFill>
              </a:rPr>
              <a:t> Isochronous and focusing of B-field is good;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3000" dirty="0">
                <a:solidFill>
                  <a:srgbClr val="000000"/>
                </a:solidFill>
              </a:rPr>
              <a:t> Transverse emittance in good  agreement with SNOP;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3000" dirty="0">
                <a:solidFill>
                  <a:srgbClr val="000000"/>
                </a:solidFill>
              </a:rPr>
              <a:t> Acceleration transmission in good agreement with experimental data;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3000" dirty="0">
                <a:solidFill>
                  <a:srgbClr val="000000"/>
                </a:solidFill>
              </a:rPr>
              <a:t> Problems: big radial emittance and small turn separation.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rgbClr val="000000"/>
                </a:solidFill>
              </a:rPr>
              <a:t> Outlook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3000" dirty="0">
                <a:solidFill>
                  <a:srgbClr val="000000"/>
                </a:solidFill>
              </a:rPr>
              <a:t> Modeling of extraction system;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3000" dirty="0">
                <a:solidFill>
                  <a:srgbClr val="000000"/>
                </a:solidFill>
              </a:rPr>
              <a:t> End to end simulation.</a:t>
            </a:r>
          </a:p>
        </p:txBody>
      </p:sp>
    </p:spTree>
    <p:extLst>
      <p:ext uri="{BB962C8B-B14F-4D97-AF65-F5344CB8AC3E}">
        <p14:creationId xmlns:p14="http://schemas.microsoft.com/office/powerpoint/2010/main" val="260243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>
            <a:extLst>
              <a:ext uri="{FF2B5EF4-FFF2-40B4-BE49-F238E27FC236}">
                <a16:creationId xmlns:a16="http://schemas.microsoft.com/office/drawing/2014/main" id="{55DAE903-AC2E-6D1A-0703-DBB535C90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6792"/>
            <a:ext cx="12192000" cy="1708160"/>
          </a:xfrm>
          <a:prstGeom prst="rect">
            <a:avLst/>
          </a:prstGeom>
          <a:solidFill>
            <a:srgbClr val="325FB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20000"/>
              </a:spcBef>
            </a:pPr>
            <a:endParaRPr lang="en-US" altLang="zh-CN" sz="1600" b="1" dirty="0">
              <a:solidFill>
                <a:schemeClr val="folHlink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6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lang="zh-CN" altLang="en-US" sz="6000" b="1" dirty="0">
                <a:solidFill>
                  <a:srgbClr val="FFFF00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 </a:t>
            </a:r>
            <a:r>
              <a:rPr lang="en-US" altLang="zh-CN" sz="6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sz="6000" b="1" dirty="0">
                <a:solidFill>
                  <a:srgbClr val="FFFF00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 </a:t>
            </a:r>
            <a:r>
              <a:rPr lang="en-US" altLang="zh-CN" sz="6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zh-CN" altLang="en-US" sz="6000" b="1" dirty="0">
                <a:solidFill>
                  <a:srgbClr val="FFFF00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 </a:t>
            </a:r>
            <a:r>
              <a:rPr lang="en-US" altLang="zh-CN" sz="6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attention!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CN" sz="1400" b="1" dirty="0">
              <a:solidFill>
                <a:schemeClr val="folHlin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FCC7CE-5882-4F74-18AE-FD496D5407EB}"/>
              </a:ext>
            </a:extLst>
          </p:cNvPr>
          <p:cNvSpPr txBox="1"/>
          <p:nvPr/>
        </p:nvSpPr>
        <p:spPr bwMode="auto">
          <a:xfrm>
            <a:off x="8493" y="4725144"/>
            <a:ext cx="11058213" cy="1908215"/>
          </a:xfrm>
          <a:prstGeom prst="rect">
            <a:avLst/>
          </a:prstGeom>
          <a:solidFill>
            <a:srgbClr val="FFFFCC"/>
          </a:solidFill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3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 OPAL Group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zh-CN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altLang="zh-CN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Dr. Andreas </a:t>
            </a:r>
            <a:r>
              <a:rPr lang="en-US" altLang="zh-CN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Adelmann</a:t>
            </a:r>
            <a:r>
              <a:rPr lang="en-US" altLang="zh-CN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Dr. Hui Zhang, 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 Pedro Calvo </a:t>
            </a:r>
            <a:r>
              <a:rPr lang="en-US" altLang="zh-CN" sz="24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Portela</a:t>
            </a:r>
            <a:r>
              <a:rPr lang="en-US" altLang="zh-CN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pPr lvl="2">
              <a:spcAft>
                <a:spcPts val="0"/>
              </a:spcAft>
            </a:pPr>
            <a:r>
              <a:rPr lang="en-US" altLang="zh-CN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Dr.</a:t>
            </a:r>
            <a:r>
              <a:rPr lang="en-US" altLang="zh-CN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</a:t>
            </a:r>
            <a:r>
              <a:rPr lang="en-US" altLang="zh-CN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Winklehner</a:t>
            </a:r>
            <a:r>
              <a:rPr lang="en-US" altLang="zh-CN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······et al</a:t>
            </a:r>
            <a:endParaRPr lang="en-US" altLang="zh-CN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CIAE. </a:t>
            </a:r>
            <a:r>
              <a:rPr lang="en-US" altLang="zh-CN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@Dr. </a:t>
            </a:r>
            <a:r>
              <a:rPr lang="en-US" altLang="zh-CN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Tianjian</a:t>
            </a:r>
            <a:r>
              <a:rPr lang="en-US" altLang="zh-CN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Bian</a:t>
            </a:r>
            <a:r>
              <a:rPr lang="en-US" altLang="zh-CN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	 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CIRP. </a:t>
            </a:r>
            <a:r>
              <a:rPr lang="en-US" altLang="zh-CN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@Dr. </a:t>
            </a:r>
            <a:r>
              <a:rPr lang="en-US" altLang="zh-CN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Huanfeng</a:t>
            </a:r>
            <a:r>
              <a:rPr lang="en-US" altLang="zh-CN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Hao,  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CNNC. </a:t>
            </a:r>
            <a:r>
              <a:rPr lang="en-US" altLang="zh-CN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@Dr. </a:t>
            </a:r>
            <a:r>
              <a:rPr lang="en-US" altLang="zh-CN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Jianjun</a:t>
            </a:r>
            <a:r>
              <a:rPr lang="en-US" altLang="zh-CN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······</a:t>
            </a:r>
          </a:p>
        </p:txBody>
      </p:sp>
    </p:spTree>
    <p:extLst>
      <p:ext uri="{BB962C8B-B14F-4D97-AF65-F5344CB8AC3E}">
        <p14:creationId xmlns:p14="http://schemas.microsoft.com/office/powerpoint/2010/main" val="243624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BCCD5-816F-4758-A300-AC253B20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3"/>
            <a:ext cx="12192000" cy="541537"/>
          </a:xfrm>
          <a:prstGeom prst="rect">
            <a:avLst/>
          </a:prstGeom>
        </p:spPr>
        <p:txBody>
          <a:bodyPr anchor="ctr"/>
          <a:lstStyle/>
          <a:p>
            <a:r>
              <a:rPr lang="en-US" altLang="zh-CN" sz="3600" dirty="0"/>
              <a:t>Content</a:t>
            </a:r>
            <a:endParaRPr lang="zh-CN" altLang="en-US" sz="3600" dirty="0"/>
          </a:p>
        </p:txBody>
      </p:sp>
      <p:sp>
        <p:nvSpPr>
          <p:cNvPr id="10" name="内容占位符 4">
            <a:extLst>
              <a:ext uri="{FF2B5EF4-FFF2-40B4-BE49-F238E27FC236}">
                <a16:creationId xmlns:a16="http://schemas.microsoft.com/office/drawing/2014/main" id="{D071E2A4-C06F-4D95-8E60-ADD44A75D1C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9471" y="944724"/>
            <a:ext cx="8799988" cy="49685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 panose="020F0502020204030204" pitchFamily="34" charset="0"/>
              </a:rPr>
              <a:t>Background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chemeClr val="tx1"/>
                </a:solidFill>
                <a:ea typeface="Calibri" panose="020F0502020204030204" pitchFamily="34" charset="0"/>
              </a:rPr>
              <a:t> Operation status and problems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chemeClr val="tx1"/>
                </a:solidFill>
                <a:ea typeface="Calibri" panose="020F0502020204030204" pitchFamily="34" charset="0"/>
              </a:rPr>
              <a:t> Simulation of Beam dynamics in OPAL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chemeClr val="tx1"/>
                </a:solidFill>
                <a:ea typeface="Calibri" panose="020F0502020204030204" pitchFamily="34" charset="0"/>
              </a:rPr>
              <a:t> Summary and Outlook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EE8D8BC-A6DB-E261-AF2F-0E56768A3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2C1BEB-F939-4E2E-93F7-D63019530813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709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BCCD5-816F-4758-A300-AC253B20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36" y="1"/>
            <a:ext cx="12068364" cy="541537"/>
          </a:xfrm>
          <a:prstGeom prst="rect">
            <a:avLst/>
          </a:prstGeom>
        </p:spPr>
        <p:txBody>
          <a:bodyPr anchor="ctr"/>
          <a:lstStyle/>
          <a:p>
            <a:r>
              <a:rPr lang="en-US" altLang="zh-CN" sz="3600" dirty="0"/>
              <a:t>Background</a:t>
            </a:r>
            <a:endParaRPr lang="zh-CN" altLang="en-US" sz="3600" dirty="0"/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0ADA591A-0809-4EE0-BDB5-D749753AB26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3636" y="721315"/>
            <a:ext cx="8776376" cy="9958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chemeClr val="tx1"/>
                </a:solidFill>
              </a:rPr>
              <a:t>China’s carbon ion therapy facility-HIMM</a:t>
            </a:r>
            <a:endParaRPr lang="en-US" altLang="zh-CN" sz="24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00"/>
                </a:solidFill>
                <a:ea typeface="Calibri" panose="020F0502020204030204" pitchFamily="34" charset="0"/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  <a:ea typeface="Calibri" panose="020F0502020204030204" pitchFamily="34" charset="0"/>
              </a:rPr>
              <a:t>H</a:t>
            </a:r>
            <a:r>
              <a:rPr lang="en-US" altLang="zh-CN" sz="2800" dirty="0">
                <a:solidFill>
                  <a:srgbClr val="000000"/>
                </a:solidFill>
                <a:ea typeface="Calibri" panose="020F0502020204030204" pitchFamily="34" charset="0"/>
              </a:rPr>
              <a:t>eavy </a:t>
            </a:r>
            <a:r>
              <a:rPr lang="en-US" altLang="zh-CN" sz="2800" dirty="0">
                <a:solidFill>
                  <a:srgbClr val="FF0000"/>
                </a:solidFill>
                <a:ea typeface="Calibri" panose="020F0502020204030204" pitchFamily="34" charset="0"/>
              </a:rPr>
              <a:t>I</a:t>
            </a:r>
            <a:r>
              <a:rPr lang="en-US" altLang="zh-CN" sz="2800" dirty="0">
                <a:solidFill>
                  <a:srgbClr val="000000"/>
                </a:solidFill>
                <a:ea typeface="Calibri" panose="020F0502020204030204" pitchFamily="34" charset="0"/>
              </a:rPr>
              <a:t>on </a:t>
            </a:r>
            <a:r>
              <a:rPr lang="en-US" altLang="zh-CN" sz="2800" dirty="0">
                <a:solidFill>
                  <a:srgbClr val="FF0000"/>
                </a:solidFill>
                <a:ea typeface="Calibri" panose="020F0502020204030204" pitchFamily="34" charset="0"/>
              </a:rPr>
              <a:t>M</a:t>
            </a:r>
            <a:r>
              <a:rPr lang="en-US" altLang="zh-CN" sz="2800" dirty="0">
                <a:solidFill>
                  <a:srgbClr val="000000"/>
                </a:solidFill>
                <a:ea typeface="Calibri" panose="020F0502020204030204" pitchFamily="34" charset="0"/>
              </a:rPr>
              <a:t>edical  </a:t>
            </a:r>
            <a:r>
              <a:rPr lang="en-US" altLang="zh-CN" sz="2800" dirty="0">
                <a:solidFill>
                  <a:srgbClr val="FF0000"/>
                </a:solidFill>
                <a:ea typeface="Calibri" panose="020F0502020204030204" pitchFamily="34" charset="0"/>
              </a:rPr>
              <a:t>M</a:t>
            </a:r>
            <a:r>
              <a:rPr lang="en-US" altLang="zh-CN" sz="2800" dirty="0">
                <a:solidFill>
                  <a:srgbClr val="000000"/>
                </a:solidFill>
                <a:ea typeface="Calibri" panose="020F0502020204030204" pitchFamily="34" charset="0"/>
              </a:rPr>
              <a:t>achine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6E383B-4334-710E-8CF8-71387A750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2C1BEB-F939-4E2E-93F7-D63019530813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182EF663-FB82-0B18-7F29-7FA90F6D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32856"/>
            <a:ext cx="6132645" cy="32381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4889C6B-AC0B-65E9-BE22-3E07E5A36442}"/>
              </a:ext>
            </a:extLst>
          </p:cNvPr>
          <p:cNvSpPr txBox="1"/>
          <p:nvPr/>
        </p:nvSpPr>
        <p:spPr>
          <a:xfrm>
            <a:off x="4224723" y="4730232"/>
            <a:ext cx="1229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Cyclotron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71CA026-C1CA-A3AB-C50A-B61169983009}"/>
              </a:ext>
            </a:extLst>
          </p:cNvPr>
          <p:cNvSpPr txBox="1"/>
          <p:nvPr/>
        </p:nvSpPr>
        <p:spPr>
          <a:xfrm>
            <a:off x="5320562" y="3092990"/>
            <a:ext cx="14444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Synchrotron</a:t>
            </a:r>
            <a:endParaRPr lang="zh-CN" altLang="en-US" sz="1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05318E-2873-D3ED-79A9-00B3C9FEDC17}"/>
              </a:ext>
            </a:extLst>
          </p:cNvPr>
          <p:cNvSpPr txBox="1"/>
          <p:nvPr/>
        </p:nvSpPr>
        <p:spPr>
          <a:xfrm>
            <a:off x="1415480" y="5555815"/>
            <a:ext cx="4360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Fig.1 Schematic view of HIMM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636BFE0-6816-E853-EA61-3DB758458A1A}"/>
              </a:ext>
            </a:extLst>
          </p:cNvPr>
          <p:cNvSpPr txBox="1"/>
          <p:nvPr/>
        </p:nvSpPr>
        <p:spPr bwMode="auto">
          <a:xfrm>
            <a:off x="6992778" y="2173709"/>
            <a:ext cx="4847111" cy="3108543"/>
          </a:xfrm>
          <a:prstGeom prst="rect">
            <a:avLst/>
          </a:prstGeom>
          <a:solidFill>
            <a:srgbClr val="FFFFCC"/>
          </a:solidFill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ECR ion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~7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MeV/u Cyclotron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120-400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MeV/u Synchrotron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Treatment terminals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fixed irradiation 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Maximum particle number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     in the terminal (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ppp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) : </a:t>
            </a: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1.2E9</a:t>
            </a:r>
          </a:p>
        </p:txBody>
      </p:sp>
    </p:spTree>
    <p:extLst>
      <p:ext uri="{BB962C8B-B14F-4D97-AF65-F5344CB8AC3E}">
        <p14:creationId xmlns:p14="http://schemas.microsoft.com/office/powerpoint/2010/main" val="279206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4">
            <a:extLst>
              <a:ext uri="{FF2B5EF4-FFF2-40B4-BE49-F238E27FC236}">
                <a16:creationId xmlns:a16="http://schemas.microsoft.com/office/drawing/2014/main" id="{0ADA591A-0809-4EE0-BDB5-D749753AB26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3636" y="721315"/>
            <a:ext cx="8776376" cy="9958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chemeClr val="tx1"/>
                </a:solidFill>
              </a:rPr>
              <a:t>China’s carbon ion therapy facility-HIMM</a:t>
            </a:r>
            <a:endParaRPr lang="en-US" altLang="zh-CN" sz="24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00"/>
                </a:solidFill>
                <a:ea typeface="Calibri" panose="020F0502020204030204" pitchFamily="34" charset="0"/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  <a:ea typeface="Calibri" panose="020F0502020204030204" pitchFamily="34" charset="0"/>
              </a:rPr>
              <a:t>H</a:t>
            </a:r>
            <a:r>
              <a:rPr lang="en-US" altLang="zh-CN" sz="2800" dirty="0">
                <a:solidFill>
                  <a:srgbClr val="000000"/>
                </a:solidFill>
                <a:ea typeface="Calibri" panose="020F0502020204030204" pitchFamily="34" charset="0"/>
              </a:rPr>
              <a:t>eavy </a:t>
            </a:r>
            <a:r>
              <a:rPr lang="en-US" altLang="zh-CN" sz="2800" dirty="0">
                <a:solidFill>
                  <a:srgbClr val="FF0000"/>
                </a:solidFill>
                <a:ea typeface="Calibri" panose="020F0502020204030204" pitchFamily="34" charset="0"/>
              </a:rPr>
              <a:t>I</a:t>
            </a:r>
            <a:r>
              <a:rPr lang="en-US" altLang="zh-CN" sz="2800" dirty="0">
                <a:solidFill>
                  <a:srgbClr val="000000"/>
                </a:solidFill>
                <a:ea typeface="Calibri" panose="020F0502020204030204" pitchFamily="34" charset="0"/>
              </a:rPr>
              <a:t>on </a:t>
            </a:r>
            <a:r>
              <a:rPr lang="en-US" altLang="zh-CN" sz="2800" dirty="0">
                <a:solidFill>
                  <a:srgbClr val="FF0000"/>
                </a:solidFill>
                <a:ea typeface="Calibri" panose="020F0502020204030204" pitchFamily="34" charset="0"/>
              </a:rPr>
              <a:t>M</a:t>
            </a:r>
            <a:r>
              <a:rPr lang="en-US" altLang="zh-CN" sz="2800" dirty="0">
                <a:solidFill>
                  <a:srgbClr val="000000"/>
                </a:solidFill>
                <a:ea typeface="Calibri" panose="020F0502020204030204" pitchFamily="34" charset="0"/>
              </a:rPr>
              <a:t>edical  </a:t>
            </a:r>
            <a:r>
              <a:rPr lang="en-US" altLang="zh-CN" sz="2800" dirty="0">
                <a:solidFill>
                  <a:srgbClr val="FF0000"/>
                </a:solidFill>
                <a:ea typeface="Calibri" panose="020F0502020204030204" pitchFamily="34" charset="0"/>
              </a:rPr>
              <a:t>M</a:t>
            </a:r>
            <a:r>
              <a:rPr lang="en-US" altLang="zh-CN" sz="2800" dirty="0">
                <a:solidFill>
                  <a:srgbClr val="000000"/>
                </a:solidFill>
                <a:ea typeface="Calibri" panose="020F0502020204030204" pitchFamily="34" charset="0"/>
              </a:rPr>
              <a:t>achine-</a:t>
            </a:r>
            <a:r>
              <a:rPr lang="en-US" altLang="zh-CN" sz="2800" dirty="0">
                <a:solidFill>
                  <a:srgbClr val="FF3737"/>
                </a:solidFill>
                <a:ea typeface="Calibri" panose="020F0502020204030204" pitchFamily="34" charset="0"/>
              </a:rPr>
              <a:t>I</a:t>
            </a:r>
            <a:r>
              <a:rPr lang="en-US" altLang="zh-CN" sz="2800" dirty="0">
                <a:solidFill>
                  <a:srgbClr val="000000"/>
                </a:solidFill>
                <a:ea typeface="Calibri" panose="020F0502020204030204" pitchFamily="34" charset="0"/>
              </a:rPr>
              <a:t>njection </a:t>
            </a:r>
            <a:r>
              <a:rPr lang="en-US" altLang="zh-CN" sz="2800" dirty="0">
                <a:solidFill>
                  <a:srgbClr val="FF3737"/>
                </a:solidFill>
                <a:ea typeface="Calibri" panose="020F0502020204030204" pitchFamily="34" charset="0"/>
              </a:rPr>
              <a:t>C</a:t>
            </a:r>
            <a:r>
              <a:rPr lang="en-US" altLang="zh-CN" sz="2800" dirty="0">
                <a:solidFill>
                  <a:srgbClr val="000000"/>
                </a:solidFill>
                <a:ea typeface="Calibri" panose="020F0502020204030204" pitchFamily="34" charset="0"/>
              </a:rPr>
              <a:t>yclotron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6E383B-4334-710E-8CF8-71387A750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2C1BEB-F939-4E2E-93F7-D63019530813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05318E-2873-D3ED-79A9-00B3C9FEDC17}"/>
              </a:ext>
            </a:extLst>
          </p:cNvPr>
          <p:cNvSpPr txBox="1"/>
          <p:nvPr/>
        </p:nvSpPr>
        <p:spPr>
          <a:xfrm>
            <a:off x="1315285" y="5488660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Fig2. HIMM-IC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MG_0850-1s">
            <a:extLst>
              <a:ext uri="{FF2B5EF4-FFF2-40B4-BE49-F238E27FC236}">
                <a16:creationId xmlns:a16="http://schemas.microsoft.com/office/drawing/2014/main" id="{6494E854-FB37-73BE-025E-45F5D49C05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9376" y="1896949"/>
            <a:ext cx="5342686" cy="356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0BC8ECE5-2136-2F77-507D-316E2AB2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36" y="1"/>
            <a:ext cx="12068364" cy="541537"/>
          </a:xfrm>
          <a:prstGeom prst="rect">
            <a:avLst/>
          </a:prstGeom>
        </p:spPr>
        <p:txBody>
          <a:bodyPr anchor="ctr"/>
          <a:lstStyle/>
          <a:p>
            <a:r>
              <a:rPr lang="en-US" altLang="zh-CN" sz="3600" dirty="0"/>
              <a:t>Background</a:t>
            </a:r>
            <a:endParaRPr lang="zh-CN" altLang="en-US" sz="36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6AFEAF1-5050-B4B4-199A-B3D62CA79033}"/>
              </a:ext>
            </a:extLst>
          </p:cNvPr>
          <p:cNvSpPr txBox="1"/>
          <p:nvPr/>
        </p:nvSpPr>
        <p:spPr bwMode="auto">
          <a:xfrm>
            <a:off x="6835882" y="1904608"/>
            <a:ext cx="4847111" cy="3539430"/>
          </a:xfrm>
          <a:prstGeom prst="rect">
            <a:avLst/>
          </a:prstGeom>
          <a:solidFill>
            <a:srgbClr val="FFFFCC"/>
          </a:solidFill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Compact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Cyclotron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Trimming coils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2.92m  Diameter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MeV/u  </a:t>
            </a: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altLang="zh-C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μA</a:t>
            </a: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12C5+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straight edge Sectors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Bc@1.212T   Bmax@1.732T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 resonators@31.02MHz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Emax@70kV</a:t>
            </a:r>
          </a:p>
        </p:txBody>
      </p:sp>
    </p:spTree>
    <p:extLst>
      <p:ext uri="{BB962C8B-B14F-4D97-AF65-F5344CB8AC3E}">
        <p14:creationId xmlns:p14="http://schemas.microsoft.com/office/powerpoint/2010/main" val="402885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6E383B-4334-710E-8CF8-71387A750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2C1BEB-F939-4E2E-93F7-D63019530813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A2D9A20-00E4-DBBC-2A70-A2ECB262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Operation status and problems</a:t>
            </a:r>
            <a:endParaRPr lang="zh-CN" altLang="en-US" sz="3600" dirty="0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109E2FC3-F673-85FC-E6CF-55DC1CFCE475}"/>
              </a:ext>
            </a:extLst>
          </p:cNvPr>
          <p:cNvSpPr txBox="1">
            <a:spLocks/>
          </p:cNvSpPr>
          <p:nvPr/>
        </p:nvSpPr>
        <p:spPr>
          <a:xfrm>
            <a:off x="123636" y="721315"/>
            <a:ext cx="8776376" cy="995857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lang="zh-CN" altLang="en-US" sz="20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lang="zh-CN" altLang="en-US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5BFCB1FC-A237-10A8-34A5-3E8E42262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711940"/>
              </p:ext>
            </p:extLst>
          </p:nvPr>
        </p:nvGraphicFramePr>
        <p:xfrm>
          <a:off x="6428525" y="1127466"/>
          <a:ext cx="5572131" cy="40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766F69A1-BEDB-F73F-7B38-6353E49E7B55}"/>
              </a:ext>
            </a:extLst>
          </p:cNvPr>
          <p:cNvSpPr txBox="1"/>
          <p:nvPr/>
        </p:nvSpPr>
        <p:spPr>
          <a:xfrm>
            <a:off x="7379156" y="4909996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Fig3. Transmission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3313958-CC1F-0AD5-3354-7FD667B61E0E}"/>
              </a:ext>
            </a:extLst>
          </p:cNvPr>
          <p:cNvSpPr txBox="1"/>
          <p:nvPr/>
        </p:nvSpPr>
        <p:spPr>
          <a:xfrm>
            <a:off x="1819322" y="4909996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Table1. Operation status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表格 3">
            <a:extLst>
              <a:ext uri="{FF2B5EF4-FFF2-40B4-BE49-F238E27FC236}">
                <a16:creationId xmlns:a16="http://schemas.microsoft.com/office/drawing/2014/main" id="{3E0D1E22-1E23-31CA-EF7A-BDD7C5AD8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52790"/>
              </p:ext>
            </p:extLst>
          </p:nvPr>
        </p:nvGraphicFramePr>
        <p:xfrm>
          <a:off x="339219" y="1770037"/>
          <a:ext cx="6120679" cy="2324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319">
                  <a:extLst>
                    <a:ext uri="{9D8B030D-6E8A-4147-A177-3AD203B41FA5}">
                      <a16:colId xmlns:a16="http://schemas.microsoft.com/office/drawing/2014/main" val="157077528"/>
                    </a:ext>
                  </a:extLst>
                </a:gridCol>
                <a:gridCol w="1806178">
                  <a:extLst>
                    <a:ext uri="{9D8B030D-6E8A-4147-A177-3AD203B41FA5}">
                      <a16:colId xmlns:a16="http://schemas.microsoft.com/office/drawing/2014/main" val="1643379930"/>
                    </a:ext>
                  </a:extLst>
                </a:gridCol>
                <a:gridCol w="1444943">
                  <a:extLst>
                    <a:ext uri="{9D8B030D-6E8A-4147-A177-3AD203B41FA5}">
                      <a16:colId xmlns:a16="http://schemas.microsoft.com/office/drawing/2014/main" val="3977208826"/>
                    </a:ext>
                  </a:extLst>
                </a:gridCol>
                <a:gridCol w="1795239">
                  <a:extLst>
                    <a:ext uri="{9D8B030D-6E8A-4147-A177-3AD203B41FA5}">
                      <a16:colId xmlns:a16="http://schemas.microsoft.com/office/drawing/2014/main" val="2123888952"/>
                    </a:ext>
                  </a:extLst>
                </a:gridCol>
              </a:tblGrid>
              <a:tr h="749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 Time(h)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Breakdown</a:t>
                      </a:r>
                      <a:r>
                        <a:rPr lang="zh-CN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Time(h)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 efficiency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352953"/>
                  </a:ext>
                </a:extLst>
              </a:tr>
              <a:tr h="5248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2020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31.62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99.57%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152303"/>
                  </a:ext>
                </a:extLst>
              </a:tr>
              <a:tr h="5248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66.05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99.12%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59097"/>
                  </a:ext>
                </a:extLst>
              </a:tr>
              <a:tr h="5248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2022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54.15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99.22%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290616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A22ACAE3-7502-6D16-E07E-ED8600994CF8}"/>
              </a:ext>
            </a:extLst>
          </p:cNvPr>
          <p:cNvSpPr txBox="1"/>
          <p:nvPr/>
        </p:nvSpPr>
        <p:spPr bwMode="auto">
          <a:xfrm>
            <a:off x="157854" y="5816090"/>
            <a:ext cx="8928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@THBI2</a:t>
            </a:r>
            <a:r>
              <a:rPr lang="zh-CN" alt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 Report on the Cyclotron Injector for HIMM 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Bing Wang(IMP, CAS)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3C9AA34-6289-8A74-DE84-9713DA176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497" y="4664145"/>
            <a:ext cx="5554503" cy="176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0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146B7048-F6B3-DD01-BC43-952EF6F95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57"/>
          <a:stretch/>
        </p:blipFill>
        <p:spPr>
          <a:xfrm>
            <a:off x="186064" y="1772816"/>
            <a:ext cx="4315451" cy="28803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3FBCCD5-816F-4758-A300-AC253B20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368"/>
            <a:ext cx="12192000" cy="541537"/>
          </a:xfrm>
          <a:prstGeom prst="rect">
            <a:avLst/>
          </a:prstGeom>
        </p:spPr>
        <p:txBody>
          <a:bodyPr anchor="ctr"/>
          <a:lstStyle/>
          <a:p>
            <a:r>
              <a:rPr lang="en-US" altLang="zh-CN" sz="3600" dirty="0"/>
              <a:t>Simulations of beam dynamics</a:t>
            </a:r>
            <a:endParaRPr lang="zh-CN" altLang="en-US" sz="3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6E383B-4334-710E-8CF8-71387A750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2C1BEB-F939-4E2E-93F7-D63019530813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CE92FB8-41BF-76AF-8A3D-B3CE1A2CF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772" y="1886847"/>
            <a:ext cx="4236180" cy="3054321"/>
          </a:xfrm>
          <a:prstGeom prst="rect">
            <a:avLst/>
          </a:prstGeom>
        </p:spPr>
      </p:pic>
      <p:pic>
        <p:nvPicPr>
          <p:cNvPr id="14" name="图片 13" descr="图表&#10;&#10;描述已自动生成">
            <a:extLst>
              <a:ext uri="{FF2B5EF4-FFF2-40B4-BE49-F238E27FC236}">
                <a16:creationId xmlns:a16="http://schemas.microsoft.com/office/drawing/2014/main" id="{FC295969-1D01-8009-2AAE-6FC8364AF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980" y="1790970"/>
            <a:ext cx="4196020" cy="3212251"/>
          </a:xfrm>
          <a:prstGeom prst="rect">
            <a:avLst/>
          </a:prstGeom>
        </p:spPr>
      </p:pic>
      <p:sp>
        <p:nvSpPr>
          <p:cNvPr id="8" name="内容占位符 4">
            <a:extLst>
              <a:ext uri="{FF2B5EF4-FFF2-40B4-BE49-F238E27FC236}">
                <a16:creationId xmlns:a16="http://schemas.microsoft.com/office/drawing/2014/main" id="{0A7F0626-7482-7962-5977-A7BB9BA9D581}"/>
              </a:ext>
            </a:extLst>
          </p:cNvPr>
          <p:cNvSpPr txBox="1">
            <a:spLocks/>
          </p:cNvSpPr>
          <p:nvPr/>
        </p:nvSpPr>
        <p:spPr>
          <a:xfrm>
            <a:off x="123636" y="721315"/>
            <a:ext cx="8776376" cy="995857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lang="zh-CN" altLang="en-US" sz="20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lang="zh-CN" altLang="en-US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内容占位符 4">
            <a:extLst>
              <a:ext uri="{FF2B5EF4-FFF2-40B4-BE49-F238E27FC236}">
                <a16:creationId xmlns:a16="http://schemas.microsoft.com/office/drawing/2014/main" id="{CD47CCAA-1656-3F36-0DD8-5C8EE77D296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76036" y="873715"/>
            <a:ext cx="8776376" cy="9958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 of Isochronous magnetic field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4F4F670-BE58-028E-3E27-CB683E59544E}"/>
              </a:ext>
            </a:extLst>
          </p:cNvPr>
          <p:cNvSpPr txBox="1"/>
          <p:nvPr/>
        </p:nvSpPr>
        <p:spPr>
          <a:xfrm>
            <a:off x="647796" y="5261138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Fig4. Magnet design Model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301819C-1219-E6E2-C947-21490BBCCC72}"/>
              </a:ext>
            </a:extLst>
          </p:cNvPr>
          <p:cNvSpPr txBox="1"/>
          <p:nvPr/>
        </p:nvSpPr>
        <p:spPr>
          <a:xfrm>
            <a:off x="4318663" y="5261138"/>
            <a:ext cx="395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Fig5. Errors with theoretical  field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2C41D21-5ED8-6F3C-C8A6-32E799FC61C4}"/>
              </a:ext>
            </a:extLst>
          </p:cNvPr>
          <p:cNvSpPr txBox="1"/>
          <p:nvPr/>
        </p:nvSpPr>
        <p:spPr>
          <a:xfrm>
            <a:off x="8092270" y="5261138"/>
            <a:ext cx="395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Fig6. Measurement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Bz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Map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6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6E383B-4334-710E-8CF8-71387A750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2C1BEB-F939-4E2E-93F7-D63019530813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A2D3E85C-1BC8-3985-84B0-56616245736A}"/>
              </a:ext>
            </a:extLst>
          </p:cNvPr>
          <p:cNvSpPr txBox="1">
            <a:spLocks/>
          </p:cNvSpPr>
          <p:nvPr/>
        </p:nvSpPr>
        <p:spPr>
          <a:xfrm>
            <a:off x="276036" y="873715"/>
            <a:ext cx="8776376" cy="995857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lang="zh-CN" altLang="en-US" sz="20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lang="zh-CN" altLang="en-US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rgbClr val="000000"/>
                </a:solidFill>
              </a:rPr>
              <a:t>Analysis of Isochronous magnetic field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</a:rPr>
              <a:t>Static Equilibrium Orbit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77C7834-AF19-0765-A0A7-0268E153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Simulations of beam dynamics</a:t>
            </a:r>
            <a:endParaRPr lang="zh-CN" altLang="en-US" sz="3600" dirty="0"/>
          </a:p>
        </p:txBody>
      </p:sp>
      <p:pic>
        <p:nvPicPr>
          <p:cNvPr id="15" name="图片 14" descr="图表, 图示, 示意图&#10;&#10;描述已自动生成">
            <a:extLst>
              <a:ext uri="{FF2B5EF4-FFF2-40B4-BE49-F238E27FC236}">
                <a16:creationId xmlns:a16="http://schemas.microsoft.com/office/drawing/2014/main" id="{349FA2A3-4AE4-25C0-CBBD-CDA3172B3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913442"/>
            <a:ext cx="4798087" cy="367316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9342DD7-4478-935C-04BE-DEA5C6A61CD1}"/>
              </a:ext>
            </a:extLst>
          </p:cNvPr>
          <p:cNvSpPr txBox="1"/>
          <p:nvPr/>
        </p:nvSpPr>
        <p:spPr>
          <a:xfrm>
            <a:off x="1265154" y="5756036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Fig7. Static Equilibrium Orbit</a:t>
            </a:r>
          </a:p>
        </p:txBody>
      </p:sp>
      <p:pic>
        <p:nvPicPr>
          <p:cNvPr id="22" name="图片 21" descr="图表&#10;&#10;描述已自动生成">
            <a:extLst>
              <a:ext uri="{FF2B5EF4-FFF2-40B4-BE49-F238E27FC236}">
                <a16:creationId xmlns:a16="http://schemas.microsoft.com/office/drawing/2014/main" id="{E249CE80-FE6A-0C87-FB66-9177FDFF6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18" y="1913442"/>
            <a:ext cx="4855392" cy="371703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375B05E5-01A4-F673-7DE4-DFA28FE6C1E0}"/>
              </a:ext>
            </a:extLst>
          </p:cNvPr>
          <p:cNvSpPr txBox="1"/>
          <p:nvPr/>
        </p:nvSpPr>
        <p:spPr>
          <a:xfrm>
            <a:off x="6855880" y="5756036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Fig8. RF Error</a:t>
            </a:r>
          </a:p>
        </p:txBody>
      </p:sp>
    </p:spTree>
    <p:extLst>
      <p:ext uri="{BB962C8B-B14F-4D97-AF65-F5344CB8AC3E}">
        <p14:creationId xmlns:p14="http://schemas.microsoft.com/office/powerpoint/2010/main" val="388340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6E383B-4334-710E-8CF8-71387A750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2C1BEB-F939-4E2E-93F7-D63019530813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A2D3E85C-1BC8-3985-84B0-56616245736A}"/>
              </a:ext>
            </a:extLst>
          </p:cNvPr>
          <p:cNvSpPr txBox="1">
            <a:spLocks/>
          </p:cNvSpPr>
          <p:nvPr/>
        </p:nvSpPr>
        <p:spPr>
          <a:xfrm>
            <a:off x="276036" y="873715"/>
            <a:ext cx="8776376" cy="995857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lang="zh-CN" altLang="en-US" sz="20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lang="zh-CN" altLang="en-US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rgbClr val="000000"/>
                </a:solidFill>
              </a:rPr>
              <a:t>Analysis of Isochronous magnetic field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</a:rPr>
              <a:t>Tune Calculation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77C7834-AF19-0765-A0A7-0268E153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Simulations of beam dynamics</a:t>
            </a:r>
            <a:endParaRPr lang="zh-CN" altLang="en-US" sz="3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9342DD7-4478-935C-04BE-DEA5C6A61CD1}"/>
              </a:ext>
            </a:extLst>
          </p:cNvPr>
          <p:cNvSpPr txBox="1"/>
          <p:nvPr/>
        </p:nvSpPr>
        <p:spPr>
          <a:xfrm>
            <a:off x="1120400" y="5756035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Fig9. Static Equilibrium Orbit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75B05E5-01A4-F673-7DE4-DFA28FE6C1E0}"/>
              </a:ext>
            </a:extLst>
          </p:cNvPr>
          <p:cNvSpPr txBox="1"/>
          <p:nvPr/>
        </p:nvSpPr>
        <p:spPr>
          <a:xfrm>
            <a:off x="7216978" y="5756035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Fig10. Tune Diagram</a:t>
            </a:r>
          </a:p>
        </p:txBody>
      </p:sp>
      <p:pic>
        <p:nvPicPr>
          <p:cNvPr id="5" name="图片 4" descr="图表&#10;&#10;描述已自动生成">
            <a:extLst>
              <a:ext uri="{FF2B5EF4-FFF2-40B4-BE49-F238E27FC236}">
                <a16:creationId xmlns:a16="http://schemas.microsoft.com/office/drawing/2014/main" id="{678DD98E-2F3E-DA3D-0480-C2DB18C3A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54"/>
          <a:stretch/>
        </p:blipFill>
        <p:spPr>
          <a:xfrm>
            <a:off x="6697812" y="2218861"/>
            <a:ext cx="4798788" cy="3190435"/>
          </a:xfrm>
          <a:prstGeom prst="rect">
            <a:avLst/>
          </a:prstGeom>
        </p:spPr>
      </p:pic>
      <p:pic>
        <p:nvPicPr>
          <p:cNvPr id="7" name="图片 6" descr="图表, 折线图&#10;&#10;描述已自动生成">
            <a:extLst>
              <a:ext uri="{FF2B5EF4-FFF2-40B4-BE49-F238E27FC236}">
                <a16:creationId xmlns:a16="http://schemas.microsoft.com/office/drawing/2014/main" id="{FE55DACE-8B05-7B11-8F35-2F2A52681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78" y="1869572"/>
            <a:ext cx="5076712" cy="38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0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表, 折线图&#10;&#10;描述已自动生成">
            <a:extLst>
              <a:ext uri="{FF2B5EF4-FFF2-40B4-BE49-F238E27FC236}">
                <a16:creationId xmlns:a16="http://schemas.microsoft.com/office/drawing/2014/main" id="{769FFC01-B44F-4296-BAE5-41189BA45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151" y="3588127"/>
            <a:ext cx="3554573" cy="2721193"/>
          </a:xfrm>
          <a:prstGeom prst="rect">
            <a:avLst/>
          </a:prstGeom>
        </p:spPr>
      </p:pic>
      <p:pic>
        <p:nvPicPr>
          <p:cNvPr id="12" name="图片 11" descr="图表, 折线图&#10;&#10;描述已自动生成">
            <a:extLst>
              <a:ext uri="{FF2B5EF4-FFF2-40B4-BE49-F238E27FC236}">
                <a16:creationId xmlns:a16="http://schemas.microsoft.com/office/drawing/2014/main" id="{2981435A-B4E1-BD35-F3B1-080395F36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7" y="1175389"/>
            <a:ext cx="3554573" cy="2721193"/>
          </a:xfrm>
          <a:prstGeom prst="rect">
            <a:avLst/>
          </a:prstGeom>
        </p:spPr>
      </p:pic>
      <p:pic>
        <p:nvPicPr>
          <p:cNvPr id="10" name="图片 9" descr="图示&#10;&#10;描述已自动生成">
            <a:extLst>
              <a:ext uri="{FF2B5EF4-FFF2-40B4-BE49-F238E27FC236}">
                <a16:creationId xmlns:a16="http://schemas.microsoft.com/office/drawing/2014/main" id="{B757A0F9-A4FF-F02C-0781-CDF4E37F4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79" y="1973430"/>
            <a:ext cx="3935144" cy="377432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6E383B-4334-710E-8CF8-71387A750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2C1BEB-F939-4E2E-93F7-D63019530813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A2D3E85C-1BC8-3985-84B0-56616245736A}"/>
              </a:ext>
            </a:extLst>
          </p:cNvPr>
          <p:cNvSpPr txBox="1">
            <a:spLocks/>
          </p:cNvSpPr>
          <p:nvPr/>
        </p:nvSpPr>
        <p:spPr>
          <a:xfrm>
            <a:off x="276036" y="873715"/>
            <a:ext cx="8776376" cy="995857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lang="zh-CN" altLang="en-US" sz="20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lang="zh-CN" altLang="en-US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1500" kern="1200">
                <a:solidFill>
                  <a:schemeClr val="tx1"/>
                </a:solidFill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3200" dirty="0">
                <a:solidFill>
                  <a:srgbClr val="000000"/>
                </a:solidFill>
              </a:rPr>
              <a:t>Acceleration Orbit(Single Particle)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</a:rPr>
              <a:t>3D RF E-fields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</a:rPr>
              <a:t>2D Measurement B-fields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77C7834-AF19-0765-A0A7-0268E153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Simulations of beam dynamics</a:t>
            </a:r>
            <a:endParaRPr lang="zh-CN" altLang="en-US" sz="3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9342DD7-4478-935C-04BE-DEA5C6A61CD1}"/>
              </a:ext>
            </a:extLst>
          </p:cNvPr>
          <p:cNvSpPr txBox="1"/>
          <p:nvPr/>
        </p:nvSpPr>
        <p:spPr>
          <a:xfrm>
            <a:off x="1011156" y="5756035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Fig11. Acceleration Orbit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75B05E5-01A4-F673-7DE4-DFA28FE6C1E0}"/>
              </a:ext>
            </a:extLst>
          </p:cNvPr>
          <p:cNvSpPr txBox="1"/>
          <p:nvPr/>
        </p:nvSpPr>
        <p:spPr>
          <a:xfrm>
            <a:off x="4741709" y="6112310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Fig12. R-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&amp; E-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3C58AF4-C565-7CD4-E3A4-EADCDE071EBE}"/>
              </a:ext>
            </a:extLst>
          </p:cNvPr>
          <p:cNvSpPr txBox="1"/>
          <p:nvPr/>
        </p:nvSpPr>
        <p:spPr bwMode="auto">
          <a:xfrm>
            <a:off x="8229222" y="1634471"/>
            <a:ext cx="3960439" cy="1384995"/>
          </a:xfrm>
          <a:prstGeom prst="rect">
            <a:avLst/>
          </a:prstGeom>
          <a:solidFill>
            <a:srgbClr val="FFFFCC"/>
          </a:solidFill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 turn@84.971MeV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(77)~5mm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(average)~1.2MeV</a:t>
            </a:r>
          </a:p>
        </p:txBody>
      </p:sp>
      <p:pic>
        <p:nvPicPr>
          <p:cNvPr id="17" name="图片 16" descr="图表, 散点图&#10;&#10;描述已自动生成">
            <a:extLst>
              <a:ext uri="{FF2B5EF4-FFF2-40B4-BE49-F238E27FC236}">
                <a16:creationId xmlns:a16="http://schemas.microsoft.com/office/drawing/2014/main" id="{7419FF78-7596-7868-59B8-60BF94DD7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910" y="3546405"/>
            <a:ext cx="3554573" cy="272119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B11BC7C-18BA-EDF5-B747-0E6C38BC124F}"/>
              </a:ext>
            </a:extLst>
          </p:cNvPr>
          <p:cNvSpPr txBox="1"/>
          <p:nvPr/>
        </p:nvSpPr>
        <p:spPr>
          <a:xfrm>
            <a:off x="8229222" y="6095398"/>
            <a:ext cx="367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Fig13.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dU@integral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by CST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71834E-6177-6046-2473-E758B09CD9F0}"/>
              </a:ext>
            </a:extLst>
          </p:cNvPr>
          <p:cNvSpPr txBox="1"/>
          <p:nvPr/>
        </p:nvSpPr>
        <p:spPr bwMode="auto">
          <a:xfrm>
            <a:off x="5415402" y="1511765"/>
            <a:ext cx="2016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@5mm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F3E463-456A-C76D-2386-41B6FDBDB329}"/>
              </a:ext>
            </a:extLst>
          </p:cNvPr>
          <p:cNvSpPr txBox="1"/>
          <p:nvPr/>
        </p:nvSpPr>
        <p:spPr bwMode="auto">
          <a:xfrm>
            <a:off x="5415402" y="3854467"/>
            <a:ext cx="2016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@1.2MeV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5319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defRPr sz="2400" b="1" dirty="0">
            <a:solidFill>
              <a:srgbClr val="0D02E0"/>
            </a:solidFill>
            <a:latin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90369</TotalTime>
  <Words>623</Words>
  <Application>Microsoft Office PowerPoint</Application>
  <PresentationFormat>宽屏</PresentationFormat>
  <Paragraphs>156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黑体</vt:lpstr>
      <vt:lpstr>华文仿宋</vt:lpstr>
      <vt:lpstr>宋体</vt:lpstr>
      <vt:lpstr>Arial</vt:lpstr>
      <vt:lpstr>Arial Rounded MT Bold</vt:lpstr>
      <vt:lpstr>Calibri</vt:lpstr>
      <vt:lpstr>Times New Roman</vt:lpstr>
      <vt:lpstr>Wingdings</vt:lpstr>
      <vt:lpstr>3_Office 主题​​</vt:lpstr>
      <vt:lpstr>PowerPoint 演示文稿</vt:lpstr>
      <vt:lpstr>Content</vt:lpstr>
      <vt:lpstr>Background</vt:lpstr>
      <vt:lpstr>Background</vt:lpstr>
      <vt:lpstr>Operation status and problems</vt:lpstr>
      <vt:lpstr>Simulations of beam dynamics</vt:lpstr>
      <vt:lpstr>Simulations of beam dynamics</vt:lpstr>
      <vt:lpstr>Simulations of beam dynamics</vt:lpstr>
      <vt:lpstr>Simulations of beam dynamics</vt:lpstr>
      <vt:lpstr>Simulations of beam dynamics</vt:lpstr>
      <vt:lpstr>Simulations of beam dynamics</vt:lpstr>
      <vt:lpstr>Simulations of beam dynamics</vt:lpstr>
      <vt:lpstr>Summary and Outlook</vt:lpstr>
      <vt:lpstr>PowerPoint 演示文稿</vt:lpstr>
    </vt:vector>
  </TitlesOfParts>
  <Company>Lenovo (Beijing)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unknown</dc:creator>
  <cp:lastModifiedBy>O365</cp:lastModifiedBy>
  <cp:revision>2279</cp:revision>
  <dcterms:created xsi:type="dcterms:W3CDTF">2013-08-23T11:01:09Z</dcterms:created>
  <dcterms:modified xsi:type="dcterms:W3CDTF">2022-12-07T02:30:19Z</dcterms:modified>
</cp:coreProperties>
</file>