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31"/>
  </p:notesMasterIdLst>
  <p:sldIdLst>
    <p:sldId id="256" r:id="rId2"/>
    <p:sldId id="294" r:id="rId3"/>
    <p:sldId id="278" r:id="rId4"/>
    <p:sldId id="258" r:id="rId5"/>
    <p:sldId id="307" r:id="rId6"/>
    <p:sldId id="315" r:id="rId7"/>
    <p:sldId id="292" r:id="rId8"/>
    <p:sldId id="296" r:id="rId9"/>
    <p:sldId id="265" r:id="rId10"/>
    <p:sldId id="297" r:id="rId11"/>
    <p:sldId id="257" r:id="rId12"/>
    <p:sldId id="310" r:id="rId13"/>
    <p:sldId id="301" r:id="rId14"/>
    <p:sldId id="282" r:id="rId15"/>
    <p:sldId id="287" r:id="rId16"/>
    <p:sldId id="260" r:id="rId17"/>
    <p:sldId id="263" r:id="rId18"/>
    <p:sldId id="312" r:id="rId19"/>
    <p:sldId id="311" r:id="rId20"/>
    <p:sldId id="298" r:id="rId21"/>
    <p:sldId id="304" r:id="rId22"/>
    <p:sldId id="281" r:id="rId23"/>
    <p:sldId id="261" r:id="rId24"/>
    <p:sldId id="290" r:id="rId25"/>
    <p:sldId id="300" r:id="rId26"/>
    <p:sldId id="313" r:id="rId27"/>
    <p:sldId id="280" r:id="rId28"/>
    <p:sldId id="306" r:id="rId29"/>
    <p:sldId id="31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6BD"/>
    <a:srgbClr val="79C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/>
    <p:restoredTop sz="96203"/>
  </p:normalViewPr>
  <p:slideViewPr>
    <p:cSldViewPr snapToGrid="0">
      <p:cViewPr varScale="1">
        <p:scale>
          <a:sx n="117" d="100"/>
          <a:sy n="117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A4AA-341D-1440-8A03-A987E58C7E6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FD79A-C404-C049-B62F-ABD58ED5D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7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7461-AE92-879A-4801-B89845CE6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6780A-EAC7-457F-AABC-A636A45BC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0196A-8B91-5AD2-75D8-23DF2A6A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CF3-1219-7B42-AF00-95692A364D86}" type="datetime1">
              <a:rPr lang="en-CA" smtClean="0"/>
              <a:t>2022-12-07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BB7EC-F7DA-1435-F547-A8AE2641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40CD6-2B6C-C1F3-6E69-8E72C3ED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C4D2-B072-4777-139F-01B59777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D8667-ABCD-811F-4833-9FFBA78E0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9FB0D-0C27-1D47-929D-4EE28E88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856-6A8E-D541-92CC-44DC2C5A4BDD}" type="datetime1">
              <a:rPr lang="en-CA" smtClean="0"/>
              <a:t>2022-12-07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8A4B5-50FF-F5F0-0F00-800C0555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B02BD-87DF-CC21-77C4-000B966D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7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6EB272-85D3-FF17-524F-69EB01CD1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636E7-7B97-5910-3106-B1F924A00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F5915-525E-9B34-CA06-6D98A6AF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A138-5D0A-3D4D-A54A-7E3934CF584C}" type="datetime1">
              <a:rPr lang="en-CA" smtClean="0"/>
              <a:t>2022-12-07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18758-DA63-99E6-6A62-A2E59A8F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DEA22-763E-A4B8-62A0-1D89B59E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5949-7BF2-D550-D186-6705B16E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73CC-A5C5-794A-D421-F781ED22A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AD324-BBBA-AE29-C9EC-090B0E52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0D0F-F29E-7B4F-8B2C-2A647BB52D7A}" type="datetime1">
              <a:rPr lang="en-CA" smtClean="0"/>
              <a:t>2022-12-07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64E5B-C4DB-52BD-043D-6431DD77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7063A-6C5D-B4DE-8DCC-DD881B11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4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51DB-ABF3-9A00-316D-B53CEF47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4BECA-3BC2-B274-AA89-D486A696A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F8211-4A61-C210-D5D3-4B98C3D8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1A0C-BA66-124A-87B4-DFE8DEB83802}" type="datetime1">
              <a:rPr lang="en-CA" smtClean="0"/>
              <a:t>2022-12-07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17A5D-C915-A917-CB8F-A7DD9BBA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A92CD-F0B5-03AE-21DE-58869B63A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1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DF83-D51C-84F5-2C60-BB22DF5B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2D61A-AD24-82AE-A141-17096B8E2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CF284-767D-F130-2C23-8FA02EDD4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211E4-3540-FFE8-B95A-DA03A3F2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0C30-F32B-094F-A971-CCFB59864F1E}" type="datetime1">
              <a:rPr lang="en-CA" smtClean="0"/>
              <a:t>2022-12-07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C069E-B3AC-1E94-C07C-05361B57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7508B-0C8D-1DF9-A442-7C083CDB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C630-0517-48B3-EA4C-146448A4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EA270-2ED3-0D45-E8AE-FA697BE79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700E0-80E4-6018-1D4E-0A76F49DE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DACD1-2347-60D2-E998-E71E5A1D7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A66DB-F008-33CF-8426-AEE84BBAD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2596DC-390B-983F-775B-B36E824F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D1D9-59DC-4D4C-835C-80276ACAB788}" type="datetime1">
              <a:rPr lang="en-CA" smtClean="0"/>
              <a:t>2022-12-07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4C208-BBCC-A26B-F28F-46AD2E91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4D55F3-BAE9-9AAC-6E3F-01EA95FD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0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B93C-D20F-AD37-1EEA-E26313F0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87BA8-46A2-3C7E-7C9B-4869AB22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6DDD-C74D-0548-A2F9-BC512E44BFFB}" type="datetime1">
              <a:rPr lang="en-CA" smtClean="0"/>
              <a:t>2022-12-07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BADB0-63F1-C9DC-25FF-3FC59FC5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5394F-22A4-D3C0-C1CA-31973E66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4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1DA06-C43E-D596-B895-5AE14B81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B106-8365-9E48-840F-899F0B647F35}" type="datetime1">
              <a:rPr lang="en-CA" smtClean="0"/>
              <a:t>2022-12-07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1FEEA-40C2-D606-342D-CAF14EC9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3FCDC-9BE9-F5D8-1C88-8E65D8E4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5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2A55-B692-D520-A5B2-382E978E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3200-9466-2F00-F505-63FBEF9C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3DC3D-A036-A810-7C10-C9C1FD30B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D6F07-C113-7BC1-5044-384FB922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C391-2DB2-1F4D-B494-E214411812A3}" type="datetime1">
              <a:rPr lang="en-CA" smtClean="0"/>
              <a:t>2022-12-07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34046-766B-3DC6-958A-A47E49CF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BCC89-7091-EF4C-B99E-AB748A2D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7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6680-C135-A427-E1A9-464D0F11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D65CC-22B9-433B-E76D-CEC95D432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F572F-6A93-4C12-6CD3-900E23657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5D792-0DA4-6F34-E300-BDD1D3DB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A731-4013-B646-B4D1-76BE8DC0C4CE}" type="datetime1">
              <a:rPr lang="en-CA" smtClean="0"/>
              <a:t>2022-12-07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4EC52-4193-287D-1A5D-F94FD6B1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A1B36-1A68-B72B-070B-89691F5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0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33898-ADC3-377A-3F67-C66C78A5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40F1E-0D7E-72D3-BB59-A154D8586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13C5D-37A5-C5E4-E205-D228DA67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C41F-3B89-1549-BFF3-89C351257BCA}" type="datetime1">
              <a:rPr lang="en-CA" smtClean="0"/>
              <a:t>2022-12-07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DCC7B-93F8-A61B-B55C-0CC4FAEDF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(Dec 5 – 9) CYC2022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25305-4F15-D5C9-DDAC-0A0303CAB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B4664-44AE-6094-4564-4859C9D8D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091" r="18700" b="-2"/>
          <a:stretch/>
        </p:blipFill>
        <p:spPr>
          <a:xfrm>
            <a:off x="3533982" y="25669"/>
            <a:ext cx="866851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AE261-5E66-0DCE-8509-E4EDB3304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741292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Stripping Extraction and Lorentz Dissociation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71565-987A-7366-238A-ADC9322E3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Hui Wen Koay</a:t>
            </a:r>
          </a:p>
          <a:p>
            <a:pPr algn="l"/>
            <a:r>
              <a:rPr lang="en-US" sz="2000"/>
              <a:t>TRIUMF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2F5855A7-DC48-EF59-CC87-2F148653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979" y="6356350"/>
            <a:ext cx="402335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(Dec 5 – 9) CYC2022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661566-7180-C181-8187-6785B4C8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38C08-47C7-4847-B0BE-B9D8DEEB3D1B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F26586-F531-C907-02BB-CADDC96C290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0" y="37503"/>
            <a:ext cx="2207862" cy="4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4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A869-D663-A446-6A6F-D4F53DB7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Loss Limit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CE12F-A0A0-4ACD-F1F5-DD46976E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70087-700C-150B-E968-98541B09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44A72C-36DE-CE68-7A46-97DBB5A21A58}"/>
                  </a:ext>
                </a:extLst>
              </p:cNvPr>
              <p:cNvSpPr txBox="1"/>
              <p:nvPr/>
            </p:nvSpPr>
            <p:spPr>
              <a:xfrm>
                <a:off x="1413164" y="1690688"/>
                <a:ext cx="8603671" cy="2093843"/>
              </a:xfrm>
              <a:prstGeom prst="rect">
                <a:avLst/>
              </a:prstGeom>
              <a:noFill/>
            </p:spPr>
            <p:txBody>
              <a:bodyPr wrap="square" lIns="9000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CA" sz="2000" dirty="0">
                    <a:effectLst/>
                  </a:rPr>
                  <a:t>Power loss limit of a proton beam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CA" sz="2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CA" sz="20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000" dirty="0">
                    <a:effectLst/>
                  </a:rPr>
                  <a:t> W/m for hands-on maintenance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CA" sz="2000" dirty="0">
                    <a:effectLst/>
                  </a:rPr>
                  <a:t>Losses are usually spread along the inside surface of the outer wall of</a:t>
                </a:r>
                <a:r>
                  <a:rPr lang="en-CA" sz="2000" dirty="0"/>
                  <a:t> </a:t>
                </a:r>
                <a:r>
                  <a:rPr lang="en-CA" sz="2000" dirty="0">
                    <a:effectLst/>
                  </a:rPr>
                  <a:t>the vacuum chamber. 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CA" sz="2000" dirty="0"/>
                  <a:t>T</a:t>
                </a:r>
                <a:r>
                  <a:rPr lang="en-CA" sz="2000" dirty="0">
                    <a:effectLst/>
                  </a:rPr>
                  <a:t>aking the circumference of the vacuum wall to be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𝜋</m:t>
                    </m:r>
                    <m:acc>
                      <m:accPr>
                        <m:chr m:val="̂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CA" sz="2000" dirty="0">
                    <a:effectLst/>
                  </a:rPr>
                  <a:t>, where the radius is the radius at the highest energy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𝑒𝐵</m:t>
                        </m:r>
                      </m:den>
                    </m:f>
                  </m:oMath>
                </a14:m>
                <a:endParaRPr lang="en-CA" sz="2000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44A72C-36DE-CE68-7A46-97DBB5A21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4" y="1690688"/>
                <a:ext cx="8603671" cy="2093843"/>
              </a:xfrm>
              <a:prstGeom prst="rect">
                <a:avLst/>
              </a:prstGeom>
              <a:blipFill>
                <a:blip r:embed="rId2"/>
                <a:stretch>
                  <a:fillRect l="-590" t="-1198" b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534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9C3C-4348-C285-4D1A-663E26F4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68"/>
            <a:ext cx="10515600" cy="1325563"/>
          </a:xfrm>
        </p:spPr>
        <p:txBody>
          <a:bodyPr/>
          <a:lstStyle/>
          <a:p>
            <a:r>
              <a:rPr lang="en-US" dirty="0"/>
              <a:t>Lorentz Dissociation of H</a:t>
            </a:r>
            <a:r>
              <a:rPr lang="en-US" baseline="30000" dirty="0"/>
              <a:t>-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2F223B8D-F4CB-510F-FC21-8710B4F81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767" y="1152145"/>
            <a:ext cx="7363225" cy="520420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5D787-7904-3054-101B-A60B5771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1917D37-371E-EE72-91C4-EC26A7A1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5F623-6250-0C9F-C7DD-A87F981CBC59}"/>
              </a:ext>
            </a:extLst>
          </p:cNvPr>
          <p:cNvSpPr txBox="1"/>
          <p:nvPr/>
        </p:nvSpPr>
        <p:spPr>
          <a:xfrm>
            <a:off x="8731992" y="1307249"/>
            <a:ext cx="274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19E15E-D0CB-13FD-5D56-22F1508FC2AE}"/>
              </a:ext>
            </a:extLst>
          </p:cNvPr>
          <p:cNvSpPr txBox="1"/>
          <p:nvPr/>
        </p:nvSpPr>
        <p:spPr>
          <a:xfrm>
            <a:off x="8731992" y="2354736"/>
            <a:ext cx="2743200" cy="646331"/>
          </a:xfrm>
          <a:prstGeom prst="rect">
            <a:avLst/>
          </a:prstGeom>
          <a:noFill/>
          <a:ln w="19050">
            <a:solidFill>
              <a:srgbClr val="79CEE7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CA" sz="1800" dirty="0">
                <a:effectLst/>
              </a:rPr>
              <a:t>Dashed lines: Power loss limit at 1 mA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B7383E-3161-C9A4-BDD0-B6E05EA0C02B}"/>
              </a:ext>
            </a:extLst>
          </p:cNvPr>
          <p:cNvSpPr txBox="1"/>
          <p:nvPr/>
        </p:nvSpPr>
        <p:spPr>
          <a:xfrm>
            <a:off x="8727898" y="1373230"/>
            <a:ext cx="2717223" cy="646331"/>
          </a:xfrm>
          <a:prstGeom prst="rect">
            <a:avLst/>
          </a:prstGeom>
          <a:noFill/>
          <a:ln w="19050">
            <a:solidFill>
              <a:srgbClr val="79CEE7"/>
            </a:solidFill>
          </a:ln>
        </p:spPr>
        <p:txBody>
          <a:bodyPr wrap="square">
            <a:spAutoFit/>
          </a:bodyPr>
          <a:lstStyle/>
          <a:p>
            <a:r>
              <a:rPr lang="en-CA" sz="1800" dirty="0">
                <a:effectLst/>
              </a:rPr>
              <a:t>Solid line: Lorentz dissociation at respective B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FE1364-C047-4B2D-822C-23B22C99E5E0}"/>
              </a:ext>
            </a:extLst>
          </p:cNvPr>
          <p:cNvGrpSpPr/>
          <p:nvPr/>
        </p:nvGrpSpPr>
        <p:grpSpPr>
          <a:xfrm>
            <a:off x="3917373" y="3273213"/>
            <a:ext cx="7553725" cy="1184487"/>
            <a:chOff x="3917373" y="3273213"/>
            <a:chExt cx="7553725" cy="118448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185CB36-E164-7FD1-B3CE-AF018DD25F59}"/>
                </a:ext>
              </a:extLst>
            </p:cNvPr>
            <p:cNvSpPr/>
            <p:nvPr/>
          </p:nvSpPr>
          <p:spPr>
            <a:xfrm>
              <a:off x="3917373" y="4312227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2EF554-43B6-3C09-110A-AFB5CFE3FC09}"/>
                </a:ext>
              </a:extLst>
            </p:cNvPr>
            <p:cNvSpPr/>
            <p:nvPr/>
          </p:nvSpPr>
          <p:spPr>
            <a:xfrm>
              <a:off x="5420591" y="4281054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3D8A44D-7EBF-CC79-8A05-18CDB978421B}"/>
                </a:ext>
              </a:extLst>
            </p:cNvPr>
            <p:cNvSpPr/>
            <p:nvPr/>
          </p:nvSpPr>
          <p:spPr>
            <a:xfrm>
              <a:off x="6531788" y="4260272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A0A07A5-6BD2-0C9A-E1D0-7CBB34A86A74}"/>
                </a:ext>
              </a:extLst>
            </p:cNvPr>
            <p:cNvSpPr/>
            <p:nvPr/>
          </p:nvSpPr>
          <p:spPr>
            <a:xfrm>
              <a:off x="7311736" y="4193452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93F70D-D63A-5DD5-1DD8-915C752E52F9}"/>
                </a:ext>
              </a:extLst>
            </p:cNvPr>
            <p:cNvSpPr/>
            <p:nvPr/>
          </p:nvSpPr>
          <p:spPr>
            <a:xfrm>
              <a:off x="7903388" y="4156363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27AFB23-24A1-25DA-3519-72FA7497EB3D}"/>
                </a:ext>
              </a:extLst>
            </p:cNvPr>
            <p:cNvSpPr/>
            <p:nvPr/>
          </p:nvSpPr>
          <p:spPr>
            <a:xfrm>
              <a:off x="6878782" y="4230542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5EF52F-2FAE-8A2D-8F98-0E9C1B742BC3}"/>
                </a:ext>
              </a:extLst>
            </p:cNvPr>
            <p:cNvSpPr txBox="1"/>
            <p:nvPr/>
          </p:nvSpPr>
          <p:spPr>
            <a:xfrm>
              <a:off x="8727898" y="3273213"/>
              <a:ext cx="27432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dirty="0">
                  <a:solidFill>
                    <a:srgbClr val="79CEE7"/>
                  </a:solidFill>
                </a:rPr>
                <a:t>Blue dots</a:t>
              </a:r>
              <a:r>
                <a:rPr lang="en-CA" dirty="0"/>
                <a:t>: Max allowed energy for hands-on </a:t>
              </a:r>
              <a:r>
                <a:rPr lang="en-CA" dirty="0" err="1"/>
                <a:t>maintanence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16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B4664-44AE-6094-4564-4859C9D8D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0495"/>
          <a:stretch/>
        </p:blipFill>
        <p:spPr>
          <a:xfrm>
            <a:off x="19" y="10"/>
            <a:ext cx="12191999" cy="685800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AE261-5E66-0DCE-8509-E4EDB330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Outlines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8571565-987A-7366-238A-ADC9322E3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0889" y="2324100"/>
                <a:ext cx="6784259" cy="387508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</a:rPr>
                  <a:t>Lorentz Dissociation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MY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MY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MY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M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M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M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M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MY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MY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b="0" i="1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MY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</a:rPr>
                  <a:t>Conclusion and prospects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8571565-987A-7366-238A-ADC9322E3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0889" y="2324100"/>
                <a:ext cx="6784259" cy="3875087"/>
              </a:xfrm>
              <a:blipFill>
                <a:blip r:embed="rId3"/>
                <a:stretch>
                  <a:fillRect l="-1498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E23C6-D443-15CC-31D6-3AED959D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614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(Dec 5 – 9) CYC2022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36DE7-CF02-719A-6992-0E9399F4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38C08-47C7-4847-B0BE-B9D8DEEB3D1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7419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3A40-47F0-46A8-9B1C-1FCEBB73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General Introduction of H</a:t>
            </a:r>
            <a:r>
              <a:rPr lang="en-MY" baseline="-25000" dirty="0"/>
              <a:t>2</a:t>
            </a:r>
            <a:r>
              <a:rPr lang="en-MY" baseline="30000" dirty="0"/>
              <a:t>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50A0-0D50-4F4F-87AC-B38D272F5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0255" cy="4351338"/>
          </a:xfrm>
        </p:spPr>
        <p:txBody>
          <a:bodyPr/>
          <a:lstStyle/>
          <a:p>
            <a:endParaRPr lang="en-MY" baseline="30000" dirty="0"/>
          </a:p>
          <a:p>
            <a:endParaRPr lang="en-MY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22E1F3-2FCA-46D9-B984-53462EC91162}"/>
                  </a:ext>
                </a:extLst>
              </p:cNvPr>
              <p:cNvSpPr txBox="1"/>
              <p:nvPr/>
            </p:nvSpPr>
            <p:spPr>
              <a:xfrm>
                <a:off x="1049481" y="1944491"/>
                <a:ext cx="4980710" cy="289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Binding energy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/>
                  <a:t> 2.7 eV</a:t>
                </a:r>
                <a:endParaRPr lang="en-US" sz="2400" b="0" i="0" dirty="0">
                  <a:solidFill>
                    <a:srgbClr val="202122"/>
                  </a:solidFill>
                  <a:effectLst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02122"/>
                    </a:solidFill>
                  </a:rPr>
                  <a:t>Internuclear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CA" sz="2400" b="0" i="0" dirty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1.06 </m:t>
                    </m:r>
                    <m:r>
                      <a:rPr lang="en-CA" sz="2400" b="0" i="1" dirty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2400" dirty="0">
                  <a:solidFill>
                    <a:srgbClr val="202122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02122"/>
                    </a:solidFill>
                  </a:rPr>
                  <a:t>Mainly pre-dissociate through</a:t>
                </a:r>
                <a:r>
                  <a:rPr lang="en-MY" sz="2400" b="0" dirty="0"/>
                  <a:t>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MY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MY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MY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MY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MY" sz="2400" b="0" i="0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MY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MY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/>
                        <m:sup>
                          <m:r>
                            <a:rPr lang="en-MY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MY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MY" sz="2400" b="0" i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rgbClr val="202122"/>
                  </a:solidFill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02122"/>
                    </a:solidFill>
                  </a:rPr>
                  <a:t>Lack of experimental verification of Lorentz loss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MY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MY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MY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MY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2400" dirty="0">
                  <a:solidFill>
                    <a:srgbClr val="20212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22E1F3-2FCA-46D9-B984-53462EC91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81" y="1944491"/>
                <a:ext cx="4980710" cy="2893100"/>
              </a:xfrm>
              <a:prstGeom prst="rect">
                <a:avLst/>
              </a:prstGeom>
              <a:blipFill>
                <a:blip r:embed="rId2"/>
                <a:stretch>
                  <a:fillRect l="-1527" t="-1310" b="-3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F1FC3-48F8-CFA2-C97C-1D914C66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(Dec 5 – 9) CYC2022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6A95FA-4C40-EDA8-8BAE-567A5243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13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1AB775-7ED4-BA96-7A05-869B65606DEB}"/>
              </a:ext>
            </a:extLst>
          </p:cNvPr>
          <p:cNvGrpSpPr/>
          <p:nvPr/>
        </p:nvGrpSpPr>
        <p:grpSpPr>
          <a:xfrm>
            <a:off x="7853795" y="2171124"/>
            <a:ext cx="2049606" cy="675985"/>
            <a:chOff x="7853795" y="2171124"/>
            <a:chExt cx="2049606" cy="67598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A8C6857-51BD-FCAB-619A-8D2F38AD050F}"/>
                </a:ext>
              </a:extLst>
            </p:cNvPr>
            <p:cNvCxnSpPr/>
            <p:nvPr/>
          </p:nvCxnSpPr>
          <p:spPr>
            <a:xfrm>
              <a:off x="8197129" y="2561359"/>
              <a:ext cx="145039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5EEC08-B515-DDAA-6D2C-68AE314C3E6E}"/>
                </a:ext>
              </a:extLst>
            </p:cNvPr>
            <p:cNvSpPr/>
            <p:nvPr/>
          </p:nvSpPr>
          <p:spPr>
            <a:xfrm>
              <a:off x="7853795" y="2275609"/>
              <a:ext cx="599209" cy="571500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  <a:r>
                <a:rPr lang="en-US" baseline="30000" dirty="0"/>
                <a:t>+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EF1A1C-5EA7-5E77-DB2B-EBDE8C926ECB}"/>
                </a:ext>
              </a:extLst>
            </p:cNvPr>
            <p:cNvSpPr/>
            <p:nvPr/>
          </p:nvSpPr>
          <p:spPr>
            <a:xfrm>
              <a:off x="9304192" y="2275609"/>
              <a:ext cx="599209" cy="571500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  <a:r>
                <a:rPr lang="en-US" baseline="30000" dirty="0"/>
                <a:t>+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0F1646D-E3E6-83EE-8305-51DE2FFA1120}"/>
                </a:ext>
              </a:extLst>
            </p:cNvPr>
            <p:cNvSpPr/>
            <p:nvPr/>
          </p:nvSpPr>
          <p:spPr>
            <a:xfrm>
              <a:off x="8610599" y="2171124"/>
              <a:ext cx="311728" cy="298253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</a:t>
              </a:r>
              <a:endParaRPr lang="en-US" sz="1200" baseline="30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8F2CC2-1A5A-B988-FFCE-B796B5493967}"/>
                  </a:ext>
                </a:extLst>
              </p:cNvPr>
              <p:cNvSpPr txBox="1"/>
              <p:nvPr/>
            </p:nvSpPr>
            <p:spPr>
              <a:xfrm>
                <a:off x="8308397" y="2551156"/>
                <a:ext cx="1295399" cy="383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800" b="0" i="0" dirty="0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</a:rPr>
                        <m:t>1.06 </m:t>
                      </m:r>
                      <m:r>
                        <a:rPr lang="en-CA" sz="1800" b="0" i="1" dirty="0" smtClean="0">
                          <a:solidFill>
                            <a:srgbClr val="20212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8F2CC2-1A5A-B988-FFCE-B796B5493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397" y="2551156"/>
                <a:ext cx="1295399" cy="383118"/>
              </a:xfrm>
              <a:prstGeom prst="rect">
                <a:avLst/>
              </a:prstGeom>
              <a:blipFill>
                <a:blip r:embed="rId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98675994-13C2-1933-A294-09688DF3222C}"/>
              </a:ext>
            </a:extLst>
          </p:cNvPr>
          <p:cNvSpPr txBox="1"/>
          <p:nvPr/>
        </p:nvSpPr>
        <p:spPr>
          <a:xfrm>
            <a:off x="6847609" y="3314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8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E4CF-244E-0C21-03DC-5D96CB25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lifetime of H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ADE0D-FA1D-8629-FC54-431E7498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6B206-9872-5EB4-4348-B1273C8B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490FE9-C617-476F-C20F-DF47F1076B5A}"/>
              </a:ext>
            </a:extLst>
          </p:cNvPr>
          <p:cNvSpPr txBox="1"/>
          <p:nvPr/>
        </p:nvSpPr>
        <p:spPr>
          <a:xfrm>
            <a:off x="8488906" y="5208722"/>
            <a:ext cx="274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*Only J=m=0 state is considered (no rotation)</a:t>
            </a:r>
          </a:p>
        </p:txBody>
      </p:sp>
      <p:pic>
        <p:nvPicPr>
          <p:cNvPr id="1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1B638EE2-592C-0C75-5101-4F3B8886B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054"/>
          <a:stretch/>
        </p:blipFill>
        <p:spPr>
          <a:xfrm>
            <a:off x="2286239" y="1326112"/>
            <a:ext cx="6202667" cy="5030238"/>
          </a:xfrm>
        </p:spPr>
      </p:pic>
      <p:sp>
        <p:nvSpPr>
          <p:cNvPr id="12" name="Footer Placeholder 57">
            <a:extLst>
              <a:ext uri="{FF2B5EF4-FFF2-40B4-BE49-F238E27FC236}">
                <a16:creationId xmlns:a16="http://schemas.microsoft.com/office/drawing/2014/main" id="{BB6A1C03-BD65-40B9-DBCE-75D2435736A8}"/>
              </a:ext>
            </a:extLst>
          </p:cNvPr>
          <p:cNvSpPr txBox="1">
            <a:spLocks/>
          </p:cNvSpPr>
          <p:nvPr/>
        </p:nvSpPr>
        <p:spPr>
          <a:xfrm>
            <a:off x="2629139" y="59838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>
                <a:solidFill>
                  <a:schemeClr val="tx1"/>
                </a:solidFill>
              </a:rPr>
              <a:t>John R. </a:t>
            </a:r>
            <a:r>
              <a:rPr lang="en-US" i="1" dirty="0" err="1">
                <a:solidFill>
                  <a:schemeClr val="tx1"/>
                </a:solidFill>
              </a:rPr>
              <a:t>Hiskes</a:t>
            </a:r>
            <a:r>
              <a:rPr lang="en-US" i="1" dirty="0">
                <a:solidFill>
                  <a:schemeClr val="tx1"/>
                </a:solidFill>
              </a:rPr>
              <a:t> (1961) </a:t>
            </a:r>
            <a:r>
              <a:rPr lang="en-US" i="1" dirty="0" err="1">
                <a:solidFill>
                  <a:schemeClr val="tx1"/>
                </a:solidFill>
              </a:rPr>
              <a:t>Phy</a:t>
            </a:r>
            <a:r>
              <a:rPr lang="en-US" i="1" dirty="0">
                <a:solidFill>
                  <a:schemeClr val="tx1"/>
                </a:solidFill>
              </a:rPr>
              <a:t> Rev 122-4</a:t>
            </a:r>
          </a:p>
        </p:txBody>
      </p:sp>
    </p:spTree>
    <p:extLst>
      <p:ext uri="{BB962C8B-B14F-4D97-AF65-F5344CB8AC3E}">
        <p14:creationId xmlns:p14="http://schemas.microsoft.com/office/powerpoint/2010/main" val="1682125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E4CF-244E-0C21-03DC-5D96CB2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/>
          <a:lstStyle/>
          <a:p>
            <a:r>
              <a:rPr lang="en-US" dirty="0"/>
              <a:t>State Population of H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63373-388C-3AE6-AB0B-A2A9D3C9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B1729-D422-477B-B713-AA01450C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4B6A30E6-911C-3CA9-759F-172E8187F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383" y="1504122"/>
            <a:ext cx="5791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8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0D1A-F54A-3AEF-3FFF-9962A9B5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19"/>
          </a:xfrm>
        </p:spPr>
        <p:txBody>
          <a:bodyPr/>
          <a:lstStyle/>
          <a:p>
            <a:r>
              <a:rPr lang="en-US" dirty="0"/>
              <a:t>Lorentz Dissociation of H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endParaRPr lang="en-US" dirty="0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ECD018DF-44F2-1ACB-5B8B-1DB27B99E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155" y="1188982"/>
            <a:ext cx="7407689" cy="523563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14823-DE31-6015-3336-D9567921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AC6EE9-DAF4-034B-C878-7E74833F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</p:spTree>
    <p:extLst>
      <p:ext uri="{BB962C8B-B14F-4D97-AF65-F5344CB8AC3E}">
        <p14:creationId xmlns:p14="http://schemas.microsoft.com/office/powerpoint/2010/main" val="332328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F4B6038-37B2-557B-22D6-12995B2A9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82" y="1211170"/>
            <a:ext cx="7100714" cy="501664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BA235E-56D9-14AA-7C9A-EC4853A7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7263A2C-5B25-8B11-41F3-D26E1596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3ADD25-2C62-BA5D-12BA-7C51E541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/>
          <a:lstStyle/>
          <a:p>
            <a:r>
              <a:rPr lang="en-US" dirty="0"/>
              <a:t>Lorentz Dissociation of H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61B49-A4BC-5278-1A19-41FC66D00B79}"/>
              </a:ext>
            </a:extLst>
          </p:cNvPr>
          <p:cNvSpPr txBox="1"/>
          <p:nvPr/>
        </p:nvSpPr>
        <p:spPr>
          <a:xfrm>
            <a:off x="8731992" y="2354736"/>
            <a:ext cx="2743200" cy="646331"/>
          </a:xfrm>
          <a:prstGeom prst="rect">
            <a:avLst/>
          </a:prstGeom>
          <a:noFill/>
          <a:ln w="19050">
            <a:solidFill>
              <a:srgbClr val="79CEE7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CA" sz="1800" dirty="0">
                <a:effectLst/>
              </a:rPr>
              <a:t>Dashed lines: Power loss limit at 1 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5B953-A130-A374-9053-77DCF431CA1C}"/>
              </a:ext>
            </a:extLst>
          </p:cNvPr>
          <p:cNvSpPr txBox="1"/>
          <p:nvPr/>
        </p:nvSpPr>
        <p:spPr>
          <a:xfrm>
            <a:off x="8727898" y="1373230"/>
            <a:ext cx="2717223" cy="646331"/>
          </a:xfrm>
          <a:prstGeom prst="rect">
            <a:avLst/>
          </a:prstGeom>
          <a:noFill/>
          <a:ln w="19050">
            <a:solidFill>
              <a:srgbClr val="79CEE7"/>
            </a:solidFill>
          </a:ln>
        </p:spPr>
        <p:txBody>
          <a:bodyPr wrap="square">
            <a:spAutoFit/>
          </a:bodyPr>
          <a:lstStyle/>
          <a:p>
            <a:r>
              <a:rPr lang="en-CA" sz="1800" dirty="0">
                <a:effectLst/>
              </a:rPr>
              <a:t>Solid line: Lorentz dissociation at respective 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F7C09A-C937-0676-445B-E5943A50E4D3}"/>
              </a:ext>
            </a:extLst>
          </p:cNvPr>
          <p:cNvGrpSpPr/>
          <p:nvPr/>
        </p:nvGrpSpPr>
        <p:grpSpPr>
          <a:xfrm>
            <a:off x="2381862" y="3273213"/>
            <a:ext cx="9089236" cy="923330"/>
            <a:chOff x="2381862" y="3273213"/>
            <a:chExt cx="9089236" cy="9233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12700E-1A9B-6725-2FC1-74C92CA1CBE8}"/>
                </a:ext>
              </a:extLst>
            </p:cNvPr>
            <p:cNvSpPr/>
            <p:nvPr/>
          </p:nvSpPr>
          <p:spPr>
            <a:xfrm>
              <a:off x="2381862" y="3737385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A65C61-3F98-08E9-B72A-40EAA81A998A}"/>
                </a:ext>
              </a:extLst>
            </p:cNvPr>
            <p:cNvSpPr/>
            <p:nvPr/>
          </p:nvSpPr>
          <p:spPr>
            <a:xfrm>
              <a:off x="5110824" y="3719494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4D62B00-1F63-77AB-FD34-F0253BBA6D26}"/>
                </a:ext>
              </a:extLst>
            </p:cNvPr>
            <p:cNvSpPr/>
            <p:nvPr/>
          </p:nvSpPr>
          <p:spPr>
            <a:xfrm>
              <a:off x="3563468" y="3725046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380D47-F0E2-7896-2E1E-6D9F3DD33B54}"/>
                </a:ext>
              </a:extLst>
            </p:cNvPr>
            <p:cNvSpPr txBox="1"/>
            <p:nvPr/>
          </p:nvSpPr>
          <p:spPr>
            <a:xfrm>
              <a:off x="8727898" y="3273213"/>
              <a:ext cx="27432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dirty="0">
                  <a:solidFill>
                    <a:srgbClr val="79CEE7"/>
                  </a:solidFill>
                </a:rPr>
                <a:t>Blue dots</a:t>
              </a:r>
              <a:r>
                <a:rPr lang="en-CA" dirty="0"/>
                <a:t>: Max allowed energy for hands-on </a:t>
              </a:r>
              <a:r>
                <a:rPr lang="en-CA" dirty="0" err="1"/>
                <a:t>maintanence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462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0456243-7545-4CE4-E976-09ACB4A72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80" y="1162193"/>
            <a:ext cx="7069766" cy="499478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BA235E-56D9-14AA-7C9A-EC4853A7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7263A2C-5B25-8B11-41F3-D26E1596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3ADD25-2C62-BA5D-12BA-7C51E541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/>
          <a:lstStyle/>
          <a:p>
            <a:r>
              <a:rPr lang="en-US" dirty="0"/>
              <a:t>Lorentz Dissociation of H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61B49-A4BC-5278-1A19-41FC66D00B79}"/>
              </a:ext>
            </a:extLst>
          </p:cNvPr>
          <p:cNvSpPr txBox="1"/>
          <p:nvPr/>
        </p:nvSpPr>
        <p:spPr>
          <a:xfrm>
            <a:off x="8731992" y="2354736"/>
            <a:ext cx="2743200" cy="646331"/>
          </a:xfrm>
          <a:prstGeom prst="rect">
            <a:avLst/>
          </a:prstGeom>
          <a:noFill/>
          <a:ln w="19050">
            <a:solidFill>
              <a:srgbClr val="79CEE7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CA" sz="1800" dirty="0">
                <a:effectLst/>
              </a:rPr>
              <a:t>Dashed lines: Power loss limit at </a:t>
            </a:r>
            <a:r>
              <a:rPr lang="en-CA" sz="1800" b="1" dirty="0">
                <a:solidFill>
                  <a:srgbClr val="FF0000"/>
                </a:solidFill>
                <a:effectLst/>
              </a:rPr>
              <a:t>100 </a:t>
            </a:r>
            <a:r>
              <a:rPr lang="en-CA" b="1" dirty="0" err="1">
                <a:solidFill>
                  <a:srgbClr val="FF0000"/>
                </a:solidFill>
              </a:rPr>
              <a:t>μ</a:t>
            </a:r>
            <a:r>
              <a:rPr lang="en-CA" sz="1800" b="1" dirty="0" err="1">
                <a:solidFill>
                  <a:srgbClr val="FF0000"/>
                </a:solidFill>
                <a:effectLst/>
              </a:rPr>
              <a:t>A</a:t>
            </a:r>
            <a:endParaRPr lang="en-CA" sz="1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5B953-A130-A374-9053-77DCF431CA1C}"/>
              </a:ext>
            </a:extLst>
          </p:cNvPr>
          <p:cNvSpPr txBox="1"/>
          <p:nvPr/>
        </p:nvSpPr>
        <p:spPr>
          <a:xfrm>
            <a:off x="8727898" y="1373230"/>
            <a:ext cx="2717223" cy="646331"/>
          </a:xfrm>
          <a:prstGeom prst="rect">
            <a:avLst/>
          </a:prstGeom>
          <a:noFill/>
          <a:ln w="19050">
            <a:solidFill>
              <a:srgbClr val="79CEE7"/>
            </a:solidFill>
          </a:ln>
        </p:spPr>
        <p:txBody>
          <a:bodyPr wrap="square">
            <a:spAutoFit/>
          </a:bodyPr>
          <a:lstStyle/>
          <a:p>
            <a:r>
              <a:rPr lang="en-CA" sz="1800" dirty="0">
                <a:effectLst/>
              </a:rPr>
              <a:t>Solid line: Lorentz dissociation at respective B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593B41-7809-614A-39BA-C3125BCDC9B4}"/>
              </a:ext>
            </a:extLst>
          </p:cNvPr>
          <p:cNvGrpSpPr/>
          <p:nvPr/>
        </p:nvGrpSpPr>
        <p:grpSpPr>
          <a:xfrm>
            <a:off x="2879035" y="3256621"/>
            <a:ext cx="8561879" cy="923330"/>
            <a:chOff x="2387422" y="3294297"/>
            <a:chExt cx="8561879" cy="9233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12700E-1A9B-6725-2FC1-74C92CA1CBE8}"/>
                </a:ext>
              </a:extLst>
            </p:cNvPr>
            <p:cNvSpPr/>
            <p:nvPr/>
          </p:nvSpPr>
          <p:spPr>
            <a:xfrm>
              <a:off x="3905864" y="3357202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A65C61-3F98-08E9-B72A-40EAA81A998A}"/>
                </a:ext>
              </a:extLst>
            </p:cNvPr>
            <p:cNvSpPr/>
            <p:nvPr/>
          </p:nvSpPr>
          <p:spPr>
            <a:xfrm>
              <a:off x="5061662" y="3357202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4D62B00-1F63-77AB-FD34-F0253BBA6D26}"/>
                </a:ext>
              </a:extLst>
            </p:cNvPr>
            <p:cNvSpPr/>
            <p:nvPr/>
          </p:nvSpPr>
          <p:spPr>
            <a:xfrm>
              <a:off x="6494646" y="3294297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380D47-F0E2-7896-2E1E-6D9F3DD33B54}"/>
                </a:ext>
              </a:extLst>
            </p:cNvPr>
            <p:cNvSpPr txBox="1"/>
            <p:nvPr/>
          </p:nvSpPr>
          <p:spPr>
            <a:xfrm>
              <a:off x="8206101" y="3294297"/>
              <a:ext cx="27432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dirty="0">
                  <a:solidFill>
                    <a:srgbClr val="79CEE7"/>
                  </a:solidFill>
                </a:rPr>
                <a:t>Blue dots</a:t>
              </a:r>
              <a:r>
                <a:rPr lang="en-CA" dirty="0"/>
                <a:t>: Max allowed energy for hands-on </a:t>
              </a:r>
              <a:r>
                <a:rPr lang="en-CA" dirty="0" err="1"/>
                <a:t>maintanence</a:t>
              </a:r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16C0D2-15B9-A598-08FB-A1C0446C55EE}"/>
                </a:ext>
              </a:extLst>
            </p:cNvPr>
            <p:cNvSpPr/>
            <p:nvPr/>
          </p:nvSpPr>
          <p:spPr>
            <a:xfrm>
              <a:off x="2387422" y="3386697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A46E21-0956-B4F0-4EB9-A3CDEF2CA33A}"/>
                </a:ext>
              </a:extLst>
            </p:cNvPr>
            <p:cNvSpPr/>
            <p:nvPr/>
          </p:nvSpPr>
          <p:spPr>
            <a:xfrm>
              <a:off x="3256514" y="3375927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821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B4664-44AE-6094-4564-4859C9D8D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0495"/>
          <a:stretch/>
        </p:blipFill>
        <p:spPr>
          <a:xfrm>
            <a:off x="20" y="10520"/>
            <a:ext cx="12191999" cy="685800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AE261-5E66-0DCE-8509-E4EDB330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Outlines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8571565-987A-7366-238A-ADC9322E3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0889" y="2324100"/>
                <a:ext cx="6784259" cy="387508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</a:rPr>
                  <a:t>Lorentz Dissociation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MY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MY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MY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MY" i="1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MY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MY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MY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M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M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M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bg2">
                        <a:lumMod val="90000"/>
                      </a:schemeClr>
                    </a:solidFill>
                  </a:rPr>
                  <a:t>Conclusion and prospects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8571565-987A-7366-238A-ADC9322E3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0889" y="2324100"/>
                <a:ext cx="6784259" cy="3875087"/>
              </a:xfrm>
              <a:blipFill>
                <a:blip r:embed="rId3"/>
                <a:stretch>
                  <a:fillRect l="-1498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E23C6-D443-15CC-31D6-3AED959D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614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(Dec 5 – 9) CYC2022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36DE7-CF02-719A-6992-0E9399F4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38C08-47C7-4847-B0BE-B9D8DEEB3D1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323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B4664-44AE-6094-4564-4859C9D8D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049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5" name="Rectangle 27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AE261-5E66-0DCE-8509-E4EDB330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8571565-987A-7366-238A-ADC9322E3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0889" y="2324100"/>
                <a:ext cx="6784259" cy="387508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Introduction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Lorentz Dissociation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M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M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M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M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M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M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M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M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M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MY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Conclusion and prospects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C8571565-987A-7366-238A-ADC9322E3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0889" y="2324100"/>
                <a:ext cx="6784259" cy="3875087"/>
              </a:xfrm>
              <a:blipFill>
                <a:blip r:embed="rId3"/>
                <a:stretch>
                  <a:fillRect l="-1498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E23C6-D443-15CC-31D6-3AED959D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614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(Dec 5 – 9) CYC2022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36DE7-CF02-719A-6992-0E9399F4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38C08-47C7-4847-B0BE-B9D8DEEB3D1B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955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3A40-47F0-46A8-9B1C-1FCEBB73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General Introduction of H</a:t>
            </a:r>
            <a:r>
              <a:rPr lang="en-MY" baseline="-25000" dirty="0"/>
              <a:t>3</a:t>
            </a:r>
            <a:r>
              <a:rPr lang="en-MY" baseline="30000" dirty="0"/>
              <a:t>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50A0-0D50-4F4F-87AC-B38D272F5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baseline="30000" dirty="0"/>
          </a:p>
          <a:p>
            <a:endParaRPr lang="en-MY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22E1F3-2FCA-46D9-B984-53462EC91162}"/>
                  </a:ext>
                </a:extLst>
              </p:cNvPr>
              <p:cNvSpPr txBox="1"/>
              <p:nvPr/>
            </p:nvSpPr>
            <p:spPr>
              <a:xfrm>
                <a:off x="982495" y="1565755"/>
                <a:ext cx="5340150" cy="3988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First detected in 1911 by J. J. Thomson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Binding energy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/>
                  <a:t> 4.5 eV (7 times of </a:t>
                </a:r>
                <a:r>
                  <a:rPr lang="en-MY" sz="2400" dirty="0"/>
                  <a:t>H</a:t>
                </a:r>
                <a:r>
                  <a:rPr lang="en-MY" sz="2400" baseline="30000" dirty="0"/>
                  <a:t>-</a:t>
                </a:r>
                <a:r>
                  <a:rPr lang="en-MY" sz="2400" dirty="0"/>
                  <a:t>)</a:t>
                </a:r>
                <a:endParaRPr lang="en-US" sz="2400" b="0" i="0" dirty="0">
                  <a:solidFill>
                    <a:srgbClr val="202122"/>
                  </a:solidFill>
                  <a:effectLst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02122"/>
                    </a:solidFill>
                  </a:rPr>
                  <a:t>Internuclear distance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CA" sz="2400" b="0" i="0" dirty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0.90 </m:t>
                    </m:r>
                    <m:r>
                      <a:rPr lang="en-CA" sz="2400" b="0" i="1" dirty="0" smtClean="0">
                        <a:solidFill>
                          <a:srgbClr val="2021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sz="24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0" i="0" dirty="0">
                    <a:solidFill>
                      <a:srgbClr val="202122"/>
                    </a:solidFill>
                    <a:effectLst/>
                  </a:rPr>
                  <a:t>Main st</a:t>
                </a:r>
                <a:r>
                  <a:rPr lang="en-US" sz="2400" dirty="0">
                    <a:solidFill>
                      <a:srgbClr val="202122"/>
                    </a:solidFill>
                  </a:rPr>
                  <a:t>ructure i</a:t>
                </a:r>
                <a:r>
                  <a:rPr lang="en-US" sz="2400" b="0" i="0" dirty="0">
                    <a:solidFill>
                      <a:srgbClr val="202122"/>
                    </a:solidFill>
                    <a:effectLst/>
                  </a:rPr>
                  <a:t>s an equilateral triangle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02122"/>
                    </a:solidFill>
                  </a:rPr>
                  <a:t>N</a:t>
                </a:r>
                <a:r>
                  <a:rPr lang="en-US" sz="2400" b="0" i="0" dirty="0">
                    <a:solidFill>
                      <a:srgbClr val="202122"/>
                    </a:solidFill>
                    <a:effectLst/>
                  </a:rPr>
                  <a:t>o permanent dipole moment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MY" sz="2400" b="0" dirty="0"/>
                  <a:t>Formed from the exothermic reaction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MY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MY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MY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MY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MY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MY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Y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MY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MY" sz="2400" b="0" i="0" smtClean="0">
                          <a:latin typeface="Cambria Math" panose="02040503050406030204" pitchFamily="18" charset="0"/>
                        </a:rPr>
                        <m:t> →</m:t>
                      </m:r>
                      <m:sSubSup>
                        <m:sSubSupPr>
                          <m:ctrlPr>
                            <a:rPr lang="en-MY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MY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MY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MY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MY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MY" sz="24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MY" sz="24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MY" sz="2400" b="0" i="0" smtClean="0">
                          <a:latin typeface="Cambria Math" panose="02040503050406030204" pitchFamily="18" charset="0"/>
                        </a:rPr>
                        <m:t>exo</m:t>
                      </m:r>
                      <m:r>
                        <a:rPr lang="en-MY" sz="2400" b="0" i="0" smtClean="0">
                          <a:latin typeface="Cambria Math" panose="02040503050406030204" pitchFamily="18" charset="0"/>
                        </a:rPr>
                        <m:t> ~1.7 </m:t>
                      </m:r>
                      <m:r>
                        <m:rPr>
                          <m:sty m:val="p"/>
                        </m:rPr>
                        <a:rPr lang="en-MY" sz="2400" b="0" i="0" smtClean="0">
                          <a:latin typeface="Cambria Math" panose="02040503050406030204" pitchFamily="18" charset="0"/>
                        </a:rPr>
                        <m:t>eV</m:t>
                      </m:r>
                      <m:r>
                        <a:rPr lang="en-MY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MY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22E1F3-2FCA-46D9-B984-53462EC91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95" y="1565755"/>
                <a:ext cx="5340150" cy="3988656"/>
              </a:xfrm>
              <a:prstGeom prst="rect">
                <a:avLst/>
              </a:prstGeom>
              <a:blipFill>
                <a:blip r:embed="rId2"/>
                <a:stretch>
                  <a:fillRect l="-1425" t="-1270" r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17C0A-6EF4-A1BC-ABC7-B804A578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35FEB9-03E6-5314-C311-8FB31F04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60159"/>
            <a:ext cx="2743200" cy="365125"/>
          </a:xfrm>
        </p:spPr>
        <p:txBody>
          <a:bodyPr/>
          <a:lstStyle/>
          <a:p>
            <a:fld id="{70C38C08-47C7-4847-B0BE-B9D8DEEB3D1B}" type="slidenum">
              <a:rPr lang="en-US" smtClean="0"/>
              <a:t>20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17A6D7-DBAA-4990-4ECB-7F1BC5D8FCA3}"/>
              </a:ext>
            </a:extLst>
          </p:cNvPr>
          <p:cNvGrpSpPr/>
          <p:nvPr/>
        </p:nvGrpSpPr>
        <p:grpSpPr>
          <a:xfrm>
            <a:off x="6540810" y="1565755"/>
            <a:ext cx="5149664" cy="4411289"/>
            <a:chOff x="890557" y="1459856"/>
            <a:chExt cx="5149664" cy="441128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186DF0-64EB-6F68-18EC-ABDE0AC39786}"/>
                </a:ext>
              </a:extLst>
            </p:cNvPr>
            <p:cNvGrpSpPr/>
            <p:nvPr/>
          </p:nvGrpSpPr>
          <p:grpSpPr>
            <a:xfrm>
              <a:off x="890557" y="1834424"/>
              <a:ext cx="5149664" cy="4036721"/>
              <a:chOff x="1403175" y="1809084"/>
              <a:chExt cx="6237606" cy="488953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57EB9C7-8B13-227C-18C5-CD161D7F8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3175" y="1809084"/>
                <a:ext cx="6123482" cy="3154823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680BEE-C8DD-E594-033B-01749D9A0B46}"/>
                  </a:ext>
                </a:extLst>
              </p:cNvPr>
              <p:cNvSpPr txBox="1"/>
              <p:nvPr/>
            </p:nvSpPr>
            <p:spPr>
              <a:xfrm>
                <a:off x="1672461" y="5544205"/>
                <a:ext cx="2376140" cy="1118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202122"/>
                    </a:solidFill>
                  </a:rPr>
                  <a:t>(1) Breathing (symmetry) mode (A</a:t>
                </a:r>
                <a:r>
                  <a:rPr lang="en-US" sz="1800" baseline="-25000" dirty="0">
                    <a:solidFill>
                      <a:srgbClr val="202122"/>
                    </a:solidFill>
                  </a:rPr>
                  <a:t>1</a:t>
                </a:r>
                <a:r>
                  <a:rPr lang="en-US" sz="1800" dirty="0">
                    <a:solidFill>
                      <a:srgbClr val="202122"/>
                    </a:solidFill>
                  </a:rPr>
                  <a:t>, A</a:t>
                </a:r>
                <a:r>
                  <a:rPr lang="en-US" sz="1800" baseline="-25000" dirty="0">
                    <a:solidFill>
                      <a:srgbClr val="202122"/>
                    </a:solidFill>
                  </a:rPr>
                  <a:t>2</a:t>
                </a:r>
                <a:r>
                  <a:rPr lang="en-US" sz="1800" dirty="0">
                    <a:solidFill>
                      <a:srgbClr val="202122"/>
                    </a:solidFill>
                  </a:rPr>
                  <a:t>)</a:t>
                </a:r>
                <a:endParaRPr lang="en-MY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D07FF7-08EC-05A8-3837-983E32951341}"/>
                  </a:ext>
                </a:extLst>
              </p:cNvPr>
              <p:cNvSpPr txBox="1"/>
              <p:nvPr/>
            </p:nvSpPr>
            <p:spPr>
              <a:xfrm>
                <a:off x="4773330" y="5580224"/>
                <a:ext cx="2635826" cy="1118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202122"/>
                    </a:solidFill>
                  </a:rPr>
                  <a:t>(2) Bending</a:t>
                </a:r>
                <a:r>
                  <a:rPr lang="en-US" sz="1800" dirty="0">
                    <a:solidFill>
                      <a:srgbClr val="202122"/>
                    </a:solidFill>
                  </a:rPr>
                  <a:t> mode -</a:t>
                </a:r>
                <a:r>
                  <a:rPr lang="en-US" dirty="0">
                    <a:solidFill>
                      <a:srgbClr val="202122"/>
                    </a:solidFill>
                  </a:rPr>
                  <a:t>Doubly degenerate </a:t>
                </a:r>
                <a:r>
                  <a:rPr lang="en-US" sz="1800" dirty="0">
                    <a:solidFill>
                      <a:srgbClr val="202122"/>
                    </a:solidFill>
                  </a:rPr>
                  <a:t>(E)</a:t>
                </a:r>
                <a:endParaRPr lang="en-MY" dirty="0"/>
              </a:p>
            </p:txBody>
          </p:sp>
          <p:sp>
            <p:nvSpPr>
              <p:cNvPr id="11" name="Right Brace 10">
                <a:extLst>
                  <a:ext uri="{FF2B5EF4-FFF2-40B4-BE49-F238E27FC236}">
                    <a16:creationId xmlns:a16="http://schemas.microsoft.com/office/drawing/2014/main" id="{C3754EE1-DBB3-4269-541E-191DC81813DF}"/>
                  </a:ext>
                </a:extLst>
              </p:cNvPr>
              <p:cNvSpPr/>
              <p:nvPr/>
            </p:nvSpPr>
            <p:spPr>
              <a:xfrm rot="5400000">
                <a:off x="2714102" y="4441381"/>
                <a:ext cx="186349" cy="2019300"/>
              </a:xfrm>
              <a:prstGeom prst="rightBrace">
                <a:avLst>
                  <a:gd name="adj1" fmla="val 43023"/>
                  <a:gd name="adj2" fmla="val 48429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2" name="Right Brace 11">
                <a:extLst>
                  <a:ext uri="{FF2B5EF4-FFF2-40B4-BE49-F238E27FC236}">
                    <a16:creationId xmlns:a16="http://schemas.microsoft.com/office/drawing/2014/main" id="{C8F70BEE-A46D-42D4-2CE2-0AC69270998A}"/>
                  </a:ext>
                </a:extLst>
              </p:cNvPr>
              <p:cNvSpPr/>
              <p:nvPr/>
            </p:nvSpPr>
            <p:spPr>
              <a:xfrm rot="5400000">
                <a:off x="5886103" y="3789528"/>
                <a:ext cx="222368" cy="3286989"/>
              </a:xfrm>
              <a:prstGeom prst="rightBrace">
                <a:avLst>
                  <a:gd name="adj1" fmla="val 43023"/>
                  <a:gd name="adj2" fmla="val 48429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F5CEE3-4BE9-8FC0-2A41-7CA789B921DA}"/>
                </a:ext>
              </a:extLst>
            </p:cNvPr>
            <p:cNvSpPr txBox="1"/>
            <p:nvPr/>
          </p:nvSpPr>
          <p:spPr>
            <a:xfrm>
              <a:off x="1628230" y="1459856"/>
              <a:ext cx="34325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MY" sz="2400" dirty="0"/>
                <a:t>2 Vibrational modes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D13230-75A3-4B58-913D-E5B04A31F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98" y="2513528"/>
            <a:ext cx="1145881" cy="10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319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0EB8BA9-A164-60F6-BC1C-38F74A9E9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938" y="1490797"/>
            <a:ext cx="4635062" cy="390246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903C22-2E73-207E-DF3C-940C7D47CC56}"/>
              </a:ext>
            </a:extLst>
          </p:cNvPr>
          <p:cNvSpPr/>
          <p:nvPr/>
        </p:nvSpPr>
        <p:spPr>
          <a:xfrm>
            <a:off x="1093592" y="5733313"/>
            <a:ext cx="10343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Equivalent electric field within the plasma region was 33 to 48 kV/cm </a:t>
            </a:r>
          </a:p>
        </p:txBody>
      </p:sp>
      <p:pic>
        <p:nvPicPr>
          <p:cNvPr id="3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34DEA3EF-1BA1-45C0-DDE3-579E8CC3E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02"/>
          <a:stretch/>
        </p:blipFill>
        <p:spPr>
          <a:xfrm>
            <a:off x="6396430" y="1984418"/>
            <a:ext cx="4539652" cy="34551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153A58-63C2-288A-223C-68307C5D89FD}"/>
              </a:ext>
            </a:extLst>
          </p:cNvPr>
          <p:cNvSpPr/>
          <p:nvPr/>
        </p:nvSpPr>
        <p:spPr>
          <a:xfrm>
            <a:off x="8939525" y="3108097"/>
            <a:ext cx="1629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rgbClr val="FF0000"/>
                </a:solidFill>
              </a:rPr>
              <a:t>Evidence of Lorentz trapping</a:t>
            </a:r>
            <a:endParaRPr lang="en-CA" sz="1600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08F7F-B331-194F-5A36-EBCAE342A51A}"/>
              </a:ext>
            </a:extLst>
          </p:cNvPr>
          <p:cNvSpPr txBox="1"/>
          <p:nvPr/>
        </p:nvSpPr>
        <p:spPr>
          <a:xfrm>
            <a:off x="6429576" y="1753737"/>
            <a:ext cx="41390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200" b="0" i="0" dirty="0">
                <a:solidFill>
                  <a:srgbClr val="333333"/>
                </a:solidFill>
                <a:effectLst/>
              </a:rPr>
              <a:t>G.R. Haste </a:t>
            </a:r>
            <a:r>
              <a:rPr lang="en-CA" sz="1200" b="0" i="1" dirty="0">
                <a:solidFill>
                  <a:srgbClr val="333333"/>
                </a:solidFill>
                <a:effectLst/>
              </a:rPr>
              <a:t>et al</a:t>
            </a:r>
            <a:r>
              <a:rPr lang="en-CA" sz="1200" b="0" i="0" dirty="0">
                <a:solidFill>
                  <a:srgbClr val="333333"/>
                </a:solidFill>
                <a:effectLst/>
              </a:rPr>
              <a:t> 1965 </a:t>
            </a:r>
            <a:r>
              <a:rPr lang="en-CA" sz="1200" b="0" i="1" dirty="0" err="1">
                <a:solidFill>
                  <a:srgbClr val="333333"/>
                </a:solidFill>
                <a:effectLst/>
              </a:rPr>
              <a:t>Nucl</a:t>
            </a:r>
            <a:r>
              <a:rPr lang="en-CA" sz="1200" b="0" i="1" dirty="0">
                <a:solidFill>
                  <a:srgbClr val="333333"/>
                </a:solidFill>
                <a:effectLst/>
              </a:rPr>
              <a:t>. Fusion</a:t>
            </a:r>
            <a:r>
              <a:rPr lang="en-CA" sz="12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CA" sz="1200" b="1" i="0" dirty="0">
                <a:solidFill>
                  <a:srgbClr val="333333"/>
                </a:solidFill>
                <a:effectLst/>
              </a:rPr>
              <a:t>5</a:t>
            </a:r>
            <a:r>
              <a:rPr lang="en-CA" sz="1200" b="0" i="0" dirty="0">
                <a:solidFill>
                  <a:srgbClr val="333333"/>
                </a:solidFill>
                <a:effectLst/>
              </a:rPr>
              <a:t> 164</a:t>
            </a:r>
            <a:endParaRPr lang="en-US" sz="12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13D9124-8293-C73A-31E4-B833969C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Evidence: Lorentz Dissociation of H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r>
              <a:rPr lang="en-CA" dirty="0"/>
              <a:t> at DCX-1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33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412219AC-010D-E6AB-DDA4-9AA35CDB4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845" y="1319645"/>
            <a:ext cx="5545494" cy="49308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06C10-4C10-464C-0CA4-C32257FA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25706-0D89-F33C-CC61-3AEED485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28" y="6375689"/>
            <a:ext cx="4114800" cy="365125"/>
          </a:xfrm>
        </p:spPr>
        <p:txBody>
          <a:bodyPr/>
          <a:lstStyle/>
          <a:p>
            <a:pPr algn="l"/>
            <a:r>
              <a:rPr lang="en-US" dirty="0"/>
              <a:t>(Dec 5 – 9) CYC2022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90D3B-83A1-861D-2982-54EE5E59B097}"/>
              </a:ext>
            </a:extLst>
          </p:cNvPr>
          <p:cNvSpPr txBox="1"/>
          <p:nvPr/>
        </p:nvSpPr>
        <p:spPr>
          <a:xfrm>
            <a:off x="3896503" y="6250474"/>
            <a:ext cx="43989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200" i="1" dirty="0" err="1"/>
              <a:t>Reckzügel</a:t>
            </a:r>
            <a:r>
              <a:rPr lang="en-MY" sz="1200" i="1" dirty="0"/>
              <a:t> et. Al. (1995) </a:t>
            </a:r>
            <a:r>
              <a:rPr lang="en-US" sz="1200" i="1" dirty="0"/>
              <a:t>J. Chem. Phys., Vol. 102, No. 19</a:t>
            </a:r>
            <a:endParaRPr lang="en-MY" sz="1200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CFF7699-973D-888B-A20F-C8AD5E89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5710"/>
          </a:xfrm>
        </p:spPr>
        <p:txBody>
          <a:bodyPr/>
          <a:lstStyle/>
          <a:p>
            <a:r>
              <a:rPr lang="en-MY" dirty="0"/>
              <a:t>Potential Energy Surface</a:t>
            </a:r>
            <a:endParaRPr lang="en-MY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42C4F8-7D15-5FA4-A807-F70EF2034122}"/>
                  </a:ext>
                </a:extLst>
              </p:cNvPr>
              <p:cNvSpPr txBox="1"/>
              <p:nvPr/>
            </p:nvSpPr>
            <p:spPr>
              <a:xfrm>
                <a:off x="4158054" y="1424452"/>
                <a:ext cx="122742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CA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CA" sz="1400" dirty="0">
                    <a:effectLst/>
                  </a:rPr>
                  <a:t>MV/cm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42C4F8-7D15-5FA4-A807-F70EF2034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054" y="1424452"/>
                <a:ext cx="1227427" cy="307777"/>
              </a:xfrm>
              <a:prstGeom prst="rect">
                <a:avLst/>
              </a:prstGeom>
              <a:blipFill>
                <a:blip r:embed="rId3"/>
                <a:stretch>
                  <a:fillRect b="-1923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5FA2A5-2D39-1447-998E-83409C03B7BB}"/>
                  </a:ext>
                </a:extLst>
              </p:cNvPr>
              <p:cNvSpPr txBox="1"/>
              <p:nvPr/>
            </p:nvSpPr>
            <p:spPr>
              <a:xfrm>
                <a:off x="6570349" y="1442644"/>
                <a:ext cx="1389785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CA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=130 </m:t>
                    </m:r>
                  </m:oMath>
                </a14:m>
                <a:r>
                  <a:rPr lang="en-CA" sz="1400" dirty="0">
                    <a:effectLst/>
                  </a:rPr>
                  <a:t>MV/cm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5FA2A5-2D39-1447-998E-83409C03B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349" y="1442644"/>
                <a:ext cx="1389785" cy="307777"/>
              </a:xfrm>
              <a:prstGeom prst="rect">
                <a:avLst/>
              </a:prstGeom>
              <a:blipFill>
                <a:blip r:embed="rId4"/>
                <a:stretch>
                  <a:fillRect t="-3846" b="-1923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97B85C-7F54-8E4D-32B8-8342B48B5ABC}"/>
                  </a:ext>
                </a:extLst>
              </p:cNvPr>
              <p:cNvSpPr txBox="1"/>
              <p:nvPr/>
            </p:nvSpPr>
            <p:spPr>
              <a:xfrm>
                <a:off x="3995696" y="4014471"/>
                <a:ext cx="1389785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CA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=206 </m:t>
                    </m:r>
                  </m:oMath>
                </a14:m>
                <a:r>
                  <a:rPr lang="en-CA" sz="1400" dirty="0">
                    <a:effectLst/>
                  </a:rPr>
                  <a:t>MV/cm</a:t>
                </a:r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97B85C-7F54-8E4D-32B8-8342B48B5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696" y="4014471"/>
                <a:ext cx="1389785" cy="307777"/>
              </a:xfrm>
              <a:prstGeom prst="rect">
                <a:avLst/>
              </a:prstGeom>
              <a:blipFill>
                <a:blip r:embed="rId5"/>
                <a:stretch>
                  <a:fillRect r="-893" b="-1923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99D8EE-073B-19FA-0DD7-6239848837E0}"/>
                  </a:ext>
                </a:extLst>
              </p:cNvPr>
              <p:cNvSpPr txBox="1"/>
              <p:nvPr/>
            </p:nvSpPr>
            <p:spPr>
              <a:xfrm>
                <a:off x="6539177" y="4034450"/>
                <a:ext cx="1389785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CA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=308 </m:t>
                    </m:r>
                  </m:oMath>
                </a14:m>
                <a:r>
                  <a:rPr lang="en-CA" sz="1400" dirty="0">
                    <a:effectLst/>
                  </a:rPr>
                  <a:t>MV/cm</a:t>
                </a:r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99D8EE-073B-19FA-0DD7-62398488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177" y="4034450"/>
                <a:ext cx="1389785" cy="307777"/>
              </a:xfrm>
              <a:prstGeom prst="rect">
                <a:avLst/>
              </a:prstGeom>
              <a:blipFill>
                <a:blip r:embed="rId6"/>
                <a:stretch>
                  <a:fillRect t="-3846" r="-901" b="-1923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962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F3C3-A5C1-61F5-2759-A1CA36B0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Dissociation Energy of H</a:t>
            </a:r>
            <a:r>
              <a:rPr lang="en-US" baseline="-25000" dirty="0">
                <a:cs typeface="Calibri" panose="020F0502020204030204" pitchFamily="34" charset="0"/>
              </a:rPr>
              <a:t>3</a:t>
            </a:r>
            <a:r>
              <a:rPr lang="en-US" baseline="30000" dirty="0">
                <a:cs typeface="Calibri" panose="020F0502020204030204" pitchFamily="34" charset="0"/>
              </a:rPr>
              <a:t>+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2DD5FA14-D522-F02A-9178-18C1FDC0A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1620" y="1690688"/>
            <a:ext cx="5966262" cy="4255844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D9647A-29E5-A985-AFB2-D2142ABC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F671C5-9517-A14A-F5DF-66692658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(Dec 5 – 9) CYC2022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0D65CE-DD09-250C-5301-AEADBE80C891}"/>
                  </a:ext>
                </a:extLst>
              </p:cNvPr>
              <p:cNvSpPr txBox="1"/>
              <p:nvPr/>
            </p:nvSpPr>
            <p:spPr>
              <a:xfrm>
                <a:off x="1410855" y="1765990"/>
                <a:ext cx="3158111" cy="3440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2000" b="0" i="0" u="none" strike="noStrike" baseline="0" dirty="0"/>
                  <a:t>Fitting the dissociation energy from previous graph: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=4.5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num>
                            <m:den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128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000" b="0" i="0" u="none" strike="noStrike" baseline="0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2000" b="0" i="0" u="none" strike="noStrike" baseline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i="0" u="none" strike="noStrike" baseline="0" dirty="0"/>
                  <a:t>E</a:t>
                </a:r>
                <a:r>
                  <a:rPr lang="en-US" sz="2000" dirty="0"/>
                  <a:t>xample</a:t>
                </a:r>
                <a:r>
                  <a:rPr lang="en-US" sz="2000" b="0" i="0" u="none" strike="noStrike" baseline="0" dirty="0"/>
                  <a:t>:</a:t>
                </a:r>
                <a:r>
                  <a:rPr lang="en-US" sz="2000" b="0" i="0" u="none" strike="noStrike" dirty="0"/>
                  <a:t> </a:t>
                </a:r>
                <a:r>
                  <a:rPr lang="en-US" sz="2000" b="0" i="0" u="none" strike="noStrike" baseline="0" dirty="0"/>
                  <a:t>At </a:t>
                </a:r>
                <a:r>
                  <a:rPr lang="en-US" sz="2000" dirty="0"/>
                  <a:t>1</a:t>
                </a:r>
                <a:r>
                  <a:rPr lang="en-US" sz="2000" b="0" i="0" u="none" strike="noStrike" baseline="0" dirty="0"/>
                  <a:t> </a:t>
                </a:r>
                <a:r>
                  <a:rPr lang="en-US" sz="2000" dirty="0"/>
                  <a:t>G</a:t>
                </a:r>
                <a:r>
                  <a:rPr lang="en-US" sz="2000" b="0" i="0" u="none" strike="noStrike" baseline="0" dirty="0"/>
                  <a:t>eV/u in a </a:t>
                </a:r>
                <a:r>
                  <a:rPr lang="en-US" sz="2000" dirty="0"/>
                  <a:t>3</a:t>
                </a:r>
                <a:r>
                  <a:rPr lang="en-US" sz="2000" b="0" i="0" u="none" strike="noStrike" baseline="0" dirty="0"/>
                  <a:t> T field,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u="none" strike="noStrike" baseline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CA" sz="2000" b="0" i="1" u="none" strike="noStrike" baseline="0" dirty="0" smtClean="0">
                        <a:latin typeface="Cambria Math" panose="02040503050406030204" pitchFamily="18" charset="0"/>
                      </a:rPr>
                      <m:t>16.3</m:t>
                    </m:r>
                  </m:oMath>
                </a14:m>
                <a:r>
                  <a:rPr lang="en-US" sz="2000" b="0" i="0" u="none" strike="noStrike" baseline="0" dirty="0"/>
                  <a:t> MV/cm,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CA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~4.0</m:t>
                    </m:r>
                  </m:oMath>
                </a14:m>
                <a:r>
                  <a:rPr lang="en-MY" sz="2000" dirty="0"/>
                  <a:t> eV. Any excited state with energy greater than 4 eV will dissociate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0D65CE-DD09-250C-5301-AEADBE80C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55" y="1765990"/>
                <a:ext cx="3158111" cy="3440685"/>
              </a:xfrm>
              <a:prstGeom prst="rect">
                <a:avLst/>
              </a:prstGeom>
              <a:blipFill>
                <a:blip r:embed="rId3"/>
                <a:stretch>
                  <a:fillRect l="-1200" t="-1107" r="-4000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443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1AF7-6027-5BB4-FD0A-537B327F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population of H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FC7A8-658F-CD6C-1C9B-019D6C67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1379B-23D2-01CD-3368-FD673800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dirty="0"/>
              <a:t>(Dec 5 – 9) CYC2022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7AB47-1B7D-5B4D-739C-474C5A2E3EE3}"/>
              </a:ext>
            </a:extLst>
          </p:cNvPr>
          <p:cNvSpPr txBox="1"/>
          <p:nvPr/>
        </p:nvSpPr>
        <p:spPr>
          <a:xfrm>
            <a:off x="0" y="6356350"/>
            <a:ext cx="358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i="1" dirty="0">
                <a:effectLst/>
              </a:rPr>
              <a:t>V.G. </a:t>
            </a:r>
            <a:r>
              <a:rPr lang="en-CA" sz="1200" i="1" dirty="0" err="1">
                <a:effectLst/>
              </a:rPr>
              <a:t>Anicich</a:t>
            </a:r>
            <a:r>
              <a:rPr lang="en-CA" sz="1200" i="1" dirty="0">
                <a:effectLst/>
              </a:rPr>
              <a:t> et. al. International Journal of Mass Spectrometry and Ion Processes,</a:t>
            </a:r>
            <a:r>
              <a:rPr lang="en-CA" sz="1200" dirty="0"/>
              <a:t> </a:t>
            </a:r>
            <a:r>
              <a:rPr lang="en-CA" sz="1200" i="1" dirty="0">
                <a:effectLst/>
              </a:rPr>
              <a:t>55(2):189–215, 1984</a:t>
            </a:r>
            <a:endParaRPr lang="en-CA" sz="1200" dirty="0">
              <a:effectLst/>
            </a:endParaRP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089415CB-C1A2-73BD-BFEE-097DC0AF4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08" y="1593057"/>
            <a:ext cx="57531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52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0FB1-6926-5C39-5ABD-F50A31A8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Lorentz Dissociation of H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B7548-9C3B-A568-EC61-10DEB265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C9C82-E676-632F-891B-2017DBD0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7A48DB-5157-1BDF-790E-DEAE9723A2CA}"/>
              </a:ext>
            </a:extLst>
          </p:cNvPr>
          <p:cNvSpPr txBox="1"/>
          <p:nvPr/>
        </p:nvSpPr>
        <p:spPr>
          <a:xfrm>
            <a:off x="988868" y="1475862"/>
            <a:ext cx="10711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effectLst/>
              </a:rPr>
              <a:t>Assume the Hamiltonian is similar to that of the heteronuclear molecules by </a:t>
            </a:r>
            <a:r>
              <a:rPr lang="en-CA" dirty="0" err="1">
                <a:effectLst/>
              </a:rPr>
              <a:t>Hiskes</a:t>
            </a:r>
            <a:r>
              <a:rPr lang="en-CA" dirty="0">
                <a:effectLst/>
              </a:rPr>
              <a:t> et. al: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9465DF-A8B0-A01D-D55F-34D2B02FCF7E}"/>
              </a:ext>
            </a:extLst>
          </p:cNvPr>
          <p:cNvGrpSpPr/>
          <p:nvPr/>
        </p:nvGrpSpPr>
        <p:grpSpPr>
          <a:xfrm>
            <a:off x="1710578" y="1757869"/>
            <a:ext cx="9155014" cy="4655578"/>
            <a:chOff x="1710578" y="1757869"/>
            <a:chExt cx="9155014" cy="46555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21A79C-4921-F38F-648A-850C60CD1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0578" y="1757869"/>
              <a:ext cx="6295611" cy="46555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6563C4-CEDD-50A8-2B1C-12DD0B1A5BAF}"/>
                </a:ext>
              </a:extLst>
            </p:cNvPr>
            <p:cNvSpPr txBox="1"/>
            <p:nvPr/>
          </p:nvSpPr>
          <p:spPr>
            <a:xfrm>
              <a:off x="8122392" y="2893881"/>
              <a:ext cx="2743200" cy="646331"/>
            </a:xfrm>
            <a:prstGeom prst="rect">
              <a:avLst/>
            </a:prstGeom>
            <a:noFill/>
            <a:ln w="19050">
              <a:solidFill>
                <a:srgbClr val="79CEE7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r>
                <a:rPr lang="en-CA" sz="1800" dirty="0">
                  <a:effectLst/>
                </a:rPr>
                <a:t>Dashed lines: Power loss limit at 1 mA</a:t>
              </a:r>
              <a:endParaRPr lang="en-CA" sz="1800" b="1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45531A-B90C-0C3B-A29A-FA40D703B01A}"/>
                </a:ext>
              </a:extLst>
            </p:cNvPr>
            <p:cNvSpPr txBox="1"/>
            <p:nvPr/>
          </p:nvSpPr>
          <p:spPr>
            <a:xfrm>
              <a:off x="8118298" y="1912375"/>
              <a:ext cx="2717223" cy="646331"/>
            </a:xfrm>
            <a:prstGeom prst="rect">
              <a:avLst/>
            </a:prstGeom>
            <a:noFill/>
            <a:ln w="19050">
              <a:solidFill>
                <a:srgbClr val="79CEE7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CA" sz="1800" dirty="0">
                  <a:effectLst/>
                </a:rPr>
                <a:t>Solid line: Lorentz dissociation at respective 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11DE20-723B-F9F6-694C-80DDCA9F00D3}"/>
              </a:ext>
            </a:extLst>
          </p:cNvPr>
          <p:cNvGrpSpPr/>
          <p:nvPr/>
        </p:nvGrpSpPr>
        <p:grpSpPr>
          <a:xfrm>
            <a:off x="6406608" y="3795766"/>
            <a:ext cx="4424706" cy="1457218"/>
            <a:chOff x="6524595" y="3294297"/>
            <a:chExt cx="4424706" cy="14572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F4A21B-CCE9-A5F7-49CB-E9F1FF781804}"/>
                </a:ext>
              </a:extLst>
            </p:cNvPr>
            <p:cNvSpPr/>
            <p:nvPr/>
          </p:nvSpPr>
          <p:spPr>
            <a:xfrm>
              <a:off x="7222232" y="4533305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998BCD-7EB9-980F-D732-A00DFE8EAB0B}"/>
                </a:ext>
              </a:extLst>
            </p:cNvPr>
            <p:cNvSpPr/>
            <p:nvPr/>
          </p:nvSpPr>
          <p:spPr>
            <a:xfrm>
              <a:off x="7733948" y="4470020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4FCF76-747A-D373-705D-953035CC2DD4}"/>
                </a:ext>
              </a:extLst>
            </p:cNvPr>
            <p:cNvSpPr txBox="1"/>
            <p:nvPr/>
          </p:nvSpPr>
          <p:spPr>
            <a:xfrm>
              <a:off x="8206101" y="3294297"/>
              <a:ext cx="27432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dirty="0">
                  <a:solidFill>
                    <a:srgbClr val="79CEE7"/>
                  </a:solidFill>
                </a:rPr>
                <a:t>Blue dots</a:t>
              </a:r>
              <a:r>
                <a:rPr lang="en-CA" dirty="0"/>
                <a:t>: Max allowed energy for hands-on </a:t>
              </a:r>
              <a:r>
                <a:rPr lang="en-CA" dirty="0" err="1"/>
                <a:t>maintanence</a:t>
              </a:r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020B0E-B845-1A03-C1A4-A769CAA40AE1}"/>
                </a:ext>
              </a:extLst>
            </p:cNvPr>
            <p:cNvSpPr/>
            <p:nvPr/>
          </p:nvSpPr>
          <p:spPr>
            <a:xfrm>
              <a:off x="6524595" y="4606042"/>
              <a:ext cx="152400" cy="145473"/>
            </a:xfrm>
            <a:prstGeom prst="ellipse">
              <a:avLst/>
            </a:prstGeom>
            <a:solidFill>
              <a:srgbClr val="79C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46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B537-6F2E-2151-90B6-366CD004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6B91-FF50-A68A-4D09-5D447068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CA" sz="2400" dirty="0">
                <a:effectLst/>
              </a:rPr>
              <a:t>Overall, the order of stability goes from H</a:t>
            </a:r>
            <a:r>
              <a:rPr lang="en-CA" sz="2400" baseline="-25000" dirty="0">
                <a:effectLst/>
              </a:rPr>
              <a:t>3</a:t>
            </a:r>
            <a:r>
              <a:rPr lang="en-CA" sz="2400" baseline="30000" dirty="0">
                <a:effectLst/>
              </a:rPr>
              <a:t>+</a:t>
            </a:r>
            <a:r>
              <a:rPr lang="en-CA" sz="2400" dirty="0">
                <a:effectLst/>
              </a:rPr>
              <a:t>&gt;H</a:t>
            </a:r>
            <a:r>
              <a:rPr lang="en-CA" sz="2400" baseline="-25000" dirty="0">
                <a:effectLst/>
              </a:rPr>
              <a:t>2</a:t>
            </a:r>
            <a:r>
              <a:rPr lang="en-CA" sz="2400" baseline="30000" dirty="0">
                <a:effectLst/>
              </a:rPr>
              <a:t>+</a:t>
            </a:r>
            <a:r>
              <a:rPr lang="en-CA" sz="2400" dirty="0"/>
              <a:t>&gt;</a:t>
            </a:r>
            <a:r>
              <a:rPr lang="en-CA" sz="2400" dirty="0">
                <a:effectLst/>
              </a:rPr>
              <a:t>H</a:t>
            </a:r>
            <a:r>
              <a:rPr lang="en-CA" sz="2400" baseline="30000" dirty="0">
                <a:effectLst/>
              </a:rPr>
              <a:t>-</a:t>
            </a:r>
            <a:r>
              <a:rPr lang="en-CA" sz="2400" dirty="0">
                <a:effectLst/>
              </a:rPr>
              <a:t> at energy greater than 100 MeV/u. </a:t>
            </a:r>
          </a:p>
          <a:p>
            <a:r>
              <a:rPr lang="en-CA" sz="2400" dirty="0"/>
              <a:t>At low energy &lt; 100 MeV/u, H- is the most cost efficient; while H3+ is the most stable at energy higher than </a:t>
            </a:r>
            <a:r>
              <a:rPr lang="en-CA" sz="2400" dirty="0">
                <a:effectLst/>
              </a:rPr>
              <a:t>100 MeV/u. </a:t>
            </a:r>
          </a:p>
          <a:p>
            <a:r>
              <a:rPr lang="en-CA" sz="2400" dirty="0">
                <a:effectLst/>
              </a:rPr>
              <a:t>In general, a larger machine is more conducive for stripping extraction at a high power due to a lower Lorentz dissociation at a lower B and a larger power loss permissible for hands-on maintenance.</a:t>
            </a:r>
          </a:p>
          <a:p>
            <a:r>
              <a:rPr lang="en-CA" sz="2400" dirty="0"/>
              <a:t>Initial state distribution from the ion source is the game-changer: important to be able to tune it accordingly.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2BA10-966E-CA1F-963F-0FCFC27F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0F295-0DF9-267B-D6B9-E59D5F49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</p:spTree>
    <p:extLst>
      <p:ext uri="{BB962C8B-B14F-4D97-AF65-F5344CB8AC3E}">
        <p14:creationId xmlns:p14="http://schemas.microsoft.com/office/powerpoint/2010/main" val="2127855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B537-6F2E-2151-90B6-366CD004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6B91-FF50-A68A-4D09-5D447068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6554"/>
            <a:ext cx="10360742" cy="3495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effectLst/>
              </a:rPr>
              <a:t>Experimental verification is NECESSARY, especially for H</a:t>
            </a:r>
            <a:r>
              <a:rPr lang="en-CA" baseline="-25000" dirty="0">
                <a:effectLst/>
              </a:rPr>
              <a:t>2</a:t>
            </a:r>
            <a:r>
              <a:rPr lang="en-CA" baseline="30000" dirty="0">
                <a:effectLst/>
              </a:rPr>
              <a:t>+ </a:t>
            </a:r>
            <a:r>
              <a:rPr lang="en-CA" dirty="0">
                <a:effectLst/>
              </a:rPr>
              <a:t>and H</a:t>
            </a:r>
            <a:r>
              <a:rPr lang="en-CA" baseline="-25000" dirty="0">
                <a:effectLst/>
              </a:rPr>
              <a:t>3</a:t>
            </a:r>
            <a:r>
              <a:rPr lang="en-CA" baseline="30000" dirty="0">
                <a:effectLst/>
              </a:rPr>
              <a:t>+</a:t>
            </a:r>
            <a:r>
              <a:rPr lang="en-CA" dirty="0">
                <a:effectLst/>
              </a:rPr>
              <a:t>,</a:t>
            </a:r>
            <a:r>
              <a:rPr lang="en-CA" dirty="0"/>
              <a:t> as </a:t>
            </a:r>
            <a:r>
              <a:rPr lang="en-CA" dirty="0">
                <a:effectLst/>
              </a:rPr>
              <a:t>many practical factors have been omitted.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2BA10-966E-CA1F-963F-0FCFC27F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0F295-0DF9-267B-D6B9-E59D5F49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</p:spTree>
    <p:extLst>
      <p:ext uri="{BB962C8B-B14F-4D97-AF65-F5344CB8AC3E}">
        <p14:creationId xmlns:p14="http://schemas.microsoft.com/office/powerpoint/2010/main" val="2424616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10">
            <a:extLst>
              <a:ext uri="{FF2B5EF4-FFF2-40B4-BE49-F238E27FC236}">
                <a16:creationId xmlns:a16="http://schemas.microsoft.com/office/drawing/2014/main" id="{CADDF58F-86DC-42FC-BA79-2DE366AE2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1AE2FDE4-8ECB-4D0B-B871-D4EE5260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12192000" cy="616547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B4664-44AE-6094-4564-4859C9D8D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rcRect t="25802" b="2721"/>
          <a:stretch/>
        </p:blipFill>
        <p:spPr>
          <a:xfrm>
            <a:off x="20" y="11"/>
            <a:ext cx="12191980" cy="6165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2AE261-5E66-0DCE-8509-E4EDB3304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567" y="1275388"/>
            <a:ext cx="10749388" cy="2630983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36DE7-CF02-719A-6992-0E9399F4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777240" cy="7315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C38C08-47C7-4847-B0BE-B9D8DEEB3D1B}" type="slidenum">
              <a:rPr lang="en-US" sz="2200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2200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E23C6-D443-15CC-31D6-3AED959D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45642"/>
            <a:ext cx="3474720" cy="240175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chemeClr val="tx2"/>
                </a:solidFill>
              </a:rPr>
              <a:t>(Dec 5 – 9) CYC2022 </a:t>
            </a:r>
          </a:p>
        </p:txBody>
      </p:sp>
      <p:cxnSp>
        <p:nvCxnSpPr>
          <p:cNvPr id="56" name="Straight Connector 14">
            <a:extLst>
              <a:ext uri="{FF2B5EF4-FFF2-40B4-BE49-F238E27FC236}">
                <a16:creationId xmlns:a16="http://schemas.microsoft.com/office/drawing/2014/main" id="{3626A706-9810-494F-A2F8-643E846E1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6">
            <a:extLst>
              <a:ext uri="{FF2B5EF4-FFF2-40B4-BE49-F238E27FC236}">
                <a16:creationId xmlns:a16="http://schemas.microsoft.com/office/drawing/2014/main" id="{4253B26C-A5F3-49F0-8922-EB43FBAF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18">
            <a:extLst>
              <a:ext uri="{FF2B5EF4-FFF2-40B4-BE49-F238E27FC236}">
                <a16:creationId xmlns:a16="http://schemas.microsoft.com/office/drawing/2014/main" id="{58E54BF0-55C2-4FF6-89CB-81C22040A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0BDB967-17E0-4171-B770-5CB486217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0">
              <a:extLst>
                <a:ext uri="{FF2B5EF4-FFF2-40B4-BE49-F238E27FC236}">
                  <a16:creationId xmlns:a16="http://schemas.microsoft.com/office/drawing/2014/main" id="{1BC5D014-5B15-41E7-BDA8-26728CF8A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7609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3E11-F0C2-B068-EFC9-AD402BB5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FF6F4-47C1-8F53-9714-D64EE514B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2E9F2-D3D6-4998-5007-F2350F96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A07BE-1A93-0ED4-44F4-5BEC6D0C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01573"/>
            <a:ext cx="12191999" cy="803702"/>
          </a:xfrm>
        </p:spPr>
        <p:txBody>
          <a:bodyPr>
            <a:normAutofit/>
          </a:bodyPr>
          <a:lstStyle/>
          <a:p>
            <a:pPr algn="ctr"/>
            <a:r>
              <a:rPr lang="en-MY" dirty="0"/>
              <a:t>Introduction</a:t>
            </a:r>
            <a:endParaRPr lang="en-MY" baseline="300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277941" y="39944"/>
            <a:ext cx="167587" cy="33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1" tIns="41475" rIns="82951" bIns="4147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33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0FEB-0B3F-4F0D-95B7-C00CE76B9C0D}" type="slidenum">
              <a:rPr kumimoji="1" lang="ja-JP" altLang="en-US" smtClean="0"/>
              <a:t>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D709DC-20F1-7EAA-F430-BD59CF5C5541}"/>
                  </a:ext>
                </a:extLst>
              </p:cNvPr>
              <p:cNvSpPr/>
              <p:nvPr/>
            </p:nvSpPr>
            <p:spPr>
              <a:xfrm>
                <a:off x="11601578" y="1026584"/>
                <a:ext cx="268022" cy="315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sz="1452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52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D709DC-20F1-7EAA-F430-BD59CF5C55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578" y="1026584"/>
                <a:ext cx="268022" cy="315792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4">
                <a:extLst>
                  <a:ext uri="{FF2B5EF4-FFF2-40B4-BE49-F238E27FC236}">
                    <a16:creationId xmlns:a16="http://schemas.microsoft.com/office/drawing/2014/main" id="{405C7D9A-1BCF-4F0B-F59E-915C99D116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6020971"/>
                  </p:ext>
                </p:extLst>
              </p:nvPr>
            </p:nvGraphicFramePr>
            <p:xfrm>
              <a:off x="1627347" y="1591362"/>
              <a:ext cx="8937306" cy="420021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468653">
                      <a:extLst>
                        <a:ext uri="{9D8B030D-6E8A-4147-A177-3AD203B41FA5}">
                          <a16:colId xmlns:a16="http://schemas.microsoft.com/office/drawing/2014/main" val="3398537663"/>
                        </a:ext>
                      </a:extLst>
                    </a:gridCol>
                    <a:gridCol w="4468653">
                      <a:extLst>
                        <a:ext uri="{9D8B030D-6E8A-4147-A177-3AD203B41FA5}">
                          <a16:colId xmlns:a16="http://schemas.microsoft.com/office/drawing/2014/main" val="2406438304"/>
                        </a:ext>
                      </a:extLst>
                    </a:gridCol>
                  </a:tblGrid>
                  <a:tr h="3477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Electrostatic extraction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Stripping extraction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71378965"/>
                      </a:ext>
                    </a:extLst>
                  </a:tr>
                  <a:tr h="347715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MY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MY" sz="20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CA" sz="2000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9CEE7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MY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MY" sz="20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MY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CA" sz="20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MY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MY" sz="20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MY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MY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CA" sz="20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MY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MY" sz="20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CA" sz="2000" b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MY" sz="20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/>
                            <a:t> etc.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9CEE7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9003746"/>
                      </a:ext>
                    </a:extLst>
                  </a:tr>
                  <a:tr h="2233391">
                    <a:tc>
                      <a:txBody>
                        <a:bodyPr/>
                        <a:lstStyle/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/>
                            <a:t>No magnetic field or energy limit from Lorentz dissociation</a:t>
                          </a:r>
                        </a:p>
                        <a:p>
                          <a:pPr marL="414772" marR="0" lvl="0" indent="-414772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MY" sz="2000" dirty="0"/>
                            <a:t>A large final turn separation and small beam size is needed</a:t>
                          </a:r>
                        </a:p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/>
                            <a:t>Activation from beam loss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>
                              <a:latin typeface="+mn-lt"/>
                              <a:ea typeface="Cambria Math" panose="02040503050406030204" pitchFamily="18" charset="0"/>
                            </a:rPr>
                            <a:t>Turn separation is not necessary</a:t>
                          </a:r>
                        </a:p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/>
                            <a:t>A limited magnetic field and maximum energy (to prevent a large Lorentz loss)</a:t>
                          </a:r>
                        </a:p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>
                              <a:latin typeface="+mn-lt"/>
                            </a:rPr>
                            <a:t>Regular replacement of extraction foil</a:t>
                          </a:r>
                          <a:endParaRPr lang="en-GB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1566502"/>
                      </a:ext>
                    </a:extLst>
                  </a:tr>
                  <a:tr h="1174339">
                    <a:tc>
                      <a:txBody>
                        <a:bodyPr/>
                        <a:lstStyle/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/>
                            <a:t>PSI, </a:t>
                          </a:r>
                          <a:r>
                            <a:rPr lang="en-MY" sz="2000" dirty="0" err="1"/>
                            <a:t>iThemba</a:t>
                          </a:r>
                          <a:r>
                            <a:rPr lang="en-MY" sz="2000" dirty="0"/>
                            <a:t>, RIKEN etc.</a:t>
                          </a:r>
                        </a:p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/>
                            <a:t>Commercial cyclotrons: IBA-C235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9CEE7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GB" sz="2000" dirty="0">
                              <a:latin typeface="+mn-lt"/>
                            </a:rPr>
                            <a:t>TRIUMF, </a:t>
                          </a:r>
                          <a:r>
                            <a:rPr lang="en-GB" sz="2000" dirty="0" err="1">
                              <a:latin typeface="+mn-lt"/>
                            </a:rPr>
                            <a:t>Dea</a:t>
                          </a:r>
                          <a14:m>
                            <m:oMath xmlns:m="http://schemas.openxmlformats.org/officeDocument/2006/math"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r>
                            <a:rPr lang="en-GB" sz="2000" dirty="0">
                              <a:latin typeface="+mn-lt"/>
                            </a:rPr>
                            <a:t>alus(plan)</a:t>
                          </a:r>
                          <a:endParaRPr lang="en-GB" sz="2000" baseline="0" dirty="0">
                            <a:latin typeface="+mn-lt"/>
                          </a:endParaRPr>
                        </a:p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GB" sz="2000" baseline="0" dirty="0">
                              <a:latin typeface="+mn-lt"/>
                            </a:rPr>
                            <a:t>Commercial cyclotrons: TR30, </a:t>
                          </a:r>
                          <a:r>
                            <a:rPr lang="en-CA" sz="2000" dirty="0"/>
                            <a:t>IBA-Cyclone 30 etc. </a:t>
                          </a:r>
                          <a:endParaRPr lang="en-GB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9CEE7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205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4">
                <a:extLst>
                  <a:ext uri="{FF2B5EF4-FFF2-40B4-BE49-F238E27FC236}">
                    <a16:creationId xmlns:a16="http://schemas.microsoft.com/office/drawing/2014/main" id="{405C7D9A-1BCF-4F0B-F59E-915C99D116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6020971"/>
                  </p:ext>
                </p:extLst>
              </p:nvPr>
            </p:nvGraphicFramePr>
            <p:xfrm>
              <a:off x="1627347" y="1591362"/>
              <a:ext cx="8937306" cy="4200210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4468653">
                      <a:extLst>
                        <a:ext uri="{9D8B030D-6E8A-4147-A177-3AD203B41FA5}">
                          <a16:colId xmlns:a16="http://schemas.microsoft.com/office/drawing/2014/main" val="3398537663"/>
                        </a:ext>
                      </a:extLst>
                    </a:gridCol>
                    <a:gridCol w="4468653">
                      <a:extLst>
                        <a:ext uri="{9D8B030D-6E8A-4147-A177-3AD203B41FA5}">
                          <a16:colId xmlns:a16="http://schemas.microsoft.com/office/drawing/2014/main" val="240643830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Electrostatic extraction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Stripping extraction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7137896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4" t="-106250" r="-100568" b="-8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84" t="-106250" r="-568" b="-8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9003746"/>
                      </a:ext>
                    </a:extLst>
                  </a:tr>
                  <a:tr h="2233391">
                    <a:tc>
                      <a:txBody>
                        <a:bodyPr/>
                        <a:lstStyle/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/>
                            <a:t>No magnetic field or energy limit from Lorentz dissociation</a:t>
                          </a:r>
                        </a:p>
                        <a:p>
                          <a:pPr marL="414772" marR="0" lvl="0" indent="-414772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en-MY" sz="2000" dirty="0"/>
                            <a:t>A large final turn separation and small beam size is needed</a:t>
                          </a:r>
                        </a:p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/>
                            <a:t>Activation from beam loss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>
                              <a:latin typeface="+mn-lt"/>
                              <a:ea typeface="Cambria Math" panose="02040503050406030204" pitchFamily="18" charset="0"/>
                            </a:rPr>
                            <a:t>Turn separation is not necessary</a:t>
                          </a:r>
                        </a:p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/>
                            <a:t>A limited magnetic field and maximum energy (to prevent a large Lorentz loss)</a:t>
                          </a:r>
                        </a:p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>
                              <a:latin typeface="+mn-lt"/>
                            </a:rPr>
                            <a:t>Regular replacement of extraction foil</a:t>
                          </a:r>
                          <a:endParaRPr lang="en-GB" sz="20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1566502"/>
                      </a:ext>
                    </a:extLst>
                  </a:tr>
                  <a:tr h="1174339">
                    <a:tc>
                      <a:txBody>
                        <a:bodyPr/>
                        <a:lstStyle/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/>
                            <a:t>PSI, </a:t>
                          </a:r>
                          <a:r>
                            <a:rPr lang="en-MY" sz="2000" dirty="0" err="1"/>
                            <a:t>iThemba</a:t>
                          </a:r>
                          <a:r>
                            <a:rPr lang="en-MY" sz="2000" dirty="0"/>
                            <a:t>, RIKEN etc.</a:t>
                          </a:r>
                        </a:p>
                        <a:p>
                          <a:pPr marL="414772" indent="-414772" algn="l">
                            <a:spcBef>
                              <a:spcPts val="272"/>
                            </a:spcBef>
                            <a:spcAft>
                              <a:spcPts val="272"/>
                            </a:spcAft>
                            <a:buFont typeface="+mj-lt"/>
                            <a:buAutoNum type="arabicPeriod"/>
                          </a:pPr>
                          <a:r>
                            <a:rPr lang="en-MY" sz="2000" dirty="0"/>
                            <a:t>Commercial cyclotrons: IBA-C235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9CEE7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206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84" t="-260215" r="-568" b="-10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2059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862E3A9-2970-32C9-3BAA-839B3ED3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41D3E5-C632-BD38-2425-0EC0E55249E0}"/>
              </a:ext>
            </a:extLst>
          </p:cNvPr>
          <p:cNvSpPr txBox="1"/>
          <p:nvPr/>
        </p:nvSpPr>
        <p:spPr>
          <a:xfrm>
            <a:off x="6421348" y="1212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80F05D-6ADB-77DE-8ADA-1FEFA5CC53E3}"/>
              </a:ext>
            </a:extLst>
          </p:cNvPr>
          <p:cNvSpPr/>
          <p:nvPr/>
        </p:nvSpPr>
        <p:spPr>
          <a:xfrm>
            <a:off x="6494920" y="2764221"/>
            <a:ext cx="4015424" cy="101950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90AA68-3C3A-5822-53F8-D4444190369A}"/>
                  </a:ext>
                </a:extLst>
              </p:cNvPr>
              <p:cNvSpPr txBox="1"/>
              <p:nvPr/>
            </p:nvSpPr>
            <p:spPr>
              <a:xfrm>
                <a:off x="4505887" y="1536800"/>
                <a:ext cx="32169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𝛾𝛽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𝛾𝛽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3.1 </m:t>
                          </m:r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Tm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90AA68-3C3A-5822-53F8-D44441903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887" y="1536800"/>
                <a:ext cx="3216971" cy="307777"/>
              </a:xfrm>
              <a:prstGeom prst="rect">
                <a:avLst/>
              </a:prstGeom>
              <a:blipFill>
                <a:blip r:embed="rId2"/>
                <a:stretch>
                  <a:fillRect l="-1961" t="-384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F9B8029-0E12-2827-234D-F6394F4AA649}"/>
              </a:ext>
            </a:extLst>
          </p:cNvPr>
          <p:cNvGrpSpPr/>
          <p:nvPr/>
        </p:nvGrpSpPr>
        <p:grpSpPr>
          <a:xfrm>
            <a:off x="0" y="2217466"/>
            <a:ext cx="12192000" cy="3783138"/>
            <a:chOff x="0" y="2373331"/>
            <a:chExt cx="12192000" cy="3783138"/>
          </a:xfrm>
        </p:grpSpPr>
        <p:pic>
          <p:nvPicPr>
            <p:cNvPr id="14" name="Picture 1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F50B3F67-3F98-20D4-721B-EE95BDF6D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73331"/>
              <a:ext cx="4037585" cy="3312468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FBC10E76-C168-5225-2F78-C240FC64F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5581" y="2373331"/>
              <a:ext cx="4037585" cy="3312468"/>
            </a:xfrm>
            <a:prstGeom prst="rect">
              <a:avLst/>
            </a:prstGeom>
          </p:spPr>
        </p:pic>
        <p:pic>
          <p:nvPicPr>
            <p:cNvPr id="20" name="Picture 19" descr="Logo&#10;&#10;Description automatically generated">
              <a:extLst>
                <a:ext uri="{FF2B5EF4-FFF2-40B4-BE49-F238E27FC236}">
                  <a16:creationId xmlns:a16="http://schemas.microsoft.com/office/drawing/2014/main" id="{8A209986-D087-3E22-B6B4-9485DC10F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12095" y="2373331"/>
              <a:ext cx="3979905" cy="33124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E8B18DA-B2D7-E9F8-2DBF-FB9612AB3500}"/>
                    </a:ext>
                  </a:extLst>
                </p:cNvPr>
                <p:cNvSpPr txBox="1"/>
                <p:nvPr/>
              </p:nvSpPr>
              <p:spPr>
                <a:xfrm>
                  <a:off x="1497460" y="5787137"/>
                  <a:ext cx="78340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CA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CA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E8B18DA-B2D7-E9F8-2DBF-FB9612AB35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7460" y="5787137"/>
                  <a:ext cx="78340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71F762D-0125-EA9B-7F33-C6B5BCA40B5B}"/>
                    </a:ext>
                  </a:extLst>
                </p:cNvPr>
                <p:cNvSpPr txBox="1"/>
                <p:nvPr/>
              </p:nvSpPr>
              <p:spPr>
                <a:xfrm>
                  <a:off x="5704298" y="5787137"/>
                  <a:ext cx="78340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CA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CA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71F762D-0125-EA9B-7F33-C6B5BCA40B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4298" y="5787137"/>
                  <a:ext cx="7834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A630A81-6453-2E72-0B17-FBA0F78F7AB1}"/>
                    </a:ext>
                  </a:extLst>
                </p:cNvPr>
                <p:cNvSpPr txBox="1"/>
                <p:nvPr/>
              </p:nvSpPr>
              <p:spPr>
                <a:xfrm>
                  <a:off x="9911136" y="5787137"/>
                  <a:ext cx="78340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CA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CA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CA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A630A81-6453-2E72-0B17-FBA0F78F7A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1136" y="5787137"/>
                  <a:ext cx="7834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29C2AE8-9C68-B266-38A5-7C1C69D1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4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8B68BF16-3FDE-5822-CC67-90797787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E73E78-1346-A2A8-409D-29F6C06B9D11}"/>
              </a:ext>
            </a:extLst>
          </p:cNvPr>
          <p:cNvSpPr txBox="1">
            <a:spLocks/>
          </p:cNvSpPr>
          <p:nvPr/>
        </p:nvSpPr>
        <p:spPr>
          <a:xfrm>
            <a:off x="842480" y="365126"/>
            <a:ext cx="10511319" cy="1171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Stripping Extraction</a:t>
            </a:r>
          </a:p>
        </p:txBody>
      </p:sp>
    </p:spTree>
    <p:extLst>
      <p:ext uri="{BB962C8B-B14F-4D97-AF65-F5344CB8AC3E}">
        <p14:creationId xmlns:p14="http://schemas.microsoft.com/office/powerpoint/2010/main" val="154678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3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" name="Freeform: Shape 4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4" name="Freeform: Shape 4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FB5A233-CBBB-CCD1-2DB8-D9730341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Lorentz dissociation??</a:t>
            </a:r>
          </a:p>
        </p:txBody>
      </p:sp>
      <p:sp>
        <p:nvSpPr>
          <p:cNvPr id="65" name="Rectangle 4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E23C6-D443-15CC-31D6-3AED959D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(Dec 5 – 9) CYC2022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36DE7-CF02-719A-6992-0E9399F4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019" y="6356350"/>
            <a:ext cx="12688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0C38C08-47C7-4847-B0BE-B9D8DEEB3D1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5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FF5B-7E33-6E7C-CB4B-B60E9A2E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80" y="365126"/>
            <a:ext cx="10511319" cy="1171674"/>
          </a:xfrm>
        </p:spPr>
        <p:txBody>
          <a:bodyPr/>
          <a:lstStyle/>
          <a:p>
            <a:r>
              <a:rPr lang="en-US" dirty="0"/>
              <a:t>Equivalent Electric Field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8D75C3E-45E5-F178-B601-C8BE1DDD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569DE1-3498-D6B3-BADD-06CAAE05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4D492E-155E-8390-C47D-D82B1298C30E}"/>
              </a:ext>
            </a:extLst>
          </p:cNvPr>
          <p:cNvGrpSpPr/>
          <p:nvPr/>
        </p:nvGrpSpPr>
        <p:grpSpPr>
          <a:xfrm>
            <a:off x="960893" y="1495236"/>
            <a:ext cx="10630636" cy="4642905"/>
            <a:chOff x="1059749" y="1382911"/>
            <a:chExt cx="10630636" cy="4642905"/>
          </a:xfrm>
        </p:grpSpPr>
        <p:pic>
          <p:nvPicPr>
            <p:cNvPr id="7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97AE5965-BBE3-6335-FB90-F2FD11A26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724"/>
            <a:stretch/>
          </p:blipFill>
          <p:spPr>
            <a:xfrm>
              <a:off x="1059749" y="1382911"/>
              <a:ext cx="6242407" cy="46429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375CB3D-766A-13EC-9F4E-30A8D395BC83}"/>
                    </a:ext>
                  </a:extLst>
                </p:cNvPr>
                <p:cNvSpPr txBox="1"/>
                <p:nvPr/>
              </p:nvSpPr>
              <p:spPr>
                <a:xfrm>
                  <a:off x="7575585" y="2027386"/>
                  <a:ext cx="4044697" cy="19640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oMath>
                    </m:oMathPara>
                  </a14:m>
                  <a:endParaRPr lang="en-CA" sz="20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CA" sz="20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</m:t>
                                    </m:r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C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C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CA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en-CA" sz="20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CA" sz="20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𝛾𝛽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MV</m:t>
                            </m:r>
                            <m:r>
                              <a:rPr lang="en-CA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cm</m:t>
                            </m:r>
                          </m:e>
                        </m:d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𝛾𝛽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375CB3D-766A-13EC-9F4E-30A8D395B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5585" y="2027386"/>
                  <a:ext cx="4044697" cy="1964064"/>
                </a:xfrm>
                <a:prstGeom prst="rect">
                  <a:avLst/>
                </a:prstGeom>
                <a:blipFill>
                  <a:blip r:embed="rId3"/>
                  <a:stretch>
                    <a:fillRect r="-938"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E51D56-9C9C-7F29-6022-0188770456C5}"/>
                </a:ext>
              </a:extLst>
            </p:cNvPr>
            <p:cNvSpPr/>
            <p:nvPr/>
          </p:nvSpPr>
          <p:spPr>
            <a:xfrm>
              <a:off x="7575585" y="3574472"/>
              <a:ext cx="4114800" cy="5091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547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29EA35-9AD1-9F78-C3C8-854799F7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WKB Approximation</a:t>
            </a:r>
            <a:endParaRPr lang="en-US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E4495-B45F-C42D-F0AC-E945BA2F5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866"/>
          <a:stretch/>
        </p:blipFill>
        <p:spPr>
          <a:xfrm>
            <a:off x="1714072" y="1518383"/>
            <a:ext cx="5448729" cy="191061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0CA871-DA7E-5E7A-8912-4B7C5FE4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7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DC2B80B-530F-BEAA-A83E-7C6BDEB7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CA9D9B-D26E-AB7C-F020-47EA0E53D3B0}"/>
                  </a:ext>
                </a:extLst>
              </p:cNvPr>
              <p:cNvSpPr txBox="1"/>
              <p:nvPr/>
            </p:nvSpPr>
            <p:spPr>
              <a:xfrm>
                <a:off x="7094529" y="2528625"/>
                <a:ext cx="3784697" cy="20008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rad>
                    </m:oMath>
                  </m:oMathPara>
                </a14:m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∝ </m:t>
                      </m:r>
                      <m:sSup>
                        <m:sSup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</m:d>
                            </m:e>
                          </m:nary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sup>
                      </m:sSup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CA9D9B-D26E-AB7C-F020-47EA0E53D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529" y="2528625"/>
                <a:ext cx="3784697" cy="2000869"/>
              </a:xfrm>
              <a:prstGeom prst="rect">
                <a:avLst/>
              </a:prstGeom>
              <a:blipFill>
                <a:blip r:embed="rId3"/>
                <a:stretch>
                  <a:fillRect b="-2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F525BCCD-BE80-AD38-CEC0-9A11973085FD}"/>
              </a:ext>
            </a:extLst>
          </p:cNvPr>
          <p:cNvSpPr/>
          <p:nvPr/>
        </p:nvSpPr>
        <p:spPr>
          <a:xfrm>
            <a:off x="4805924" y="2342439"/>
            <a:ext cx="291548" cy="262503"/>
          </a:xfrm>
          <a:prstGeom prst="ellipse">
            <a:avLst/>
          </a:prstGeom>
          <a:solidFill>
            <a:srgbClr val="79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4F0490-EEB9-56ED-85DA-DDBA357D0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63" b="1"/>
          <a:stretch/>
        </p:blipFill>
        <p:spPr>
          <a:xfrm>
            <a:off x="1714072" y="3632984"/>
            <a:ext cx="5448729" cy="24085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069FAAC-2866-2F3D-1F8E-3B53FDF10C73}"/>
              </a:ext>
            </a:extLst>
          </p:cNvPr>
          <p:cNvSpPr/>
          <p:nvPr/>
        </p:nvSpPr>
        <p:spPr>
          <a:xfrm>
            <a:off x="4805924" y="4837269"/>
            <a:ext cx="291548" cy="262503"/>
          </a:xfrm>
          <a:prstGeom prst="ellipse">
            <a:avLst/>
          </a:prstGeom>
          <a:solidFill>
            <a:srgbClr val="79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215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139 L 0.13802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29EA35-9AD1-9F78-C3C8-854799F7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 of H</a:t>
            </a:r>
            <a:r>
              <a:rPr lang="en-US" baseline="30000" dirty="0"/>
              <a:t>-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0CA871-DA7E-5E7A-8912-4B7C5FE4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8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DC2B80B-530F-BEAA-A83E-7C6BDEB7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578D27-F545-6C2E-AFB5-B00366A89846}"/>
                  </a:ext>
                </a:extLst>
              </p:cNvPr>
              <p:cNvSpPr txBox="1"/>
              <p:nvPr/>
            </p:nvSpPr>
            <p:spPr>
              <a:xfrm>
                <a:off x="685800" y="1510152"/>
                <a:ext cx="10820400" cy="441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CA" b="0" dirty="0">
                    <a:latin typeface="Cambria Math" panose="02040503050406030204" pitchFamily="18" charset="0"/>
                  </a:rPr>
                  <a:t>Experimental lifetime of H</a:t>
                </a:r>
                <a:r>
                  <a:rPr lang="en-CA" b="0" baseline="30000" dirty="0">
                    <a:latin typeface="Cambria Math" panose="02040503050406030204" pitchFamily="18" charset="0"/>
                  </a:rPr>
                  <a:t>-</a:t>
                </a:r>
                <a:r>
                  <a:rPr lang="en-CA" b="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endParaRPr lang="en-CA" b="0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CA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CA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den>
                      </m:f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f>
                            <m:f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CA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CA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1600" b="0" i="0" smtClean="0">
                        <a:latin typeface="Cambria Math" panose="02040503050406030204" pitchFamily="18" charset="0"/>
                      </a:rPr>
                      <m:t>=3.07</m:t>
                    </m:r>
                    <m: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CA" sz="1600" dirty="0"/>
                  <a:t> Vs/m ;  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CA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1600" b="0" i="0" smtClean="0">
                        <a:latin typeface="Cambria Math" panose="02040503050406030204" pitchFamily="18" charset="0"/>
                      </a:rPr>
                      <m:t>=4.414</m:t>
                    </m:r>
                    <m:r>
                      <a:rPr lang="en-CA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CA" sz="1600" dirty="0"/>
                  <a:t> V/m (</a:t>
                </a:r>
                <a:r>
                  <a:rPr lang="en-CA" sz="1600" dirty="0">
                    <a:effectLst/>
                    <a:latin typeface="Helvetica" pitchFamily="2" charset="0"/>
                  </a:rPr>
                  <a:t>Keating et. </a:t>
                </a:r>
                <a:r>
                  <a:rPr lang="en-CA" sz="1600" dirty="0">
                    <a:latin typeface="Helvetica" pitchFamily="2" charset="0"/>
                  </a:rPr>
                  <a:t>a</a:t>
                </a:r>
                <a:r>
                  <a:rPr lang="en-CA" sz="1600" dirty="0">
                    <a:effectLst/>
                    <a:latin typeface="Helvetica" pitchFamily="2" charset="0"/>
                  </a:rPr>
                  <a:t>l.)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CA" dirty="0">
                    <a:latin typeface="Helvetica" pitchFamily="2" charset="0"/>
                  </a:rPr>
                  <a:t>Integrating it throughout acceleration, the survival fraction </a:t>
                </a:r>
                <a14:m>
                  <m:oMath xmlns:m="http://schemas.openxmlformats.org/officeDocument/2006/math">
                    <m:r>
                      <a:rPr lang="en-CA" b="0" i="1" smtClean="0">
                        <a:effectLst/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latin typeface="Helvetica" pitchFamily="2" charset="0"/>
                  </a:rPr>
                  <a:t> per distance (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>
                    <a:latin typeface="Helvetica" pitchFamily="2" charset="0"/>
                  </a:rPr>
                  <a:t>) becomes: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i="1" smtClean="0"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CA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CA" i="1" smtClean="0"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CA" b="0" i="1" smtClean="0">
                              <a:effectLst/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CA" b="0" i="1" smtClean="0"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CA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CA" b="0" i="1" smtClean="0">
                              <a:effectLst/>
                              <a:latin typeface="Cambria Math" panose="02040503050406030204" pitchFamily="18" charset="0"/>
                            </a:rPr>
                            <m:t>𝛾𝛽</m:t>
                          </m:r>
                          <m:r>
                            <a:rPr lang="en-CA" b="0" i="1" smtClean="0">
                              <a:effectLst/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CA" b="0" i="1" smtClean="0">
                              <a:effectLst/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CA" b="0" i="1" smtClean="0"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CA" b="0" i="1" dirty="0">
                  <a:effectLst/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effectLst/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b="0" i="1" smtClean="0"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CA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effectLst/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𝛾𝛽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CA" b="0" i="1" dirty="0">
                  <a:effectLst/>
                  <a:latin typeface="Cambria Math" panose="02040503050406030204" pitchFamily="18" charset="0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CA" dirty="0"/>
                  <a:t>The integrated fractional loss </a:t>
                </a:r>
                <a14:m>
                  <m:oMath xmlns:m="http://schemas.openxmlformats.org/officeDocument/2006/math">
                    <m:r>
                      <a:rPr lang="en-CA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CA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throughout acceleration is</a:t>
                </a:r>
                <a:endParaRPr lang="en-CA" b="0" dirty="0">
                  <a:effectLst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CA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CA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CA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CA" b="0" dirty="0">
                  <a:effectLst/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578D27-F545-6C2E-AFB5-B00366A8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10152"/>
                <a:ext cx="10820400" cy="4415311"/>
              </a:xfrm>
              <a:prstGeom prst="rect">
                <a:avLst/>
              </a:prstGeom>
              <a:blipFill>
                <a:blip r:embed="rId2"/>
                <a:stretch>
                  <a:fillRect l="-469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273648A-2672-78A8-8E13-03CFD10C496A}"/>
              </a:ext>
            </a:extLst>
          </p:cNvPr>
          <p:cNvSpPr/>
          <p:nvPr/>
        </p:nvSpPr>
        <p:spPr>
          <a:xfrm>
            <a:off x="4312228" y="1818409"/>
            <a:ext cx="3543300" cy="14859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001E-422E-CD60-7C13-1AB83041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Lorentz Dissociation of H</a:t>
            </a:r>
            <a:r>
              <a:rPr lang="en-US" baseline="30000" dirty="0"/>
              <a:t>-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17F67-07A6-A2D6-9BC2-EFDA15F4C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468" y="1341328"/>
            <a:ext cx="7222233" cy="50150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DD60F-6E0A-EEAB-6550-DEA90D0C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74DBC-71AC-84CD-ABA3-6861C2CA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(Dec 5 – 9) CYC2022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8747E8-6256-4A83-0462-662AA6B82BD1}"/>
                  </a:ext>
                </a:extLst>
              </p:cNvPr>
              <p:cNvSpPr txBox="1"/>
              <p:nvPr/>
            </p:nvSpPr>
            <p:spPr>
              <a:xfrm>
                <a:off x="7787987" y="5332006"/>
                <a:ext cx="14391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A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=0.46</m:t>
                      </m:r>
                      <m:r>
                        <a:rPr lang="en-CA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8747E8-6256-4A83-0462-662AA6B82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987" y="5332006"/>
                <a:ext cx="1439141" cy="369332"/>
              </a:xfrm>
              <a:prstGeom prst="rect">
                <a:avLst/>
              </a:prstGeom>
              <a:blipFill>
                <a:blip r:embed="rId3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C0696E8-FC39-80AF-A4D9-18BE9E9C6E26}"/>
              </a:ext>
            </a:extLst>
          </p:cNvPr>
          <p:cNvGrpSpPr/>
          <p:nvPr/>
        </p:nvGrpSpPr>
        <p:grpSpPr>
          <a:xfrm>
            <a:off x="6179127" y="2489633"/>
            <a:ext cx="2928911" cy="1082207"/>
            <a:chOff x="8051691" y="4266188"/>
            <a:chExt cx="2928911" cy="108220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1885B05-3899-D33D-BCC8-82E3F719E394}"/>
                </a:ext>
              </a:extLst>
            </p:cNvPr>
            <p:cNvCxnSpPr>
              <a:cxnSpLocks/>
            </p:cNvCxnSpPr>
            <p:nvPr/>
          </p:nvCxnSpPr>
          <p:spPr>
            <a:xfrm>
              <a:off x="8051691" y="4266188"/>
              <a:ext cx="676207" cy="32075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27082E-51F5-3E57-231E-6CE62BDE87C9}"/>
                    </a:ext>
                  </a:extLst>
                </p:cNvPr>
                <p:cNvSpPr txBox="1"/>
                <p:nvPr/>
              </p:nvSpPr>
              <p:spPr>
                <a:xfrm>
                  <a:off x="8727898" y="4425065"/>
                  <a:ext cx="2252704" cy="92333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A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</m:oMath>
                  </a14:m>
                  <a:r>
                    <a:rPr lang="en-CA" dirty="0">
                      <a:solidFill>
                        <a:srgbClr val="FF0000"/>
                      </a:solidFill>
                    </a:rPr>
                    <a:t>5% at 520 MeV</a:t>
                  </a:r>
                </a:p>
                <a:p>
                  <a:r>
                    <a:rPr lang="en-CA" dirty="0">
                      <a:solidFill>
                        <a:srgbClr val="FF0000"/>
                      </a:solidFill>
                    </a:rPr>
                    <a:t>Closed to the loss in TRIUMF cyclotron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27082E-51F5-3E57-231E-6CE62BDE8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7898" y="4425065"/>
                  <a:ext cx="2252704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2809" t="-2703" b="-9459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8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8679</TotalTime>
  <Words>1179</Words>
  <Application>Microsoft Macintosh PowerPoint</Application>
  <PresentationFormat>Widescreen</PresentationFormat>
  <Paragraphs>202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Century Schoolbook</vt:lpstr>
      <vt:lpstr>Helvetica</vt:lpstr>
      <vt:lpstr>Office Theme</vt:lpstr>
      <vt:lpstr>Stripping Extraction and Lorentz Dissociation</vt:lpstr>
      <vt:lpstr>Outlines</vt:lpstr>
      <vt:lpstr>Introduction</vt:lpstr>
      <vt:lpstr>PowerPoint Presentation</vt:lpstr>
      <vt:lpstr>What is Lorentz dissociation??</vt:lpstr>
      <vt:lpstr>Equivalent Electric Field</vt:lpstr>
      <vt:lpstr>WKB Approximation</vt:lpstr>
      <vt:lpstr>Lifetime of H-</vt:lpstr>
      <vt:lpstr>Example: Lorentz Dissociation of H-</vt:lpstr>
      <vt:lpstr>Power Loss Limit</vt:lpstr>
      <vt:lpstr>Lorentz Dissociation of H-</vt:lpstr>
      <vt:lpstr>Outlines</vt:lpstr>
      <vt:lpstr>General Introduction of H2+</vt:lpstr>
      <vt:lpstr>Theoretical lifetime of H2+</vt:lpstr>
      <vt:lpstr>State Population of H2+</vt:lpstr>
      <vt:lpstr>Lorentz Dissociation of H2+</vt:lpstr>
      <vt:lpstr>Lorentz Dissociation of H2+</vt:lpstr>
      <vt:lpstr>Lorentz Dissociation of H2+</vt:lpstr>
      <vt:lpstr>Outlines</vt:lpstr>
      <vt:lpstr>General Introduction of H3+</vt:lpstr>
      <vt:lpstr>Evidence: Lorentz Dissociation of H3+ at DCX-1 </vt:lpstr>
      <vt:lpstr>Potential Energy Surface</vt:lpstr>
      <vt:lpstr>Dissociation Energy of H3+</vt:lpstr>
      <vt:lpstr>State population of H3+</vt:lpstr>
      <vt:lpstr>Estimated Lorentz Dissociation of H3+ </vt:lpstr>
      <vt:lpstr>Conclusions</vt:lpstr>
      <vt:lpstr>Prospects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 Wen Koay</dc:creator>
  <cp:lastModifiedBy>Hui Wen Koay</cp:lastModifiedBy>
  <cp:revision>2</cp:revision>
  <dcterms:created xsi:type="dcterms:W3CDTF">2022-11-29T16:51:06Z</dcterms:created>
  <dcterms:modified xsi:type="dcterms:W3CDTF">2022-12-07T23:21:20Z</dcterms:modified>
</cp:coreProperties>
</file>