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7" r:id="rId3"/>
    <p:sldId id="330" r:id="rId4"/>
    <p:sldId id="329" r:id="rId5"/>
    <p:sldId id="332" r:id="rId6"/>
    <p:sldId id="314" r:id="rId7"/>
    <p:sldId id="318" r:id="rId8"/>
    <p:sldId id="323" r:id="rId9"/>
    <p:sldId id="324" r:id="rId10"/>
    <p:sldId id="325" r:id="rId11"/>
    <p:sldId id="322" r:id="rId12"/>
    <p:sldId id="315" r:id="rId13"/>
    <p:sldId id="333" r:id="rId14"/>
    <p:sldId id="317" r:id="rId15"/>
    <p:sldId id="321" r:id="rId16"/>
    <p:sldId id="319" r:id="rId17"/>
    <p:sldId id="326" r:id="rId18"/>
    <p:sldId id="327" r:id="rId19"/>
    <p:sldId id="316" r:id="rId20"/>
    <p:sldId id="328" r:id="rId21"/>
    <p:sldId id="31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. Chancy" initials=".C" lastIdx="1" clrIdx="0">
    <p:extLst>
      <p:ext uri="{19B8F6BF-5375-455C-9EA6-DF929625EA0E}">
        <p15:presenceInfo xmlns:p15="http://schemas.microsoft.com/office/powerpoint/2012/main" userId="a162240bcb936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FF"/>
    <a:srgbClr val="CE9838"/>
    <a:srgbClr val="41719C"/>
    <a:srgbClr val="3366CC"/>
    <a:srgbClr val="0066FF"/>
    <a:srgbClr val="0066CC"/>
    <a:srgbClr val="0310B9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6220" autoAdjust="0"/>
  </p:normalViewPr>
  <p:slideViewPr>
    <p:cSldViewPr snapToGrid="0">
      <p:cViewPr varScale="1">
        <p:scale>
          <a:sx n="110" d="100"/>
          <a:sy n="110" d="100"/>
        </p:scale>
        <p:origin x="54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1C003-9DEC-46F4-BC13-6E3839F3824C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0F5A9-B319-4A7B-B836-E2C34DA0E0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6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17250-F3E0-4C7A-9DDF-99B59344AE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D01B1-03F4-4A50-94EC-B7A7323FAE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98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D01B1-03F4-4A50-94EC-B7A7323FAE3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6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D01B1-03F4-4A50-94EC-B7A7323FAE3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37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D01B1-03F4-4A50-94EC-B7A7323FAE3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5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D01B1-03F4-4A50-94EC-B7A7323FAE3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22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3399" y="1741297"/>
            <a:ext cx="11125200" cy="1699092"/>
          </a:xfrm>
          <a:noFill/>
        </p:spPr>
        <p:txBody>
          <a:bodyPr anchor="ctr">
            <a:normAutofit/>
          </a:bodyPr>
          <a:lstStyle>
            <a:lvl1pPr algn="ctr">
              <a:defRPr sz="4000" baseline="0">
                <a:solidFill>
                  <a:srgbClr val="0000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9022" y="6382871"/>
            <a:ext cx="6993227" cy="365125"/>
          </a:xfr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3" y="86892"/>
            <a:ext cx="872005" cy="8720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3" y="86892"/>
            <a:ext cx="849058" cy="872005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250142" y="475129"/>
            <a:ext cx="8130988" cy="8964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7000">
                <a:schemeClr val="accent5">
                  <a:lumMod val="40000"/>
                  <a:lumOff val="60000"/>
                </a:schemeClr>
              </a:gs>
              <a:gs pos="31000">
                <a:schemeClr val="accent5">
                  <a:lumMod val="75000"/>
                </a:schemeClr>
              </a:gs>
              <a:gs pos="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3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838200" y="0"/>
            <a:ext cx="9950824" cy="700856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2997" y="923365"/>
            <a:ext cx="11191121" cy="5253598"/>
          </a:xfrm>
        </p:spPr>
        <p:txBody>
          <a:bodyPr/>
          <a:lstStyle>
            <a:lvl1pPr marL="358775" indent="-358775">
              <a:lnSpc>
                <a:spcPct val="130000"/>
              </a:lnSpc>
              <a:buSzPct val="80000"/>
              <a:buFont typeface="Wingdings" panose="05000000000000000000" pitchFamily="2" charset="2"/>
              <a:buChar char="p"/>
              <a:defRPr>
                <a:latin typeface="Calibri" panose="020F0502020204030204" pitchFamily="34" charset="0"/>
              </a:defRPr>
            </a:lvl1pPr>
            <a:lvl2pPr marL="538163" indent="-269875">
              <a:lnSpc>
                <a:spcPct val="130000"/>
              </a:lnSpc>
              <a:buSzPct val="80000"/>
              <a:buFont typeface="Wingdings" panose="05000000000000000000" pitchFamily="2" charset="2"/>
              <a:buChar char="l"/>
              <a:defRPr>
                <a:latin typeface="Calibri" panose="020F0502020204030204" pitchFamily="34" charset="0"/>
              </a:defRPr>
            </a:lvl2pPr>
            <a:lvl3pPr>
              <a:lnSpc>
                <a:spcPct val="130000"/>
              </a:lnSpc>
              <a:defRPr>
                <a:latin typeface="Calibri" panose="020F0502020204030204" pitchFamily="34" charset="0"/>
              </a:defRPr>
            </a:lvl3pPr>
            <a:lvl4pPr>
              <a:lnSpc>
                <a:spcPct val="13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13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 flipV="1">
            <a:off x="0" y="6347012"/>
            <a:ext cx="12192000" cy="0"/>
          </a:xfrm>
          <a:prstGeom prst="line">
            <a:avLst/>
          </a:prstGeom>
          <a:ln w="22225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94852" y="0"/>
            <a:ext cx="1127661" cy="702000"/>
            <a:chOff x="94852" y="0"/>
            <a:chExt cx="1127661" cy="702000"/>
          </a:xfrm>
        </p:grpSpPr>
        <p:sp>
          <p:nvSpPr>
            <p:cNvPr id="9" name="椭圆 8"/>
            <p:cNvSpPr/>
            <p:nvPr userDrawn="1"/>
          </p:nvSpPr>
          <p:spPr>
            <a:xfrm>
              <a:off x="462997" y="0"/>
              <a:ext cx="759516" cy="70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2" y="5912"/>
              <a:ext cx="676656" cy="694944"/>
            </a:xfrm>
            <a:prstGeom prst="rect">
              <a:avLst/>
            </a:prstGeom>
          </p:spPr>
        </p:pic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348A0BB6-9A92-48EF-8374-5B8ED019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04" y="1"/>
            <a:ext cx="9499819" cy="70085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页脚占位符 4">
            <a:extLst>
              <a:ext uri="{FF2B5EF4-FFF2-40B4-BE49-F238E27FC236}">
                <a16:creationId xmlns:a16="http://schemas.microsoft.com/office/drawing/2014/main" id="{B34C31EF-D6F8-417B-BDB8-9E6A5FE0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60" y="6443283"/>
            <a:ext cx="5872766" cy="365125"/>
          </a:xfr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20" name="页脚占位符 4">
            <a:extLst>
              <a:ext uri="{FF2B5EF4-FFF2-40B4-BE49-F238E27FC236}">
                <a16:creationId xmlns:a16="http://schemas.microsoft.com/office/drawing/2014/main" id="{FD5CC242-BB27-4C71-82B5-2AD47D120A60}"/>
              </a:ext>
            </a:extLst>
          </p:cNvPr>
          <p:cNvSpPr txBox="1">
            <a:spLocks/>
          </p:cNvSpPr>
          <p:nvPr userDrawn="1"/>
        </p:nvSpPr>
        <p:spPr>
          <a:xfrm>
            <a:off x="5914743" y="6346798"/>
            <a:ext cx="3080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5" name="灯片编号占位符 6">
            <a:extLst>
              <a:ext uri="{FF2B5EF4-FFF2-40B4-BE49-F238E27FC236}">
                <a16:creationId xmlns:a16="http://schemas.microsoft.com/office/drawing/2014/main" id="{7CF5429D-8B9F-4F4A-B262-D263C2E1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805" y="6443281"/>
            <a:ext cx="826704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zh-CN" altLang="en-US" sz="1200" b="1" kern="120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39739EC-D899-4047-A23A-092248928947}" type="slidenum">
              <a:rPr lang="en-US" altLang="zh-CN" smtClean="0"/>
              <a:pPr/>
              <a:t>‹#›</a:t>
            </a:fld>
            <a:endParaRPr lang="en-US" dirty="0"/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DE107D2F-8922-4FF1-90B7-D7F696B72798}"/>
              </a:ext>
            </a:extLst>
          </p:cNvPr>
          <p:cNvSpPr txBox="1">
            <a:spLocks/>
          </p:cNvSpPr>
          <p:nvPr userDrawn="1"/>
        </p:nvSpPr>
        <p:spPr>
          <a:xfrm>
            <a:off x="9185359" y="6443281"/>
            <a:ext cx="1441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9 December 2022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DAC222A-D867-411E-8945-56DA318A2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686" t="21588" b="45941"/>
          <a:stretch/>
        </p:blipFill>
        <p:spPr>
          <a:xfrm>
            <a:off x="118106" y="6437654"/>
            <a:ext cx="2784125" cy="31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302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2CB4-CAE7-4BED-89F6-F530D8658185}" type="datetime3">
              <a:rPr lang="en-US" altLang="zh-CN" smtClean="0"/>
              <a:t>9 December 2022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306763" y="6356348"/>
            <a:ext cx="5426074" cy="365125"/>
          </a:xfrm>
        </p:spPr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9739EC-D899-4047-A23A-092248928947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416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F874E-C5D6-4EC2-83A4-299BF930769E}" type="datetime3">
              <a:rPr lang="en-US" altLang="zh-CN" smtClean="0"/>
              <a:t>9 December 2022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90930" y="6356349"/>
            <a:ext cx="5656195" cy="365125"/>
          </a:xfrm>
        </p:spPr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9739EC-D899-4047-A23A-092248928947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08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1"/>
            <a:ext cx="9950824" cy="700855"/>
          </a:xfrm>
          <a:prstGeom prst="rect">
            <a:avLst/>
          </a:prstGeom>
          <a:solidFill>
            <a:srgbClr val="3366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923365"/>
            <a:ext cx="10515600" cy="525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923930" y="6356349"/>
            <a:ext cx="173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55A6-767B-4318-B122-72F591D590F4}" type="datetime3">
              <a:rPr lang="en-US" altLang="zh-CN" smtClean="0"/>
              <a:t>9 December 2022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44875" y="6356349"/>
            <a:ext cx="5302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23rd International Conference on Cyclotron and their Applications, Beijing, China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09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marL="360000"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f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sv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6.wmf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5.wmf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7.wmf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26" Type="http://schemas.openxmlformats.org/officeDocument/2006/relationships/image" Target="../media/image38.png"/><Relationship Id="rId21" Type="http://schemas.openxmlformats.org/officeDocument/2006/relationships/image" Target="../media/image32.png"/><Relationship Id="rId25" Type="http://schemas.openxmlformats.org/officeDocument/2006/relationships/image" Target="../media/image370.png"/><Relationship Id="rId2" Type="http://schemas.openxmlformats.org/officeDocument/2006/relationships/image" Target="../media/image18.wmf"/><Relationship Id="rId20" Type="http://schemas.openxmlformats.org/officeDocument/2006/relationships/image" Target="../media/image31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5.png"/><Relationship Id="rId23" Type="http://schemas.openxmlformats.org/officeDocument/2006/relationships/image" Target="../media/image34.png"/><Relationship Id="rId28" Type="http://schemas.openxmlformats.org/officeDocument/2006/relationships/image" Target="../media/image40.png"/><Relationship Id="rId19" Type="http://schemas.openxmlformats.org/officeDocument/2006/relationships/image" Target="../media/image30.png"/><Relationship Id="rId22" Type="http://schemas.openxmlformats.org/officeDocument/2006/relationships/image" Target="../media/image33.png"/><Relationship Id="rId27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152" y="1451296"/>
            <a:ext cx="11568447" cy="2207207"/>
          </a:xfrm>
        </p:spPr>
        <p:txBody>
          <a:bodyPr>
            <a:noAutofit/>
          </a:bodyPr>
          <a:lstStyle/>
          <a:p>
            <a:r>
              <a:rPr lang="en-US" altLang="zh-CN" sz="4800" dirty="0">
                <a:solidFill>
                  <a:srgbClr val="002060"/>
                </a:solidFill>
                <a:latin typeface="Arial Rounded MT Bold" panose="020F0704030504030204" pitchFamily="34" charset="0"/>
                <a:ea typeface="+mn-ea"/>
              </a:rPr>
              <a:t>Simulation Study of Inflector for High Intensity Ion Beam Injection</a:t>
            </a:r>
            <a:endParaRPr lang="zh-CN" altLang="en-US" sz="4800" dirty="0">
              <a:solidFill>
                <a:srgbClr val="002060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99" y="3658503"/>
            <a:ext cx="9144000" cy="186197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Xi Chen</a:t>
            </a:r>
          </a:p>
          <a:p>
            <a:endParaRPr lang="en-US" altLang="zh-CN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endParaRPr lang="en-US" altLang="zh-CN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C13840C4-C51C-45B8-9A1D-2C96B74ECA69}"/>
              </a:ext>
            </a:extLst>
          </p:cNvPr>
          <p:cNvSpPr txBox="1">
            <a:spLocks/>
          </p:cNvSpPr>
          <p:nvPr/>
        </p:nvSpPr>
        <p:spPr>
          <a:xfrm>
            <a:off x="1191236" y="5520475"/>
            <a:ext cx="9809527" cy="51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Institute of Modern Physics(IMP), Chinese Academy of Sciences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7DA536EF-391D-4E53-BED5-3B686D2A9E97}"/>
              </a:ext>
            </a:extLst>
          </p:cNvPr>
          <p:cNvSpPr txBox="1">
            <a:spLocks/>
          </p:cNvSpPr>
          <p:nvPr/>
        </p:nvSpPr>
        <p:spPr>
          <a:xfrm>
            <a:off x="1191236" y="5005908"/>
            <a:ext cx="9809527" cy="51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G.L. Dou, , B. Wang, X.W. Wang, Y. Yang,  </a:t>
            </a:r>
            <a:r>
              <a:rPr lang="en-US" altLang="zh-CN" sz="2000" dirty="0" err="1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Q.G</a:t>
            </a:r>
            <a:r>
              <a:rPr lang="en-US" altLang="zh-CN" sz="2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 Yao, </a:t>
            </a:r>
            <a:r>
              <a:rPr lang="en-US" altLang="zh-CN" sz="2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L. Yong, C.C. Li,</a:t>
            </a:r>
            <a:r>
              <a:rPr lang="en-US" altLang="zh-CN" sz="2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L.T. Sun,</a:t>
            </a:r>
            <a:r>
              <a:rPr lang="en-US" altLang="zh-CN" sz="2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H.W</a:t>
            </a:r>
            <a:r>
              <a:rPr lang="en-US" altLang="zh-CN" sz="2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 Zhao</a:t>
            </a:r>
            <a:r>
              <a:rPr lang="en-US" altLang="zh-CN" sz="20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altLang="zh-CN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0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4272E3E-B3C5-4979-9518-12028B0E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Modeling of the spiral inflector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39F2AB-BF58-4765-B733-4F5207E9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4889C7-4197-4B7B-BC73-2F16ED5F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10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4ED3CA-88A5-4ADD-A73D-72A27A75D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2" t="10337" r="12829" b="11502"/>
          <a:stretch/>
        </p:blipFill>
        <p:spPr>
          <a:xfrm>
            <a:off x="8071351" y="1341584"/>
            <a:ext cx="2237473" cy="204964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C78BA85-4267-40DB-88A7-445754BC713E}"/>
              </a:ext>
            </a:extLst>
          </p:cNvPr>
          <p:cNvSpPr/>
          <p:nvPr/>
        </p:nvSpPr>
        <p:spPr>
          <a:xfrm>
            <a:off x="231675" y="2877997"/>
            <a:ext cx="1575356" cy="974901"/>
          </a:xfrm>
          <a:prstGeom prst="roundRect">
            <a:avLst/>
          </a:prstGeom>
          <a:noFill/>
          <a:ln w="28575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943670-585E-4018-BCD8-4EECD2BA41C3}"/>
              </a:ext>
            </a:extLst>
          </p:cNvPr>
          <p:cNvSpPr txBox="1"/>
          <p:nvPr/>
        </p:nvSpPr>
        <p:spPr>
          <a:xfrm>
            <a:off x="340531" y="2929568"/>
            <a:ext cx="1575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Confirm the parameters of the inflector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481BA9-12BD-45D5-AE9A-EEE94E20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51" y="3529502"/>
            <a:ext cx="2235406" cy="2144985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5DEA82F-169E-47AC-8949-8B0BFB278B6F}"/>
              </a:ext>
            </a:extLst>
          </p:cNvPr>
          <p:cNvSpPr/>
          <p:nvPr/>
        </p:nvSpPr>
        <p:spPr>
          <a:xfrm>
            <a:off x="2330023" y="2903782"/>
            <a:ext cx="1954598" cy="974901"/>
          </a:xfrm>
          <a:prstGeom prst="roundRect">
            <a:avLst/>
          </a:prstGeom>
          <a:noFill/>
          <a:ln w="28575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B240FE-9BEA-4EE0-BF03-1C0857C04080}"/>
              </a:ext>
            </a:extLst>
          </p:cNvPr>
          <p:cNvSpPr txBox="1"/>
          <p:nvPr/>
        </p:nvSpPr>
        <p:spPr>
          <a:xfrm>
            <a:off x="2330024" y="2929568"/>
            <a:ext cx="1954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python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to calculate the edge points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EFA35C9-47BD-417A-9C59-0AE1189A078F}"/>
              </a:ext>
            </a:extLst>
          </p:cNvPr>
          <p:cNvSpPr/>
          <p:nvPr/>
        </p:nvSpPr>
        <p:spPr>
          <a:xfrm>
            <a:off x="4785941" y="2903782"/>
            <a:ext cx="1954597" cy="974901"/>
          </a:xfrm>
          <a:prstGeom prst="roundRect">
            <a:avLst/>
          </a:prstGeom>
          <a:noFill/>
          <a:ln w="28575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28B06E-57BE-4ECA-9ADB-BC3C5C5A31BF}"/>
              </a:ext>
            </a:extLst>
          </p:cNvPr>
          <p:cNvSpPr txBox="1"/>
          <p:nvPr/>
        </p:nvSpPr>
        <p:spPr>
          <a:xfrm>
            <a:off x="4729231" y="2929568"/>
            <a:ext cx="204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VBA script of CST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to establish the 3D inflector model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03A8C964-2D2E-4E5F-9DBA-F691B98E1812}"/>
              </a:ext>
            </a:extLst>
          </p:cNvPr>
          <p:cNvSpPr/>
          <p:nvPr/>
        </p:nvSpPr>
        <p:spPr>
          <a:xfrm>
            <a:off x="1883176" y="3271624"/>
            <a:ext cx="379406" cy="200297"/>
          </a:xfrm>
          <a:prstGeom prst="rightArrow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D21B3A63-5C4B-46FE-8471-B08840992262}"/>
              </a:ext>
            </a:extLst>
          </p:cNvPr>
          <p:cNvSpPr/>
          <p:nvPr/>
        </p:nvSpPr>
        <p:spPr>
          <a:xfrm>
            <a:off x="4378180" y="3328851"/>
            <a:ext cx="379406" cy="200297"/>
          </a:xfrm>
          <a:prstGeom prst="rightArrow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5417B95E-1193-4421-921A-9B591D5CEDA0}"/>
              </a:ext>
            </a:extLst>
          </p:cNvPr>
          <p:cNvSpPr/>
          <p:nvPr/>
        </p:nvSpPr>
        <p:spPr>
          <a:xfrm>
            <a:off x="7027818" y="2525486"/>
            <a:ext cx="966652" cy="1854925"/>
          </a:xfrm>
          <a:prstGeom prst="leftBrace">
            <a:avLst/>
          </a:prstGeom>
          <a:ln w="28575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F77D212-0AC7-4097-8A19-6B42F16BFC0D}"/>
              </a:ext>
            </a:extLst>
          </p:cNvPr>
          <p:cNvSpPr txBox="1"/>
          <p:nvPr/>
        </p:nvSpPr>
        <p:spPr>
          <a:xfrm>
            <a:off x="10256454" y="4152557"/>
            <a:ext cx="223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V shape inflector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019734-97B3-494E-8AF0-D9539BC08852}"/>
              </a:ext>
            </a:extLst>
          </p:cNvPr>
          <p:cNvSpPr txBox="1"/>
          <p:nvPr/>
        </p:nvSpPr>
        <p:spPr>
          <a:xfrm>
            <a:off x="10229876" y="2231166"/>
            <a:ext cx="223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Traditional inflector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CD127A8-7007-4935-9235-FB996E68D6FB}"/>
              </a:ext>
            </a:extLst>
          </p:cNvPr>
          <p:cNvSpPr txBox="1"/>
          <p:nvPr/>
        </p:nvSpPr>
        <p:spPr>
          <a:xfrm>
            <a:off x="10306757" y="4521889"/>
            <a:ext cx="178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from </a:t>
            </a:r>
            <a:r>
              <a:rPr lang="en-US" altLang="zh-CN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722B05-969E-45F1-955B-87C9B3C6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Fringe field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C0D20C-6799-4153-A64C-D4FC8B6B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F222A7-114A-47CB-ABCD-2D48675B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11</a:t>
            </a:fld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B03DE4B-806E-48C3-A968-057D6F485303}"/>
              </a:ext>
            </a:extLst>
          </p:cNvPr>
          <p:cNvGrpSpPr/>
          <p:nvPr/>
        </p:nvGrpSpPr>
        <p:grpSpPr>
          <a:xfrm>
            <a:off x="5494683" y="820009"/>
            <a:ext cx="5466122" cy="4326757"/>
            <a:chOff x="232304" y="1243875"/>
            <a:chExt cx="5618216" cy="43719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5564DCF-857A-405F-930E-D3391421B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304" y="1243875"/>
              <a:ext cx="5618216" cy="437192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5020EDA-57ED-44C2-ACB0-536C196BA91B}"/>
                </a:ext>
              </a:extLst>
            </p:cNvPr>
            <p:cNvSpPr txBox="1"/>
            <p:nvPr/>
          </p:nvSpPr>
          <p:spPr>
            <a:xfrm>
              <a:off x="3436727" y="1789763"/>
              <a:ext cx="15037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— Reference obit</a:t>
              </a:r>
            </a:p>
            <a:p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— centered orbit</a:t>
              </a:r>
              <a:endParaRPr lang="zh-CN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BA0CEF1-2247-427A-B829-28BFB3E84CDE}"/>
              </a:ext>
            </a:extLst>
          </p:cNvPr>
          <p:cNvSpPr txBox="1"/>
          <p:nvPr/>
        </p:nvSpPr>
        <p:spPr>
          <a:xfrm>
            <a:off x="2848572" y="5434641"/>
            <a:ext cx="7365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Cut off the entrance of the inflector 2.5 mm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3EED38-F2EC-4203-98FF-799F8C39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888" y="1119794"/>
            <a:ext cx="3914843" cy="37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3F0408-BF90-42D1-AFDE-FDB740E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B4E826-8AAE-4FA9-B4F4-1E2299BE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12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4D7A46A-6344-4428-AD32-0031C60FEAB1}"/>
              </a:ext>
            </a:extLst>
          </p:cNvPr>
          <p:cNvSpPr txBox="1">
            <a:spLocks/>
          </p:cNvSpPr>
          <p:nvPr/>
        </p:nvSpPr>
        <p:spPr>
          <a:xfrm>
            <a:off x="615397" y="1075765"/>
            <a:ext cx="11191121" cy="525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Background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Modeling of the spiral inflector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Simulation result using CST and COMSOL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Summary</a:t>
            </a:r>
          </a:p>
          <a:p>
            <a:endParaRPr lang="zh-CN" altLang="en-US" sz="3200" b="1" dirty="0">
              <a:cs typeface="Calibri" panose="020F050202020403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F60AEC9-BF04-4F27-B5D3-2B9F5943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96" y="1"/>
            <a:ext cx="9521927" cy="700855"/>
          </a:xfrm>
        </p:spPr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470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46F2E49-A727-444F-8FE3-BFEA31F7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software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729EF-F1DC-4AC4-A054-C3978785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BC9E68-9149-4646-92A3-09B03DBC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13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6287DB-449E-4E51-B9F9-32A0689B5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21" y="3984203"/>
            <a:ext cx="3988505" cy="26416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FDDC68-025F-4942-9C7D-1C922487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3" y="3801641"/>
            <a:ext cx="3267456" cy="24505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27DE294-96EE-456D-863D-8614CAF1EBDA}"/>
              </a:ext>
            </a:extLst>
          </p:cNvPr>
          <p:cNvSpPr txBox="1"/>
          <p:nvPr/>
        </p:nvSpPr>
        <p:spPr>
          <a:xfrm>
            <a:off x="440487" y="716982"/>
            <a:ext cx="11610487" cy="3353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CST Studio Suite (Charged Particle Simulation): </a:t>
            </a: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powerful and easy-to-use electromagnetic field and charged particle dynamics simulation software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COMSOL Multiphysics: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 powerful finite element (FEM), partial differential equation (PDE) solving software.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It provides a wealth of additional modules to provide professional analysis tools in the fields of electromagnetism, particle tracking, structure, heat transfer and so on.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Can’t input the actual particle distribution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81527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7C181D0-2993-42D2-9AEE-B8BE0B8E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parameters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A9BA86-5A2B-41CE-B856-55D3D89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C4F0C-39FF-4E06-ABF1-0A37E17A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14</a:t>
            </a:fld>
            <a:endParaRPr 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F20FD3A-0938-473E-BE31-458D13878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330147"/>
              </p:ext>
            </p:extLst>
          </p:nvPr>
        </p:nvGraphicFramePr>
        <p:xfrm>
          <a:off x="1521146" y="879489"/>
          <a:ext cx="9035933" cy="444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807">
                <a:tc gridSpan="3"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parameters(</a:t>
                      </a:r>
                      <a:r>
                        <a:rPr lang="en-US" altLang="zh-CN" sz="2800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en-US" altLang="zh-CN" sz="2800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8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Energy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000" b="1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160(KeV)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field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="1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1.7(T)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Radius</a:t>
                      </a:r>
                      <a:endParaRPr lang="en-US" altLang="zh-C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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34.00(mm)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Voltage on the electrodes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b="1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±12(kV)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 radius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80.0(mm)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Tilt Parameter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2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Gap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="1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12(mm)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6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 of the electrodes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22(mm)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031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Centering at Exit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5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n-US" altLang="zh-CN" sz="20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CN" sz="2000" b="1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</a:t>
                      </a:r>
                      <a:endParaRPr lang="zh-CN" altLang="zh-CN" sz="16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11.73(mm)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540996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B2A57811-FB7A-4AF7-AC0C-EB46F16E2889}"/>
              </a:ext>
            </a:extLst>
          </p:cNvPr>
          <p:cNvSpPr txBox="1"/>
          <p:nvPr/>
        </p:nvSpPr>
        <p:spPr>
          <a:xfrm>
            <a:off x="1631618" y="5622716"/>
            <a:ext cx="9157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high injection energy reduces the space charge effect</a:t>
            </a:r>
            <a:endParaRPr lang="zh-CN" altLang="en-US" sz="28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4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717423-1927-40BA-B7FD-FB73265D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Particle trajectories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0BB77D-AB27-45F6-AF55-872DF621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0A9BC-9058-4338-A2C0-CEF99BF2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15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63B10C-D10E-40F3-B082-0608C21E3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43" y="941141"/>
            <a:ext cx="5340047" cy="38791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B2E364-665B-4DD7-9748-38BCE092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8" y="914133"/>
            <a:ext cx="4537026" cy="3879157"/>
          </a:xfrm>
          <a:prstGeom prst="rect">
            <a:avLst/>
          </a:prstGeom>
        </p:spPr>
      </p:pic>
      <p:sp>
        <p:nvSpPr>
          <p:cNvPr id="8" name="文本占位符 3">
            <a:extLst>
              <a:ext uri="{FF2B5EF4-FFF2-40B4-BE49-F238E27FC236}">
                <a16:creationId xmlns:a16="http://schemas.microsoft.com/office/drawing/2014/main" id="{52125DB6-77FF-4297-B416-5B40073819B8}"/>
              </a:ext>
            </a:extLst>
          </p:cNvPr>
          <p:cNvSpPr txBox="1">
            <a:spLocks/>
          </p:cNvSpPr>
          <p:nvPr/>
        </p:nvSpPr>
        <p:spPr>
          <a:xfrm>
            <a:off x="2743908" y="5006567"/>
            <a:ext cx="472033" cy="37330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1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0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0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CST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A35B1258-C0B5-40D3-B107-9C354CDE2DCB}"/>
              </a:ext>
            </a:extLst>
          </p:cNvPr>
          <p:cNvSpPr txBox="1">
            <a:spLocks/>
          </p:cNvSpPr>
          <p:nvPr/>
        </p:nvSpPr>
        <p:spPr>
          <a:xfrm>
            <a:off x="8045714" y="5060583"/>
            <a:ext cx="1184366" cy="37253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18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1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0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000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COMSOL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21DF93-7017-48CD-8191-CC900B714436}"/>
              </a:ext>
            </a:extLst>
          </p:cNvPr>
          <p:cNvSpPr txBox="1"/>
          <p:nvPr/>
        </p:nvSpPr>
        <p:spPr>
          <a:xfrm>
            <a:off x="848168" y="5439805"/>
            <a:ext cx="10495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Simulation result for COMSOL can correspond to the result of CST for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DC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beams</a:t>
            </a:r>
          </a:p>
        </p:txBody>
      </p:sp>
    </p:spTree>
    <p:extLst>
      <p:ext uri="{BB962C8B-B14F-4D97-AF65-F5344CB8AC3E}">
        <p14:creationId xmlns:p14="http://schemas.microsoft.com/office/powerpoint/2010/main" val="4076237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43EE4A-316E-48B9-A0CE-B998BD1A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E5BFB4-3600-4312-AFC9-7DC088BC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16</a:t>
            </a:fld>
            <a:endParaRPr lang="en-US" dirty="0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81343C2-047E-4B5E-8960-DA4A91AC2608}"/>
              </a:ext>
            </a:extLst>
          </p:cNvPr>
          <p:cNvGrpSpPr/>
          <p:nvPr/>
        </p:nvGrpSpPr>
        <p:grpSpPr>
          <a:xfrm>
            <a:off x="2597508" y="1098525"/>
            <a:ext cx="7634942" cy="5159690"/>
            <a:chOff x="1373224" y="1049924"/>
            <a:chExt cx="7634942" cy="515969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5898F6C-C898-4EA8-961C-BEFA6D5FD858}"/>
                </a:ext>
              </a:extLst>
            </p:cNvPr>
            <p:cNvGrpSpPr/>
            <p:nvPr/>
          </p:nvGrpSpPr>
          <p:grpSpPr>
            <a:xfrm>
              <a:off x="1373224" y="1064373"/>
              <a:ext cx="2448151" cy="5137686"/>
              <a:chOff x="1373224" y="1064373"/>
              <a:chExt cx="2448151" cy="5137686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8299E2C7-8AD0-438D-A195-DE6FBE3ADFCE}"/>
                  </a:ext>
                </a:extLst>
              </p:cNvPr>
              <p:cNvGrpSpPr/>
              <p:nvPr/>
            </p:nvGrpSpPr>
            <p:grpSpPr>
              <a:xfrm>
                <a:off x="1373224" y="1064373"/>
                <a:ext cx="2389949" cy="3416115"/>
                <a:chOff x="815875" y="838707"/>
                <a:chExt cx="2389949" cy="3416115"/>
              </a:xfrm>
            </p:grpSpPr>
            <p:pic>
              <p:nvPicPr>
                <p:cNvPr id="7" name="图形 6">
                  <a:extLst>
                    <a:ext uri="{FF2B5EF4-FFF2-40B4-BE49-F238E27FC236}">
                      <a16:creationId xmlns:a16="http://schemas.microsoft.com/office/drawing/2014/main" id="{0459F773-7FEA-4837-B174-FE2E5D681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875" y="2505038"/>
                  <a:ext cx="2389949" cy="1749784"/>
                </a:xfrm>
                <a:prstGeom prst="rect">
                  <a:avLst/>
                </a:prstGeom>
              </p:spPr>
            </p:pic>
            <p:pic>
              <p:nvPicPr>
                <p:cNvPr id="3" name="图形 2">
                  <a:extLst>
                    <a:ext uri="{FF2B5EF4-FFF2-40B4-BE49-F238E27FC236}">
                      <a16:creationId xmlns:a16="http://schemas.microsoft.com/office/drawing/2014/main" id="{D46AEB46-37F1-49FF-B55F-BF6962B45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875" y="838707"/>
                  <a:ext cx="2389949" cy="1719910"/>
                </a:xfrm>
                <a:prstGeom prst="rect">
                  <a:avLst/>
                </a:prstGeom>
              </p:spPr>
            </p:pic>
          </p:grp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BE9414EF-131B-4EDB-BA4A-79B1FAA9F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1426" y="4450614"/>
                <a:ext cx="2389949" cy="1751445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CD73990B-5E58-4BD5-87F4-A372BE51B4A0}"/>
                </a:ext>
              </a:extLst>
            </p:cNvPr>
            <p:cNvGrpSpPr/>
            <p:nvPr/>
          </p:nvGrpSpPr>
          <p:grpSpPr>
            <a:xfrm>
              <a:off x="6570817" y="1049924"/>
              <a:ext cx="2437349" cy="5159690"/>
              <a:chOff x="4152572" y="1092076"/>
              <a:chExt cx="2437349" cy="5159690"/>
            </a:xfrm>
          </p:grpSpPr>
          <p:pic>
            <p:nvPicPr>
              <p:cNvPr id="17" name="图形 16">
                <a:extLst>
                  <a:ext uri="{FF2B5EF4-FFF2-40B4-BE49-F238E27FC236}">
                    <a16:creationId xmlns:a16="http://schemas.microsoft.com/office/drawing/2014/main" id="{D3CAE9FD-2E2B-4065-9392-DD9E9B509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157870" y="1092076"/>
                <a:ext cx="2389949" cy="1719910"/>
              </a:xfrm>
              <a:prstGeom prst="rect">
                <a:avLst/>
              </a:prstGeom>
            </p:spPr>
          </p:pic>
          <p:pic>
            <p:nvPicPr>
              <p:cNvPr id="19" name="图形 18">
                <a:extLst>
                  <a:ext uri="{FF2B5EF4-FFF2-40B4-BE49-F238E27FC236}">
                    <a16:creationId xmlns:a16="http://schemas.microsoft.com/office/drawing/2014/main" id="{D008B6A4-36FB-47FF-B617-B9D640D83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152572" y="2772856"/>
                <a:ext cx="2406339" cy="1761784"/>
              </a:xfrm>
              <a:prstGeom prst="rect">
                <a:avLst/>
              </a:prstGeom>
            </p:spPr>
          </p:pic>
          <p:pic>
            <p:nvPicPr>
              <p:cNvPr id="33" name="图形 32">
                <a:extLst>
                  <a:ext uri="{FF2B5EF4-FFF2-40B4-BE49-F238E27FC236}">
                    <a16:creationId xmlns:a16="http://schemas.microsoft.com/office/drawing/2014/main" id="{1D569D0E-3D2D-43F4-A11F-39DF145CA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183582" y="4489982"/>
                <a:ext cx="2406339" cy="1761784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D4E2DE03-8AFB-4AF6-98D3-A2E823A8DADE}"/>
                </a:ext>
              </a:extLst>
            </p:cNvPr>
            <p:cNvGrpSpPr/>
            <p:nvPr/>
          </p:nvGrpSpPr>
          <p:grpSpPr>
            <a:xfrm>
              <a:off x="3968802" y="1064374"/>
              <a:ext cx="2474759" cy="5137685"/>
              <a:chOff x="3968802" y="1064374"/>
              <a:chExt cx="2474759" cy="5137685"/>
            </a:xfrm>
          </p:grpSpPr>
          <p:pic>
            <p:nvPicPr>
              <p:cNvPr id="37" name="图形 36">
                <a:extLst>
                  <a:ext uri="{FF2B5EF4-FFF2-40B4-BE49-F238E27FC236}">
                    <a16:creationId xmlns:a16="http://schemas.microsoft.com/office/drawing/2014/main" id="{7CD82113-886B-40C6-B1C1-2DFF77487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968802" y="1064374"/>
                <a:ext cx="2389949" cy="1719909"/>
              </a:xfrm>
              <a:prstGeom prst="rect">
                <a:avLst/>
              </a:prstGeom>
            </p:spPr>
          </p:pic>
          <p:pic>
            <p:nvPicPr>
              <p:cNvPr id="39" name="图形 38">
                <a:extLst>
                  <a:ext uri="{FF2B5EF4-FFF2-40B4-BE49-F238E27FC236}">
                    <a16:creationId xmlns:a16="http://schemas.microsoft.com/office/drawing/2014/main" id="{BFBD5182-16F9-4065-A358-F617D01EC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995306" y="2730704"/>
                <a:ext cx="2389949" cy="1749784"/>
              </a:xfrm>
              <a:prstGeom prst="rect">
                <a:avLst/>
              </a:prstGeom>
            </p:spPr>
          </p:pic>
          <p:pic>
            <p:nvPicPr>
              <p:cNvPr id="41" name="图形 40">
                <a:extLst>
                  <a:ext uri="{FF2B5EF4-FFF2-40B4-BE49-F238E27FC236}">
                    <a16:creationId xmlns:a16="http://schemas.microsoft.com/office/drawing/2014/main" id="{07E2A8FF-C75F-473F-B4CD-396BA9D2C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038739" y="4441386"/>
                <a:ext cx="2404822" cy="1760673"/>
              </a:xfrm>
              <a:prstGeom prst="rect">
                <a:avLst/>
              </a:prstGeom>
            </p:spPr>
          </p:pic>
        </p:grpSp>
      </p:grpSp>
      <p:sp>
        <p:nvSpPr>
          <p:cNvPr id="47" name="标题 2">
            <a:extLst>
              <a:ext uri="{FF2B5EF4-FFF2-40B4-BE49-F238E27FC236}">
                <a16:creationId xmlns:a16="http://schemas.microsoft.com/office/drawing/2014/main" id="{D4A3CD07-B5F4-411E-BB4A-4AB7CDDE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04" y="1"/>
            <a:ext cx="9499819" cy="700855"/>
          </a:xfrm>
        </p:spPr>
        <p:txBody>
          <a:bodyPr/>
          <a:lstStyle/>
          <a:p>
            <a:r>
              <a:rPr lang="en-US" altLang="zh-CN" dirty="0"/>
              <a:t>Phase space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4FC7538-E3A8-4D97-AB3A-714E79C78950}"/>
              </a:ext>
            </a:extLst>
          </p:cNvPr>
          <p:cNvSpPr txBox="1"/>
          <p:nvPr/>
        </p:nvSpPr>
        <p:spPr>
          <a:xfrm>
            <a:off x="5374935" y="722249"/>
            <a:ext cx="2107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Traditional inflector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F09B506-AB31-4EF3-A987-652D0BCC2BED}"/>
              </a:ext>
            </a:extLst>
          </p:cNvPr>
          <p:cNvSpPr txBox="1"/>
          <p:nvPr/>
        </p:nvSpPr>
        <p:spPr>
          <a:xfrm>
            <a:off x="8201202" y="758685"/>
            <a:ext cx="2235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V shape inflector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C5A8359-E679-446E-BA85-765270609BC2}"/>
              </a:ext>
            </a:extLst>
          </p:cNvPr>
          <p:cNvSpPr txBox="1"/>
          <p:nvPr/>
        </p:nvSpPr>
        <p:spPr>
          <a:xfrm>
            <a:off x="3317086" y="722249"/>
            <a:ext cx="101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Entrance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731689C-20E0-4525-9C8D-45327EE7D9B8}"/>
              </a:ext>
            </a:extLst>
          </p:cNvPr>
          <p:cNvSpPr txBox="1"/>
          <p:nvPr/>
        </p:nvSpPr>
        <p:spPr>
          <a:xfrm>
            <a:off x="791784" y="1713071"/>
            <a:ext cx="1874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u[mm] – u′[</a:t>
            </a:r>
            <a:r>
              <a:rPr lang="en-US" altLang="zh-C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82EA60A-7A83-4FFB-83F9-558E4ABC6D9D}"/>
              </a:ext>
            </a:extLst>
          </p:cNvPr>
          <p:cNvSpPr txBox="1"/>
          <p:nvPr/>
        </p:nvSpPr>
        <p:spPr>
          <a:xfrm>
            <a:off x="791784" y="3402792"/>
            <a:ext cx="1874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h[mm] – h′[</a:t>
            </a:r>
            <a:r>
              <a:rPr lang="en-US" altLang="zh-C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05C305A-FD75-49A0-965D-9FEBEDB21925}"/>
              </a:ext>
            </a:extLst>
          </p:cNvPr>
          <p:cNvSpPr txBox="1"/>
          <p:nvPr/>
        </p:nvSpPr>
        <p:spPr>
          <a:xfrm>
            <a:off x="680362" y="5044706"/>
            <a:ext cx="209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W/W[%] – </a:t>
            </a:r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φ 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[Deg]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8E2C4AE-396E-436F-9417-818A8B717EEF}"/>
              </a:ext>
            </a:extLst>
          </p:cNvPr>
          <p:cNvCxnSpPr>
            <a:cxnSpLocks/>
          </p:cNvCxnSpPr>
          <p:nvPr/>
        </p:nvCxnSpPr>
        <p:spPr>
          <a:xfrm>
            <a:off x="5015092" y="912573"/>
            <a:ext cx="31359" cy="5192136"/>
          </a:xfrm>
          <a:prstGeom prst="line">
            <a:avLst/>
          </a:prstGeom>
          <a:ln w="28575">
            <a:solidFill>
              <a:srgbClr val="CC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482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C3848D4-CC06-4351-83D8-0B2FD6AE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between two inflectors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E41E6C-BDBA-43BD-A077-726053C9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03C8C6-F7F4-4E7D-A278-00DE3D78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17</a:t>
            </a:fld>
            <a:endParaRPr 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F2FC968-B15B-47B6-8A0C-52D128B59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30058"/>
              </p:ext>
            </p:extLst>
          </p:nvPr>
        </p:nvGraphicFramePr>
        <p:xfrm>
          <a:off x="1075164" y="350426"/>
          <a:ext cx="10041672" cy="444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487">
                  <a:extLst>
                    <a:ext uri="{9D8B030D-6E8A-4147-A177-3AD203B41FA5}">
                      <a16:colId xmlns:a16="http://schemas.microsoft.com/office/drawing/2014/main" val="1523973426"/>
                    </a:ext>
                  </a:extLst>
                </a:gridCol>
                <a:gridCol w="2432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4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8551">
                <a:tc gridSpan="4"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Entrance</a:t>
                      </a:r>
                      <a:endParaRPr lang="zh-CN" altLang="en-US" sz="2000" b="1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Traditional inflector</a:t>
                      </a: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shape inflector 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emittance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19.7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167.4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171.2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half width (mm)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emittance</a:t>
                      </a:r>
                      <a:endParaRPr lang="en-US" altLang="zh-C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5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19.6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42.6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42.6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half width (mm)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5.2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511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5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phase spread (degrees)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±27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±55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±45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2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50"/>
                        <a:buFont typeface="Times New Roman" panose="02020603050405020304" pitchFamily="18" charset="0"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spread(%)</a:t>
                      </a:r>
                      <a:endParaRPr lang="zh-CN" altLang="zh-C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±5.0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±5.0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±5.0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2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Transmission efficiency(%)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97.2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None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91.5</a:t>
                      </a:r>
                      <a:endParaRPr lang="zh-CN" alt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5" marB="457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408769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26C97607-511B-438E-9D3B-9FDB83479E67}"/>
              </a:ext>
            </a:extLst>
          </p:cNvPr>
          <p:cNvSpPr txBox="1"/>
          <p:nvPr/>
        </p:nvSpPr>
        <p:spPr>
          <a:xfrm>
            <a:off x="1140823" y="5142116"/>
            <a:ext cx="99335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At present work, the performance of the V shape inflector does not improve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much compared to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traditional spiral inflector.</a:t>
            </a:r>
          </a:p>
        </p:txBody>
      </p:sp>
    </p:spTree>
    <p:extLst>
      <p:ext uri="{BB962C8B-B14F-4D97-AF65-F5344CB8AC3E}">
        <p14:creationId xmlns:p14="http://schemas.microsoft.com/office/powerpoint/2010/main" val="182738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646FB15-D2EB-4B96-B57D-F67AC745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Beam loss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52924A-A245-4617-B05F-39392E20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511932-33D2-4EDC-9C7B-7EB22A51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18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74101D-2EF0-47CA-8DFB-6566A19B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17" y="1182769"/>
            <a:ext cx="4402022" cy="33937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8C7E7-7657-404F-80B1-186F57AD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363" y="1138242"/>
            <a:ext cx="4482716" cy="34828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FA403FC-1384-4BA3-83F2-C4CA9451350B}"/>
              </a:ext>
            </a:extLst>
          </p:cNvPr>
          <p:cNvSpPr txBox="1"/>
          <p:nvPr/>
        </p:nvSpPr>
        <p:spPr>
          <a:xfrm>
            <a:off x="791281" y="4986692"/>
            <a:ext cx="10495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Most of the beam loss on the inflector electrodes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Cutting off the “useless” particles at the entrance</a:t>
            </a:r>
          </a:p>
        </p:txBody>
      </p:sp>
    </p:spTree>
    <p:extLst>
      <p:ext uri="{BB962C8B-B14F-4D97-AF65-F5344CB8AC3E}">
        <p14:creationId xmlns:p14="http://schemas.microsoft.com/office/powerpoint/2010/main" val="309593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3F0408-BF90-42D1-AFDE-FDB740E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B4E826-8AAE-4FA9-B4F4-1E2299BE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19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4D7A46A-6344-4428-AD32-0031C60FEAB1}"/>
              </a:ext>
            </a:extLst>
          </p:cNvPr>
          <p:cNvSpPr txBox="1">
            <a:spLocks/>
          </p:cNvSpPr>
          <p:nvPr/>
        </p:nvSpPr>
        <p:spPr>
          <a:xfrm>
            <a:off x="615397" y="1075765"/>
            <a:ext cx="11191121" cy="525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Background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Modeling of the spiral inflector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Simulation result using CST and COMSOL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Summary and outlook</a:t>
            </a:r>
          </a:p>
          <a:p>
            <a:endParaRPr lang="zh-CN" altLang="en-US" sz="3200" b="1" dirty="0">
              <a:cs typeface="Calibri" panose="020F050202020403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F60AEC9-BF04-4F27-B5D3-2B9F5943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96" y="1"/>
            <a:ext cx="9521927" cy="700855"/>
          </a:xfrm>
        </p:spPr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85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3F0408-BF90-42D1-AFDE-FDB740E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B4E826-8AAE-4FA9-B4F4-1E2299BE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2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4D7A46A-6344-4428-AD32-0031C60FEAB1}"/>
              </a:ext>
            </a:extLst>
          </p:cNvPr>
          <p:cNvSpPr txBox="1">
            <a:spLocks/>
          </p:cNvSpPr>
          <p:nvPr/>
        </p:nvSpPr>
        <p:spPr>
          <a:xfrm>
            <a:off x="615397" y="1075765"/>
            <a:ext cx="11191121" cy="525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Background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Modeling of the spiral inflector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Simulation result using CST and COMSOL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Summary</a:t>
            </a:r>
          </a:p>
          <a:p>
            <a:endParaRPr lang="zh-CN" altLang="en-US" sz="3200" b="1" dirty="0">
              <a:cs typeface="Calibri" panose="020F050202020403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F60AEC9-BF04-4F27-B5D3-2B9F5943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96" y="1"/>
            <a:ext cx="9521927" cy="700855"/>
          </a:xfrm>
        </p:spPr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324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088139A-4913-4503-9031-4614DA1B0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65FBAE-18E8-463B-A260-B26C240E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73C23D-8A7E-4E30-AE04-046A2AE0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20</a:t>
            </a:fld>
            <a:endParaRPr 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7895214-E66E-458A-A2E5-67C38EF2E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63" y="1066636"/>
            <a:ext cx="10492386" cy="4977113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/>
              <a:t>Summary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VBA script of CST is a good tool to establish the 3D inflector model.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At present work, The performance of the V shape inflector does not improve much compared to the traditional spiral inflector, which may be due to the high inflector.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To avoid the beam hitting the inflector electrodes, it is necessary to cut the “useless” particles at the entrance.</a:t>
            </a:r>
          </a:p>
          <a:p>
            <a:r>
              <a:rPr lang="en-US" altLang="zh-CN" b="1" dirty="0"/>
              <a:t>Outlook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/>
              <a:t>Consider adding a focusing element before the inflector entrance or after the inflector exit to increase vertical focusing.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space charge effect and the variation of axial magnetic field need to be considered in future work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35361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B9DB94-4AAF-41A0-9576-61574B47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21BFF-D474-48CF-8FA0-CF39982E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21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CF1FE9-098B-4096-BFEE-9E66604B0597}"/>
              </a:ext>
            </a:extLst>
          </p:cNvPr>
          <p:cNvSpPr txBox="1"/>
          <p:nvPr/>
        </p:nvSpPr>
        <p:spPr>
          <a:xfrm>
            <a:off x="787582" y="2505670"/>
            <a:ext cx="10616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latin typeface="Arial Black" panose="020B0A04020102020204" pitchFamily="34" charset="0"/>
              </a:rPr>
              <a:t>Thanks for your attention!</a:t>
            </a:r>
          </a:p>
          <a:p>
            <a:pPr algn="ctr"/>
            <a:endParaRPr lang="en-US" altLang="zh-CN" sz="5400" dirty="0">
              <a:latin typeface="Arial Black" panose="020B0A04020102020204" pitchFamily="34" charset="0"/>
            </a:endParaRPr>
          </a:p>
          <a:p>
            <a:pPr algn="ctr"/>
            <a:r>
              <a:rPr lang="en-US" altLang="zh-CN" sz="5400" dirty="0">
                <a:latin typeface="Arial Black" panose="020B0A04020102020204" pitchFamily="34" charset="0"/>
              </a:rPr>
              <a:t>Q&amp;A</a:t>
            </a:r>
            <a:endParaRPr lang="zh-CN" altLang="en-US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3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DAD0D5E-BB0D-4D03-B0AF-44C97805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E05F54-EE52-4440-B31B-FA06E930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15C27-EA8D-4ECC-A873-470953D3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3</a:t>
            </a:fld>
            <a:endParaRPr lang="en-US" dirty="0"/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1D1BA545-4A8F-4C2C-805E-7DDED1F3B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415216"/>
              </p:ext>
            </p:extLst>
          </p:nvPr>
        </p:nvGraphicFramePr>
        <p:xfrm>
          <a:off x="795904" y="1563651"/>
          <a:ext cx="10423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810">
                  <a:extLst>
                    <a:ext uri="{9D8B030D-6E8A-4147-A177-3AD203B41FA5}">
                      <a16:colId xmlns:a16="http://schemas.microsoft.com/office/drawing/2014/main" val="14184405"/>
                    </a:ext>
                  </a:extLst>
                </a:gridCol>
                <a:gridCol w="3062104">
                  <a:extLst>
                    <a:ext uri="{9D8B030D-6E8A-4147-A177-3AD203B41FA5}">
                      <a16:colId xmlns:a16="http://schemas.microsoft.com/office/drawing/2014/main" val="3554121002"/>
                    </a:ext>
                  </a:extLst>
                </a:gridCol>
                <a:gridCol w="2235382">
                  <a:extLst>
                    <a:ext uri="{9D8B030D-6E8A-4147-A177-3AD203B41FA5}">
                      <a16:colId xmlns:a16="http://schemas.microsoft.com/office/drawing/2014/main" val="1427162880"/>
                    </a:ext>
                  </a:extLst>
                </a:gridCol>
                <a:gridCol w="3672342">
                  <a:extLst>
                    <a:ext uri="{9D8B030D-6E8A-4147-A177-3AD203B41FA5}">
                      <a16:colId xmlns:a16="http://schemas.microsoft.com/office/drawing/2014/main" val="50814303"/>
                    </a:ext>
                  </a:extLst>
                </a:gridCol>
              </a:tblGrid>
              <a:tr h="44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Country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Cyclotron name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current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930817"/>
                  </a:ext>
                </a:extLst>
              </a:tr>
              <a:tr h="44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Japan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HM-30 Cyclotron (SHI)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mA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BNCT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755935"/>
                  </a:ext>
                </a:extLst>
              </a:tr>
              <a:tr h="44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IsoDAR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Cyclotron (MIT)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mA 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Neutrino experiment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796253"/>
                  </a:ext>
                </a:extLst>
              </a:tr>
              <a:tr h="44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Belgium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Cyclone® 70 P (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IBA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 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μA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Radioisotope Production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684690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0488669F-C0A3-4E73-A37E-6473EFDBEBB8}"/>
              </a:ext>
            </a:extLst>
          </p:cNvPr>
          <p:cNvSpPr txBox="1"/>
          <p:nvPr/>
        </p:nvSpPr>
        <p:spPr>
          <a:xfrm>
            <a:off x="795904" y="903820"/>
            <a:ext cx="7114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High intensity cyclotron applications</a:t>
            </a:r>
            <a:endParaRPr lang="en-US" altLang="zh-CN" sz="32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E5DF90-10A5-4344-A01B-B4D96AAC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4" y="3547468"/>
            <a:ext cx="3292100" cy="233929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8DE3F8F-D137-45B9-A57F-9CE92D50A2F1}"/>
              </a:ext>
            </a:extLst>
          </p:cNvPr>
          <p:cNvSpPr txBox="1"/>
          <p:nvPr/>
        </p:nvSpPr>
        <p:spPr>
          <a:xfrm>
            <a:off x="1900180" y="5954180"/>
            <a:ext cx="1551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HM-30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EB7D8B-2F2D-4A62-B30B-BDBFE4CF4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004" y="3547468"/>
            <a:ext cx="4238914" cy="23392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E1C7656-BBD1-4E4C-8AE7-1E3D68CC9EE2}"/>
              </a:ext>
            </a:extLst>
          </p:cNvPr>
          <p:cNvSpPr txBox="1"/>
          <p:nvPr/>
        </p:nvSpPr>
        <p:spPr>
          <a:xfrm>
            <a:off x="5104689" y="5954180"/>
            <a:ext cx="2205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IsoDAR</a:t>
            </a:r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Cyclotron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26278C9-428D-48EF-9BF8-D94CDAFE3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657" y="3547468"/>
            <a:ext cx="2599885" cy="233929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5FA24E6-651C-4A2D-9083-BA9A1C41EFB5}"/>
              </a:ext>
            </a:extLst>
          </p:cNvPr>
          <p:cNvSpPr txBox="1"/>
          <p:nvPr/>
        </p:nvSpPr>
        <p:spPr>
          <a:xfrm>
            <a:off x="9213640" y="5954180"/>
            <a:ext cx="1747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Cyclone® 70 P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6729E30-62E4-4939-9E88-7F6268377C05}"/>
              </a:ext>
            </a:extLst>
          </p:cNvPr>
          <p:cNvSpPr/>
          <p:nvPr/>
        </p:nvSpPr>
        <p:spPr>
          <a:xfrm>
            <a:off x="7708900" y="2883979"/>
            <a:ext cx="3510642" cy="542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0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846794B-E283-43A5-8941-6DB29706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FCE396-C74B-461C-8306-47D8013B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8BEE69-59AC-44A5-808D-BFF4C1D3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4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6A4304-9E38-4D4E-9D49-7DC4768FA41C}"/>
              </a:ext>
            </a:extLst>
          </p:cNvPr>
          <p:cNvSpPr txBox="1"/>
          <p:nvPr/>
        </p:nvSpPr>
        <p:spPr>
          <a:xfrm>
            <a:off x="5758984" y="1097696"/>
            <a:ext cx="1743362" cy="4001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ECR ion source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不完整圆 7">
            <a:extLst>
              <a:ext uri="{FF2B5EF4-FFF2-40B4-BE49-F238E27FC236}">
                <a16:creationId xmlns:a16="http://schemas.microsoft.com/office/drawing/2014/main" id="{C053C968-C88D-4AC6-A4D2-14D8B49F07BA}"/>
              </a:ext>
            </a:extLst>
          </p:cNvPr>
          <p:cNvSpPr/>
          <p:nvPr/>
        </p:nvSpPr>
        <p:spPr>
          <a:xfrm rot="5788093">
            <a:off x="8006579" y="781134"/>
            <a:ext cx="2378207" cy="2383572"/>
          </a:xfrm>
          <a:prstGeom prst="pie">
            <a:avLst>
              <a:gd name="adj1" fmla="val 11406875"/>
              <a:gd name="adj2" fmla="val 15423841"/>
            </a:avLst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981FB4-1806-4D90-99C4-C57CDDB32F7A}"/>
              </a:ext>
            </a:extLst>
          </p:cNvPr>
          <p:cNvSpPr/>
          <p:nvPr/>
        </p:nvSpPr>
        <p:spPr>
          <a:xfrm rot="8325575">
            <a:off x="9032253" y="1523350"/>
            <a:ext cx="326858" cy="651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2D63B33-6FB5-4627-97D4-7BD03A30442F}"/>
              </a:ext>
            </a:extLst>
          </p:cNvPr>
          <p:cNvGrpSpPr/>
          <p:nvPr/>
        </p:nvGrpSpPr>
        <p:grpSpPr>
          <a:xfrm rot="5400000">
            <a:off x="8188239" y="631377"/>
            <a:ext cx="470164" cy="1331312"/>
            <a:chOff x="1678507" y="4604798"/>
            <a:chExt cx="470164" cy="133131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99F205-36C5-4196-B491-57E7932480D8}"/>
                </a:ext>
              </a:extLst>
            </p:cNvPr>
            <p:cNvSpPr/>
            <p:nvPr/>
          </p:nvSpPr>
          <p:spPr>
            <a:xfrm>
              <a:off x="1678507" y="4604798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230FD73-6F59-4D3A-B705-FBADB71E34A0}"/>
                </a:ext>
              </a:extLst>
            </p:cNvPr>
            <p:cNvSpPr/>
            <p:nvPr/>
          </p:nvSpPr>
          <p:spPr>
            <a:xfrm>
              <a:off x="2075502" y="4604798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138515-48CD-4E6E-B1BA-7D9D9654F9B5}"/>
                </a:ext>
              </a:extLst>
            </p:cNvPr>
            <p:cNvSpPr/>
            <p:nvPr/>
          </p:nvSpPr>
          <p:spPr>
            <a:xfrm>
              <a:off x="1678507" y="4950205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A56541C-7159-4ECC-9928-7F35E9CCCDE2}"/>
                </a:ext>
              </a:extLst>
            </p:cNvPr>
            <p:cNvSpPr/>
            <p:nvPr/>
          </p:nvSpPr>
          <p:spPr>
            <a:xfrm>
              <a:off x="2077180" y="4950205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A7E6601-EA79-4A13-B356-04B7BFAF1922}"/>
                </a:ext>
              </a:extLst>
            </p:cNvPr>
            <p:cNvSpPr/>
            <p:nvPr/>
          </p:nvSpPr>
          <p:spPr>
            <a:xfrm>
              <a:off x="1678507" y="5295613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2B4500-B4C4-47BA-93F8-5F4A17A84CE4}"/>
                </a:ext>
              </a:extLst>
            </p:cNvPr>
            <p:cNvSpPr/>
            <p:nvPr/>
          </p:nvSpPr>
          <p:spPr>
            <a:xfrm>
              <a:off x="2075276" y="5284042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AA51F97-DB94-4EC4-940E-838866793B92}"/>
                </a:ext>
              </a:extLst>
            </p:cNvPr>
            <p:cNvSpPr/>
            <p:nvPr/>
          </p:nvSpPr>
          <p:spPr>
            <a:xfrm>
              <a:off x="1678507" y="5641672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2E9AB22-B3EC-4279-9B22-8B3AD0427799}"/>
                </a:ext>
              </a:extLst>
            </p:cNvPr>
            <p:cNvSpPr/>
            <p:nvPr/>
          </p:nvSpPr>
          <p:spPr>
            <a:xfrm>
              <a:off x="2075276" y="5651323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0366C22-5DEE-4E6C-8557-E822C9FC156A}"/>
              </a:ext>
            </a:extLst>
          </p:cNvPr>
          <p:cNvCxnSpPr>
            <a:cxnSpLocks/>
          </p:cNvCxnSpPr>
          <p:nvPr/>
        </p:nvCxnSpPr>
        <p:spPr>
          <a:xfrm flipH="1">
            <a:off x="7616948" y="1277709"/>
            <a:ext cx="1753906" cy="11656"/>
          </a:xfrm>
          <a:prstGeom prst="line">
            <a:avLst/>
          </a:prstGeom>
          <a:ln w="76200">
            <a:solidFill>
              <a:srgbClr val="CE9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弧形 22">
            <a:extLst>
              <a:ext uri="{FF2B5EF4-FFF2-40B4-BE49-F238E27FC236}">
                <a16:creationId xmlns:a16="http://schemas.microsoft.com/office/drawing/2014/main" id="{F58D6B60-78A3-4253-82F6-0B02EC088F1B}"/>
              </a:ext>
            </a:extLst>
          </p:cNvPr>
          <p:cNvSpPr/>
          <p:nvPr/>
        </p:nvSpPr>
        <p:spPr>
          <a:xfrm rot="5400000" flipH="1">
            <a:off x="8732019" y="1274932"/>
            <a:ext cx="1224870" cy="1247177"/>
          </a:xfrm>
          <a:prstGeom prst="arc">
            <a:avLst/>
          </a:prstGeom>
          <a:ln w="76200">
            <a:solidFill>
              <a:srgbClr val="CE9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6C9C603-E352-4CBD-9117-2D2DA5F1D9D2}"/>
              </a:ext>
            </a:extLst>
          </p:cNvPr>
          <p:cNvGrpSpPr/>
          <p:nvPr/>
        </p:nvGrpSpPr>
        <p:grpSpPr>
          <a:xfrm>
            <a:off x="9510720" y="2594109"/>
            <a:ext cx="979664" cy="909092"/>
            <a:chOff x="8271223" y="3074635"/>
            <a:chExt cx="1051188" cy="1311659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1DEB132-6957-4DDC-AC88-BFCC6D5E5E00}"/>
                </a:ext>
              </a:extLst>
            </p:cNvPr>
            <p:cNvSpPr/>
            <p:nvPr/>
          </p:nvSpPr>
          <p:spPr>
            <a:xfrm>
              <a:off x="8271223" y="3074635"/>
              <a:ext cx="1051188" cy="1311659"/>
            </a:xfrm>
            <a:prstGeom prst="rect">
              <a:avLst/>
            </a:prstGeom>
            <a:solidFill>
              <a:srgbClr val="2313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540DD58B-AFF0-4BD2-A62F-D8CB4B4255BB}"/>
                </a:ext>
              </a:extLst>
            </p:cNvPr>
            <p:cNvCxnSpPr/>
            <p:nvPr/>
          </p:nvCxnSpPr>
          <p:spPr>
            <a:xfrm>
              <a:off x="8511734" y="3231408"/>
              <a:ext cx="0" cy="9621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2E55ECD-9D8B-4AD2-8E05-81EC9D242F85}"/>
                </a:ext>
              </a:extLst>
            </p:cNvPr>
            <p:cNvCxnSpPr/>
            <p:nvPr/>
          </p:nvCxnSpPr>
          <p:spPr>
            <a:xfrm>
              <a:off x="9056840" y="3222036"/>
              <a:ext cx="0" cy="9621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29DB120-A033-4241-900C-5C9ACD4556BD}"/>
              </a:ext>
            </a:extLst>
          </p:cNvPr>
          <p:cNvSpPr txBox="1"/>
          <p:nvPr/>
        </p:nvSpPr>
        <p:spPr>
          <a:xfrm>
            <a:off x="10657155" y="2829632"/>
            <a:ext cx="1551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Buncher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C4C6073-0C26-47DC-989F-C9DDCCD69ED3}"/>
              </a:ext>
            </a:extLst>
          </p:cNvPr>
          <p:cNvSpPr txBox="1"/>
          <p:nvPr/>
        </p:nvSpPr>
        <p:spPr>
          <a:xfrm>
            <a:off x="10266112" y="992575"/>
            <a:ext cx="1925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Dipole iron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0FD6DBC4-6664-4F6F-A135-11DA018A40DE}"/>
              </a:ext>
            </a:extLst>
          </p:cNvPr>
          <p:cNvGrpSpPr/>
          <p:nvPr/>
        </p:nvGrpSpPr>
        <p:grpSpPr>
          <a:xfrm>
            <a:off x="8042452" y="4339935"/>
            <a:ext cx="3645965" cy="1515378"/>
            <a:chOff x="8042452" y="4531136"/>
            <a:chExt cx="3645965" cy="1515378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1CE70BA-9DF6-49EB-86FB-BF35A1506C1E}"/>
                </a:ext>
              </a:extLst>
            </p:cNvPr>
            <p:cNvSpPr/>
            <p:nvPr/>
          </p:nvSpPr>
          <p:spPr>
            <a:xfrm>
              <a:off x="8107824" y="4531136"/>
              <a:ext cx="3324906" cy="532679"/>
            </a:xfrm>
            <a:prstGeom prst="ellipse">
              <a:avLst/>
            </a:prstGeom>
            <a:noFill/>
            <a:ln w="381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69253FF6-EF83-4765-8A58-80083E7E08AD}"/>
                </a:ext>
              </a:extLst>
            </p:cNvPr>
            <p:cNvGrpSpPr/>
            <p:nvPr/>
          </p:nvGrpSpPr>
          <p:grpSpPr>
            <a:xfrm>
              <a:off x="8042452" y="5420139"/>
              <a:ext cx="3645965" cy="626375"/>
              <a:chOff x="8042452" y="5420139"/>
              <a:chExt cx="3645965" cy="626375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7E9B6023-73F4-463F-99A2-AE6CFA6C67D3}"/>
                  </a:ext>
                </a:extLst>
              </p:cNvPr>
              <p:cNvSpPr/>
              <p:nvPr/>
            </p:nvSpPr>
            <p:spPr>
              <a:xfrm>
                <a:off x="8107824" y="5513835"/>
                <a:ext cx="3324906" cy="532679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5398343-0DA1-4F08-A38E-3B6BCA3C7115}"/>
                  </a:ext>
                </a:extLst>
              </p:cNvPr>
              <p:cNvSpPr/>
              <p:nvPr/>
            </p:nvSpPr>
            <p:spPr>
              <a:xfrm>
                <a:off x="8042452" y="5420139"/>
                <a:ext cx="3645965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E3E940E5-498C-4B84-B2F5-62AFE821B60F}"/>
                  </a:ext>
                </a:extLst>
              </p:cNvPr>
              <p:cNvSpPr/>
              <p:nvPr/>
            </p:nvSpPr>
            <p:spPr>
              <a:xfrm>
                <a:off x="8079930" y="5495414"/>
                <a:ext cx="3352800" cy="280317"/>
              </a:xfrm>
              <a:custGeom>
                <a:avLst/>
                <a:gdLst>
                  <a:gd name="connsiteX0" fmla="*/ 0 w 3352800"/>
                  <a:gd name="connsiteY0" fmla="*/ 280317 h 280317"/>
                  <a:gd name="connsiteX1" fmla="*/ 119270 w 3352800"/>
                  <a:gd name="connsiteY1" fmla="*/ 200804 h 280317"/>
                  <a:gd name="connsiteX2" fmla="*/ 371061 w 3352800"/>
                  <a:gd name="connsiteY2" fmla="*/ 121291 h 280317"/>
                  <a:gd name="connsiteX3" fmla="*/ 715618 w 3352800"/>
                  <a:gd name="connsiteY3" fmla="*/ 55030 h 280317"/>
                  <a:gd name="connsiteX4" fmla="*/ 1166192 w 3352800"/>
                  <a:gd name="connsiteY4" fmla="*/ 15274 h 280317"/>
                  <a:gd name="connsiteX5" fmla="*/ 1895061 w 3352800"/>
                  <a:gd name="connsiteY5" fmla="*/ 2021 h 280317"/>
                  <a:gd name="connsiteX6" fmla="*/ 2570922 w 3352800"/>
                  <a:gd name="connsiteY6" fmla="*/ 55030 h 280317"/>
                  <a:gd name="connsiteX7" fmla="*/ 3233531 w 3352800"/>
                  <a:gd name="connsiteY7" fmla="*/ 174300 h 280317"/>
                  <a:gd name="connsiteX8" fmla="*/ 3352800 w 3352800"/>
                  <a:gd name="connsiteY8" fmla="*/ 240560 h 28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2800" h="280317">
                    <a:moveTo>
                      <a:pt x="0" y="280317"/>
                    </a:moveTo>
                    <a:cubicBezTo>
                      <a:pt x="28713" y="253812"/>
                      <a:pt x="57427" y="227308"/>
                      <a:pt x="119270" y="200804"/>
                    </a:cubicBezTo>
                    <a:cubicBezTo>
                      <a:pt x="181113" y="174300"/>
                      <a:pt x="271670" y="145587"/>
                      <a:pt x="371061" y="121291"/>
                    </a:cubicBezTo>
                    <a:cubicBezTo>
                      <a:pt x="470452" y="96995"/>
                      <a:pt x="583096" y="72699"/>
                      <a:pt x="715618" y="55030"/>
                    </a:cubicBezTo>
                    <a:cubicBezTo>
                      <a:pt x="848140" y="37361"/>
                      <a:pt x="969618" y="24109"/>
                      <a:pt x="1166192" y="15274"/>
                    </a:cubicBezTo>
                    <a:cubicBezTo>
                      <a:pt x="1362766" y="6439"/>
                      <a:pt x="1660939" y="-4605"/>
                      <a:pt x="1895061" y="2021"/>
                    </a:cubicBezTo>
                    <a:cubicBezTo>
                      <a:pt x="2129183" y="8647"/>
                      <a:pt x="2347844" y="26317"/>
                      <a:pt x="2570922" y="55030"/>
                    </a:cubicBezTo>
                    <a:cubicBezTo>
                      <a:pt x="2794000" y="83743"/>
                      <a:pt x="3103218" y="143378"/>
                      <a:pt x="3233531" y="174300"/>
                    </a:cubicBezTo>
                    <a:cubicBezTo>
                      <a:pt x="3363844" y="205222"/>
                      <a:pt x="3302000" y="275899"/>
                      <a:pt x="3352800" y="240560"/>
                    </a:cubicBezTo>
                  </a:path>
                </a:pathLst>
              </a:custGeom>
              <a:noFill/>
              <a:ln w="381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258A9CE5-9906-4844-AEF3-C3071753AD1C}"/>
                </a:ext>
              </a:extLst>
            </p:cNvPr>
            <p:cNvCxnSpPr>
              <a:cxnSpLocks/>
              <a:stCxn id="44" idx="2"/>
              <a:endCxn id="45" idx="2"/>
            </p:cNvCxnSpPr>
            <p:nvPr/>
          </p:nvCxnSpPr>
          <p:spPr>
            <a:xfrm>
              <a:off x="8107824" y="4797476"/>
              <a:ext cx="0" cy="982699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F4D2B816-3BC5-4266-81F9-2393FD6AB002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730" y="4802565"/>
              <a:ext cx="0" cy="982699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4E30EADB-1D7D-4006-A7C2-D5E8BA17C921}"/>
              </a:ext>
            </a:extLst>
          </p:cNvPr>
          <p:cNvCxnSpPr>
            <a:cxnSpLocks/>
          </p:cNvCxnSpPr>
          <p:nvPr/>
        </p:nvCxnSpPr>
        <p:spPr>
          <a:xfrm flipV="1">
            <a:off x="9976509" y="1902280"/>
            <a:ext cx="7444" cy="2493799"/>
          </a:xfrm>
          <a:prstGeom prst="line">
            <a:avLst/>
          </a:prstGeom>
          <a:ln w="76200">
            <a:solidFill>
              <a:srgbClr val="CE9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3183C0B4-4032-4824-91D1-A0C32DEC1DE4}"/>
              </a:ext>
            </a:extLst>
          </p:cNvPr>
          <p:cNvSpPr txBox="1"/>
          <p:nvPr/>
        </p:nvSpPr>
        <p:spPr>
          <a:xfrm>
            <a:off x="10285379" y="5819993"/>
            <a:ext cx="1551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Cyclotron</a:t>
            </a:r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AD871EA4-1275-4BF8-B8D1-DDC24F050370}"/>
              </a:ext>
            </a:extLst>
          </p:cNvPr>
          <p:cNvSpPr/>
          <p:nvPr/>
        </p:nvSpPr>
        <p:spPr>
          <a:xfrm rot="16200000">
            <a:off x="8428642" y="4534848"/>
            <a:ext cx="332155" cy="668079"/>
          </a:xfrm>
          <a:custGeom>
            <a:avLst/>
            <a:gdLst>
              <a:gd name="connsiteX0" fmla="*/ 0 w 3352800"/>
              <a:gd name="connsiteY0" fmla="*/ 280317 h 280317"/>
              <a:gd name="connsiteX1" fmla="*/ 119270 w 3352800"/>
              <a:gd name="connsiteY1" fmla="*/ 200804 h 280317"/>
              <a:gd name="connsiteX2" fmla="*/ 371061 w 3352800"/>
              <a:gd name="connsiteY2" fmla="*/ 121291 h 280317"/>
              <a:gd name="connsiteX3" fmla="*/ 715618 w 3352800"/>
              <a:gd name="connsiteY3" fmla="*/ 55030 h 280317"/>
              <a:gd name="connsiteX4" fmla="*/ 1166192 w 3352800"/>
              <a:gd name="connsiteY4" fmla="*/ 15274 h 280317"/>
              <a:gd name="connsiteX5" fmla="*/ 1895061 w 3352800"/>
              <a:gd name="connsiteY5" fmla="*/ 2021 h 280317"/>
              <a:gd name="connsiteX6" fmla="*/ 2570922 w 3352800"/>
              <a:gd name="connsiteY6" fmla="*/ 55030 h 280317"/>
              <a:gd name="connsiteX7" fmla="*/ 3233531 w 3352800"/>
              <a:gd name="connsiteY7" fmla="*/ 174300 h 280317"/>
              <a:gd name="connsiteX8" fmla="*/ 3352800 w 3352800"/>
              <a:gd name="connsiteY8" fmla="*/ 240560 h 28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280317">
                <a:moveTo>
                  <a:pt x="0" y="280317"/>
                </a:moveTo>
                <a:cubicBezTo>
                  <a:pt x="28713" y="253812"/>
                  <a:pt x="57427" y="227308"/>
                  <a:pt x="119270" y="200804"/>
                </a:cubicBezTo>
                <a:cubicBezTo>
                  <a:pt x="181113" y="174300"/>
                  <a:pt x="271670" y="145587"/>
                  <a:pt x="371061" y="121291"/>
                </a:cubicBezTo>
                <a:cubicBezTo>
                  <a:pt x="470452" y="96995"/>
                  <a:pt x="583096" y="72699"/>
                  <a:pt x="715618" y="55030"/>
                </a:cubicBezTo>
                <a:cubicBezTo>
                  <a:pt x="848140" y="37361"/>
                  <a:pt x="969618" y="24109"/>
                  <a:pt x="1166192" y="15274"/>
                </a:cubicBezTo>
                <a:cubicBezTo>
                  <a:pt x="1362766" y="6439"/>
                  <a:pt x="1660939" y="-4605"/>
                  <a:pt x="1895061" y="2021"/>
                </a:cubicBezTo>
                <a:cubicBezTo>
                  <a:pt x="2129183" y="8647"/>
                  <a:pt x="2347844" y="26317"/>
                  <a:pt x="2570922" y="55030"/>
                </a:cubicBezTo>
                <a:cubicBezTo>
                  <a:pt x="2794000" y="83743"/>
                  <a:pt x="3103218" y="143378"/>
                  <a:pt x="3233531" y="174300"/>
                </a:cubicBezTo>
                <a:cubicBezTo>
                  <a:pt x="3363844" y="205222"/>
                  <a:pt x="3302000" y="275899"/>
                  <a:pt x="3352800" y="240560"/>
                </a:cubicBezTo>
              </a:path>
            </a:pathLst>
          </a:custGeom>
          <a:noFill/>
          <a:ln w="76200">
            <a:solidFill>
              <a:srgbClr val="CE98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EC3B498C-33E4-43DF-BD17-42B4E21A02C6}"/>
              </a:ext>
            </a:extLst>
          </p:cNvPr>
          <p:cNvSpPr/>
          <p:nvPr/>
        </p:nvSpPr>
        <p:spPr>
          <a:xfrm rot="5400000">
            <a:off x="9956738" y="3878295"/>
            <a:ext cx="569146" cy="2199821"/>
          </a:xfrm>
          <a:custGeom>
            <a:avLst/>
            <a:gdLst>
              <a:gd name="connsiteX0" fmla="*/ 0 w 3352800"/>
              <a:gd name="connsiteY0" fmla="*/ 280317 h 280317"/>
              <a:gd name="connsiteX1" fmla="*/ 119270 w 3352800"/>
              <a:gd name="connsiteY1" fmla="*/ 200804 h 280317"/>
              <a:gd name="connsiteX2" fmla="*/ 371061 w 3352800"/>
              <a:gd name="connsiteY2" fmla="*/ 121291 h 280317"/>
              <a:gd name="connsiteX3" fmla="*/ 715618 w 3352800"/>
              <a:gd name="connsiteY3" fmla="*/ 55030 h 280317"/>
              <a:gd name="connsiteX4" fmla="*/ 1166192 w 3352800"/>
              <a:gd name="connsiteY4" fmla="*/ 15274 h 280317"/>
              <a:gd name="connsiteX5" fmla="*/ 1895061 w 3352800"/>
              <a:gd name="connsiteY5" fmla="*/ 2021 h 280317"/>
              <a:gd name="connsiteX6" fmla="*/ 2570922 w 3352800"/>
              <a:gd name="connsiteY6" fmla="*/ 55030 h 280317"/>
              <a:gd name="connsiteX7" fmla="*/ 3233531 w 3352800"/>
              <a:gd name="connsiteY7" fmla="*/ 174300 h 280317"/>
              <a:gd name="connsiteX8" fmla="*/ 3352800 w 3352800"/>
              <a:gd name="connsiteY8" fmla="*/ 240560 h 28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280317">
                <a:moveTo>
                  <a:pt x="0" y="280317"/>
                </a:moveTo>
                <a:cubicBezTo>
                  <a:pt x="28713" y="253812"/>
                  <a:pt x="57427" y="227308"/>
                  <a:pt x="119270" y="200804"/>
                </a:cubicBezTo>
                <a:cubicBezTo>
                  <a:pt x="181113" y="174300"/>
                  <a:pt x="271670" y="145587"/>
                  <a:pt x="371061" y="121291"/>
                </a:cubicBezTo>
                <a:cubicBezTo>
                  <a:pt x="470452" y="96995"/>
                  <a:pt x="583096" y="72699"/>
                  <a:pt x="715618" y="55030"/>
                </a:cubicBezTo>
                <a:cubicBezTo>
                  <a:pt x="848140" y="37361"/>
                  <a:pt x="969618" y="24109"/>
                  <a:pt x="1166192" y="15274"/>
                </a:cubicBezTo>
                <a:cubicBezTo>
                  <a:pt x="1362766" y="6439"/>
                  <a:pt x="1660939" y="-4605"/>
                  <a:pt x="1895061" y="2021"/>
                </a:cubicBezTo>
                <a:cubicBezTo>
                  <a:pt x="2129183" y="8647"/>
                  <a:pt x="2347844" y="26317"/>
                  <a:pt x="2570922" y="55030"/>
                </a:cubicBezTo>
                <a:cubicBezTo>
                  <a:pt x="2794000" y="83743"/>
                  <a:pt x="3103218" y="143378"/>
                  <a:pt x="3233531" y="174300"/>
                </a:cubicBezTo>
                <a:cubicBezTo>
                  <a:pt x="3363844" y="205222"/>
                  <a:pt x="3302000" y="275899"/>
                  <a:pt x="3352800" y="240560"/>
                </a:cubicBezTo>
              </a:path>
            </a:pathLst>
          </a:custGeom>
          <a:noFill/>
          <a:ln w="76200">
            <a:solidFill>
              <a:srgbClr val="CE98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012837D-D0E7-4D45-947F-3B3B0D15799B}"/>
              </a:ext>
            </a:extLst>
          </p:cNvPr>
          <p:cNvGrpSpPr/>
          <p:nvPr/>
        </p:nvGrpSpPr>
        <p:grpSpPr>
          <a:xfrm>
            <a:off x="9451019" y="4561691"/>
            <a:ext cx="632478" cy="554844"/>
            <a:chOff x="3619826" y="4600066"/>
            <a:chExt cx="632478" cy="554844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57B64E68-2F89-4E0B-AC98-93306D0A78F7}"/>
                </a:ext>
              </a:extLst>
            </p:cNvPr>
            <p:cNvSpPr/>
            <p:nvPr/>
          </p:nvSpPr>
          <p:spPr>
            <a:xfrm>
              <a:off x="3619826" y="4600066"/>
              <a:ext cx="632478" cy="55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B127EA34-4534-4A41-8411-D2D33B743CEE}"/>
                </a:ext>
              </a:extLst>
            </p:cNvPr>
            <p:cNvGrpSpPr/>
            <p:nvPr/>
          </p:nvGrpSpPr>
          <p:grpSpPr>
            <a:xfrm rot="16200000">
              <a:off x="3683596" y="4611148"/>
              <a:ext cx="504937" cy="532679"/>
              <a:chOff x="5764696" y="3304105"/>
              <a:chExt cx="1442382" cy="1205901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4750C44B-32E8-4282-B66B-F6D9BE0F2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696" y="3304105"/>
                <a:ext cx="718335" cy="1345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1E26F3E1-87F1-4448-AAEB-5DC427EFF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2724" y="3927838"/>
                <a:ext cx="0" cy="58216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F8B26FD0-77F1-42F0-B6C6-8F52AD3F63FC}"/>
                  </a:ext>
                </a:extLst>
              </p:cNvPr>
              <p:cNvSpPr/>
              <p:nvPr/>
            </p:nvSpPr>
            <p:spPr>
              <a:xfrm>
                <a:off x="6480313" y="3326296"/>
                <a:ext cx="698056" cy="623502"/>
              </a:xfrm>
              <a:custGeom>
                <a:avLst/>
                <a:gdLst>
                  <a:gd name="connsiteX0" fmla="*/ 0 w 755374"/>
                  <a:gd name="connsiteY0" fmla="*/ 0 h 583095"/>
                  <a:gd name="connsiteX1" fmla="*/ 119270 w 755374"/>
                  <a:gd name="connsiteY1" fmla="*/ 278295 h 583095"/>
                  <a:gd name="connsiteX2" fmla="*/ 318052 w 755374"/>
                  <a:gd name="connsiteY2" fmla="*/ 437321 h 583095"/>
                  <a:gd name="connsiteX3" fmla="*/ 569844 w 755374"/>
                  <a:gd name="connsiteY3" fmla="*/ 543339 h 583095"/>
                  <a:gd name="connsiteX4" fmla="*/ 755374 w 755374"/>
                  <a:gd name="connsiteY4" fmla="*/ 583095 h 58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74" h="583095">
                    <a:moveTo>
                      <a:pt x="0" y="0"/>
                    </a:moveTo>
                    <a:cubicBezTo>
                      <a:pt x="33130" y="102704"/>
                      <a:pt x="66261" y="205408"/>
                      <a:pt x="119270" y="278295"/>
                    </a:cubicBezTo>
                    <a:cubicBezTo>
                      <a:pt x="172279" y="351182"/>
                      <a:pt x="242956" y="393147"/>
                      <a:pt x="318052" y="437321"/>
                    </a:cubicBezTo>
                    <a:cubicBezTo>
                      <a:pt x="393148" y="481495"/>
                      <a:pt x="496957" y="519043"/>
                      <a:pt x="569844" y="543339"/>
                    </a:cubicBezTo>
                    <a:cubicBezTo>
                      <a:pt x="642731" y="567635"/>
                      <a:pt x="689113" y="576469"/>
                      <a:pt x="755374" y="58309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3EB3541E-7CE7-4C4E-87ED-33AE0EF0CFD4}"/>
                  </a:ext>
                </a:extLst>
              </p:cNvPr>
              <p:cNvSpPr/>
              <p:nvPr/>
            </p:nvSpPr>
            <p:spPr>
              <a:xfrm>
                <a:off x="5764697" y="3329205"/>
                <a:ext cx="1442381" cy="1167349"/>
              </a:xfrm>
              <a:custGeom>
                <a:avLst/>
                <a:gdLst>
                  <a:gd name="connsiteX0" fmla="*/ 3607 w 1448094"/>
                  <a:gd name="connsiteY0" fmla="*/ 0 h 1197267"/>
                  <a:gd name="connsiteX1" fmla="*/ 16859 w 1448094"/>
                  <a:gd name="connsiteY1" fmla="*/ 384313 h 1197267"/>
                  <a:gd name="connsiteX2" fmla="*/ 136129 w 1448094"/>
                  <a:gd name="connsiteY2" fmla="*/ 781879 h 1197267"/>
                  <a:gd name="connsiteX3" fmla="*/ 546946 w 1448094"/>
                  <a:gd name="connsiteY3" fmla="*/ 1086679 h 1197267"/>
                  <a:gd name="connsiteX4" fmla="*/ 1103538 w 1448094"/>
                  <a:gd name="connsiteY4" fmla="*/ 1192696 h 1197267"/>
                  <a:gd name="connsiteX5" fmla="*/ 1448094 w 1448094"/>
                  <a:gd name="connsiteY5" fmla="*/ 1179444 h 1197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8094" h="1197267">
                    <a:moveTo>
                      <a:pt x="3607" y="0"/>
                    </a:moveTo>
                    <a:cubicBezTo>
                      <a:pt x="-811" y="127000"/>
                      <a:pt x="-5228" y="254000"/>
                      <a:pt x="16859" y="384313"/>
                    </a:cubicBezTo>
                    <a:cubicBezTo>
                      <a:pt x="38946" y="514626"/>
                      <a:pt x="47781" y="664818"/>
                      <a:pt x="136129" y="781879"/>
                    </a:cubicBezTo>
                    <a:cubicBezTo>
                      <a:pt x="224477" y="898940"/>
                      <a:pt x="385711" y="1018210"/>
                      <a:pt x="546946" y="1086679"/>
                    </a:cubicBezTo>
                    <a:cubicBezTo>
                      <a:pt x="708181" y="1155148"/>
                      <a:pt x="953347" y="1177235"/>
                      <a:pt x="1103538" y="1192696"/>
                    </a:cubicBezTo>
                    <a:cubicBezTo>
                      <a:pt x="1253729" y="1208157"/>
                      <a:pt x="1395085" y="1179444"/>
                      <a:pt x="1448094" y="1179444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0" name="弧形 79">
            <a:extLst>
              <a:ext uri="{FF2B5EF4-FFF2-40B4-BE49-F238E27FC236}">
                <a16:creationId xmlns:a16="http://schemas.microsoft.com/office/drawing/2014/main" id="{C2D429F1-92B5-4170-B2A4-5D708D4A6382}"/>
              </a:ext>
            </a:extLst>
          </p:cNvPr>
          <p:cNvSpPr/>
          <p:nvPr/>
        </p:nvSpPr>
        <p:spPr>
          <a:xfrm rot="10800000" flipH="1">
            <a:off x="8788677" y="3780121"/>
            <a:ext cx="1224870" cy="1247177"/>
          </a:xfrm>
          <a:prstGeom prst="arc">
            <a:avLst/>
          </a:prstGeom>
          <a:ln w="76200">
            <a:solidFill>
              <a:srgbClr val="CE9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770953E-86D6-4F90-A80A-82A4881DF54B}"/>
              </a:ext>
            </a:extLst>
          </p:cNvPr>
          <p:cNvSpPr/>
          <p:nvPr/>
        </p:nvSpPr>
        <p:spPr>
          <a:xfrm>
            <a:off x="6607478" y="4638231"/>
            <a:ext cx="319020" cy="12156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E05EAA1-6EDD-4AFA-8196-F0B88C45EEAF}"/>
              </a:ext>
            </a:extLst>
          </p:cNvPr>
          <p:cNvCxnSpPr>
            <a:cxnSpLocks/>
          </p:cNvCxnSpPr>
          <p:nvPr/>
        </p:nvCxnSpPr>
        <p:spPr>
          <a:xfrm flipH="1" flipV="1">
            <a:off x="6957391" y="5262779"/>
            <a:ext cx="2459433" cy="1768"/>
          </a:xfrm>
          <a:prstGeom prst="straightConnector1">
            <a:avLst/>
          </a:prstGeom>
          <a:ln w="76200">
            <a:solidFill>
              <a:srgbClr val="CE983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62E53891-3038-4DEA-A9AB-22FE688B97A6}"/>
                  </a:ext>
                </a:extLst>
              </p:cNvPr>
              <p:cNvSpPr txBox="1"/>
              <p:nvPr/>
            </p:nvSpPr>
            <p:spPr>
              <a:xfrm>
                <a:off x="5914743" y="4167734"/>
                <a:ext cx="1551150" cy="405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libri" panose="020F0502020204030204" pitchFamily="34" charset="0"/>
                          </a:rPr>
                        </m:ctrlPr>
                      </m:sPrePr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libri" panose="020F0502020204030204" pitchFamily="34" charset="0"/>
                          </a:rPr>
                          <m:t>83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209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</m:sPre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target</a:t>
                </a:r>
              </a:p>
            </p:txBody>
          </p:sp>
        </mc:Choice>
        <mc:Fallback xmlns="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62E53891-3038-4DEA-A9AB-22FE688B9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743" y="4167734"/>
                <a:ext cx="1551150" cy="405111"/>
              </a:xfrm>
              <a:prstGeom prst="rect">
                <a:avLst/>
              </a:prstGeom>
              <a:blipFill>
                <a:blip r:embed="rId2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7873129B-AA05-43D0-9A47-857B33D2708F}"/>
              </a:ext>
            </a:extLst>
          </p:cNvPr>
          <p:cNvCxnSpPr>
            <a:cxnSpLocks/>
          </p:cNvCxnSpPr>
          <p:nvPr/>
        </p:nvCxnSpPr>
        <p:spPr>
          <a:xfrm>
            <a:off x="8934700" y="3863280"/>
            <a:ext cx="718125" cy="8459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04">
            <a:extLst>
              <a:ext uri="{FF2B5EF4-FFF2-40B4-BE49-F238E27FC236}">
                <a16:creationId xmlns:a16="http://schemas.microsoft.com/office/drawing/2014/main" id="{931EA8D5-6765-47EE-A641-E2F4912FA71C}"/>
              </a:ext>
            </a:extLst>
          </p:cNvPr>
          <p:cNvSpPr txBox="1"/>
          <p:nvPr/>
        </p:nvSpPr>
        <p:spPr>
          <a:xfrm>
            <a:off x="7266550" y="3510955"/>
            <a:ext cx="2300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spiral inflector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3C52CD9-B376-4D2E-B09D-2F19A44A8D15}"/>
              </a:ext>
            </a:extLst>
          </p:cNvPr>
          <p:cNvGrpSpPr/>
          <p:nvPr/>
        </p:nvGrpSpPr>
        <p:grpSpPr>
          <a:xfrm rot="5400000">
            <a:off x="7627921" y="4950870"/>
            <a:ext cx="602189" cy="651437"/>
            <a:chOff x="1678507" y="4604798"/>
            <a:chExt cx="470164" cy="1331312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2CB6AE1-6C3B-4FC8-952C-EAF78FCE0AF8}"/>
                </a:ext>
              </a:extLst>
            </p:cNvPr>
            <p:cNvSpPr/>
            <p:nvPr/>
          </p:nvSpPr>
          <p:spPr>
            <a:xfrm>
              <a:off x="1678507" y="4604798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484CA42-4373-4473-BBA5-7BC2E38F9DAE}"/>
                </a:ext>
              </a:extLst>
            </p:cNvPr>
            <p:cNvSpPr/>
            <p:nvPr/>
          </p:nvSpPr>
          <p:spPr>
            <a:xfrm>
              <a:off x="2075502" y="4604798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BB08FB0-E4C4-44C4-8C88-30394CFC476E}"/>
                </a:ext>
              </a:extLst>
            </p:cNvPr>
            <p:cNvSpPr/>
            <p:nvPr/>
          </p:nvSpPr>
          <p:spPr>
            <a:xfrm>
              <a:off x="1678507" y="4950205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23C8549-2FAF-4BA5-9ABB-15D68C577264}"/>
                </a:ext>
              </a:extLst>
            </p:cNvPr>
            <p:cNvSpPr/>
            <p:nvPr/>
          </p:nvSpPr>
          <p:spPr>
            <a:xfrm>
              <a:off x="2077180" y="4950205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58D99B6-E5A0-4E1A-A773-C471F63FF18F}"/>
                </a:ext>
              </a:extLst>
            </p:cNvPr>
            <p:cNvSpPr/>
            <p:nvPr/>
          </p:nvSpPr>
          <p:spPr>
            <a:xfrm>
              <a:off x="1678507" y="5295613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80C44C2-4737-4224-93C2-7BE42E3CBCFD}"/>
                </a:ext>
              </a:extLst>
            </p:cNvPr>
            <p:cNvSpPr/>
            <p:nvPr/>
          </p:nvSpPr>
          <p:spPr>
            <a:xfrm>
              <a:off x="2075276" y="5284042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6CA4E45-B2EA-4C5D-8DBD-2EBC8C5C4189}"/>
                </a:ext>
              </a:extLst>
            </p:cNvPr>
            <p:cNvSpPr/>
            <p:nvPr/>
          </p:nvSpPr>
          <p:spPr>
            <a:xfrm>
              <a:off x="1678507" y="5641672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01DA5D8-B765-4438-9A0E-6AAC65ED59EC}"/>
                </a:ext>
              </a:extLst>
            </p:cNvPr>
            <p:cNvSpPr/>
            <p:nvPr/>
          </p:nvSpPr>
          <p:spPr>
            <a:xfrm>
              <a:off x="2075276" y="5651323"/>
              <a:ext cx="71491" cy="28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0629D15A-0731-49AE-83E3-D1D37ABAC3FB}"/>
              </a:ext>
            </a:extLst>
          </p:cNvPr>
          <p:cNvSpPr txBox="1"/>
          <p:nvPr/>
        </p:nvSpPr>
        <p:spPr>
          <a:xfrm>
            <a:off x="7852137" y="5735044"/>
            <a:ext cx="648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ESD</a:t>
            </a:r>
          </a:p>
        </p:txBody>
      </p:sp>
      <p:pic>
        <p:nvPicPr>
          <p:cNvPr id="112" name="图片 111">
            <a:extLst>
              <a:ext uri="{FF2B5EF4-FFF2-40B4-BE49-F238E27FC236}">
                <a16:creationId xmlns:a16="http://schemas.microsoft.com/office/drawing/2014/main" id="{C92D7662-8834-4DD4-A5A4-607B6D148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48" y="1749508"/>
            <a:ext cx="3075166" cy="460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1C676C5-9CAB-44A1-96ED-97570E9B13B2}"/>
                  </a:ext>
                </a:extLst>
              </p:cNvPr>
              <p:cNvSpPr txBox="1"/>
              <p:nvPr/>
            </p:nvSpPr>
            <p:spPr>
              <a:xfrm>
                <a:off x="5831903" y="697669"/>
                <a:ext cx="1551150" cy="405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m:t>5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m:t>𝑚𝐴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Calibri" panose="020F0502020204030204" pitchFamily="34" charset="0"/>
                        </a:rPr>
                        <m:t>𝐻𝑒</m:t>
                      </m:r>
                    </m:oMath>
                  </m:oMathPara>
                </a14:m>
                <a:endParaRPr lang="en-US" altLang="zh-CN" sz="2000" b="1" dirty="0"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1C676C5-9CAB-44A1-96ED-97570E9B1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903" y="697669"/>
                <a:ext cx="1551150" cy="405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文本框 113">
            <a:extLst>
              <a:ext uri="{FF2B5EF4-FFF2-40B4-BE49-F238E27FC236}">
                <a16:creationId xmlns:a16="http://schemas.microsoft.com/office/drawing/2014/main" id="{7457C052-A8E6-477D-80DC-C3529A062CDE}"/>
              </a:ext>
            </a:extLst>
          </p:cNvPr>
          <p:cNvSpPr txBox="1"/>
          <p:nvPr/>
        </p:nvSpPr>
        <p:spPr>
          <a:xfrm>
            <a:off x="211822" y="2763784"/>
            <a:ext cx="5610009" cy="171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Our goal: 1 mA 28.5 MeV He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beam current of the spiral inflector must reach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 mA,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with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30%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acceleration efficiency of the cyclotron.</a:t>
            </a:r>
            <a:endParaRPr lang="en-US" altLang="zh-CN" sz="28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97049350-1F78-4315-A897-069798A189AC}"/>
              </a:ext>
            </a:extLst>
          </p:cNvPr>
          <p:cNvSpPr txBox="1"/>
          <p:nvPr/>
        </p:nvSpPr>
        <p:spPr>
          <a:xfrm>
            <a:off x="205698" y="4366649"/>
            <a:ext cx="6168886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Challenge</a:t>
            </a:r>
            <a:r>
              <a:rPr lang="zh-CN" altLang="en-US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： </a:t>
            </a:r>
            <a:endParaRPr lang="en-US" altLang="zh-CN" sz="24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Space charge effect</a:t>
            </a: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Beam loss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High transmission efficiency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Vertical divergence and longitudinal spread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684A5BB4-2DE8-4073-97AF-AE31EFCB1772}"/>
              </a:ext>
            </a:extLst>
          </p:cNvPr>
          <p:cNvSpPr txBox="1"/>
          <p:nvPr/>
        </p:nvSpPr>
        <p:spPr>
          <a:xfrm>
            <a:off x="6402041" y="5919887"/>
            <a:ext cx="729894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 mA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5D2AE8D9-BE55-40A9-8D14-49CFDAB3104D}"/>
              </a:ext>
            </a:extLst>
          </p:cNvPr>
          <p:cNvSpPr txBox="1"/>
          <p:nvPr/>
        </p:nvSpPr>
        <p:spPr>
          <a:xfrm>
            <a:off x="10176597" y="3824680"/>
            <a:ext cx="729894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 mA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C0E94FDE-5BDD-4F8A-AB14-153A1F080938}"/>
              </a:ext>
            </a:extLst>
          </p:cNvPr>
          <p:cNvSpPr txBox="1"/>
          <p:nvPr/>
        </p:nvSpPr>
        <p:spPr>
          <a:xfrm>
            <a:off x="211450" y="869434"/>
            <a:ext cx="7504235" cy="18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half-life of  </a:t>
            </a:r>
            <a:r>
              <a:rPr lang="en-US" altLang="zh-CN" sz="2400" b="1" baseline="30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211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7.21 h.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en-US" altLang="zh-CN" sz="2400" b="1" baseline="30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211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only high-LET radiation </a:t>
            </a:r>
            <a:b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 besides 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BNCT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baseline="30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211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highly effective cancer therapy isotope</a:t>
            </a:r>
          </a:p>
        </p:txBody>
      </p:sp>
    </p:spTree>
    <p:extLst>
      <p:ext uri="{BB962C8B-B14F-4D97-AF65-F5344CB8AC3E}">
        <p14:creationId xmlns:p14="http://schemas.microsoft.com/office/powerpoint/2010/main" val="98864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E6BE751-162E-4CAE-9B3B-BD551BCB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Report inflector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F9C811-394D-4956-9205-4F167827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23</a:t>
            </a:r>
            <a:r>
              <a:rPr lang="en-US" altLang="zh-CN" baseline="30000" dirty="0"/>
              <a:t>rd</a:t>
            </a:r>
            <a:r>
              <a:rPr lang="en-US" altLang="zh-CN" dirty="0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25967C-EDA3-4084-B428-582C566F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5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A438CE-92AB-4EC8-801F-EE1A3A940A78}"/>
              </a:ext>
            </a:extLst>
          </p:cNvPr>
          <p:cNvSpPr txBox="1"/>
          <p:nvPr/>
        </p:nvSpPr>
        <p:spPr>
          <a:xfrm>
            <a:off x="481394" y="901701"/>
            <a:ext cx="11074880" cy="1302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Traditional spiral inflector</a:t>
            </a:r>
            <a:r>
              <a:rPr lang="zh-CN" altLang="en-US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defocus beams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 shape inflector (</a:t>
            </a:r>
            <a:r>
              <a:rPr lang="en-US" altLang="zh-CN" sz="2400" b="1" dirty="0" err="1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Bubna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): V shape electrodes can</a:t>
            </a:r>
            <a:r>
              <a:rPr lang="zh-CN" altLang="en-US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give a vertical focusing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field gradient spiral inflector (</a:t>
            </a:r>
            <a:r>
              <a:rPr lang="en-US" altLang="zh-CN" sz="2400" b="1" dirty="0" err="1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iThemba</a:t>
            </a: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LABS): longitudinal and vertical focusing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C83B85C-1079-4FCF-B53F-8D43C967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107" y="2599405"/>
            <a:ext cx="3210916" cy="26633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AE4AEB-FC25-4DD0-96B5-00D9FA40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242" y="2624476"/>
            <a:ext cx="2480098" cy="26131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7F5F34-DBB2-4768-9EB9-DF81F288A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42" t="10337" r="12829" b="11502"/>
          <a:stretch/>
        </p:blipFill>
        <p:spPr>
          <a:xfrm>
            <a:off x="721296" y="2624476"/>
            <a:ext cx="2852642" cy="261317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6313B03-6AB9-4AB7-92B0-626B471C2A5D}"/>
              </a:ext>
            </a:extLst>
          </p:cNvPr>
          <p:cNvSpPr txBox="1"/>
          <p:nvPr/>
        </p:nvSpPr>
        <p:spPr>
          <a:xfrm>
            <a:off x="4775021" y="5348137"/>
            <a:ext cx="3521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 shape inflector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F203F7F-B9F1-48E7-A2F8-9C178BECE233}"/>
              </a:ext>
            </a:extLst>
          </p:cNvPr>
          <p:cNvSpPr txBox="1"/>
          <p:nvPr/>
        </p:nvSpPr>
        <p:spPr>
          <a:xfrm>
            <a:off x="564526" y="5326056"/>
            <a:ext cx="3521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Traditional spiral inflector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9CE090-459F-478A-8462-BA63F5A698A1}"/>
              </a:ext>
            </a:extLst>
          </p:cNvPr>
          <p:cNvSpPr txBox="1"/>
          <p:nvPr/>
        </p:nvSpPr>
        <p:spPr>
          <a:xfrm>
            <a:off x="8106021" y="5326056"/>
            <a:ext cx="3521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Traditional spiral inflector</a:t>
            </a:r>
          </a:p>
        </p:txBody>
      </p:sp>
    </p:spTree>
    <p:extLst>
      <p:ext uri="{BB962C8B-B14F-4D97-AF65-F5344CB8AC3E}">
        <p14:creationId xmlns:p14="http://schemas.microsoft.com/office/powerpoint/2010/main" val="400300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3F0408-BF90-42D1-AFDE-FDB740E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B4E826-8AAE-4FA9-B4F4-1E2299BE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6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4D7A46A-6344-4428-AD32-0031C60FEAB1}"/>
              </a:ext>
            </a:extLst>
          </p:cNvPr>
          <p:cNvSpPr txBox="1">
            <a:spLocks/>
          </p:cNvSpPr>
          <p:nvPr/>
        </p:nvSpPr>
        <p:spPr>
          <a:xfrm>
            <a:off x="615397" y="1075765"/>
            <a:ext cx="11191121" cy="525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Background</a:t>
            </a:r>
          </a:p>
          <a:p>
            <a:r>
              <a:rPr lang="en-US" altLang="zh-CN" sz="3200" b="1" dirty="0">
                <a:ea typeface="Adobe Gothic Std B" panose="020B0800000000000000" pitchFamily="34" charset="-128"/>
                <a:cs typeface="Calibri" panose="020F0502020204030204" pitchFamily="34" charset="0"/>
              </a:rPr>
              <a:t>Modeling of the spiral inflector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Simulation result using CST and COMSOL</a:t>
            </a:r>
          </a:p>
          <a:p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ea typeface="Adobe Gothic Std B" panose="020B0800000000000000" pitchFamily="34" charset="-128"/>
                <a:cs typeface="Calibri" panose="020F0502020204030204" pitchFamily="34" charset="0"/>
              </a:rPr>
              <a:t>Summary</a:t>
            </a:r>
          </a:p>
          <a:p>
            <a:endParaRPr lang="zh-CN" altLang="en-US" sz="3200" b="1" dirty="0">
              <a:cs typeface="Calibri" panose="020F050202020403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F60AEC9-BF04-4F27-B5D3-2B9F5943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96" y="1"/>
            <a:ext cx="9521927" cy="700855"/>
          </a:xfrm>
        </p:spPr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160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1AB01F8-ADF8-4B23-A2B9-D3AF0618D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661" y="1719779"/>
            <a:ext cx="3131086" cy="298804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7C181D0-2993-42D2-9AEE-B8BE0B8E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The theory of the inflector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A9BA86-5A2B-41CE-B856-55D3D89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C4F0C-39FF-4E06-ABF1-0A37E17A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7</a:t>
            </a:fld>
            <a:endParaRPr lang="en-US" dirty="0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EA35C0C-3F28-4923-A70A-AADF40ECA8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725780"/>
              </p:ext>
            </p:extLst>
          </p:nvPr>
        </p:nvGraphicFramePr>
        <p:xfrm>
          <a:off x="558042" y="1528219"/>
          <a:ext cx="5803048" cy="227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4" imgW="2654280" imgH="1041120" progId="Equation.DSMT4">
                  <p:embed/>
                </p:oleObj>
              </mc:Choice>
              <mc:Fallback>
                <p:oleObj name="Equation" r:id="rId4" imgW="2654280" imgH="104112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5CC2BB4-0F7B-48EB-9617-C6781D0FE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042" y="1528219"/>
                        <a:ext cx="5803048" cy="2276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13BEAACC-571B-46F1-B692-42C9D6CA58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303749"/>
              </p:ext>
            </p:extLst>
          </p:nvPr>
        </p:nvGraphicFramePr>
        <p:xfrm>
          <a:off x="558042" y="4614363"/>
          <a:ext cx="2811733" cy="89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Equation" r:id="rId6" imgW="1333500" imgH="419100" progId="Equation.DSMT4">
                  <p:embed/>
                </p:oleObj>
              </mc:Choice>
              <mc:Fallback>
                <p:oleObj name="Equation" r:id="rId6" imgW="1333500" imgH="4191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C38752EC-BBF5-4D6B-83BA-9D8DAC0753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42" y="4614363"/>
                        <a:ext cx="2811733" cy="897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33FAA718-9E11-44F0-804C-5619DA8DD76F}"/>
              </a:ext>
            </a:extLst>
          </p:cNvPr>
          <p:cNvSpPr/>
          <p:nvPr/>
        </p:nvSpPr>
        <p:spPr>
          <a:xfrm>
            <a:off x="521671" y="4121977"/>
            <a:ext cx="3355263" cy="35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Aft>
                <a:spcPts val="0"/>
              </a:spcAft>
              <a:buSzPts val="1050"/>
            </a:pPr>
            <a:r>
              <a:rPr lang="en-US" altLang="zh-CN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and k were defined as : </a:t>
            </a:r>
            <a:endParaRPr lang="zh-CN" altLang="zh-CN" sz="16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01F75F-1A3B-4B7B-87BC-CAEAE44F4E6B}"/>
              </a:ext>
            </a:extLst>
          </p:cNvPr>
          <p:cNvSpPr/>
          <p:nvPr/>
        </p:nvSpPr>
        <p:spPr>
          <a:xfrm>
            <a:off x="3870466" y="5040005"/>
            <a:ext cx="3092706" cy="365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buSzPts val="1050"/>
            </a:pPr>
            <a:r>
              <a:rPr lang="en-US" altLang="zh-CN" sz="2400" b="1" i="1" kern="1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zh-CN" sz="24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zh-CN" altLang="en-US" sz="24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is the tilt parameter </a:t>
            </a:r>
            <a:endParaRPr lang="zh-CN" altLang="en-US" sz="2400" b="1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237D587-2CB3-4B52-B15B-154433CBBEBD}"/>
              </a:ext>
            </a:extLst>
          </p:cNvPr>
          <p:cNvGrpSpPr/>
          <p:nvPr/>
        </p:nvGrpSpPr>
        <p:grpSpPr>
          <a:xfrm>
            <a:off x="9017496" y="1895730"/>
            <a:ext cx="1885251" cy="2282410"/>
            <a:chOff x="8851126" y="1664898"/>
            <a:chExt cx="1885251" cy="228241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2E94498-5001-433A-80CD-4FC8FC794056}"/>
                </a:ext>
              </a:extLst>
            </p:cNvPr>
            <p:cNvCxnSpPr>
              <a:cxnSpLocks/>
            </p:cNvCxnSpPr>
            <p:nvPr/>
          </p:nvCxnSpPr>
          <p:spPr>
            <a:xfrm>
              <a:off x="8851126" y="1664898"/>
              <a:ext cx="174211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6D866E1-1E90-46B8-BB29-D0C8085E83D0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51" y="3947308"/>
              <a:ext cx="106572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F6F196DA-F37D-41C7-A26F-F6E20BF98DAF}"/>
                </a:ext>
              </a:extLst>
            </p:cNvPr>
            <p:cNvCxnSpPr>
              <a:cxnSpLocks/>
            </p:cNvCxnSpPr>
            <p:nvPr/>
          </p:nvCxnSpPr>
          <p:spPr>
            <a:xfrm>
              <a:off x="10593238" y="1715721"/>
              <a:ext cx="0" cy="223158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04DA816-69FB-4339-9A4D-68FCA75F66BE}"/>
                </a:ext>
              </a:extLst>
            </p:cNvPr>
            <p:cNvSpPr txBox="1"/>
            <p:nvPr/>
          </p:nvSpPr>
          <p:spPr>
            <a:xfrm>
              <a:off x="10247473" y="2473272"/>
              <a:ext cx="2932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FEBB3EC-A2D4-42F6-9EBA-5ED061FE4EAB}"/>
              </a:ext>
            </a:extLst>
          </p:cNvPr>
          <p:cNvSpPr txBox="1"/>
          <p:nvPr/>
        </p:nvSpPr>
        <p:spPr>
          <a:xfrm>
            <a:off x="521671" y="1017286"/>
            <a:ext cx="881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equations for the central trajectory  were given by Belmont and </a:t>
            </a:r>
            <a:r>
              <a:rPr lang="en-US" altLang="zh-CN" sz="2000" b="1" dirty="0" err="1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Pabot</a:t>
            </a:r>
            <a:r>
              <a:rPr lang="zh-CN" altLang="en-US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27310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2BAA98F-7757-4F40-98D5-78CA36FC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Coordinate system transformation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4775D4-FE42-45DC-8D12-4DA46F1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371B49-0962-4A5A-A51F-17BA3657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8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93D1F2-B09A-41A0-B998-50EC5429E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6" y="4590736"/>
            <a:ext cx="4930303" cy="1253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C20570-4D6B-43D3-8D3D-8412EE597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7" y="4581805"/>
            <a:ext cx="2876704" cy="9589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F26DB2-F632-4BEC-AB36-FBA7D0227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7" y="5607523"/>
            <a:ext cx="2445455" cy="689174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1E8B8DFF-9D35-4700-8709-6994EA28A6EE}"/>
              </a:ext>
            </a:extLst>
          </p:cNvPr>
          <p:cNvGrpSpPr/>
          <p:nvPr/>
        </p:nvGrpSpPr>
        <p:grpSpPr>
          <a:xfrm>
            <a:off x="1397798" y="1217110"/>
            <a:ext cx="3491702" cy="2695591"/>
            <a:chOff x="1546688" y="1196938"/>
            <a:chExt cx="3491702" cy="2695591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647BE4A-FDE8-4625-9B35-022A22C57805}"/>
                </a:ext>
              </a:extLst>
            </p:cNvPr>
            <p:cNvGrpSpPr/>
            <p:nvPr/>
          </p:nvGrpSpPr>
          <p:grpSpPr>
            <a:xfrm>
              <a:off x="3033091" y="1470992"/>
              <a:ext cx="622852" cy="805203"/>
              <a:chOff x="1775791" y="1470992"/>
              <a:chExt cx="622852" cy="805203"/>
            </a:xfrm>
          </p:grpSpPr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30BDE5EB-59EA-41F9-BB3F-09408DB9DDCE}"/>
                  </a:ext>
                </a:extLst>
              </p:cNvPr>
              <p:cNvCxnSpPr/>
              <p:nvPr/>
            </p:nvCxnSpPr>
            <p:spPr>
              <a:xfrm flipV="1">
                <a:off x="1974574" y="1470992"/>
                <a:ext cx="0" cy="49033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D6B59475-A45A-4715-9BE5-D699363648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75791" y="1961322"/>
                <a:ext cx="198784" cy="314873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98BD7BCB-3735-4BDC-A383-0A807B0F6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4574" y="1961322"/>
                <a:ext cx="424069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A3FA299C-21A2-483F-930F-4C845A71E027}"/>
                </a:ext>
              </a:extLst>
            </p:cNvPr>
            <p:cNvSpPr/>
            <p:nvPr/>
          </p:nvSpPr>
          <p:spPr>
            <a:xfrm>
              <a:off x="2936467" y="1974574"/>
              <a:ext cx="997772" cy="1524000"/>
            </a:xfrm>
            <a:custGeom>
              <a:avLst/>
              <a:gdLst>
                <a:gd name="connsiteX0" fmla="*/ 295407 w 997772"/>
                <a:gd name="connsiteY0" fmla="*/ 0 h 1524000"/>
                <a:gd name="connsiteX1" fmla="*/ 308659 w 997772"/>
                <a:gd name="connsiteY1" fmla="*/ 437322 h 1524000"/>
                <a:gd name="connsiteX2" fmla="*/ 176137 w 997772"/>
                <a:gd name="connsiteY2" fmla="*/ 795130 h 1524000"/>
                <a:gd name="connsiteX3" fmla="*/ 43616 w 997772"/>
                <a:gd name="connsiteY3" fmla="*/ 1192696 h 1524000"/>
                <a:gd name="connsiteX4" fmla="*/ 997772 w 997772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772" h="1524000">
                  <a:moveTo>
                    <a:pt x="295407" y="0"/>
                  </a:moveTo>
                  <a:cubicBezTo>
                    <a:pt x="311972" y="152400"/>
                    <a:pt x="328537" y="304800"/>
                    <a:pt x="308659" y="437322"/>
                  </a:cubicBezTo>
                  <a:cubicBezTo>
                    <a:pt x="288781" y="569844"/>
                    <a:pt x="220311" y="669234"/>
                    <a:pt x="176137" y="795130"/>
                  </a:cubicBezTo>
                  <a:cubicBezTo>
                    <a:pt x="131963" y="921026"/>
                    <a:pt x="-93323" y="1071218"/>
                    <a:pt x="43616" y="1192696"/>
                  </a:cubicBezTo>
                  <a:cubicBezTo>
                    <a:pt x="180555" y="1314174"/>
                    <a:pt x="816659" y="1464365"/>
                    <a:pt x="997772" y="152400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C4D4C9C-B2A8-4511-A6E1-91C1D063BF61}"/>
                </a:ext>
              </a:extLst>
            </p:cNvPr>
            <p:cNvGrpSpPr/>
            <p:nvPr/>
          </p:nvGrpSpPr>
          <p:grpSpPr>
            <a:xfrm rot="10800000">
              <a:off x="1906657" y="1974574"/>
              <a:ext cx="424070" cy="490331"/>
              <a:chOff x="1974574" y="1470992"/>
              <a:chExt cx="424070" cy="490331"/>
            </a:xfrm>
          </p:grpSpPr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60AC96F2-0F88-49B1-BCE9-4AA9AC517803}"/>
                  </a:ext>
                </a:extLst>
              </p:cNvPr>
              <p:cNvCxnSpPr/>
              <p:nvPr/>
            </p:nvCxnSpPr>
            <p:spPr>
              <a:xfrm flipV="1">
                <a:off x="1974574" y="1470992"/>
                <a:ext cx="0" cy="4903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5E82956C-9A60-475C-B5F0-C716C757BF1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1974575" y="1565994"/>
                <a:ext cx="424069" cy="3953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6B5418C2-4FDD-47E4-9524-A66F697B65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4574" y="1961322"/>
                <a:ext cx="42406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8CD816B-901C-45EA-9910-ED3E49061E58}"/>
                </a:ext>
              </a:extLst>
            </p:cNvPr>
            <p:cNvGrpSpPr/>
            <p:nvPr/>
          </p:nvGrpSpPr>
          <p:grpSpPr>
            <a:xfrm rot="1506635">
              <a:off x="3306401" y="3044288"/>
              <a:ext cx="670962" cy="665559"/>
              <a:chOff x="1727681" y="1584968"/>
              <a:chExt cx="670962" cy="665559"/>
            </a:xfrm>
          </p:grpSpPr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6E4F8896-5948-4DDD-86E0-C45F4A174260}"/>
                  </a:ext>
                </a:extLst>
              </p:cNvPr>
              <p:cNvCxnSpPr>
                <a:cxnSpLocks/>
              </p:cNvCxnSpPr>
              <p:nvPr/>
            </p:nvCxnSpPr>
            <p:spPr>
              <a:xfrm rot="20093365" flipH="1">
                <a:off x="1727681" y="2016307"/>
                <a:ext cx="311301" cy="2342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25CDC11E-A0AD-471E-BCC4-61357CFC40BA}"/>
                  </a:ext>
                </a:extLst>
              </p:cNvPr>
              <p:cNvCxnSpPr>
                <a:cxnSpLocks/>
              </p:cNvCxnSpPr>
              <p:nvPr/>
            </p:nvCxnSpPr>
            <p:spPr>
              <a:xfrm rot="20093365" flipV="1">
                <a:off x="1890758" y="1584968"/>
                <a:ext cx="108113" cy="37094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2379142D-93AE-4BFA-AF13-D0359A72C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4574" y="1961322"/>
                <a:ext cx="42406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87E7A28-E83F-4AB6-9404-9990674BA1A1}"/>
                    </a:ext>
                  </a:extLst>
                </p:cNvPr>
                <p:cNvSpPr txBox="1"/>
                <p:nvPr/>
              </p:nvSpPr>
              <p:spPr>
                <a:xfrm>
                  <a:off x="2965174" y="1196938"/>
                  <a:ext cx="5333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CN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87E7A28-E83F-4AB6-9404-9990674BA1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5174" y="1196938"/>
                  <a:ext cx="533399" cy="338554"/>
                </a:xfrm>
                <a:prstGeom prst="rect">
                  <a:avLst/>
                </a:prstGeom>
                <a:blipFill>
                  <a:blip r:embed="rId5"/>
                  <a:stretch>
                    <a:fillRect r="-1839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6F2D07F5-4CA9-45D0-8FB8-FD7F5C6B3AA9}"/>
                    </a:ext>
                  </a:extLst>
                </p:cNvPr>
                <p:cNvSpPr txBox="1"/>
                <p:nvPr/>
              </p:nvSpPr>
              <p:spPr>
                <a:xfrm>
                  <a:off x="3582841" y="1797979"/>
                  <a:ext cx="4480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6F2D07F5-4CA9-45D0-8FB8-FD7F5C6B3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841" y="1797979"/>
                  <a:ext cx="448022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18919" b="-3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F4B7C745-666E-4336-BE6E-B3B2DD75996E}"/>
                    </a:ext>
                  </a:extLst>
                </p:cNvPr>
                <p:cNvSpPr txBox="1"/>
                <p:nvPr/>
              </p:nvSpPr>
              <p:spPr>
                <a:xfrm>
                  <a:off x="2698474" y="2217875"/>
                  <a:ext cx="5333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F4B7C745-666E-4336-BE6E-B3B2DD759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474" y="2217875"/>
                  <a:ext cx="533399" cy="338554"/>
                </a:xfrm>
                <a:prstGeom prst="rect">
                  <a:avLst/>
                </a:prstGeom>
                <a:blipFill>
                  <a:blip r:embed="rId7"/>
                  <a:stretch>
                    <a:fillRect r="-227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80EB4B13-F116-4656-BE1D-74EDC1B638B8}"/>
                    </a:ext>
                  </a:extLst>
                </p:cNvPr>
                <p:cNvSpPr txBox="1"/>
                <p:nvPr/>
              </p:nvSpPr>
              <p:spPr>
                <a:xfrm>
                  <a:off x="1563650" y="2299205"/>
                  <a:ext cx="4480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80EB4B13-F116-4656-BE1D-74EDC1B63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3650" y="2299205"/>
                  <a:ext cx="448022" cy="338554"/>
                </a:xfrm>
                <a:prstGeom prst="rect">
                  <a:avLst/>
                </a:prstGeom>
                <a:blipFill>
                  <a:blip r:embed="rId8"/>
                  <a:stretch>
                    <a:fillRect r="-175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E972E9F7-C8D8-4008-A5F6-57722CE62970}"/>
                    </a:ext>
                  </a:extLst>
                </p:cNvPr>
                <p:cNvSpPr txBox="1"/>
                <p:nvPr/>
              </p:nvSpPr>
              <p:spPr>
                <a:xfrm>
                  <a:off x="2106715" y="2430530"/>
                  <a:ext cx="4480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E972E9F7-C8D8-4008-A5F6-57722CE62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715" y="2430530"/>
                  <a:ext cx="448022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89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610DC67A-E71D-4CF6-8FDE-6B33DB65CC60}"/>
                    </a:ext>
                  </a:extLst>
                </p:cNvPr>
                <p:cNvSpPr txBox="1"/>
                <p:nvPr/>
              </p:nvSpPr>
              <p:spPr>
                <a:xfrm>
                  <a:off x="1546688" y="1785027"/>
                  <a:ext cx="448022" cy="351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610DC67A-E71D-4CF6-8FDE-6B33DB65CC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688" y="1785027"/>
                  <a:ext cx="448022" cy="351506"/>
                </a:xfrm>
                <a:prstGeom prst="rect">
                  <a:avLst/>
                </a:prstGeom>
                <a:blipFill>
                  <a:blip r:embed="rId10"/>
                  <a:stretch>
                    <a:fillRect r="-148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59EE197D-90F8-4EB1-8127-F7EB62059DC1}"/>
                    </a:ext>
                  </a:extLst>
                </p:cNvPr>
                <p:cNvSpPr txBox="1"/>
                <p:nvPr/>
              </p:nvSpPr>
              <p:spPr>
                <a:xfrm>
                  <a:off x="3534529" y="2719067"/>
                  <a:ext cx="4480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59EE197D-90F8-4EB1-8127-F7EB62059D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4529" y="2719067"/>
                  <a:ext cx="448022" cy="338554"/>
                </a:xfrm>
                <a:prstGeom prst="rect">
                  <a:avLst/>
                </a:prstGeom>
                <a:blipFill>
                  <a:blip r:embed="rId11"/>
                  <a:stretch>
                    <a:fillRect r="-175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98D5BA45-1F32-4C9E-86EE-88D5F256E03D}"/>
                    </a:ext>
                  </a:extLst>
                </p:cNvPr>
                <p:cNvSpPr txBox="1"/>
                <p:nvPr/>
              </p:nvSpPr>
              <p:spPr>
                <a:xfrm>
                  <a:off x="3651288" y="3498574"/>
                  <a:ext cx="4480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98D5BA45-1F32-4C9E-86EE-88D5F256E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288" y="3498574"/>
                  <a:ext cx="448022" cy="338554"/>
                </a:xfrm>
                <a:prstGeom prst="rect">
                  <a:avLst/>
                </a:prstGeom>
                <a:blipFill>
                  <a:blip r:embed="rId12"/>
                  <a:stretch>
                    <a:fillRect r="-191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E7AB6F07-3E3E-44A8-8139-58FF654B02E5}"/>
                    </a:ext>
                  </a:extLst>
                </p:cNvPr>
                <p:cNvSpPr txBox="1"/>
                <p:nvPr/>
              </p:nvSpPr>
              <p:spPr>
                <a:xfrm>
                  <a:off x="2952345" y="3541023"/>
                  <a:ext cx="448022" cy="351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E7AB6F07-3E3E-44A8-8139-58FF654B0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2345" y="3541023"/>
                  <a:ext cx="448022" cy="351506"/>
                </a:xfrm>
                <a:prstGeom prst="rect">
                  <a:avLst/>
                </a:prstGeom>
                <a:blipFill>
                  <a:blip r:embed="rId13"/>
                  <a:stretch>
                    <a:fillRect r="-150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877FDC87-F16F-43AE-8768-FD22EBAF990F}"/>
                    </a:ext>
                  </a:extLst>
                </p:cNvPr>
                <p:cNvSpPr txBox="1"/>
                <p:nvPr/>
              </p:nvSpPr>
              <p:spPr>
                <a:xfrm>
                  <a:off x="3231873" y="1478308"/>
                  <a:ext cx="1253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𝐸𝑛𝑡𝑟𝑎𝑛𝑐𝑒</m:t>
                        </m:r>
                      </m:oMath>
                    </m:oMathPara>
                  </a14:m>
                  <a:endParaRPr lang="en-US" altLang="zh-CN" sz="1600" b="0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877FDC87-F16F-43AE-8768-FD22EBAF99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873" y="1478308"/>
                  <a:ext cx="1253371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DBD09B95-25E1-4A7F-8ED0-F2FAC63EFCA2}"/>
                    </a:ext>
                  </a:extLst>
                </p:cNvPr>
                <p:cNvSpPr txBox="1"/>
                <p:nvPr/>
              </p:nvSpPr>
              <p:spPr>
                <a:xfrm>
                  <a:off x="2011717" y="2886484"/>
                  <a:ext cx="1253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𝐶𝑒𝑛𝑡𝑟𝑎𝑙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𝑜𝑟𝑏𝑖𝑡</m:t>
                        </m:r>
                      </m:oMath>
                    </m:oMathPara>
                  </a14:m>
                  <a:endParaRPr lang="en-US" altLang="zh-CN" sz="1600" b="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DBD09B95-25E1-4A7F-8ED0-F2FAC63EF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1717" y="2886484"/>
                  <a:ext cx="1253371" cy="338554"/>
                </a:xfrm>
                <a:prstGeom prst="rect">
                  <a:avLst/>
                </a:prstGeom>
                <a:blipFill>
                  <a:blip r:embed="rId15"/>
                  <a:stretch>
                    <a:fillRect r="-829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1645B70F-5C09-4302-A5AF-CB258CAB77FF}"/>
                    </a:ext>
                  </a:extLst>
                </p:cNvPr>
                <p:cNvSpPr txBox="1"/>
                <p:nvPr/>
              </p:nvSpPr>
              <p:spPr>
                <a:xfrm>
                  <a:off x="3785019" y="3382008"/>
                  <a:ext cx="1253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𝐸𝑥𝑖𝑡</m:t>
                        </m:r>
                      </m:oMath>
                    </m:oMathPara>
                  </a14:m>
                  <a:endParaRPr lang="en-US" altLang="zh-CN" sz="1600" b="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1645B70F-5C09-4302-A5AF-CB258CAB77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5019" y="3382008"/>
                  <a:ext cx="1253371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F1B8A456-B4E0-431A-9B30-E715F8674A09}"/>
                  </a:ext>
                </a:extLst>
              </p:cNvPr>
              <p:cNvSpPr txBox="1"/>
              <p:nvPr/>
            </p:nvSpPr>
            <p:spPr>
              <a:xfrm>
                <a:off x="549074" y="4015602"/>
                <a:ext cx="5676900" cy="384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(1)The global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the optical coordinates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F1B8A456-B4E0-431A-9B30-E715F8674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74" y="4015602"/>
                <a:ext cx="5676900" cy="384144"/>
              </a:xfrm>
              <a:prstGeom prst="rect">
                <a:avLst/>
              </a:prstGeom>
              <a:blipFill>
                <a:blip r:embed="rId17"/>
                <a:stretch>
                  <a:fillRect l="-859" t="-6349" b="-253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64F1D59D-AD13-4996-BC27-ECC91B702789}"/>
              </a:ext>
            </a:extLst>
          </p:cNvPr>
          <p:cNvGrpSpPr/>
          <p:nvPr/>
        </p:nvGrpSpPr>
        <p:grpSpPr>
          <a:xfrm>
            <a:off x="7507318" y="989527"/>
            <a:ext cx="2670001" cy="2543188"/>
            <a:chOff x="6527800" y="1049558"/>
            <a:chExt cx="2670001" cy="2543188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710163F2-7386-4669-9EFB-E154EFE46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7800" y="1386387"/>
              <a:ext cx="1765300" cy="100368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FA04D417-40FA-4DC9-BD2C-F0745276F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5826" y="2414034"/>
              <a:ext cx="1765300" cy="100368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971F85AE-526E-4813-A23D-6B0756AF5082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0" y="2414034"/>
              <a:ext cx="558026" cy="10149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B2DD2FE-0FC1-45B1-A423-F1350000EB5F}"/>
                </a:ext>
              </a:extLst>
            </p:cNvPr>
            <p:cNvSpPr txBox="1"/>
            <p:nvPr/>
          </p:nvSpPr>
          <p:spPr>
            <a:xfrm rot="10800000" flipV="1">
              <a:off x="6720741" y="2789256"/>
              <a:ext cx="172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62A30B72-5414-4527-8B64-1F63BF0CB4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0817" y="2584508"/>
              <a:ext cx="1739708" cy="10082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6B4A7B2-5696-47C9-A027-6434659A40B4}"/>
                </a:ext>
              </a:extLst>
            </p:cNvPr>
            <p:cNvSpPr txBox="1"/>
            <p:nvPr/>
          </p:nvSpPr>
          <p:spPr>
            <a:xfrm rot="9035618" flipV="1">
              <a:off x="8079244" y="2890940"/>
              <a:ext cx="2138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B8B1D553-161D-45AD-B936-42DC77DA1693}"/>
                </a:ext>
              </a:extLst>
            </p:cNvPr>
            <p:cNvGrpSpPr/>
            <p:nvPr/>
          </p:nvGrpSpPr>
          <p:grpSpPr>
            <a:xfrm rot="10550804">
              <a:off x="7421522" y="1394381"/>
              <a:ext cx="1735300" cy="1100017"/>
              <a:chOff x="5509450" y="1031363"/>
              <a:chExt cx="1785777" cy="1144658"/>
            </a:xfrm>
          </p:grpSpPr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88A974EE-0DCA-4275-8986-EE1E12EC4707}"/>
                  </a:ext>
                </a:extLst>
              </p:cNvPr>
              <p:cNvCxnSpPr>
                <a:cxnSpLocks/>
              </p:cNvCxnSpPr>
              <p:nvPr/>
            </p:nvCxnSpPr>
            <p:spPr>
              <a:xfrm rot="12739384" flipH="1" flipV="1">
                <a:off x="6764680" y="1254000"/>
                <a:ext cx="530547" cy="92202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DA893A7D-E43D-4E41-A948-B823A6A762AE}"/>
                  </a:ext>
                </a:extLst>
              </p:cNvPr>
              <p:cNvCxnSpPr>
                <a:cxnSpLocks/>
              </p:cNvCxnSpPr>
              <p:nvPr/>
            </p:nvCxnSpPr>
            <p:spPr>
              <a:xfrm rot="11049196" flipV="1">
                <a:off x="5855374" y="1139713"/>
                <a:ext cx="1196448" cy="5677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文本框 81">
                    <a:extLst>
                      <a:ext uri="{FF2B5EF4-FFF2-40B4-BE49-F238E27FC236}">
                        <a16:creationId xmlns:a16="http://schemas.microsoft.com/office/drawing/2014/main" id="{92837C33-1187-4738-9193-DEEC24324938}"/>
                      </a:ext>
                    </a:extLst>
                  </p:cNvPr>
                  <p:cNvSpPr txBox="1"/>
                  <p:nvPr/>
                </p:nvSpPr>
                <p:spPr>
                  <a:xfrm rot="10745018">
                    <a:off x="6716597" y="1430030"/>
                    <a:ext cx="4480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2" name="文本框 81">
                    <a:extLst>
                      <a:ext uri="{FF2B5EF4-FFF2-40B4-BE49-F238E27FC236}">
                        <a16:creationId xmlns:a16="http://schemas.microsoft.com/office/drawing/2014/main" id="{92837C33-1187-4738-9193-DEEC243249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745018">
                    <a:off x="6716597" y="1430030"/>
                    <a:ext cx="448022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1667" r="-1447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032EF1E3-7615-42E9-B375-19B150DF2AAB}"/>
                      </a:ext>
                    </a:extLst>
                  </p:cNvPr>
                  <p:cNvSpPr txBox="1"/>
                  <p:nvPr/>
                </p:nvSpPr>
                <p:spPr>
                  <a:xfrm rot="11049196">
                    <a:off x="5509450" y="1031363"/>
                    <a:ext cx="448022" cy="3515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032EF1E3-7615-42E9-B375-19B150DF2A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1049196">
                    <a:off x="5509450" y="1031363"/>
                    <a:ext cx="448022" cy="35150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140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A0C9C9B7-046B-4517-82A2-057A41194CB1}"/>
                    </a:ext>
                  </a:extLst>
                </p:cNvPr>
                <p:cNvSpPr txBox="1"/>
                <p:nvPr/>
              </p:nvSpPr>
              <p:spPr>
                <a:xfrm rot="21295822">
                  <a:off x="7436533" y="2458485"/>
                  <a:ext cx="4353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A0C9C9B7-046B-4517-82A2-057A41194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95822">
                  <a:off x="7436533" y="2458485"/>
                  <a:ext cx="435358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7AF37F0B-0292-4746-8736-16ACD5487388}"/>
                </a:ext>
              </a:extLst>
            </p:cNvPr>
            <p:cNvGrpSpPr/>
            <p:nvPr/>
          </p:nvGrpSpPr>
          <p:grpSpPr>
            <a:xfrm rot="8979604">
              <a:off x="6975131" y="1323076"/>
              <a:ext cx="1607550" cy="995893"/>
              <a:chOff x="5855374" y="1139713"/>
              <a:chExt cx="1654311" cy="1036308"/>
            </a:xfrm>
          </p:grpSpPr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BA6DBAC6-2396-4568-9F88-0A14F8F44109}"/>
                  </a:ext>
                </a:extLst>
              </p:cNvPr>
              <p:cNvCxnSpPr>
                <a:cxnSpLocks/>
              </p:cNvCxnSpPr>
              <p:nvPr/>
            </p:nvCxnSpPr>
            <p:spPr>
              <a:xfrm rot="12739384" flipH="1" flipV="1">
                <a:off x="6764680" y="1254000"/>
                <a:ext cx="530547" cy="92202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>
                <a:extLst>
                  <a:ext uri="{FF2B5EF4-FFF2-40B4-BE49-F238E27FC236}">
                    <a16:creationId xmlns:a16="http://schemas.microsoft.com/office/drawing/2014/main" id="{E9FE2314-40EE-45FA-9A16-7135A7056A1D}"/>
                  </a:ext>
                </a:extLst>
              </p:cNvPr>
              <p:cNvCxnSpPr>
                <a:cxnSpLocks/>
              </p:cNvCxnSpPr>
              <p:nvPr/>
            </p:nvCxnSpPr>
            <p:spPr>
              <a:xfrm rot="11049196" flipV="1">
                <a:off x="5855374" y="1139713"/>
                <a:ext cx="1196448" cy="56772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C2F317C2-69B9-49E2-8BC7-CB4925D38F5B}"/>
                      </a:ext>
                    </a:extLst>
                  </p:cNvPr>
                  <p:cNvSpPr txBox="1"/>
                  <p:nvPr/>
                </p:nvSpPr>
                <p:spPr>
                  <a:xfrm rot="10745018">
                    <a:off x="6857068" y="1335094"/>
                    <a:ext cx="652617" cy="3522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C2F317C2-69B9-49E2-8BC7-CB4925D38F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745018">
                    <a:off x="6857068" y="1335094"/>
                    <a:ext cx="652617" cy="35229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98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9DC9ABBB-01BF-4250-8AF5-8AEEBF5833D4}"/>
                    </a:ext>
                  </a:extLst>
                </p:cNvPr>
                <p:cNvSpPr txBox="1"/>
                <p:nvPr/>
              </p:nvSpPr>
              <p:spPr>
                <a:xfrm rot="21295822">
                  <a:off x="8563631" y="1560576"/>
                  <a:ext cx="634170" cy="351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9DC9ABBB-01BF-4250-8AF5-8AEEBF5833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95822">
                  <a:off x="8563631" y="1560576"/>
                  <a:ext cx="634170" cy="35150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44757FB8-FCFB-41E8-86B6-88C3EB627206}"/>
                    </a:ext>
                  </a:extLst>
                </p:cNvPr>
                <p:cNvSpPr txBox="1"/>
                <p:nvPr/>
              </p:nvSpPr>
              <p:spPr>
                <a:xfrm>
                  <a:off x="6621453" y="1214375"/>
                  <a:ext cx="1051698" cy="36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44757FB8-FCFB-41E8-86B6-88C3EB627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1453" y="1214375"/>
                  <a:ext cx="1051698" cy="3684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A36BF144-9377-4FAD-8F78-DF879FC60592}"/>
                    </a:ext>
                  </a:extLst>
                </p:cNvPr>
                <p:cNvSpPr txBox="1"/>
                <p:nvPr/>
              </p:nvSpPr>
              <p:spPr>
                <a:xfrm>
                  <a:off x="7206901" y="1049558"/>
                  <a:ext cx="1051698" cy="36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A36BF144-9377-4FAD-8F78-DF879FC60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6901" y="1049558"/>
                  <a:ext cx="1051698" cy="3684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E704FA53-27B0-4392-9086-148AAD371804}"/>
                  </a:ext>
                </a:extLst>
              </p:cNvPr>
              <p:cNvSpPr txBox="1"/>
              <p:nvPr/>
            </p:nvSpPr>
            <p:spPr>
              <a:xfrm>
                <a:off x="7061848" y="3879226"/>
                <a:ext cx="4844402" cy="675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(2)The optical coordinates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the rotated optical coordinates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E704FA53-27B0-4392-9086-148AAD371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848" y="3879226"/>
                <a:ext cx="4844402" cy="675954"/>
              </a:xfrm>
              <a:prstGeom prst="rect">
                <a:avLst/>
              </a:prstGeom>
              <a:blipFill>
                <a:blip r:embed="rId25"/>
                <a:stretch>
                  <a:fillRect l="-1006" t="-2703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右 1">
            <a:extLst>
              <a:ext uri="{FF2B5EF4-FFF2-40B4-BE49-F238E27FC236}">
                <a16:creationId xmlns:a16="http://schemas.microsoft.com/office/drawing/2014/main" id="{379D4B63-49F9-4F3A-B212-32A96E83DA30}"/>
              </a:ext>
            </a:extLst>
          </p:cNvPr>
          <p:cNvSpPr/>
          <p:nvPr/>
        </p:nvSpPr>
        <p:spPr>
          <a:xfrm>
            <a:off x="5830476" y="2199925"/>
            <a:ext cx="1033917" cy="66860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2FD06386-7B38-41C7-99B9-9856CF68FC3C}"/>
              </a:ext>
            </a:extLst>
          </p:cNvPr>
          <p:cNvSpPr/>
          <p:nvPr/>
        </p:nvSpPr>
        <p:spPr>
          <a:xfrm>
            <a:off x="9006584" y="2128263"/>
            <a:ext cx="159945" cy="209286"/>
          </a:xfrm>
          <a:prstGeom prst="arc">
            <a:avLst>
              <a:gd name="adj1" fmla="val 16200000"/>
              <a:gd name="adj2" fmla="val 41008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1B86AA7F-0C5A-404A-83F9-7060BC900853}"/>
                  </a:ext>
                </a:extLst>
              </p:cNvPr>
              <p:cNvSpPr txBox="1"/>
              <p:nvPr/>
            </p:nvSpPr>
            <p:spPr>
              <a:xfrm>
                <a:off x="9402655" y="1973957"/>
                <a:ext cx="4353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1B86AA7F-0C5A-404A-83F9-7060BC900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655" y="1973957"/>
                <a:ext cx="435358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9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BC6472A-0B48-4E4A-AF48-80D9231E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edge points of electrodes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6BE3EF-DFED-49EF-A8A4-5C5DE21B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23</a:t>
            </a:r>
            <a:r>
              <a:rPr lang="en-US" altLang="zh-CN" baseline="30000"/>
              <a:t>rd</a:t>
            </a:r>
            <a:r>
              <a:rPr lang="en-US" altLang="zh-CN"/>
              <a:t> International Conference on Cyclotron and their Applications, Beijing, China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804D46-605B-4F5E-B40E-F52E6B5D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39EC-D899-4047-A23A-092248928947}" type="slidenum">
              <a:rPr lang="en-US" altLang="zh-CN" smtClean="0"/>
              <a:pPr/>
              <a:t>9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F8BE3C-EC3F-478E-A30C-89DE0841F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80" y="2171498"/>
            <a:ext cx="4733752" cy="296742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CA3CCC1-189B-4BB6-BC30-422BB07F044D}"/>
              </a:ext>
            </a:extLst>
          </p:cNvPr>
          <p:cNvGrpSpPr/>
          <p:nvPr/>
        </p:nvGrpSpPr>
        <p:grpSpPr>
          <a:xfrm>
            <a:off x="549169" y="1713984"/>
            <a:ext cx="3151974" cy="3109930"/>
            <a:chOff x="6527800" y="1049558"/>
            <a:chExt cx="2670001" cy="2543188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BBB5B76-0764-452E-B39F-8714542BD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7800" y="1386387"/>
              <a:ext cx="1765300" cy="100368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E42B591-36CE-4AE2-8FAF-9ED426F56F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5826" y="2414034"/>
              <a:ext cx="1765300" cy="100368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0AA7D65F-2925-4117-8AE6-0AF063AC0271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0" y="2414034"/>
              <a:ext cx="558026" cy="10149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87503EB-A0F4-4ECF-B84D-A5DBA37E3506}"/>
                </a:ext>
              </a:extLst>
            </p:cNvPr>
            <p:cNvSpPr txBox="1"/>
            <p:nvPr/>
          </p:nvSpPr>
          <p:spPr>
            <a:xfrm rot="10800000" flipV="1">
              <a:off x="6720741" y="2789256"/>
              <a:ext cx="172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45B7C0D4-17E0-469F-B05A-7244167F59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0817" y="2584508"/>
              <a:ext cx="1739708" cy="10082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3A18C20-F0C7-4EE9-BA38-0CAFB79C817B}"/>
                </a:ext>
              </a:extLst>
            </p:cNvPr>
            <p:cNvSpPr txBox="1"/>
            <p:nvPr/>
          </p:nvSpPr>
          <p:spPr>
            <a:xfrm rot="9035618" flipV="1">
              <a:off x="8079244" y="2890940"/>
              <a:ext cx="2138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C97C19F-C597-48C2-9CD8-16DC4CAE99DD}"/>
                </a:ext>
              </a:extLst>
            </p:cNvPr>
            <p:cNvGrpSpPr/>
            <p:nvPr/>
          </p:nvGrpSpPr>
          <p:grpSpPr>
            <a:xfrm rot="10550804">
              <a:off x="7451346" y="1395153"/>
              <a:ext cx="1705503" cy="1098164"/>
              <a:chOff x="5509450" y="1031363"/>
              <a:chExt cx="1755113" cy="1142730"/>
            </a:xfrm>
          </p:grpSpPr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5AD311CE-3FED-4270-831A-09104B3E4343}"/>
                  </a:ext>
                </a:extLst>
              </p:cNvPr>
              <p:cNvCxnSpPr>
                <a:cxnSpLocks/>
              </p:cNvCxnSpPr>
              <p:nvPr/>
            </p:nvCxnSpPr>
            <p:spPr>
              <a:xfrm rot="12739384" flipH="1" flipV="1">
                <a:off x="6734016" y="1252072"/>
                <a:ext cx="530547" cy="92202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E85A296C-6B7F-4431-80A5-F72F31209779}"/>
                  </a:ext>
                </a:extLst>
              </p:cNvPr>
              <p:cNvCxnSpPr>
                <a:cxnSpLocks/>
              </p:cNvCxnSpPr>
              <p:nvPr/>
            </p:nvCxnSpPr>
            <p:spPr>
              <a:xfrm rot="11049196" flipV="1">
                <a:off x="5855374" y="1139713"/>
                <a:ext cx="1196448" cy="5677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703EF511-9DCA-4579-8C92-45068BDA4CC4}"/>
                      </a:ext>
                    </a:extLst>
                  </p:cNvPr>
                  <p:cNvSpPr txBox="1"/>
                  <p:nvPr/>
                </p:nvSpPr>
                <p:spPr>
                  <a:xfrm rot="10745018">
                    <a:off x="6716597" y="1430030"/>
                    <a:ext cx="4480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2" name="文本框 81">
                    <a:extLst>
                      <a:ext uri="{FF2B5EF4-FFF2-40B4-BE49-F238E27FC236}">
                        <a16:creationId xmlns:a16="http://schemas.microsoft.com/office/drawing/2014/main" id="{92837C33-1187-4738-9193-DEEC243249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745018">
                    <a:off x="6716597" y="1430030"/>
                    <a:ext cx="448022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1667" r="-1447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9944CB7A-DC1B-4B1D-BE82-D3FBE800D89F}"/>
                      </a:ext>
                    </a:extLst>
                  </p:cNvPr>
                  <p:cNvSpPr txBox="1"/>
                  <p:nvPr/>
                </p:nvSpPr>
                <p:spPr>
                  <a:xfrm rot="11049196">
                    <a:off x="5509450" y="1031363"/>
                    <a:ext cx="448022" cy="3515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032EF1E3-7615-42E9-B375-19B150DF2A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1049196">
                    <a:off x="5509450" y="1031363"/>
                    <a:ext cx="448022" cy="35150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140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4421E83A-D293-4D85-BFFD-75F23A691C71}"/>
                    </a:ext>
                  </a:extLst>
                </p:cNvPr>
                <p:cNvSpPr txBox="1"/>
                <p:nvPr/>
              </p:nvSpPr>
              <p:spPr>
                <a:xfrm rot="21295822">
                  <a:off x="7436533" y="2458485"/>
                  <a:ext cx="4353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A0C9C9B7-046B-4517-82A2-057A41194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95822">
                  <a:off x="7436533" y="2458485"/>
                  <a:ext cx="435358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7488CBF-7D34-4C5E-B2E1-3592F96A87A3}"/>
                </a:ext>
              </a:extLst>
            </p:cNvPr>
            <p:cNvGrpSpPr/>
            <p:nvPr/>
          </p:nvGrpSpPr>
          <p:grpSpPr>
            <a:xfrm rot="8979604">
              <a:off x="6975131" y="1323076"/>
              <a:ext cx="1607550" cy="995893"/>
              <a:chOff x="5855374" y="1139713"/>
              <a:chExt cx="1654311" cy="1036308"/>
            </a:xfrm>
          </p:grpSpPr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13133737-D02D-4169-90CC-736527DC4FD1}"/>
                  </a:ext>
                </a:extLst>
              </p:cNvPr>
              <p:cNvCxnSpPr>
                <a:cxnSpLocks/>
              </p:cNvCxnSpPr>
              <p:nvPr/>
            </p:nvCxnSpPr>
            <p:spPr>
              <a:xfrm rot="12739384" flipH="1" flipV="1">
                <a:off x="6764680" y="1254000"/>
                <a:ext cx="530547" cy="92202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84354740-BA6F-4F3A-BB8F-C1B0CFAB44B2}"/>
                  </a:ext>
                </a:extLst>
              </p:cNvPr>
              <p:cNvCxnSpPr>
                <a:cxnSpLocks/>
              </p:cNvCxnSpPr>
              <p:nvPr/>
            </p:nvCxnSpPr>
            <p:spPr>
              <a:xfrm rot="11049196" flipV="1">
                <a:off x="5855374" y="1139713"/>
                <a:ext cx="1196448" cy="56772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F7C6E4AD-0607-4583-8854-6D4E2CA7107B}"/>
                      </a:ext>
                    </a:extLst>
                  </p:cNvPr>
                  <p:cNvSpPr txBox="1"/>
                  <p:nvPr/>
                </p:nvSpPr>
                <p:spPr>
                  <a:xfrm rot="10745018">
                    <a:off x="6857068" y="1335094"/>
                    <a:ext cx="652617" cy="3522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C2F317C2-69B9-49E2-8BC7-CB4925D38F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745018">
                    <a:off x="6857068" y="1335094"/>
                    <a:ext cx="652617" cy="35229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98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36DA8AF9-45F9-489A-9CA2-8946BD5A7AFE}"/>
                    </a:ext>
                  </a:extLst>
                </p:cNvPr>
                <p:cNvSpPr txBox="1"/>
                <p:nvPr/>
              </p:nvSpPr>
              <p:spPr>
                <a:xfrm rot="21295822">
                  <a:off x="8563631" y="1560576"/>
                  <a:ext cx="634170" cy="351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9DC9ABBB-01BF-4250-8AF5-8AEEBF5833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95822">
                  <a:off x="8563631" y="1560576"/>
                  <a:ext cx="634170" cy="35150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402544AF-0E85-4484-8378-E17311A3F4D4}"/>
                    </a:ext>
                  </a:extLst>
                </p:cNvPr>
                <p:cNvSpPr txBox="1"/>
                <p:nvPr/>
              </p:nvSpPr>
              <p:spPr>
                <a:xfrm>
                  <a:off x="6621453" y="1214375"/>
                  <a:ext cx="1051698" cy="36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44757FB8-FCFB-41E8-86B6-88C3EB627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1453" y="1214375"/>
                  <a:ext cx="1051698" cy="3684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568C524-6F9C-4D6D-B01C-A16F16220C1B}"/>
                    </a:ext>
                  </a:extLst>
                </p:cNvPr>
                <p:cNvSpPr txBox="1"/>
                <p:nvPr/>
              </p:nvSpPr>
              <p:spPr>
                <a:xfrm>
                  <a:off x="7206901" y="1049558"/>
                  <a:ext cx="1051698" cy="36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A36BF144-9377-4FAD-8F78-DF879FC60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6901" y="1049558"/>
                  <a:ext cx="1051698" cy="3684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C3D77A2-5CC4-47BB-9B0B-D1696BCF9CF1}"/>
              </a:ext>
            </a:extLst>
          </p:cNvPr>
          <p:cNvSpPr txBox="1"/>
          <p:nvPr/>
        </p:nvSpPr>
        <p:spPr>
          <a:xfrm>
            <a:off x="4084320" y="1307684"/>
            <a:ext cx="78812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position vector of the edge points: 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A, B, C, 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8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8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22F3059-D14F-445F-B0AC-A6F28E2321D4}"/>
                  </a:ext>
                </a:extLst>
              </p:cNvPr>
              <p:cNvSpPr txBox="1"/>
              <p:nvPr/>
            </p:nvSpPr>
            <p:spPr>
              <a:xfrm>
                <a:off x="849267" y="4582569"/>
                <a:ext cx="3731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altLang="zh-CN" sz="1600" b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22F3059-D14F-445F-B0AC-A6F28E232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67" y="4582569"/>
                <a:ext cx="373121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90161C7-E246-4192-B0BE-E0DD7C2BB08D}"/>
                  </a:ext>
                </a:extLst>
              </p:cNvPr>
              <p:cNvSpPr txBox="1"/>
              <p:nvPr/>
            </p:nvSpPr>
            <p:spPr>
              <a:xfrm>
                <a:off x="3309410" y="3213252"/>
                <a:ext cx="3731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altLang="zh-CN" sz="1600" b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90161C7-E246-4192-B0BE-E0DD7C2BB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410" y="3213252"/>
                <a:ext cx="373121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39ABC27-DC2E-4842-8B6A-492052CCA6DE}"/>
                  </a:ext>
                </a:extLst>
              </p:cNvPr>
              <p:cNvSpPr txBox="1"/>
              <p:nvPr/>
            </p:nvSpPr>
            <p:spPr>
              <a:xfrm>
                <a:off x="219110" y="3198603"/>
                <a:ext cx="3731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altLang="zh-CN" sz="1600" b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39ABC27-DC2E-4842-8B6A-492052CCA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10" y="3198603"/>
                <a:ext cx="373121" cy="3385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D3F4FC3-B16F-42BD-B6F8-BE7699A9F925}"/>
                  </a:ext>
                </a:extLst>
              </p:cNvPr>
              <p:cNvSpPr txBox="1"/>
              <p:nvPr/>
            </p:nvSpPr>
            <p:spPr>
              <a:xfrm>
                <a:off x="2509315" y="1832944"/>
                <a:ext cx="3731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altLang="zh-CN" sz="1600" b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D3F4FC3-B16F-42BD-B6F8-BE7699A9F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315" y="1832944"/>
                <a:ext cx="373121" cy="33855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FCE94DD-B335-4D1D-A439-ECF8BD68F15B}"/>
                  </a:ext>
                </a:extLst>
              </p:cNvPr>
              <p:cNvSpPr txBox="1"/>
              <p:nvPr/>
            </p:nvSpPr>
            <p:spPr>
              <a:xfrm>
                <a:off x="2399814" y="3038056"/>
                <a:ext cx="4353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FCE94DD-B335-4D1D-A439-ECF8BD68F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814" y="3038056"/>
                <a:ext cx="435358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弧形 33">
            <a:extLst>
              <a:ext uri="{FF2B5EF4-FFF2-40B4-BE49-F238E27FC236}">
                <a16:creationId xmlns:a16="http://schemas.microsoft.com/office/drawing/2014/main" id="{B89BBBB8-CCA9-4AB9-B351-6DBBBFF92C89}"/>
              </a:ext>
            </a:extLst>
          </p:cNvPr>
          <p:cNvSpPr/>
          <p:nvPr/>
        </p:nvSpPr>
        <p:spPr>
          <a:xfrm>
            <a:off x="2310526" y="3129652"/>
            <a:ext cx="159945" cy="209286"/>
          </a:xfrm>
          <a:prstGeom prst="arc">
            <a:avLst>
              <a:gd name="adj1" fmla="val 16200000"/>
              <a:gd name="adj2" fmla="val 41008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6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1" id="{791CDF61-0ED4-4B8A-867B-E9B34E8D1914}" vid="{E2E506A5-84DC-413E-99D2-E0047AFFEBF5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ICIS21-1</Template>
  <TotalTime>16260</TotalTime>
  <Words>1220</Words>
  <Application>Microsoft Office PowerPoint</Application>
  <PresentationFormat>宽屏</PresentationFormat>
  <Paragraphs>273</Paragraphs>
  <Slides>21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等线</vt:lpstr>
      <vt:lpstr>Arial</vt:lpstr>
      <vt:lpstr>Arial Black</vt:lpstr>
      <vt:lpstr>Arial Rounded MT Bold</vt:lpstr>
      <vt:lpstr>Calibri</vt:lpstr>
      <vt:lpstr>Cambria Math</vt:lpstr>
      <vt:lpstr>Times New Roman</vt:lpstr>
      <vt:lpstr>Wingdings</vt:lpstr>
      <vt:lpstr>Office 主题​​</vt:lpstr>
      <vt:lpstr>Equation</vt:lpstr>
      <vt:lpstr>Simulation Study of Inflector for High Intensity Ion Beam Injection</vt:lpstr>
      <vt:lpstr>Outline</vt:lpstr>
      <vt:lpstr>Background</vt:lpstr>
      <vt:lpstr>Background</vt:lpstr>
      <vt:lpstr>Report inflector</vt:lpstr>
      <vt:lpstr>Outline</vt:lpstr>
      <vt:lpstr> The theory of the inflector</vt:lpstr>
      <vt:lpstr>Coordinate system transformation</vt:lpstr>
      <vt:lpstr>The edge points of electrodes </vt:lpstr>
      <vt:lpstr>Modeling of the spiral inflector</vt:lpstr>
      <vt:lpstr>Fringe field</vt:lpstr>
      <vt:lpstr>Outline</vt:lpstr>
      <vt:lpstr>Simulation software</vt:lpstr>
      <vt:lpstr>Design parameters</vt:lpstr>
      <vt:lpstr> Particle trajectories</vt:lpstr>
      <vt:lpstr>Phase space</vt:lpstr>
      <vt:lpstr>Performance between two inflectors</vt:lpstr>
      <vt:lpstr>Beam loss</vt:lpstr>
      <vt:lpstr>Outline</vt:lpstr>
      <vt:lpstr>Summary and outlook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 of LAPECR3 reliability for HIMM long term continuous operation</dc:title>
  <dc:creator>lijiaqing</dc:creator>
  <cp:lastModifiedBy>. Chancy</cp:lastModifiedBy>
  <cp:revision>520</cp:revision>
  <dcterms:created xsi:type="dcterms:W3CDTF">2021-09-16T00:55:07Z</dcterms:created>
  <dcterms:modified xsi:type="dcterms:W3CDTF">2022-12-08T16:25:01Z</dcterms:modified>
</cp:coreProperties>
</file>