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6"/>
  </p:notesMasterIdLst>
  <p:sldIdLst>
    <p:sldId id="307" r:id="rId3"/>
    <p:sldId id="257" r:id="rId4"/>
    <p:sldId id="383" r:id="rId5"/>
    <p:sldId id="327" r:id="rId6"/>
    <p:sldId id="325" r:id="rId7"/>
    <p:sldId id="387" r:id="rId8"/>
    <p:sldId id="374" r:id="rId9"/>
    <p:sldId id="324" r:id="rId10"/>
    <p:sldId id="388" r:id="rId11"/>
    <p:sldId id="303" r:id="rId12"/>
    <p:sldId id="378" r:id="rId13"/>
    <p:sldId id="389" r:id="rId14"/>
    <p:sldId id="310" r:id="rId15"/>
    <p:sldId id="373" r:id="rId16"/>
    <p:sldId id="372" r:id="rId17"/>
    <p:sldId id="323" r:id="rId18"/>
    <p:sldId id="385" r:id="rId19"/>
    <p:sldId id="390" r:id="rId20"/>
    <p:sldId id="316" r:id="rId21"/>
    <p:sldId id="318" r:id="rId22"/>
    <p:sldId id="336" r:id="rId23"/>
    <p:sldId id="394" r:id="rId24"/>
    <p:sldId id="391" r:id="rId25"/>
    <p:sldId id="330" r:id="rId26"/>
    <p:sldId id="332" r:id="rId27"/>
    <p:sldId id="314" r:id="rId28"/>
    <p:sldId id="320" r:id="rId29"/>
    <p:sldId id="392" r:id="rId30"/>
    <p:sldId id="299" r:id="rId31"/>
    <p:sldId id="301" r:id="rId32"/>
    <p:sldId id="393" r:id="rId33"/>
    <p:sldId id="382" r:id="rId34"/>
    <p:sldId id="337" r:id="rId3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8" autoAdjust="0"/>
    <p:restoredTop sz="94660"/>
  </p:normalViewPr>
  <p:slideViewPr>
    <p:cSldViewPr snapToGrid="0">
      <p:cViewPr varScale="1">
        <p:scale>
          <a:sx n="140" d="100"/>
          <a:sy n="140" d="100"/>
        </p:scale>
        <p:origin x="86" y="667"/>
      </p:cViewPr>
      <p:guideLst/>
    </p:cSldViewPr>
  </p:slideViewPr>
  <p:notesTextViewPr>
    <p:cViewPr>
      <p:scale>
        <a:sx n="1" d="1"/>
        <a:sy n="1" d="1"/>
      </p:scale>
      <p:origin x="0" y="0"/>
    </p:cViewPr>
  </p:notesTextViewPr>
  <p:notesViewPr>
    <p:cSldViewPr snapToGrid="0">
      <p:cViewPr varScale="1">
        <p:scale>
          <a:sx n="134" d="100"/>
          <a:sy n="134" d="100"/>
        </p:scale>
        <p:origin x="1944" y="11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9203FF-606C-466F-B028-3972AF66636C}" type="datetimeFigureOut">
              <a:rPr kumimoji="1" lang="ja-JP" altLang="en-US" smtClean="0"/>
              <a:t>2022/12/6</a:t>
            </a:fld>
            <a:endParaRPr kumimoji="1" lang="ja-JP" altLang="en-US" dirty="0"/>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4A8FF3-E709-44C9-9905-660D232767C5}" type="slidenum">
              <a:rPr kumimoji="1" lang="ja-JP" altLang="en-US" smtClean="0"/>
              <a:t>‹#›</a:t>
            </a:fld>
            <a:endParaRPr kumimoji="1" lang="ja-JP" altLang="en-US" dirty="0"/>
          </a:p>
        </p:txBody>
      </p:sp>
    </p:spTree>
    <p:extLst>
      <p:ext uri="{BB962C8B-B14F-4D97-AF65-F5344CB8AC3E}">
        <p14:creationId xmlns:p14="http://schemas.microsoft.com/office/powerpoint/2010/main" val="114682511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F4A8FF3-E709-44C9-9905-660D232767C5}" type="slidenum">
              <a:rPr kumimoji="1" lang="ja-JP" altLang="en-US" smtClean="0"/>
              <a:t>1</a:t>
            </a:fld>
            <a:endParaRPr kumimoji="1" lang="ja-JP" altLang="en-US" dirty="0"/>
          </a:p>
        </p:txBody>
      </p:sp>
    </p:spTree>
    <p:extLst>
      <p:ext uri="{BB962C8B-B14F-4D97-AF65-F5344CB8AC3E}">
        <p14:creationId xmlns:p14="http://schemas.microsoft.com/office/powerpoint/2010/main" val="3175658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DD996B8-5F31-4A6C-8884-09AD6410A3A6}" type="slidenum">
              <a:rPr kumimoji="1" lang="ja-JP" altLang="en-US" smtClean="0"/>
              <a:t>10</a:t>
            </a:fld>
            <a:endParaRPr kumimoji="1" lang="ja-JP" altLang="en-US" dirty="0"/>
          </a:p>
        </p:txBody>
      </p:sp>
    </p:spTree>
    <p:extLst>
      <p:ext uri="{BB962C8B-B14F-4D97-AF65-F5344CB8AC3E}">
        <p14:creationId xmlns:p14="http://schemas.microsoft.com/office/powerpoint/2010/main" val="3305388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E085387-E77F-45D2-8EE6-C42B950795D0}" type="slidenum">
              <a:rPr kumimoji="1" lang="ja-JP" altLang="en-US" smtClean="0"/>
              <a:t>11</a:t>
            </a:fld>
            <a:endParaRPr kumimoji="1" lang="ja-JP" altLang="en-US" dirty="0"/>
          </a:p>
        </p:txBody>
      </p:sp>
    </p:spTree>
    <p:extLst>
      <p:ext uri="{BB962C8B-B14F-4D97-AF65-F5344CB8AC3E}">
        <p14:creationId xmlns:p14="http://schemas.microsoft.com/office/powerpoint/2010/main" val="4044777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8D025E-7541-42DA-9C52-585E1A0D34E4}"/>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E419D811-C17A-45DF-874D-B229B55333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A7A1C236-58DD-4B23-A9F7-5C3C222FBC13}"/>
              </a:ext>
            </a:extLst>
          </p:cNvPr>
          <p:cNvSpPr>
            <a:spLocks noGrp="1"/>
          </p:cNvSpPr>
          <p:nvPr>
            <p:ph type="dt" sz="half" idx="10"/>
          </p:nvPr>
        </p:nvSpPr>
        <p:spPr/>
        <p:txBody>
          <a:bodyPr/>
          <a:lstStyle/>
          <a:p>
            <a:fld id="{DA408722-0865-4763-B28A-ADFB337FD9F6}" type="datetimeFigureOut">
              <a:rPr kumimoji="1" lang="ja-JP" altLang="en-US" smtClean="0"/>
              <a:t>2022/12/6</a:t>
            </a:fld>
            <a:endParaRPr kumimoji="1" lang="ja-JP" altLang="en-US" dirty="0"/>
          </a:p>
        </p:txBody>
      </p:sp>
      <p:sp>
        <p:nvSpPr>
          <p:cNvPr id="5" name="フッター プレースホルダー 4">
            <a:extLst>
              <a:ext uri="{FF2B5EF4-FFF2-40B4-BE49-F238E27FC236}">
                <a16:creationId xmlns:a16="http://schemas.microsoft.com/office/drawing/2014/main" id="{837D88C1-B1E2-44F8-864B-AE8C9406BACE}"/>
              </a:ext>
            </a:extLst>
          </p:cNvPr>
          <p:cNvSpPr>
            <a:spLocks noGrp="1"/>
          </p:cNvSpPr>
          <p:nvPr>
            <p:ph type="ftr" sz="quarter" idx="11"/>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id="{6F1AB27A-282C-443F-B3C7-29AA7CAF79B7}"/>
              </a:ext>
            </a:extLst>
          </p:cNvPr>
          <p:cNvSpPr>
            <a:spLocks noGrp="1"/>
          </p:cNvSpPr>
          <p:nvPr>
            <p:ph type="sldNum" sz="quarter" idx="12"/>
          </p:nvPr>
        </p:nvSpPr>
        <p:spPr/>
        <p:txBody>
          <a:bodyPr/>
          <a:lstStyle/>
          <a:p>
            <a:fld id="{312F49AA-DF7B-4774-A401-C39342B3ED2C}" type="slidenum">
              <a:rPr kumimoji="1" lang="ja-JP" altLang="en-US" smtClean="0"/>
              <a:t>‹#›</a:t>
            </a:fld>
            <a:endParaRPr kumimoji="1" lang="ja-JP" altLang="en-US" dirty="0"/>
          </a:p>
        </p:txBody>
      </p:sp>
    </p:spTree>
    <p:extLst>
      <p:ext uri="{BB962C8B-B14F-4D97-AF65-F5344CB8AC3E}">
        <p14:creationId xmlns:p14="http://schemas.microsoft.com/office/powerpoint/2010/main" val="2404342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EE4475-2398-4F5C-ADEA-78BDA4CD26D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9F2B3A0-7185-4ACC-B82A-16ECB746E81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7E4F5F8-90B7-42E5-A392-2603F9959C2F}"/>
              </a:ext>
            </a:extLst>
          </p:cNvPr>
          <p:cNvSpPr>
            <a:spLocks noGrp="1"/>
          </p:cNvSpPr>
          <p:nvPr>
            <p:ph type="dt" sz="half" idx="10"/>
          </p:nvPr>
        </p:nvSpPr>
        <p:spPr/>
        <p:txBody>
          <a:bodyPr/>
          <a:lstStyle/>
          <a:p>
            <a:fld id="{DA408722-0865-4763-B28A-ADFB337FD9F6}" type="datetimeFigureOut">
              <a:rPr kumimoji="1" lang="ja-JP" altLang="en-US" smtClean="0"/>
              <a:t>2022/12/6</a:t>
            </a:fld>
            <a:endParaRPr kumimoji="1" lang="ja-JP" altLang="en-US" dirty="0"/>
          </a:p>
        </p:txBody>
      </p:sp>
      <p:sp>
        <p:nvSpPr>
          <p:cNvPr id="5" name="フッター プレースホルダー 4">
            <a:extLst>
              <a:ext uri="{FF2B5EF4-FFF2-40B4-BE49-F238E27FC236}">
                <a16:creationId xmlns:a16="http://schemas.microsoft.com/office/drawing/2014/main" id="{A945DDCF-F276-44B1-930D-5AA2F8347988}"/>
              </a:ext>
            </a:extLst>
          </p:cNvPr>
          <p:cNvSpPr>
            <a:spLocks noGrp="1"/>
          </p:cNvSpPr>
          <p:nvPr>
            <p:ph type="ftr" sz="quarter" idx="11"/>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id="{C829C40E-4813-4529-8394-0F8255C05A7A}"/>
              </a:ext>
            </a:extLst>
          </p:cNvPr>
          <p:cNvSpPr>
            <a:spLocks noGrp="1"/>
          </p:cNvSpPr>
          <p:nvPr>
            <p:ph type="sldNum" sz="quarter" idx="12"/>
          </p:nvPr>
        </p:nvSpPr>
        <p:spPr/>
        <p:txBody>
          <a:bodyPr/>
          <a:lstStyle/>
          <a:p>
            <a:fld id="{312F49AA-DF7B-4774-A401-C39342B3ED2C}" type="slidenum">
              <a:rPr kumimoji="1" lang="ja-JP" altLang="en-US" smtClean="0"/>
              <a:t>‹#›</a:t>
            </a:fld>
            <a:endParaRPr kumimoji="1" lang="ja-JP" altLang="en-US" dirty="0"/>
          </a:p>
        </p:txBody>
      </p:sp>
    </p:spTree>
    <p:extLst>
      <p:ext uri="{BB962C8B-B14F-4D97-AF65-F5344CB8AC3E}">
        <p14:creationId xmlns:p14="http://schemas.microsoft.com/office/powerpoint/2010/main" val="1226630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97BD37B8-AE09-4047-B267-397BFF740B3C}"/>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A659529-F089-4DEF-9E14-E33955C0C94A}"/>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0E4D491-B791-41D7-9D67-117EABA979DC}"/>
              </a:ext>
            </a:extLst>
          </p:cNvPr>
          <p:cNvSpPr>
            <a:spLocks noGrp="1"/>
          </p:cNvSpPr>
          <p:nvPr>
            <p:ph type="dt" sz="half" idx="10"/>
          </p:nvPr>
        </p:nvSpPr>
        <p:spPr/>
        <p:txBody>
          <a:bodyPr/>
          <a:lstStyle/>
          <a:p>
            <a:fld id="{DA408722-0865-4763-B28A-ADFB337FD9F6}" type="datetimeFigureOut">
              <a:rPr kumimoji="1" lang="ja-JP" altLang="en-US" smtClean="0"/>
              <a:t>2022/12/6</a:t>
            </a:fld>
            <a:endParaRPr kumimoji="1" lang="ja-JP" altLang="en-US" dirty="0"/>
          </a:p>
        </p:txBody>
      </p:sp>
      <p:sp>
        <p:nvSpPr>
          <p:cNvPr id="5" name="フッター プレースホルダー 4">
            <a:extLst>
              <a:ext uri="{FF2B5EF4-FFF2-40B4-BE49-F238E27FC236}">
                <a16:creationId xmlns:a16="http://schemas.microsoft.com/office/drawing/2014/main" id="{B69D5C04-0B3A-41AA-82FB-B16367F50CB8}"/>
              </a:ext>
            </a:extLst>
          </p:cNvPr>
          <p:cNvSpPr>
            <a:spLocks noGrp="1"/>
          </p:cNvSpPr>
          <p:nvPr>
            <p:ph type="ftr" sz="quarter" idx="11"/>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id="{2F364DCB-4F4A-4D17-9473-C527542806D7}"/>
              </a:ext>
            </a:extLst>
          </p:cNvPr>
          <p:cNvSpPr>
            <a:spLocks noGrp="1"/>
          </p:cNvSpPr>
          <p:nvPr>
            <p:ph type="sldNum" sz="quarter" idx="12"/>
          </p:nvPr>
        </p:nvSpPr>
        <p:spPr/>
        <p:txBody>
          <a:bodyPr/>
          <a:lstStyle/>
          <a:p>
            <a:fld id="{312F49AA-DF7B-4774-A401-C39342B3ED2C}" type="slidenum">
              <a:rPr kumimoji="1" lang="ja-JP" altLang="en-US" smtClean="0"/>
              <a:t>‹#›</a:t>
            </a:fld>
            <a:endParaRPr kumimoji="1" lang="ja-JP" altLang="en-US" dirty="0"/>
          </a:p>
        </p:txBody>
      </p:sp>
    </p:spTree>
    <p:extLst>
      <p:ext uri="{BB962C8B-B14F-4D97-AF65-F5344CB8AC3E}">
        <p14:creationId xmlns:p14="http://schemas.microsoft.com/office/powerpoint/2010/main" val="16233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0E3C408-32A7-4B18-B991-D93C679253EE}" type="datetimeFigureOut">
              <a:rPr kumimoji="1" lang="ja-JP" altLang="en-US" smtClean="0"/>
              <a:t>2022/12/6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FE8886C-88E5-4290-A496-3DC5102EDDAD}" type="slidenum">
              <a:rPr kumimoji="1" lang="ja-JP" altLang="en-US" smtClean="0"/>
              <a:t>‹#›</a:t>
            </a:fld>
            <a:endParaRPr kumimoji="1" lang="ja-JP" altLang="en-US" dirty="0"/>
          </a:p>
        </p:txBody>
      </p:sp>
    </p:spTree>
    <p:extLst>
      <p:ext uri="{BB962C8B-B14F-4D97-AF65-F5344CB8AC3E}">
        <p14:creationId xmlns:p14="http://schemas.microsoft.com/office/powerpoint/2010/main" val="6077198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0E3C408-32A7-4B18-B991-D93C679253EE}" type="datetimeFigureOut">
              <a:rPr kumimoji="1" lang="ja-JP" altLang="en-US" smtClean="0"/>
              <a:t>2022/12/6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FE8886C-88E5-4290-A496-3DC5102EDDAD}" type="slidenum">
              <a:rPr kumimoji="1" lang="ja-JP" altLang="en-US" smtClean="0"/>
              <a:t>‹#›</a:t>
            </a:fld>
            <a:endParaRPr kumimoji="1" lang="ja-JP" altLang="en-US" dirty="0"/>
          </a:p>
        </p:txBody>
      </p:sp>
    </p:spTree>
    <p:extLst>
      <p:ext uri="{BB962C8B-B14F-4D97-AF65-F5344CB8AC3E}">
        <p14:creationId xmlns:p14="http://schemas.microsoft.com/office/powerpoint/2010/main" val="15375927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0E3C408-32A7-4B18-B991-D93C679253EE}" type="datetimeFigureOut">
              <a:rPr kumimoji="1" lang="ja-JP" altLang="en-US" smtClean="0"/>
              <a:t>2022/12/6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FE8886C-88E5-4290-A496-3DC5102EDDAD}" type="slidenum">
              <a:rPr kumimoji="1" lang="ja-JP" altLang="en-US" smtClean="0"/>
              <a:t>‹#›</a:t>
            </a:fld>
            <a:endParaRPr kumimoji="1" lang="ja-JP" altLang="en-US" dirty="0"/>
          </a:p>
        </p:txBody>
      </p:sp>
    </p:spTree>
    <p:extLst>
      <p:ext uri="{BB962C8B-B14F-4D97-AF65-F5344CB8AC3E}">
        <p14:creationId xmlns:p14="http://schemas.microsoft.com/office/powerpoint/2010/main" val="1206428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0E3C408-32A7-4B18-B991-D93C679253EE}" type="datetimeFigureOut">
              <a:rPr kumimoji="1" lang="ja-JP" altLang="en-US" smtClean="0"/>
              <a:t>2022/12/6</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FFE8886C-88E5-4290-A496-3DC5102EDDAD}" type="slidenum">
              <a:rPr kumimoji="1" lang="ja-JP" altLang="en-US" smtClean="0"/>
              <a:t>‹#›</a:t>
            </a:fld>
            <a:endParaRPr kumimoji="1" lang="ja-JP" altLang="en-US" dirty="0"/>
          </a:p>
        </p:txBody>
      </p:sp>
    </p:spTree>
    <p:extLst>
      <p:ext uri="{BB962C8B-B14F-4D97-AF65-F5344CB8AC3E}">
        <p14:creationId xmlns:p14="http://schemas.microsoft.com/office/powerpoint/2010/main" val="2182260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0E3C408-32A7-4B18-B991-D93C679253EE}" type="datetimeFigureOut">
              <a:rPr kumimoji="1" lang="ja-JP" altLang="en-US" smtClean="0"/>
              <a:t>2022/12/6</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FFE8886C-88E5-4290-A496-3DC5102EDDAD}" type="slidenum">
              <a:rPr kumimoji="1" lang="ja-JP" altLang="en-US" smtClean="0"/>
              <a:t>‹#›</a:t>
            </a:fld>
            <a:endParaRPr kumimoji="1" lang="ja-JP" altLang="en-US" dirty="0"/>
          </a:p>
        </p:txBody>
      </p:sp>
    </p:spTree>
    <p:extLst>
      <p:ext uri="{BB962C8B-B14F-4D97-AF65-F5344CB8AC3E}">
        <p14:creationId xmlns:p14="http://schemas.microsoft.com/office/powerpoint/2010/main" val="750458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0E3C408-32A7-4B18-B991-D93C679253EE}" type="datetimeFigureOut">
              <a:rPr kumimoji="1" lang="ja-JP" altLang="en-US" smtClean="0"/>
              <a:t>2022/12/6</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FFE8886C-88E5-4290-A496-3DC5102EDDAD}" type="slidenum">
              <a:rPr kumimoji="1" lang="ja-JP" altLang="en-US" smtClean="0"/>
              <a:t>‹#›</a:t>
            </a:fld>
            <a:endParaRPr kumimoji="1" lang="ja-JP" altLang="en-US" dirty="0"/>
          </a:p>
        </p:txBody>
      </p:sp>
    </p:spTree>
    <p:extLst>
      <p:ext uri="{BB962C8B-B14F-4D97-AF65-F5344CB8AC3E}">
        <p14:creationId xmlns:p14="http://schemas.microsoft.com/office/powerpoint/2010/main" val="41149397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0E3C408-32A7-4B18-B991-D93C679253EE}" type="datetimeFigureOut">
              <a:rPr kumimoji="1" lang="ja-JP" altLang="en-US" smtClean="0"/>
              <a:t>2022/12/6</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FFE8886C-88E5-4290-A496-3DC5102EDDAD}" type="slidenum">
              <a:rPr kumimoji="1" lang="ja-JP" altLang="en-US" smtClean="0"/>
              <a:t>‹#›</a:t>
            </a:fld>
            <a:endParaRPr kumimoji="1" lang="ja-JP" altLang="en-US" dirty="0"/>
          </a:p>
        </p:txBody>
      </p:sp>
    </p:spTree>
    <p:extLst>
      <p:ext uri="{BB962C8B-B14F-4D97-AF65-F5344CB8AC3E}">
        <p14:creationId xmlns:p14="http://schemas.microsoft.com/office/powerpoint/2010/main" val="25207680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0E3C408-32A7-4B18-B991-D93C679253EE}" type="datetimeFigureOut">
              <a:rPr kumimoji="1" lang="ja-JP" altLang="en-US" smtClean="0"/>
              <a:t>2022/12/6</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FFE8886C-88E5-4290-A496-3DC5102EDDAD}" type="slidenum">
              <a:rPr kumimoji="1" lang="ja-JP" altLang="en-US" smtClean="0"/>
              <a:t>‹#›</a:t>
            </a:fld>
            <a:endParaRPr kumimoji="1" lang="ja-JP" altLang="en-US" dirty="0"/>
          </a:p>
        </p:txBody>
      </p:sp>
    </p:spTree>
    <p:extLst>
      <p:ext uri="{BB962C8B-B14F-4D97-AF65-F5344CB8AC3E}">
        <p14:creationId xmlns:p14="http://schemas.microsoft.com/office/powerpoint/2010/main" val="277556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3BF566-9885-4CFF-9230-55FD9D7849E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05A2A4A-7AB0-4BF6-90E0-A0B69A752144}"/>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21736DE-5EF1-4ACF-ACD8-C00E2C67C4C2}"/>
              </a:ext>
            </a:extLst>
          </p:cNvPr>
          <p:cNvSpPr>
            <a:spLocks noGrp="1"/>
          </p:cNvSpPr>
          <p:nvPr>
            <p:ph type="dt" sz="half" idx="10"/>
          </p:nvPr>
        </p:nvSpPr>
        <p:spPr/>
        <p:txBody>
          <a:bodyPr/>
          <a:lstStyle/>
          <a:p>
            <a:fld id="{DA408722-0865-4763-B28A-ADFB337FD9F6}" type="datetimeFigureOut">
              <a:rPr kumimoji="1" lang="ja-JP" altLang="en-US" smtClean="0"/>
              <a:t>2022/12/6</a:t>
            </a:fld>
            <a:endParaRPr kumimoji="1" lang="ja-JP" altLang="en-US" dirty="0"/>
          </a:p>
        </p:txBody>
      </p:sp>
      <p:sp>
        <p:nvSpPr>
          <p:cNvPr id="5" name="フッター プレースホルダー 4">
            <a:extLst>
              <a:ext uri="{FF2B5EF4-FFF2-40B4-BE49-F238E27FC236}">
                <a16:creationId xmlns:a16="http://schemas.microsoft.com/office/drawing/2014/main" id="{A02673F6-FD0F-43F4-86BE-9ED6FDD59F66}"/>
              </a:ext>
            </a:extLst>
          </p:cNvPr>
          <p:cNvSpPr>
            <a:spLocks noGrp="1"/>
          </p:cNvSpPr>
          <p:nvPr>
            <p:ph type="ftr" sz="quarter" idx="11"/>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id="{B1EBD76D-71F4-4896-BF59-E4B828CB7218}"/>
              </a:ext>
            </a:extLst>
          </p:cNvPr>
          <p:cNvSpPr>
            <a:spLocks noGrp="1"/>
          </p:cNvSpPr>
          <p:nvPr>
            <p:ph type="sldNum" sz="quarter" idx="12"/>
          </p:nvPr>
        </p:nvSpPr>
        <p:spPr/>
        <p:txBody>
          <a:bodyPr/>
          <a:lstStyle/>
          <a:p>
            <a:fld id="{312F49AA-DF7B-4774-A401-C39342B3ED2C}" type="slidenum">
              <a:rPr kumimoji="1" lang="ja-JP" altLang="en-US" smtClean="0"/>
              <a:t>‹#›</a:t>
            </a:fld>
            <a:endParaRPr kumimoji="1" lang="ja-JP" altLang="en-US" dirty="0"/>
          </a:p>
        </p:txBody>
      </p:sp>
    </p:spTree>
    <p:extLst>
      <p:ext uri="{BB962C8B-B14F-4D97-AF65-F5344CB8AC3E}">
        <p14:creationId xmlns:p14="http://schemas.microsoft.com/office/powerpoint/2010/main" val="3728240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0E3C408-32A7-4B18-B991-D93C679253EE}" type="datetimeFigureOut">
              <a:rPr kumimoji="1" lang="ja-JP" altLang="en-US" smtClean="0"/>
              <a:t>2022/12/6</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FFE8886C-88E5-4290-A496-3DC5102EDDAD}" type="slidenum">
              <a:rPr kumimoji="1" lang="ja-JP" altLang="en-US" smtClean="0"/>
              <a:t>‹#›</a:t>
            </a:fld>
            <a:endParaRPr kumimoji="1" lang="ja-JP" altLang="en-US" dirty="0"/>
          </a:p>
        </p:txBody>
      </p:sp>
    </p:spTree>
    <p:extLst>
      <p:ext uri="{BB962C8B-B14F-4D97-AF65-F5344CB8AC3E}">
        <p14:creationId xmlns:p14="http://schemas.microsoft.com/office/powerpoint/2010/main" val="40545606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0E3C408-32A7-4B18-B991-D93C679253EE}" type="datetimeFigureOut">
              <a:rPr kumimoji="1" lang="ja-JP" altLang="en-US" smtClean="0"/>
              <a:t>2022/12/6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FE8886C-88E5-4290-A496-3DC5102EDDAD}" type="slidenum">
              <a:rPr kumimoji="1" lang="ja-JP" altLang="en-US" smtClean="0"/>
              <a:t>‹#›</a:t>
            </a:fld>
            <a:endParaRPr kumimoji="1" lang="ja-JP" altLang="en-US" dirty="0"/>
          </a:p>
        </p:txBody>
      </p:sp>
    </p:spTree>
    <p:extLst>
      <p:ext uri="{BB962C8B-B14F-4D97-AF65-F5344CB8AC3E}">
        <p14:creationId xmlns:p14="http://schemas.microsoft.com/office/powerpoint/2010/main" val="19949192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0E3C408-32A7-4B18-B991-D93C679253EE}" type="datetimeFigureOut">
              <a:rPr kumimoji="1" lang="ja-JP" altLang="en-US" smtClean="0"/>
              <a:t>2022/12/6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FE8886C-88E5-4290-A496-3DC5102EDDAD}" type="slidenum">
              <a:rPr kumimoji="1" lang="ja-JP" altLang="en-US" smtClean="0"/>
              <a:t>‹#›</a:t>
            </a:fld>
            <a:endParaRPr kumimoji="1" lang="ja-JP" altLang="en-US" dirty="0"/>
          </a:p>
        </p:txBody>
      </p:sp>
    </p:spTree>
    <p:extLst>
      <p:ext uri="{BB962C8B-B14F-4D97-AF65-F5344CB8AC3E}">
        <p14:creationId xmlns:p14="http://schemas.microsoft.com/office/powerpoint/2010/main" val="94104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ECDDC1-4ACE-42E2-89DF-1F2B50CE5055}"/>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FD59F5D-FCF4-4926-9489-8D4B717904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5154CE7-BD6D-4E01-A3DF-1296517BCCE3}"/>
              </a:ext>
            </a:extLst>
          </p:cNvPr>
          <p:cNvSpPr>
            <a:spLocks noGrp="1"/>
          </p:cNvSpPr>
          <p:nvPr>
            <p:ph type="dt" sz="half" idx="10"/>
          </p:nvPr>
        </p:nvSpPr>
        <p:spPr/>
        <p:txBody>
          <a:bodyPr/>
          <a:lstStyle/>
          <a:p>
            <a:fld id="{DA408722-0865-4763-B28A-ADFB337FD9F6}" type="datetimeFigureOut">
              <a:rPr kumimoji="1" lang="ja-JP" altLang="en-US" smtClean="0"/>
              <a:t>2022/12/6</a:t>
            </a:fld>
            <a:endParaRPr kumimoji="1" lang="ja-JP" altLang="en-US" dirty="0"/>
          </a:p>
        </p:txBody>
      </p:sp>
      <p:sp>
        <p:nvSpPr>
          <p:cNvPr id="5" name="フッター プレースホルダー 4">
            <a:extLst>
              <a:ext uri="{FF2B5EF4-FFF2-40B4-BE49-F238E27FC236}">
                <a16:creationId xmlns:a16="http://schemas.microsoft.com/office/drawing/2014/main" id="{11F596C7-8F9D-45A8-BA21-C9DA3541A0A3}"/>
              </a:ext>
            </a:extLst>
          </p:cNvPr>
          <p:cNvSpPr>
            <a:spLocks noGrp="1"/>
          </p:cNvSpPr>
          <p:nvPr>
            <p:ph type="ftr" sz="quarter" idx="11"/>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id="{4F03F9F7-3BAF-41D8-AC23-5EF93700302F}"/>
              </a:ext>
            </a:extLst>
          </p:cNvPr>
          <p:cNvSpPr>
            <a:spLocks noGrp="1"/>
          </p:cNvSpPr>
          <p:nvPr>
            <p:ph type="sldNum" sz="quarter" idx="12"/>
          </p:nvPr>
        </p:nvSpPr>
        <p:spPr/>
        <p:txBody>
          <a:bodyPr/>
          <a:lstStyle/>
          <a:p>
            <a:fld id="{312F49AA-DF7B-4774-A401-C39342B3ED2C}" type="slidenum">
              <a:rPr kumimoji="1" lang="ja-JP" altLang="en-US" smtClean="0"/>
              <a:t>‹#›</a:t>
            </a:fld>
            <a:endParaRPr kumimoji="1" lang="ja-JP" altLang="en-US" dirty="0"/>
          </a:p>
        </p:txBody>
      </p:sp>
    </p:spTree>
    <p:extLst>
      <p:ext uri="{BB962C8B-B14F-4D97-AF65-F5344CB8AC3E}">
        <p14:creationId xmlns:p14="http://schemas.microsoft.com/office/powerpoint/2010/main" val="455112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D26C30-AB46-4D5F-A1A9-7100ED34337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8085914-1BA1-40CE-8324-5F4FF3368DF1}"/>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EE7F6D6-FA3C-4750-889D-1907D5462222}"/>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3D6ABD8-BA61-4EDF-8911-1D90B88DE28D}"/>
              </a:ext>
            </a:extLst>
          </p:cNvPr>
          <p:cNvSpPr>
            <a:spLocks noGrp="1"/>
          </p:cNvSpPr>
          <p:nvPr>
            <p:ph type="dt" sz="half" idx="10"/>
          </p:nvPr>
        </p:nvSpPr>
        <p:spPr/>
        <p:txBody>
          <a:bodyPr/>
          <a:lstStyle/>
          <a:p>
            <a:fld id="{DA408722-0865-4763-B28A-ADFB337FD9F6}" type="datetimeFigureOut">
              <a:rPr kumimoji="1" lang="ja-JP" altLang="en-US" smtClean="0"/>
              <a:t>2022/12/6</a:t>
            </a:fld>
            <a:endParaRPr kumimoji="1" lang="ja-JP" altLang="en-US" dirty="0"/>
          </a:p>
        </p:txBody>
      </p:sp>
      <p:sp>
        <p:nvSpPr>
          <p:cNvPr id="6" name="フッター プレースホルダー 5">
            <a:extLst>
              <a:ext uri="{FF2B5EF4-FFF2-40B4-BE49-F238E27FC236}">
                <a16:creationId xmlns:a16="http://schemas.microsoft.com/office/drawing/2014/main" id="{B60EE0E8-CFBD-49B4-B2F8-94B9DFE53C23}"/>
              </a:ext>
            </a:extLst>
          </p:cNvPr>
          <p:cNvSpPr>
            <a:spLocks noGrp="1"/>
          </p:cNvSpPr>
          <p:nvPr>
            <p:ph type="ftr" sz="quarter" idx="11"/>
          </p:nvPr>
        </p:nvSpPr>
        <p:spPr/>
        <p:txBody>
          <a:bodyPr/>
          <a:lstStyle/>
          <a:p>
            <a:endParaRPr kumimoji="1" lang="ja-JP" altLang="en-US" dirty="0"/>
          </a:p>
        </p:txBody>
      </p:sp>
      <p:sp>
        <p:nvSpPr>
          <p:cNvPr id="7" name="スライド番号プレースホルダー 6">
            <a:extLst>
              <a:ext uri="{FF2B5EF4-FFF2-40B4-BE49-F238E27FC236}">
                <a16:creationId xmlns:a16="http://schemas.microsoft.com/office/drawing/2014/main" id="{4B87E119-3B61-40EB-9BB2-1C666961126B}"/>
              </a:ext>
            </a:extLst>
          </p:cNvPr>
          <p:cNvSpPr>
            <a:spLocks noGrp="1"/>
          </p:cNvSpPr>
          <p:nvPr>
            <p:ph type="sldNum" sz="quarter" idx="12"/>
          </p:nvPr>
        </p:nvSpPr>
        <p:spPr/>
        <p:txBody>
          <a:bodyPr/>
          <a:lstStyle/>
          <a:p>
            <a:fld id="{312F49AA-DF7B-4774-A401-C39342B3ED2C}" type="slidenum">
              <a:rPr kumimoji="1" lang="ja-JP" altLang="en-US" smtClean="0"/>
              <a:t>‹#›</a:t>
            </a:fld>
            <a:endParaRPr kumimoji="1" lang="ja-JP" altLang="en-US" dirty="0"/>
          </a:p>
        </p:txBody>
      </p:sp>
    </p:spTree>
    <p:extLst>
      <p:ext uri="{BB962C8B-B14F-4D97-AF65-F5344CB8AC3E}">
        <p14:creationId xmlns:p14="http://schemas.microsoft.com/office/powerpoint/2010/main" val="4277895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EB2348-87C0-47B8-96D7-5D98F74E4C1A}"/>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A73181C-AE69-4628-BF80-76D654A01A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9C85563-CAC3-401A-82F1-9E3AAADC45AB}"/>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96431A15-0362-4513-A663-071155356E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138E3CA8-D3A1-4C1D-B8F2-FC1C8EBED275}"/>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CF620D55-B2D0-49A5-A1DD-1CB28363FD77}"/>
              </a:ext>
            </a:extLst>
          </p:cNvPr>
          <p:cNvSpPr>
            <a:spLocks noGrp="1"/>
          </p:cNvSpPr>
          <p:nvPr>
            <p:ph type="dt" sz="half" idx="10"/>
          </p:nvPr>
        </p:nvSpPr>
        <p:spPr/>
        <p:txBody>
          <a:bodyPr/>
          <a:lstStyle/>
          <a:p>
            <a:fld id="{DA408722-0865-4763-B28A-ADFB337FD9F6}" type="datetimeFigureOut">
              <a:rPr kumimoji="1" lang="ja-JP" altLang="en-US" smtClean="0"/>
              <a:t>2022/12/6</a:t>
            </a:fld>
            <a:endParaRPr kumimoji="1" lang="ja-JP" altLang="en-US" dirty="0"/>
          </a:p>
        </p:txBody>
      </p:sp>
      <p:sp>
        <p:nvSpPr>
          <p:cNvPr id="8" name="フッター プレースホルダー 7">
            <a:extLst>
              <a:ext uri="{FF2B5EF4-FFF2-40B4-BE49-F238E27FC236}">
                <a16:creationId xmlns:a16="http://schemas.microsoft.com/office/drawing/2014/main" id="{C287815D-E5A1-464B-A7A8-04E5A1EB05E8}"/>
              </a:ext>
            </a:extLst>
          </p:cNvPr>
          <p:cNvSpPr>
            <a:spLocks noGrp="1"/>
          </p:cNvSpPr>
          <p:nvPr>
            <p:ph type="ftr" sz="quarter" idx="11"/>
          </p:nvPr>
        </p:nvSpPr>
        <p:spPr/>
        <p:txBody>
          <a:bodyPr/>
          <a:lstStyle/>
          <a:p>
            <a:endParaRPr kumimoji="1" lang="ja-JP" altLang="en-US" dirty="0"/>
          </a:p>
        </p:txBody>
      </p:sp>
      <p:sp>
        <p:nvSpPr>
          <p:cNvPr id="9" name="スライド番号プレースホルダー 8">
            <a:extLst>
              <a:ext uri="{FF2B5EF4-FFF2-40B4-BE49-F238E27FC236}">
                <a16:creationId xmlns:a16="http://schemas.microsoft.com/office/drawing/2014/main" id="{0521AB19-EEFE-489B-8DE5-BC3E4EDB0DB8}"/>
              </a:ext>
            </a:extLst>
          </p:cNvPr>
          <p:cNvSpPr>
            <a:spLocks noGrp="1"/>
          </p:cNvSpPr>
          <p:nvPr>
            <p:ph type="sldNum" sz="quarter" idx="12"/>
          </p:nvPr>
        </p:nvSpPr>
        <p:spPr/>
        <p:txBody>
          <a:bodyPr/>
          <a:lstStyle/>
          <a:p>
            <a:fld id="{312F49AA-DF7B-4774-A401-C39342B3ED2C}" type="slidenum">
              <a:rPr kumimoji="1" lang="ja-JP" altLang="en-US" smtClean="0"/>
              <a:t>‹#›</a:t>
            </a:fld>
            <a:endParaRPr kumimoji="1" lang="ja-JP" altLang="en-US" dirty="0"/>
          </a:p>
        </p:txBody>
      </p:sp>
    </p:spTree>
    <p:extLst>
      <p:ext uri="{BB962C8B-B14F-4D97-AF65-F5344CB8AC3E}">
        <p14:creationId xmlns:p14="http://schemas.microsoft.com/office/powerpoint/2010/main" val="1433297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6337E1-2D67-4CFA-95A0-32A75B6A5AC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0D5D505F-0630-4C82-B437-CDEE270CCB09}"/>
              </a:ext>
            </a:extLst>
          </p:cNvPr>
          <p:cNvSpPr>
            <a:spLocks noGrp="1"/>
          </p:cNvSpPr>
          <p:nvPr>
            <p:ph type="dt" sz="half" idx="10"/>
          </p:nvPr>
        </p:nvSpPr>
        <p:spPr/>
        <p:txBody>
          <a:bodyPr/>
          <a:lstStyle/>
          <a:p>
            <a:fld id="{DA408722-0865-4763-B28A-ADFB337FD9F6}" type="datetimeFigureOut">
              <a:rPr kumimoji="1" lang="ja-JP" altLang="en-US" smtClean="0"/>
              <a:t>2022/12/6</a:t>
            </a:fld>
            <a:endParaRPr kumimoji="1" lang="ja-JP" altLang="en-US" dirty="0"/>
          </a:p>
        </p:txBody>
      </p:sp>
      <p:sp>
        <p:nvSpPr>
          <p:cNvPr id="4" name="フッター プレースホルダー 3">
            <a:extLst>
              <a:ext uri="{FF2B5EF4-FFF2-40B4-BE49-F238E27FC236}">
                <a16:creationId xmlns:a16="http://schemas.microsoft.com/office/drawing/2014/main" id="{330FAEC2-0FA0-44F7-9035-8C4A0BC5DC7F}"/>
              </a:ext>
            </a:extLst>
          </p:cNvPr>
          <p:cNvSpPr>
            <a:spLocks noGrp="1"/>
          </p:cNvSpPr>
          <p:nvPr>
            <p:ph type="ftr" sz="quarter" idx="1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E370836A-44BF-45AD-AC15-93C5BB411540}"/>
              </a:ext>
            </a:extLst>
          </p:cNvPr>
          <p:cNvSpPr>
            <a:spLocks noGrp="1"/>
          </p:cNvSpPr>
          <p:nvPr>
            <p:ph type="sldNum" sz="quarter" idx="12"/>
          </p:nvPr>
        </p:nvSpPr>
        <p:spPr/>
        <p:txBody>
          <a:bodyPr/>
          <a:lstStyle/>
          <a:p>
            <a:fld id="{312F49AA-DF7B-4774-A401-C39342B3ED2C}" type="slidenum">
              <a:rPr kumimoji="1" lang="ja-JP" altLang="en-US" smtClean="0"/>
              <a:t>‹#›</a:t>
            </a:fld>
            <a:endParaRPr kumimoji="1" lang="ja-JP" altLang="en-US" dirty="0"/>
          </a:p>
        </p:txBody>
      </p:sp>
    </p:spTree>
    <p:extLst>
      <p:ext uri="{BB962C8B-B14F-4D97-AF65-F5344CB8AC3E}">
        <p14:creationId xmlns:p14="http://schemas.microsoft.com/office/powerpoint/2010/main" val="1178524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03D3852-3711-4D9B-9B4C-37844F3CB889}"/>
              </a:ext>
            </a:extLst>
          </p:cNvPr>
          <p:cNvSpPr>
            <a:spLocks noGrp="1"/>
          </p:cNvSpPr>
          <p:nvPr>
            <p:ph type="dt" sz="half" idx="10"/>
          </p:nvPr>
        </p:nvSpPr>
        <p:spPr/>
        <p:txBody>
          <a:bodyPr/>
          <a:lstStyle/>
          <a:p>
            <a:fld id="{DA408722-0865-4763-B28A-ADFB337FD9F6}" type="datetimeFigureOut">
              <a:rPr kumimoji="1" lang="ja-JP" altLang="en-US" smtClean="0"/>
              <a:t>2022/12/6</a:t>
            </a:fld>
            <a:endParaRPr kumimoji="1" lang="ja-JP" altLang="en-US" dirty="0"/>
          </a:p>
        </p:txBody>
      </p:sp>
      <p:sp>
        <p:nvSpPr>
          <p:cNvPr id="3" name="フッター プレースホルダー 2">
            <a:extLst>
              <a:ext uri="{FF2B5EF4-FFF2-40B4-BE49-F238E27FC236}">
                <a16:creationId xmlns:a16="http://schemas.microsoft.com/office/drawing/2014/main" id="{722F22DB-ED6D-4C5B-A8B0-EC71C08D010D}"/>
              </a:ext>
            </a:extLst>
          </p:cNvPr>
          <p:cNvSpPr>
            <a:spLocks noGrp="1"/>
          </p:cNvSpPr>
          <p:nvPr>
            <p:ph type="ftr" sz="quarter" idx="1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7FAB01CA-8E26-4178-A42D-8C231DB87DDB}"/>
              </a:ext>
            </a:extLst>
          </p:cNvPr>
          <p:cNvSpPr>
            <a:spLocks noGrp="1"/>
          </p:cNvSpPr>
          <p:nvPr>
            <p:ph type="sldNum" sz="quarter" idx="12"/>
          </p:nvPr>
        </p:nvSpPr>
        <p:spPr/>
        <p:txBody>
          <a:bodyPr/>
          <a:lstStyle/>
          <a:p>
            <a:fld id="{312F49AA-DF7B-4774-A401-C39342B3ED2C}" type="slidenum">
              <a:rPr kumimoji="1" lang="ja-JP" altLang="en-US" smtClean="0"/>
              <a:t>‹#›</a:t>
            </a:fld>
            <a:endParaRPr kumimoji="1" lang="ja-JP" altLang="en-US" dirty="0"/>
          </a:p>
        </p:txBody>
      </p:sp>
    </p:spTree>
    <p:extLst>
      <p:ext uri="{BB962C8B-B14F-4D97-AF65-F5344CB8AC3E}">
        <p14:creationId xmlns:p14="http://schemas.microsoft.com/office/powerpoint/2010/main" val="285019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F888A5-CA78-42AC-A21C-A4E56B115F9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1274196-2684-4DFC-AF95-5C0A33F04E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AA22982E-C674-43D3-BB65-AAC0DE103A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BDF57FB-B777-498A-8125-6108B7278889}"/>
              </a:ext>
            </a:extLst>
          </p:cNvPr>
          <p:cNvSpPr>
            <a:spLocks noGrp="1"/>
          </p:cNvSpPr>
          <p:nvPr>
            <p:ph type="dt" sz="half" idx="10"/>
          </p:nvPr>
        </p:nvSpPr>
        <p:spPr/>
        <p:txBody>
          <a:bodyPr/>
          <a:lstStyle/>
          <a:p>
            <a:fld id="{DA408722-0865-4763-B28A-ADFB337FD9F6}" type="datetimeFigureOut">
              <a:rPr kumimoji="1" lang="ja-JP" altLang="en-US" smtClean="0"/>
              <a:t>2022/12/6</a:t>
            </a:fld>
            <a:endParaRPr kumimoji="1" lang="ja-JP" altLang="en-US" dirty="0"/>
          </a:p>
        </p:txBody>
      </p:sp>
      <p:sp>
        <p:nvSpPr>
          <p:cNvPr id="6" name="フッター プレースホルダー 5">
            <a:extLst>
              <a:ext uri="{FF2B5EF4-FFF2-40B4-BE49-F238E27FC236}">
                <a16:creationId xmlns:a16="http://schemas.microsoft.com/office/drawing/2014/main" id="{9F4C7383-1D67-454F-AFAA-BC1BDA9B873D}"/>
              </a:ext>
            </a:extLst>
          </p:cNvPr>
          <p:cNvSpPr>
            <a:spLocks noGrp="1"/>
          </p:cNvSpPr>
          <p:nvPr>
            <p:ph type="ftr" sz="quarter" idx="11"/>
          </p:nvPr>
        </p:nvSpPr>
        <p:spPr/>
        <p:txBody>
          <a:bodyPr/>
          <a:lstStyle/>
          <a:p>
            <a:endParaRPr kumimoji="1" lang="ja-JP" altLang="en-US" dirty="0"/>
          </a:p>
        </p:txBody>
      </p:sp>
      <p:sp>
        <p:nvSpPr>
          <p:cNvPr id="7" name="スライド番号プレースホルダー 6">
            <a:extLst>
              <a:ext uri="{FF2B5EF4-FFF2-40B4-BE49-F238E27FC236}">
                <a16:creationId xmlns:a16="http://schemas.microsoft.com/office/drawing/2014/main" id="{E62A0997-3EB2-46C2-912D-883C9BEDEE25}"/>
              </a:ext>
            </a:extLst>
          </p:cNvPr>
          <p:cNvSpPr>
            <a:spLocks noGrp="1"/>
          </p:cNvSpPr>
          <p:nvPr>
            <p:ph type="sldNum" sz="quarter" idx="12"/>
          </p:nvPr>
        </p:nvSpPr>
        <p:spPr/>
        <p:txBody>
          <a:bodyPr/>
          <a:lstStyle/>
          <a:p>
            <a:fld id="{312F49AA-DF7B-4774-A401-C39342B3ED2C}" type="slidenum">
              <a:rPr kumimoji="1" lang="ja-JP" altLang="en-US" smtClean="0"/>
              <a:t>‹#›</a:t>
            </a:fld>
            <a:endParaRPr kumimoji="1" lang="ja-JP" altLang="en-US" dirty="0"/>
          </a:p>
        </p:txBody>
      </p:sp>
    </p:spTree>
    <p:extLst>
      <p:ext uri="{BB962C8B-B14F-4D97-AF65-F5344CB8AC3E}">
        <p14:creationId xmlns:p14="http://schemas.microsoft.com/office/powerpoint/2010/main" val="809777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F308E0-3B19-49E9-B609-F664E1800EB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1301FE6-03E1-4477-8C8C-2B30F665E0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a:extLst>
              <a:ext uri="{FF2B5EF4-FFF2-40B4-BE49-F238E27FC236}">
                <a16:creationId xmlns:a16="http://schemas.microsoft.com/office/drawing/2014/main" id="{808B5976-E46D-4821-88FC-5F1BBF10DD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24B8A18-BE19-40A6-BC86-9B8E22B62FD1}"/>
              </a:ext>
            </a:extLst>
          </p:cNvPr>
          <p:cNvSpPr>
            <a:spLocks noGrp="1"/>
          </p:cNvSpPr>
          <p:nvPr>
            <p:ph type="dt" sz="half" idx="10"/>
          </p:nvPr>
        </p:nvSpPr>
        <p:spPr/>
        <p:txBody>
          <a:bodyPr/>
          <a:lstStyle/>
          <a:p>
            <a:fld id="{DA408722-0865-4763-B28A-ADFB337FD9F6}" type="datetimeFigureOut">
              <a:rPr kumimoji="1" lang="ja-JP" altLang="en-US" smtClean="0"/>
              <a:t>2022/12/6</a:t>
            </a:fld>
            <a:endParaRPr kumimoji="1" lang="ja-JP" altLang="en-US" dirty="0"/>
          </a:p>
        </p:txBody>
      </p:sp>
      <p:sp>
        <p:nvSpPr>
          <p:cNvPr id="6" name="フッター プレースホルダー 5">
            <a:extLst>
              <a:ext uri="{FF2B5EF4-FFF2-40B4-BE49-F238E27FC236}">
                <a16:creationId xmlns:a16="http://schemas.microsoft.com/office/drawing/2014/main" id="{4498E138-E58B-48CF-9212-D078CD02BC0F}"/>
              </a:ext>
            </a:extLst>
          </p:cNvPr>
          <p:cNvSpPr>
            <a:spLocks noGrp="1"/>
          </p:cNvSpPr>
          <p:nvPr>
            <p:ph type="ftr" sz="quarter" idx="11"/>
          </p:nvPr>
        </p:nvSpPr>
        <p:spPr/>
        <p:txBody>
          <a:bodyPr/>
          <a:lstStyle/>
          <a:p>
            <a:endParaRPr kumimoji="1" lang="ja-JP" altLang="en-US" dirty="0"/>
          </a:p>
        </p:txBody>
      </p:sp>
      <p:sp>
        <p:nvSpPr>
          <p:cNvPr id="7" name="スライド番号プレースホルダー 6">
            <a:extLst>
              <a:ext uri="{FF2B5EF4-FFF2-40B4-BE49-F238E27FC236}">
                <a16:creationId xmlns:a16="http://schemas.microsoft.com/office/drawing/2014/main" id="{7EF57916-4E07-44A7-A7B3-0EB28F886B51}"/>
              </a:ext>
            </a:extLst>
          </p:cNvPr>
          <p:cNvSpPr>
            <a:spLocks noGrp="1"/>
          </p:cNvSpPr>
          <p:nvPr>
            <p:ph type="sldNum" sz="quarter" idx="12"/>
          </p:nvPr>
        </p:nvSpPr>
        <p:spPr/>
        <p:txBody>
          <a:bodyPr/>
          <a:lstStyle/>
          <a:p>
            <a:fld id="{312F49AA-DF7B-4774-A401-C39342B3ED2C}" type="slidenum">
              <a:rPr kumimoji="1" lang="ja-JP" altLang="en-US" smtClean="0"/>
              <a:t>‹#›</a:t>
            </a:fld>
            <a:endParaRPr kumimoji="1" lang="ja-JP" altLang="en-US" dirty="0"/>
          </a:p>
        </p:txBody>
      </p:sp>
    </p:spTree>
    <p:extLst>
      <p:ext uri="{BB962C8B-B14F-4D97-AF65-F5344CB8AC3E}">
        <p14:creationId xmlns:p14="http://schemas.microsoft.com/office/powerpoint/2010/main" val="1061401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F20DF9B-C915-4DAD-9F70-43B2F0578D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A08CFCA-9F12-4A87-9624-177A9717DA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07073E8-0D41-4B38-A11B-60875D3A80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408722-0865-4763-B28A-ADFB337FD9F6}" type="datetimeFigureOut">
              <a:rPr kumimoji="1" lang="ja-JP" altLang="en-US" smtClean="0"/>
              <a:t>2022/12/6</a:t>
            </a:fld>
            <a:endParaRPr kumimoji="1" lang="ja-JP" altLang="en-US" dirty="0"/>
          </a:p>
        </p:txBody>
      </p:sp>
      <p:sp>
        <p:nvSpPr>
          <p:cNvPr id="5" name="フッター プレースホルダー 4">
            <a:extLst>
              <a:ext uri="{FF2B5EF4-FFF2-40B4-BE49-F238E27FC236}">
                <a16:creationId xmlns:a16="http://schemas.microsoft.com/office/drawing/2014/main" id="{B7660BDB-70C1-4328-925D-C99E5DF08B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a:extLst>
              <a:ext uri="{FF2B5EF4-FFF2-40B4-BE49-F238E27FC236}">
                <a16:creationId xmlns:a16="http://schemas.microsoft.com/office/drawing/2014/main" id="{E8F61A87-2F50-4AB6-AD17-F237B317B2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2F49AA-DF7B-4774-A401-C39342B3ED2C}" type="slidenum">
              <a:rPr kumimoji="1" lang="ja-JP" altLang="en-US" smtClean="0"/>
              <a:t>‹#›</a:t>
            </a:fld>
            <a:endParaRPr kumimoji="1" lang="ja-JP" altLang="en-US" dirty="0"/>
          </a:p>
        </p:txBody>
      </p:sp>
    </p:spTree>
    <p:extLst>
      <p:ext uri="{BB962C8B-B14F-4D97-AF65-F5344CB8AC3E}">
        <p14:creationId xmlns:p14="http://schemas.microsoft.com/office/powerpoint/2010/main" val="2348239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E3C408-32A7-4B18-B991-D93C679253EE}" type="datetimeFigureOut">
              <a:rPr kumimoji="1" lang="ja-JP" altLang="en-US" smtClean="0"/>
              <a:t>2022/12/6</a:t>
            </a:fld>
            <a:endParaRPr kumimoji="1" lang="ja-JP" altLang="en-US" dirty="0"/>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E8886C-88E5-4290-A496-3DC5102EDDAD}" type="slidenum">
              <a:rPr kumimoji="1" lang="ja-JP" altLang="en-US" smtClean="0"/>
              <a:t>‹#›</a:t>
            </a:fld>
            <a:endParaRPr kumimoji="1" lang="ja-JP" altLang="en-US" dirty="0"/>
          </a:p>
        </p:txBody>
      </p:sp>
    </p:spTree>
    <p:extLst>
      <p:ext uri="{BB962C8B-B14F-4D97-AF65-F5344CB8AC3E}">
        <p14:creationId xmlns:p14="http://schemas.microsoft.com/office/powerpoint/2010/main" val="5144682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image" Target="../media/image15.jpeg"/><Relationship Id="rId4" Type="http://schemas.openxmlformats.org/officeDocument/2006/relationships/image" Target="../media/image1.gif"/></Relationships>
</file>

<file path=ppt/slides/_rels/slide11.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image" Target="../media/image1.gif"/><Relationship Id="rId7" Type="http://schemas.openxmlformats.org/officeDocument/2006/relationships/image" Target="../media/image20.wm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gif"/><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28.png"/><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gif"/><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gif"/><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gif"/><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4.gif"/><Relationship Id="rId7" Type="http://schemas.openxmlformats.org/officeDocument/2006/relationships/image" Target="../media/image35.png"/><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51.png"/><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gif"/><Relationship Id="rId1" Type="http://schemas.openxmlformats.org/officeDocument/2006/relationships/slideLayout" Target="../slideLayouts/slideLayout1.xml"/><Relationship Id="rId5" Type="http://schemas.openxmlformats.org/officeDocument/2006/relationships/image" Target="../media/image42.wmf"/><Relationship Id="rId4" Type="http://schemas.openxmlformats.org/officeDocument/2006/relationships/image" Target="../media/image41.emf"/></Relationships>
</file>

<file path=ppt/slides/_rels/slide2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gif"/><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gif"/><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gif"/><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gif"/><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4.gif"/></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4.gif"/><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gif"/><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gif"/><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2.xml"/><Relationship Id="rId5" Type="http://schemas.openxmlformats.org/officeDocument/2006/relationships/image" Target="../media/image4.gif"/><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gif"/><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1379E63-A486-4ED5-8824-C0B96FBCC2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276" y="374146"/>
            <a:ext cx="1938017" cy="516805"/>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pic>
      <p:cxnSp>
        <p:nvCxnSpPr>
          <p:cNvPr id="5" name="直線コネクタ 4">
            <a:extLst>
              <a:ext uri="{FF2B5EF4-FFF2-40B4-BE49-F238E27FC236}">
                <a16:creationId xmlns:a16="http://schemas.microsoft.com/office/drawing/2014/main" id="{F6D575C6-2021-42BA-BFA1-979866F6554D}"/>
              </a:ext>
            </a:extLst>
          </p:cNvPr>
          <p:cNvCxnSpPr/>
          <p:nvPr/>
        </p:nvCxnSpPr>
        <p:spPr>
          <a:xfrm flipV="1">
            <a:off x="181276" y="881568"/>
            <a:ext cx="11632445" cy="33589"/>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E1FCEFC4-022D-4076-BAA9-535675C14529}"/>
              </a:ext>
            </a:extLst>
          </p:cNvPr>
          <p:cNvSpPr/>
          <p:nvPr/>
        </p:nvSpPr>
        <p:spPr>
          <a:xfrm>
            <a:off x="2289312" y="173682"/>
            <a:ext cx="8515203" cy="707886"/>
          </a:xfrm>
          <a:prstGeom prst="rect">
            <a:avLst/>
          </a:prstGeom>
        </p:spPr>
        <p:txBody>
          <a:bodyPr wrap="square">
            <a:spAutoFit/>
          </a:bodyPr>
          <a:lstStyle/>
          <a:p>
            <a:pPr algn="just">
              <a:spcAft>
                <a:spcPts val="0"/>
              </a:spcAft>
            </a:pPr>
            <a:r>
              <a:rPr lang="ja-JP" altLang="ja-JP"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High performance ECR ion sources development at RIKEN and their impact to heavy ion accelerators.</a:t>
            </a:r>
            <a:endParaRPr lang="ja-JP" altLang="ja-JP" sz="2000" b="1" dirty="0">
              <a:effectLst/>
              <a:latin typeface="Times New Roman" panose="02020603050405020304" pitchFamily="18" charset="0"/>
              <a:ea typeface="DengXian" panose="02010600030101010101" pitchFamily="2" charset="-122"/>
              <a:cs typeface="Times New Roman" panose="02020603050405020304" pitchFamily="18" charset="0"/>
            </a:endParaRPr>
          </a:p>
        </p:txBody>
      </p:sp>
      <p:sp>
        <p:nvSpPr>
          <p:cNvPr id="6" name="正方形/長方形 5">
            <a:extLst>
              <a:ext uri="{FF2B5EF4-FFF2-40B4-BE49-F238E27FC236}">
                <a16:creationId xmlns:a16="http://schemas.microsoft.com/office/drawing/2014/main" id="{EEED98BA-8559-47C7-BC2B-99EA992D0044}"/>
              </a:ext>
            </a:extLst>
          </p:cNvPr>
          <p:cNvSpPr/>
          <p:nvPr/>
        </p:nvSpPr>
        <p:spPr>
          <a:xfrm>
            <a:off x="5316374" y="1019593"/>
            <a:ext cx="6351369" cy="338554"/>
          </a:xfrm>
          <a:prstGeom prst="rect">
            <a:avLst/>
          </a:prstGeom>
        </p:spPr>
        <p:txBody>
          <a:bodyPr wrap="square">
            <a:spAutoFit/>
          </a:bodyPr>
          <a:lstStyle/>
          <a:p>
            <a:pPr algn="just">
              <a:spcAft>
                <a:spcPts val="0"/>
              </a:spcAft>
            </a:pPr>
            <a:r>
              <a:rPr lang="en-US" altLang="ja-JP" sz="1600" b="1" dirty="0">
                <a:effectLst/>
                <a:latin typeface="Times New Roman" panose="02020603050405020304" pitchFamily="18" charset="0"/>
                <a:ea typeface="DengXian" panose="02010600030101010101" pitchFamily="2" charset="-122"/>
                <a:cs typeface="Times New Roman" panose="02020603050405020304" pitchFamily="18" charset="0"/>
              </a:rPr>
              <a:t>T. Nakagawa (Nishina center for accelerator based science, RIKEN)</a:t>
            </a:r>
            <a:endParaRPr lang="ja-JP" altLang="ja-JP" sz="1600" b="1" dirty="0">
              <a:effectLst/>
              <a:latin typeface="Times New Roman" panose="02020603050405020304" pitchFamily="18" charset="0"/>
              <a:ea typeface="DengXian" panose="02010600030101010101" pitchFamily="2" charset="-122"/>
              <a:cs typeface="Times New Roman" panose="02020603050405020304" pitchFamily="18" charset="0"/>
            </a:endParaRPr>
          </a:p>
        </p:txBody>
      </p:sp>
      <p:sp>
        <p:nvSpPr>
          <p:cNvPr id="7" name="テキスト ボックス 6">
            <a:extLst>
              <a:ext uri="{FF2B5EF4-FFF2-40B4-BE49-F238E27FC236}">
                <a16:creationId xmlns:a16="http://schemas.microsoft.com/office/drawing/2014/main" id="{E4B5EC2D-E34C-4E7B-B484-2F84DA7E9B3F}"/>
              </a:ext>
            </a:extLst>
          </p:cNvPr>
          <p:cNvSpPr txBox="1"/>
          <p:nvPr/>
        </p:nvSpPr>
        <p:spPr>
          <a:xfrm>
            <a:off x="422274" y="2128735"/>
            <a:ext cx="6052527" cy="3908762"/>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buAutoNum type="arabicPeriod"/>
            </a:pPr>
            <a:r>
              <a:rPr lang="en-US" altLang="ja-JP" sz="2000" b="1" dirty="0">
                <a:latin typeface="Times New Roman" panose="02020603050405020304" pitchFamily="18" charset="0"/>
                <a:ea typeface="Arial Unicode MS" panose="020B0604020202020204" pitchFamily="50" charset="-128"/>
                <a:cs typeface="Times New Roman" panose="02020603050405020304" pitchFamily="18" charset="0"/>
              </a:rPr>
              <a:t>Introduction</a:t>
            </a:r>
          </a:p>
          <a:p>
            <a:pPr marL="1257300" lvl="2" indent="-342900">
              <a:buAutoNum type="arabicPeriod"/>
            </a:pPr>
            <a:r>
              <a:rPr lang="en-US" altLang="ja-JP" sz="1600" b="1" dirty="0">
                <a:latin typeface="Times New Roman" panose="02020603050405020304" pitchFamily="18" charset="0"/>
                <a:ea typeface="Arial Unicode MS" panose="020B0604020202020204" pitchFamily="50" charset="-128"/>
                <a:cs typeface="Times New Roman" panose="02020603050405020304" pitchFamily="18" charset="0"/>
              </a:rPr>
              <a:t>RIBF and SHE search exp.</a:t>
            </a:r>
          </a:p>
          <a:p>
            <a:pPr marL="1257300" lvl="2" indent="-342900">
              <a:buAutoNum type="arabicPeriod"/>
            </a:pPr>
            <a:r>
              <a:rPr lang="en-US" altLang="ja-JP" sz="1600" b="1" dirty="0">
                <a:latin typeface="Times New Roman" panose="02020603050405020304" pitchFamily="18" charset="0"/>
                <a:ea typeface="Arial Unicode MS" panose="020B0604020202020204" pitchFamily="50" charset="-128"/>
                <a:cs typeface="Times New Roman" panose="02020603050405020304" pitchFamily="18" charset="0"/>
              </a:rPr>
              <a:t>Brief history</a:t>
            </a:r>
          </a:p>
          <a:p>
            <a:pPr marL="1257300" lvl="2" indent="-342900">
              <a:buAutoNum type="arabicPeriod"/>
            </a:pPr>
            <a:r>
              <a:rPr lang="en-US" altLang="ja-JP" sz="1600" b="1" dirty="0">
                <a:latin typeface="Times New Roman" panose="02020603050405020304" pitchFamily="18" charset="0"/>
                <a:ea typeface="Arial Unicode MS" panose="020B0604020202020204" pitchFamily="50" charset="-128"/>
                <a:cs typeface="Times New Roman" panose="02020603050405020304" pitchFamily="18" charset="0"/>
              </a:rPr>
              <a:t>Upgrade plan</a:t>
            </a:r>
            <a:endParaRPr lang="en-US" altLang="ja-JP" sz="2000" b="1" dirty="0">
              <a:latin typeface="Times New Roman" panose="02020603050405020304" pitchFamily="18" charset="0"/>
              <a:ea typeface="Arial Unicode MS" panose="020B0604020202020204" pitchFamily="50" charset="-128"/>
              <a:cs typeface="Times New Roman" panose="02020603050405020304" pitchFamily="18" charset="0"/>
            </a:endParaRPr>
          </a:p>
          <a:p>
            <a:pPr marL="342900" indent="-342900">
              <a:buAutoNum type="arabicPeriod"/>
            </a:pPr>
            <a:r>
              <a:rPr lang="en-US" altLang="ja-JP" sz="2000" b="1" dirty="0">
                <a:latin typeface="Times New Roman" panose="02020603050405020304" pitchFamily="18" charset="0"/>
                <a:ea typeface="Arial Unicode MS" panose="020B0604020202020204" pitchFamily="50" charset="-128"/>
                <a:cs typeface="Times New Roman" panose="02020603050405020304" pitchFamily="18" charset="0"/>
              </a:rPr>
              <a:t>Ion source</a:t>
            </a:r>
          </a:p>
          <a:p>
            <a:pPr marL="800100" lvl="1" indent="-342900">
              <a:buAutoNum type="arabicPeriod"/>
            </a:pPr>
            <a:r>
              <a:rPr lang="en-US" altLang="ja-JP" b="1" dirty="0">
                <a:latin typeface="Times New Roman" panose="02020603050405020304" pitchFamily="18" charset="0"/>
                <a:ea typeface="Arial Unicode MS" panose="020B0604020202020204" pitchFamily="50" charset="-128"/>
                <a:cs typeface="Times New Roman" panose="02020603050405020304" pitchFamily="18" charset="0"/>
              </a:rPr>
              <a:t>Structure</a:t>
            </a:r>
          </a:p>
          <a:p>
            <a:pPr marL="800100" lvl="1" indent="-342900">
              <a:buAutoNum type="arabicPeriod"/>
            </a:pPr>
            <a:r>
              <a:rPr lang="en-US" altLang="ja-JP" b="1" dirty="0">
                <a:latin typeface="Times New Roman" panose="02020603050405020304" pitchFamily="18" charset="0"/>
                <a:ea typeface="Arial Unicode MS" panose="020B0604020202020204" pitchFamily="50" charset="-128"/>
                <a:cs typeface="Times New Roman" panose="02020603050405020304" pitchFamily="18" charset="0"/>
              </a:rPr>
              <a:t>High temp. oven</a:t>
            </a:r>
          </a:p>
          <a:p>
            <a:pPr marL="342900" indent="-342900">
              <a:buFontTx/>
              <a:buAutoNum type="arabicPeriod"/>
            </a:pPr>
            <a:r>
              <a:rPr lang="en-US" altLang="ja-JP" sz="2000" b="1" dirty="0">
                <a:latin typeface="Times New Roman" panose="02020603050405020304" pitchFamily="18" charset="0"/>
                <a:ea typeface="Arial Unicode MS" panose="020B0604020202020204" pitchFamily="50" charset="-128"/>
                <a:cs typeface="Times New Roman" panose="02020603050405020304" pitchFamily="18" charset="0"/>
              </a:rPr>
              <a:t>Production of U ion beam(RIBF)</a:t>
            </a:r>
          </a:p>
          <a:p>
            <a:pPr marL="1257300" lvl="2" indent="-342900">
              <a:buAutoNum type="arabicPeriod"/>
            </a:pPr>
            <a:r>
              <a:rPr lang="en-US" altLang="ja-JP" sz="1600" b="1" dirty="0">
                <a:latin typeface="Times New Roman" panose="02020603050405020304" pitchFamily="18" charset="0"/>
                <a:ea typeface="Arial Unicode MS" panose="020B0604020202020204" pitchFamily="50" charset="-128"/>
                <a:cs typeface="Times New Roman" panose="02020603050405020304" pitchFamily="18" charset="0"/>
              </a:rPr>
              <a:t>Beam intensity (Consumption rate of material)</a:t>
            </a:r>
          </a:p>
          <a:p>
            <a:pPr marL="1257300" lvl="2" indent="-342900">
              <a:buAutoNum type="arabicPeriod"/>
            </a:pPr>
            <a:r>
              <a:rPr lang="en-US" altLang="ja-JP" sz="1600" b="1" dirty="0">
                <a:latin typeface="Times New Roman" panose="02020603050405020304" pitchFamily="18" charset="0"/>
                <a:ea typeface="Arial Unicode MS" panose="020B0604020202020204" pitchFamily="50" charset="-128"/>
                <a:cs typeface="Times New Roman" panose="02020603050405020304" pitchFamily="18" charset="0"/>
              </a:rPr>
              <a:t>Emittance ( Space charge effect)</a:t>
            </a:r>
          </a:p>
          <a:p>
            <a:pPr marL="342900" indent="-342900">
              <a:buAutoNum type="arabicPeriod"/>
            </a:pPr>
            <a:r>
              <a:rPr lang="en-US" altLang="ja-JP" sz="2000" b="1" dirty="0">
                <a:latin typeface="Times New Roman" panose="02020603050405020304" pitchFamily="18" charset="0"/>
                <a:ea typeface="Arial Unicode MS" panose="020B0604020202020204" pitchFamily="50" charset="-128"/>
                <a:cs typeface="Times New Roman" panose="02020603050405020304" pitchFamily="18" charset="0"/>
              </a:rPr>
              <a:t> Production of V ion beam(SHE)</a:t>
            </a:r>
          </a:p>
          <a:p>
            <a:pPr marL="1257300" lvl="2" indent="-342900">
              <a:buAutoNum type="arabicPeriod"/>
            </a:pPr>
            <a:r>
              <a:rPr kumimoji="1" lang="en-US" altLang="ja-JP" sz="1600" b="1" dirty="0">
                <a:latin typeface="Times New Roman" panose="02020603050405020304" pitchFamily="18" charset="0"/>
                <a:ea typeface="Arial Unicode MS" panose="020B0604020202020204" pitchFamily="50" charset="-128"/>
                <a:cs typeface="Times New Roman" panose="02020603050405020304" pitchFamily="18" charset="0"/>
              </a:rPr>
              <a:t>Beam intensity(consumption rate)</a:t>
            </a:r>
          </a:p>
          <a:p>
            <a:pPr marL="1257300" lvl="2" indent="-342900">
              <a:buAutoNum type="arabicPeriod"/>
            </a:pPr>
            <a:r>
              <a:rPr lang="en-US" altLang="ja-JP" sz="1600" b="1" dirty="0">
                <a:latin typeface="Times New Roman" panose="02020603050405020304" pitchFamily="18" charset="0"/>
                <a:ea typeface="Arial Unicode MS" panose="020B0604020202020204" pitchFamily="50" charset="-128"/>
                <a:cs typeface="Times New Roman" panose="02020603050405020304" pitchFamily="18" charset="0"/>
              </a:rPr>
              <a:t>Emittance and emittance slit</a:t>
            </a:r>
            <a:endParaRPr kumimoji="1" lang="en-US" altLang="ja-JP" sz="1600" b="1" dirty="0">
              <a:latin typeface="Times New Roman" panose="02020603050405020304" pitchFamily="18" charset="0"/>
              <a:ea typeface="Arial Unicode MS" panose="020B0604020202020204" pitchFamily="50" charset="-128"/>
              <a:cs typeface="Times New Roman" panose="02020603050405020304" pitchFamily="18" charset="0"/>
            </a:endParaRPr>
          </a:p>
          <a:p>
            <a:pPr marL="342900" indent="-342900">
              <a:buAutoNum type="arabicPeriod"/>
            </a:pPr>
            <a:r>
              <a:rPr lang="en-US" altLang="ja-JP" sz="2000" b="1" dirty="0">
                <a:latin typeface="Times New Roman" panose="02020603050405020304" pitchFamily="18" charset="0"/>
                <a:ea typeface="Arial Unicode MS" panose="020B0604020202020204" pitchFamily="50" charset="-128"/>
                <a:cs typeface="Times New Roman" panose="02020603050405020304" pitchFamily="18" charset="0"/>
              </a:rPr>
              <a:t>C</a:t>
            </a:r>
            <a:r>
              <a:rPr kumimoji="1" lang="en-US" altLang="ja-JP" sz="2000" b="1" dirty="0">
                <a:latin typeface="Times New Roman" panose="02020603050405020304" pitchFamily="18" charset="0"/>
                <a:ea typeface="Arial Unicode MS" panose="020B0604020202020204" pitchFamily="50" charset="-128"/>
                <a:cs typeface="Times New Roman" panose="02020603050405020304" pitchFamily="18" charset="0"/>
              </a:rPr>
              <a:t>onclusion</a:t>
            </a:r>
            <a:r>
              <a:rPr lang="ja-JP" altLang="en-US" sz="2000" b="1" dirty="0">
                <a:latin typeface="Times New Roman" panose="02020603050405020304" pitchFamily="18" charset="0"/>
                <a:ea typeface="Arial Unicode MS" panose="020B0604020202020204" pitchFamily="50" charset="-128"/>
                <a:cs typeface="Times New Roman" panose="02020603050405020304" pitchFamily="18" charset="0"/>
              </a:rPr>
              <a:t> </a:t>
            </a:r>
            <a:r>
              <a:rPr lang="en-US" altLang="ja-JP" sz="2000" b="1" dirty="0">
                <a:latin typeface="Times New Roman" panose="02020603050405020304" pitchFamily="18" charset="0"/>
                <a:ea typeface="Arial Unicode MS" panose="020B0604020202020204" pitchFamily="50" charset="-128"/>
                <a:cs typeface="Times New Roman" panose="02020603050405020304" pitchFamily="18" charset="0"/>
              </a:rPr>
              <a:t>and Next step</a:t>
            </a:r>
            <a:endParaRPr kumimoji="1" lang="ja-JP" altLang="en-US" sz="2000" b="1" dirty="0">
              <a:latin typeface="Times New Roman" panose="02020603050405020304" pitchFamily="18" charset="0"/>
              <a:ea typeface="Arial Unicode MS" panose="020B0604020202020204" pitchFamily="50" charset="-128"/>
              <a:cs typeface="Times New Roman" panose="02020603050405020304" pitchFamily="18" charset="0"/>
            </a:endParaRPr>
          </a:p>
        </p:txBody>
      </p:sp>
      <p:pic>
        <p:nvPicPr>
          <p:cNvPr id="8" name="Picture 2" descr="RILAC 2 ion source room 20130626">
            <a:extLst>
              <a:ext uri="{FF2B5EF4-FFF2-40B4-BE49-F238E27FC236}">
                <a16:creationId xmlns:a16="http://schemas.microsoft.com/office/drawing/2014/main" id="{848742ED-8E79-494D-89AE-3D1F1F7AD79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96061" y="3558350"/>
            <a:ext cx="2950945" cy="1930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イメージ" descr="イメージ">
            <a:extLst>
              <a:ext uri="{FF2B5EF4-FFF2-40B4-BE49-F238E27FC236}">
                <a16:creationId xmlns:a16="http://schemas.microsoft.com/office/drawing/2014/main" id="{26302419-441B-4B72-BE95-6E2ACF3BD546}"/>
              </a:ext>
            </a:extLst>
          </p:cNvPr>
          <p:cNvPicPr>
            <a:picLocks noChangeAspect="1"/>
          </p:cNvPicPr>
          <p:nvPr/>
        </p:nvPicPr>
        <p:blipFill>
          <a:blip r:embed="rId5">
            <a:extLst/>
          </a:blip>
          <a:stretch>
            <a:fillRect/>
          </a:stretch>
        </p:blipFill>
        <p:spPr>
          <a:xfrm>
            <a:off x="7123723" y="1780704"/>
            <a:ext cx="4393412" cy="1648296"/>
          </a:xfrm>
          <a:prstGeom prst="rect">
            <a:avLst/>
          </a:prstGeom>
          <a:ln w="12700">
            <a:miter lim="400000"/>
          </a:ln>
        </p:spPr>
      </p:pic>
      <p:grpSp>
        <p:nvGrpSpPr>
          <p:cNvPr id="12" name="グループ化 11">
            <a:extLst>
              <a:ext uri="{FF2B5EF4-FFF2-40B4-BE49-F238E27FC236}">
                <a16:creationId xmlns:a16="http://schemas.microsoft.com/office/drawing/2014/main" id="{4A111323-3FD8-4BD8-B38B-CB879453F5AC}"/>
              </a:ext>
            </a:extLst>
          </p:cNvPr>
          <p:cNvGrpSpPr/>
          <p:nvPr/>
        </p:nvGrpSpPr>
        <p:grpSpPr>
          <a:xfrm>
            <a:off x="7234663" y="6291397"/>
            <a:ext cx="4767946" cy="338554"/>
            <a:chOff x="7234663" y="6291397"/>
            <a:chExt cx="4767946" cy="338554"/>
          </a:xfrm>
        </p:grpSpPr>
        <p:sp>
          <p:nvSpPr>
            <p:cNvPr id="10" name="正方形/長方形 9">
              <a:extLst>
                <a:ext uri="{FF2B5EF4-FFF2-40B4-BE49-F238E27FC236}">
                  <a16:creationId xmlns:a16="http://schemas.microsoft.com/office/drawing/2014/main" id="{E18F2EBA-EC01-4B4E-9F3D-4BD7228149BE}"/>
                </a:ext>
              </a:extLst>
            </p:cNvPr>
            <p:cNvSpPr/>
            <p:nvPr/>
          </p:nvSpPr>
          <p:spPr>
            <a:xfrm>
              <a:off x="7496060" y="6291397"/>
              <a:ext cx="4506549" cy="338554"/>
            </a:xfrm>
            <a:prstGeom prst="rect">
              <a:avLst/>
            </a:prstGeom>
          </p:spPr>
          <p:txBody>
            <a:bodyPr wrap="square">
              <a:spAutoFit/>
            </a:bodyPr>
            <a:lstStyle/>
            <a:p>
              <a:pPr algn="just">
                <a:spcAft>
                  <a:spcPts val="0"/>
                </a:spcAft>
              </a:pPr>
              <a:r>
                <a:rPr lang="en-US" altLang="ja-JP" sz="1600" b="1" dirty="0">
                  <a:effectLst/>
                  <a:latin typeface="Times New Roman" panose="02020603050405020304" pitchFamily="18" charset="0"/>
                  <a:ea typeface="DengXian" panose="02010600030101010101" pitchFamily="2" charset="-122"/>
                  <a:cs typeface="Times New Roman" panose="02020603050405020304" pitchFamily="18" charset="0"/>
                </a:rPr>
                <a:t>Cyclotron 2022 (Dec. 5-9, 2022, Beijing, China)</a:t>
              </a:r>
              <a:endParaRPr lang="ja-JP" altLang="ja-JP" sz="1600" b="1" dirty="0">
                <a:effectLst/>
                <a:latin typeface="Times New Roman" panose="02020603050405020304" pitchFamily="18" charset="0"/>
                <a:ea typeface="DengXian" panose="02010600030101010101" pitchFamily="2" charset="-122"/>
                <a:cs typeface="Times New Roman" panose="02020603050405020304" pitchFamily="18" charset="0"/>
              </a:endParaRPr>
            </a:p>
          </p:txBody>
        </p:sp>
        <p:pic>
          <p:nvPicPr>
            <p:cNvPr id="11" name="図 10">
              <a:extLst>
                <a:ext uri="{FF2B5EF4-FFF2-40B4-BE49-F238E27FC236}">
                  <a16:creationId xmlns:a16="http://schemas.microsoft.com/office/drawing/2014/main" id="{84226A7D-9F4F-4EC6-9482-DBD7AC1609D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34663" y="6321555"/>
              <a:ext cx="261398" cy="278238"/>
            </a:xfrm>
            <a:prstGeom prst="rect">
              <a:avLst/>
            </a:prstGeom>
            <a:solidFill>
              <a:schemeClr val="accent6">
                <a:lumMod val="60000"/>
                <a:lumOff val="40000"/>
              </a:schemeClr>
            </a:solidFill>
          </p:spPr>
        </p:pic>
      </p:grpSp>
    </p:spTree>
    <p:extLst>
      <p:ext uri="{BB962C8B-B14F-4D97-AF65-F5344CB8AC3E}">
        <p14:creationId xmlns:p14="http://schemas.microsoft.com/office/powerpoint/2010/main" val="2793000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RILAC 2 ion source room 201306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206" y="2624892"/>
            <a:ext cx="2676477" cy="1751276"/>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12" name="図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5827" y="732878"/>
            <a:ext cx="1453513" cy="387604"/>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pic>
      <p:cxnSp>
        <p:nvCxnSpPr>
          <p:cNvPr id="13" name="直線コネクタ 12"/>
          <p:cNvCxnSpPr/>
          <p:nvPr/>
        </p:nvCxnSpPr>
        <p:spPr>
          <a:xfrm flipV="1">
            <a:off x="245827" y="1120482"/>
            <a:ext cx="11895373" cy="37681"/>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3987478" y="515091"/>
            <a:ext cx="3566617" cy="523220"/>
          </a:xfrm>
          <a:prstGeom prst="rect">
            <a:avLst/>
          </a:prstGeom>
          <a:noFill/>
        </p:spPr>
        <p:txBody>
          <a:bodyPr wrap="none" rtlCol="0">
            <a:spAutoFit/>
          </a:bodyPr>
          <a:lstStyle/>
          <a:p>
            <a:r>
              <a:rPr kumimoji="1" lang="en-US" altLang="ja-JP" sz="2800" dirty="0">
                <a:latin typeface="Times New Roman" panose="02020603050405020304" pitchFamily="18" charset="0"/>
                <a:cs typeface="Times New Roman" panose="02020603050405020304" pitchFamily="18" charset="0"/>
              </a:rPr>
              <a:t>High temperature oven</a:t>
            </a:r>
            <a:endParaRPr kumimoji="1" lang="ja-JP" altLang="en-US" sz="2800" dirty="0">
              <a:latin typeface="Times New Roman" panose="02020603050405020304" pitchFamily="18" charset="0"/>
              <a:cs typeface="Times New Roman" panose="02020603050405020304" pitchFamily="18" charset="0"/>
            </a:endParaRPr>
          </a:p>
        </p:txBody>
      </p:sp>
      <p:sp>
        <p:nvSpPr>
          <p:cNvPr id="5" name="テキスト ボックス 4"/>
          <p:cNvSpPr txBox="1"/>
          <p:nvPr/>
        </p:nvSpPr>
        <p:spPr>
          <a:xfrm>
            <a:off x="812104" y="4486072"/>
            <a:ext cx="2743059" cy="369332"/>
          </a:xfrm>
          <a:prstGeom prst="rect">
            <a:avLst/>
          </a:prstGeom>
          <a:solidFill>
            <a:schemeClr val="bg1"/>
          </a:solid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RIKEN 28 GHz SC-ECRIS</a:t>
            </a:r>
            <a:endParaRPr kumimoji="1" lang="ja-JP" altLang="en-US" dirty="0">
              <a:latin typeface="Times New Roman" panose="02020603050405020304" pitchFamily="18" charset="0"/>
              <a:cs typeface="Times New Roman" panose="02020603050405020304" pitchFamily="18" charset="0"/>
            </a:endParaRPr>
          </a:p>
        </p:txBody>
      </p:sp>
      <p:sp>
        <p:nvSpPr>
          <p:cNvPr id="6" name="テキスト ボックス 5"/>
          <p:cNvSpPr txBox="1"/>
          <p:nvPr/>
        </p:nvSpPr>
        <p:spPr>
          <a:xfrm>
            <a:off x="4956148" y="4476048"/>
            <a:ext cx="1762021" cy="369332"/>
          </a:xfrm>
          <a:prstGeom prst="rect">
            <a:avLst/>
          </a:prstGeom>
          <a:solidFill>
            <a:schemeClr val="bg1"/>
          </a:solid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RF injection side</a:t>
            </a:r>
            <a:endParaRPr kumimoji="1" lang="ja-JP" altLang="en-US" dirty="0">
              <a:latin typeface="Times New Roman" panose="02020603050405020304" pitchFamily="18" charset="0"/>
              <a:cs typeface="Times New Roman" panose="02020603050405020304" pitchFamily="18" charset="0"/>
            </a:endParaRPr>
          </a:p>
        </p:txBody>
      </p:sp>
      <p:sp>
        <p:nvSpPr>
          <p:cNvPr id="7" name="テキスト ボックス 6"/>
          <p:cNvSpPr txBox="1"/>
          <p:nvPr/>
        </p:nvSpPr>
        <p:spPr>
          <a:xfrm>
            <a:off x="8619991" y="3594569"/>
            <a:ext cx="2365135" cy="369332"/>
          </a:xfrm>
          <a:prstGeom prst="rect">
            <a:avLst/>
          </a:prstGeom>
          <a:solidFill>
            <a:schemeClr val="bg1"/>
          </a:solid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High temperature oven</a:t>
            </a:r>
            <a:endParaRPr kumimoji="1" lang="ja-JP" altLang="en-US" dirty="0">
              <a:latin typeface="Times New Roman" panose="02020603050405020304" pitchFamily="18" charset="0"/>
              <a:cs typeface="Times New Roman" panose="02020603050405020304" pitchFamily="18" charset="0"/>
            </a:endParaRPr>
          </a:p>
        </p:txBody>
      </p:sp>
      <p:sp>
        <p:nvSpPr>
          <p:cNvPr id="8" name="正方形/長方形 7"/>
          <p:cNvSpPr/>
          <p:nvPr/>
        </p:nvSpPr>
        <p:spPr>
          <a:xfrm>
            <a:off x="2258986" y="3340990"/>
            <a:ext cx="284672" cy="4075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Times New Roman" panose="02020603050405020304" pitchFamily="18" charset="0"/>
              <a:cs typeface="Times New Roman" panose="02020603050405020304" pitchFamily="18" charset="0"/>
            </a:endParaRPr>
          </a:p>
        </p:txBody>
      </p:sp>
      <p:sp>
        <p:nvSpPr>
          <p:cNvPr id="19" name="正方形/長方形 18"/>
          <p:cNvSpPr/>
          <p:nvPr/>
        </p:nvSpPr>
        <p:spPr>
          <a:xfrm>
            <a:off x="567692" y="5039631"/>
            <a:ext cx="10406187" cy="923330"/>
          </a:xfrm>
          <a:prstGeom prst="rect">
            <a:avLst/>
          </a:prstGeom>
        </p:spPr>
        <p:txBody>
          <a:bodyPr wrap="square">
            <a:spAutoFit/>
          </a:bodyPr>
          <a:lstStyle/>
          <a:p>
            <a:pPr algn="just">
              <a:spcAft>
                <a:spcPts val="0"/>
              </a:spcAft>
            </a:pPr>
            <a:r>
              <a:rPr lang="en-GB" altLang="ja-JP" dirty="0">
                <a:latin typeface="Times New Roman" panose="02020603050405020304" pitchFamily="18" charset="0"/>
                <a:ea typeface="ＭＳ 明朝" panose="02020609040205080304" pitchFamily="17" charset="-128"/>
                <a:cs typeface="Times New Roman" panose="02020603050405020304" pitchFamily="18" charset="0"/>
              </a:rPr>
              <a:t>For production of the V and U vapour, we used the high temperature oven. To obtain enough temperature for evaporating the materials, the detailed simulation was carefully done and successfully obtained high enough temperature to produce the vapour. </a:t>
            </a:r>
            <a:endParaRPr lang="ja-JP" altLang="ja-JP" dirty="0">
              <a:effectLst/>
              <a:latin typeface="Times New Roman" panose="02020603050405020304" pitchFamily="18" charset="0"/>
              <a:ea typeface="ＭＳ 明朝" panose="02020609040205080304" pitchFamily="17" charset="-128"/>
              <a:cs typeface="Times New Roman" panose="02020603050405020304" pitchFamily="18" charset="0"/>
            </a:endParaRPr>
          </a:p>
        </p:txBody>
      </p:sp>
      <p:pic>
        <p:nvPicPr>
          <p:cNvPr id="18" name="図 17"/>
          <p:cNvPicPr/>
          <p:nvPr/>
        </p:nvPicPr>
        <p:blipFill>
          <a:blip r:embed="rId5" cstate="print">
            <a:extLst>
              <a:ext uri="{28A0092B-C50C-407E-A947-70E740481C1C}">
                <a14:useLocalDpi xmlns:a14="http://schemas.microsoft.com/office/drawing/2010/main" val="0"/>
              </a:ext>
            </a:extLst>
          </a:blip>
          <a:stretch>
            <a:fillRect/>
          </a:stretch>
        </p:blipFill>
        <p:spPr>
          <a:xfrm>
            <a:off x="8393954" y="1870219"/>
            <a:ext cx="2700020" cy="1615440"/>
          </a:xfrm>
          <a:prstGeom prst="rect">
            <a:avLst/>
          </a:prstGeom>
          <a:ln w="28575">
            <a:solidFill>
              <a:srgbClr val="FF0000"/>
            </a:solidFill>
          </a:ln>
        </p:spPr>
      </p:pic>
      <p:grpSp>
        <p:nvGrpSpPr>
          <p:cNvPr id="20" name="グループ化 19">
            <a:extLst>
              <a:ext uri="{FF2B5EF4-FFF2-40B4-BE49-F238E27FC236}">
                <a16:creationId xmlns:a16="http://schemas.microsoft.com/office/drawing/2014/main" id="{A160E563-6F12-48CA-A0B4-CB34421297B7}"/>
              </a:ext>
            </a:extLst>
          </p:cNvPr>
          <p:cNvGrpSpPr/>
          <p:nvPr/>
        </p:nvGrpSpPr>
        <p:grpSpPr>
          <a:xfrm>
            <a:off x="7234663" y="6291397"/>
            <a:ext cx="4759068" cy="338554"/>
            <a:chOff x="7234663" y="6291397"/>
            <a:chExt cx="4759068" cy="338554"/>
          </a:xfrm>
        </p:grpSpPr>
        <p:sp>
          <p:nvSpPr>
            <p:cNvPr id="22" name="正方形/長方形 21">
              <a:extLst>
                <a:ext uri="{FF2B5EF4-FFF2-40B4-BE49-F238E27FC236}">
                  <a16:creationId xmlns:a16="http://schemas.microsoft.com/office/drawing/2014/main" id="{0A93F0AF-85FA-428E-8061-B031342AEDE1}"/>
                </a:ext>
              </a:extLst>
            </p:cNvPr>
            <p:cNvSpPr/>
            <p:nvPr/>
          </p:nvSpPr>
          <p:spPr>
            <a:xfrm>
              <a:off x="7496060" y="6291397"/>
              <a:ext cx="4497671" cy="338554"/>
            </a:xfrm>
            <a:prstGeom prst="rect">
              <a:avLst/>
            </a:prstGeom>
          </p:spPr>
          <p:txBody>
            <a:bodyPr wrap="square">
              <a:spAutoFit/>
            </a:bodyPr>
            <a:lstStyle/>
            <a:p>
              <a:pPr algn="just">
                <a:spcAft>
                  <a:spcPts val="0"/>
                </a:spcAft>
              </a:pPr>
              <a:r>
                <a:rPr lang="en-US" altLang="ja-JP" sz="1600" b="1" dirty="0">
                  <a:effectLst/>
                  <a:latin typeface="Times New Roman" panose="02020603050405020304" pitchFamily="18" charset="0"/>
                  <a:ea typeface="DengXian" panose="02010600030101010101" pitchFamily="2" charset="-122"/>
                  <a:cs typeface="Times New Roman" panose="02020603050405020304" pitchFamily="18" charset="0"/>
                </a:rPr>
                <a:t>Cyclotron 2022 (Dec. 5-9, 2022, Beijing, China)</a:t>
              </a:r>
              <a:endParaRPr lang="ja-JP" altLang="ja-JP" sz="1600" b="1" dirty="0">
                <a:effectLst/>
                <a:latin typeface="Times New Roman" panose="02020603050405020304" pitchFamily="18" charset="0"/>
                <a:ea typeface="DengXian" panose="02010600030101010101" pitchFamily="2" charset="-122"/>
                <a:cs typeface="Times New Roman" panose="02020603050405020304" pitchFamily="18" charset="0"/>
              </a:endParaRPr>
            </a:p>
          </p:txBody>
        </p:sp>
        <p:pic>
          <p:nvPicPr>
            <p:cNvPr id="23" name="図 22">
              <a:extLst>
                <a:ext uri="{FF2B5EF4-FFF2-40B4-BE49-F238E27FC236}">
                  <a16:creationId xmlns:a16="http://schemas.microsoft.com/office/drawing/2014/main" id="{ABBA7304-5660-4D1F-8C42-E2C06E4479C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34663" y="6321555"/>
              <a:ext cx="261398" cy="278238"/>
            </a:xfrm>
            <a:prstGeom prst="rect">
              <a:avLst/>
            </a:prstGeom>
            <a:solidFill>
              <a:schemeClr val="accent6">
                <a:lumMod val="60000"/>
                <a:lumOff val="40000"/>
              </a:schemeClr>
            </a:solidFill>
          </p:spPr>
        </p:pic>
      </p:grpSp>
      <p:pic>
        <p:nvPicPr>
          <p:cNvPr id="21" name="図 20">
            <a:extLst>
              <a:ext uri="{FF2B5EF4-FFF2-40B4-BE49-F238E27FC236}">
                <a16:creationId xmlns:a16="http://schemas.microsoft.com/office/drawing/2014/main" id="{588FE70E-51DA-4A03-B768-84783C9237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37355" y="1411208"/>
            <a:ext cx="4409726" cy="3064840"/>
          </a:xfrm>
          <a:prstGeom prst="rect">
            <a:avLst/>
          </a:prstGeom>
        </p:spPr>
      </p:pic>
      <p:cxnSp>
        <p:nvCxnSpPr>
          <p:cNvPr id="24" name="直線矢印コネクタ 23">
            <a:extLst>
              <a:ext uri="{FF2B5EF4-FFF2-40B4-BE49-F238E27FC236}">
                <a16:creationId xmlns:a16="http://schemas.microsoft.com/office/drawing/2014/main" id="{59C19872-F162-4650-908D-C205CEFF072C}"/>
              </a:ext>
            </a:extLst>
          </p:cNvPr>
          <p:cNvCxnSpPr>
            <a:cxnSpLocks/>
            <a:stCxn id="8" idx="3"/>
          </p:cNvCxnSpPr>
          <p:nvPr/>
        </p:nvCxnSpPr>
        <p:spPr>
          <a:xfrm flipV="1">
            <a:off x="2543658" y="3218393"/>
            <a:ext cx="1980717" cy="32637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965C03CD-8431-48A4-9BB1-D98460AB17E5}"/>
              </a:ext>
            </a:extLst>
          </p:cNvPr>
          <p:cNvCxnSpPr>
            <a:cxnSpLocks/>
          </p:cNvCxnSpPr>
          <p:nvPr/>
        </p:nvCxnSpPr>
        <p:spPr>
          <a:xfrm>
            <a:off x="6986704" y="3056704"/>
            <a:ext cx="144504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857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fill="hold"/>
                                        <p:tgtEl>
                                          <p:spTgt spid="25"/>
                                        </p:tgtEl>
                                        <p:attrNameLst>
                                          <p:attrName>ppt_x</p:attrName>
                                        </p:attrNameLst>
                                      </p:cBhvr>
                                      <p:tavLst>
                                        <p:tav tm="0">
                                          <p:val>
                                            <p:strVal val="#ppt_x"/>
                                          </p:val>
                                        </p:tav>
                                        <p:tav tm="100000">
                                          <p:val>
                                            <p:strVal val="#ppt_x"/>
                                          </p:val>
                                        </p:tav>
                                      </p:tavLst>
                                    </p:anim>
                                    <p:anim calcmode="lin" valueType="num">
                                      <p:cBhvr additive="base">
                                        <p:cTn id="3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27" y="580478"/>
            <a:ext cx="1453513" cy="387604"/>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pic>
      <p:cxnSp>
        <p:nvCxnSpPr>
          <p:cNvPr id="8" name="直線コネクタ 7"/>
          <p:cNvCxnSpPr/>
          <p:nvPr/>
        </p:nvCxnSpPr>
        <p:spPr>
          <a:xfrm flipV="1">
            <a:off x="93427" y="968082"/>
            <a:ext cx="11895373" cy="37681"/>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3860901" y="349645"/>
            <a:ext cx="5054204" cy="523220"/>
          </a:xfrm>
          <a:prstGeom prst="rect">
            <a:avLst/>
          </a:prstGeom>
          <a:noFill/>
        </p:spPr>
        <p:txBody>
          <a:bodyPr wrap="none" rtlCol="0">
            <a:spAutoFit/>
          </a:bodyPr>
          <a:lstStyle/>
          <a:p>
            <a:r>
              <a:rPr kumimoji="1" lang="en-US" altLang="ja-JP" sz="2800" dirty="0">
                <a:latin typeface="Times New Roman" panose="02020603050405020304" pitchFamily="18" charset="0"/>
                <a:cs typeface="Times New Roman" panose="02020603050405020304" pitchFamily="18" charset="0"/>
              </a:rPr>
              <a:t>Crucible (High temperature oven)</a:t>
            </a:r>
            <a:endParaRPr kumimoji="1" lang="ja-JP" altLang="en-US" sz="2800" dirty="0">
              <a:latin typeface="Times New Roman" panose="02020603050405020304" pitchFamily="18" charset="0"/>
              <a:cs typeface="Times New Roman" panose="02020603050405020304" pitchFamily="18" charset="0"/>
            </a:endParaRPr>
          </a:p>
        </p:txBody>
      </p:sp>
      <p:sp>
        <p:nvSpPr>
          <p:cNvPr id="9" name="正方形/長方形 8"/>
          <p:cNvSpPr/>
          <p:nvPr/>
        </p:nvSpPr>
        <p:spPr>
          <a:xfrm>
            <a:off x="223150" y="5559589"/>
            <a:ext cx="3417594" cy="954107"/>
          </a:xfrm>
          <a:prstGeom prst="rect">
            <a:avLst/>
          </a:prstGeom>
        </p:spPr>
        <p:txBody>
          <a:bodyPr wrap="square">
            <a:spAutoFit/>
          </a:bodyPr>
          <a:lstStyle/>
          <a:p>
            <a:r>
              <a:rPr lang="en-GB" altLang="ja-JP" sz="1400" dirty="0">
                <a:latin typeface="Times New Roman" panose="02020603050405020304" pitchFamily="18" charset="0"/>
                <a:ea typeface="ＭＳ 明朝" panose="02020609040205080304" pitchFamily="17" charset="-128"/>
                <a:cs typeface="Times New Roman" panose="02020603050405020304" pitchFamily="18" charset="0"/>
              </a:rPr>
              <a:t>Old crucible : J. Ohnishi et al, Rev. Sci. Instrum. 87, 02A709 (2016)</a:t>
            </a:r>
          </a:p>
          <a:p>
            <a:r>
              <a:rPr lang="en-GB" altLang="ja-JP" sz="1400" dirty="0">
                <a:latin typeface="Times New Roman" panose="02020603050405020304" pitchFamily="18" charset="0"/>
                <a:ea typeface="ＭＳ 明朝" panose="02020609040205080304" pitchFamily="17" charset="-128"/>
                <a:cs typeface="Times New Roman" panose="02020603050405020304" pitchFamily="18" charset="0"/>
              </a:rPr>
              <a:t>New</a:t>
            </a:r>
            <a:r>
              <a:rPr lang="ja-JP" altLang="en-US" sz="1400" dirty="0">
                <a:latin typeface="Times New Roman" panose="02020603050405020304" pitchFamily="18" charset="0"/>
                <a:cs typeface="Times New Roman" panose="02020603050405020304" pitchFamily="18" charset="0"/>
              </a:rPr>
              <a:t> </a:t>
            </a:r>
            <a:r>
              <a:rPr lang="en-US" altLang="ja-JP" sz="1400" dirty="0">
                <a:latin typeface="Times New Roman" panose="02020603050405020304" pitchFamily="18" charset="0"/>
                <a:cs typeface="Times New Roman" panose="02020603050405020304" pitchFamily="18" charset="0"/>
              </a:rPr>
              <a:t>crucible: J. Ohnishi et al, in the proceedings of ECRIS2018</a:t>
            </a:r>
            <a:endParaRPr lang="en-GB" altLang="ja-JP" sz="1400" dirty="0">
              <a:latin typeface="Times New Roman" panose="02020603050405020304" pitchFamily="18" charset="0"/>
              <a:ea typeface="ＭＳ 明朝" panose="02020609040205080304" pitchFamily="17" charset="-128"/>
              <a:cs typeface="Times New Roman" panose="02020603050405020304" pitchFamily="18" charset="0"/>
            </a:endParaRPr>
          </a:p>
        </p:txBody>
      </p:sp>
      <p:grpSp>
        <p:nvGrpSpPr>
          <p:cNvPr id="15" name="グループ化 14">
            <a:extLst>
              <a:ext uri="{FF2B5EF4-FFF2-40B4-BE49-F238E27FC236}">
                <a16:creationId xmlns:a16="http://schemas.microsoft.com/office/drawing/2014/main" id="{D161700C-EDD1-4C5D-885F-516EDF2B9DF2}"/>
              </a:ext>
            </a:extLst>
          </p:cNvPr>
          <p:cNvGrpSpPr/>
          <p:nvPr/>
        </p:nvGrpSpPr>
        <p:grpSpPr>
          <a:xfrm>
            <a:off x="4285690" y="1128823"/>
            <a:ext cx="3230659" cy="4150339"/>
            <a:chOff x="4302176" y="1643789"/>
            <a:chExt cx="3230659" cy="4150339"/>
          </a:xfrm>
        </p:grpSpPr>
        <p:sp>
          <p:nvSpPr>
            <p:cNvPr id="14" name="テキスト ボックス 13"/>
            <p:cNvSpPr txBox="1"/>
            <p:nvPr/>
          </p:nvSpPr>
          <p:spPr>
            <a:xfrm>
              <a:off x="5013633" y="5424796"/>
              <a:ext cx="1903342" cy="369332"/>
            </a:xfrm>
            <a:prstGeom prst="rect">
              <a:avLst/>
            </a:prstGeom>
            <a:solidFill>
              <a:schemeClr val="bg1"/>
            </a:solid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Vanadium powder</a:t>
              </a:r>
              <a:endParaRPr kumimoji="1" lang="ja-JP" altLang="en-US" dirty="0">
                <a:latin typeface="Times New Roman" panose="02020603050405020304" pitchFamily="18" charset="0"/>
                <a:cs typeface="Times New Roman" panose="02020603050405020304" pitchFamily="18" charset="0"/>
              </a:endParaRPr>
            </a:p>
          </p:txBody>
        </p:sp>
        <p:grpSp>
          <p:nvGrpSpPr>
            <p:cNvPr id="11" name="グループ化 10">
              <a:extLst>
                <a:ext uri="{FF2B5EF4-FFF2-40B4-BE49-F238E27FC236}">
                  <a16:creationId xmlns:a16="http://schemas.microsoft.com/office/drawing/2014/main" id="{0FF9F25D-DCAE-4106-942F-C5ABBCA722C4}"/>
                </a:ext>
              </a:extLst>
            </p:cNvPr>
            <p:cNvGrpSpPr/>
            <p:nvPr/>
          </p:nvGrpSpPr>
          <p:grpSpPr>
            <a:xfrm>
              <a:off x="4302176" y="1643789"/>
              <a:ext cx="3230659" cy="3805331"/>
              <a:chOff x="3878730" y="1681516"/>
              <a:chExt cx="3230659" cy="3805331"/>
            </a:xfrm>
          </p:grpSpPr>
          <p:pic>
            <p:nvPicPr>
              <p:cNvPr id="4" name="図 3"/>
              <p:cNvPicPr/>
              <p:nvPr/>
            </p:nvPicPr>
            <p:blipFill rotWithShape="1">
              <a:blip r:embed="rId4" cstate="print">
                <a:extLst>
                  <a:ext uri="{28A0092B-C50C-407E-A947-70E740481C1C}">
                    <a14:useLocalDpi xmlns:a14="http://schemas.microsoft.com/office/drawing/2010/main" val="0"/>
                  </a:ext>
                </a:extLst>
              </a:blip>
              <a:srcRect l="57477" t="920" r="4039" b="15448"/>
              <a:stretch/>
            </p:blipFill>
            <p:spPr bwMode="auto">
              <a:xfrm>
                <a:off x="3878730" y="1681516"/>
                <a:ext cx="1196216" cy="1831590"/>
              </a:xfrm>
              <a:prstGeom prst="rect">
                <a:avLst/>
              </a:prstGeom>
              <a:ln>
                <a:noFill/>
              </a:ln>
              <a:extLst>
                <a:ext uri="{53640926-AAD7-44D8-BBD7-CCE9431645EC}">
                  <a14:shadowObscured xmlns:a14="http://schemas.microsoft.com/office/drawing/2010/main"/>
                </a:ext>
              </a:extLst>
            </p:spPr>
          </p:pic>
          <p:pic>
            <p:nvPicPr>
              <p:cNvPr id="5" name="図 4"/>
              <p:cNvPicPr/>
              <p:nvPr/>
            </p:nvPicPr>
            <p:blipFill rotWithShape="1">
              <a:blip r:embed="rId5" cstate="print">
                <a:extLst>
                  <a:ext uri="{28A0092B-C50C-407E-A947-70E740481C1C}">
                    <a14:useLocalDpi xmlns:a14="http://schemas.microsoft.com/office/drawing/2010/main" val="0"/>
                  </a:ext>
                </a:extLst>
              </a:blip>
              <a:srcRect l="27927" t="21431" r="27095" b="23149"/>
              <a:stretch/>
            </p:blipFill>
            <p:spPr bwMode="auto">
              <a:xfrm>
                <a:off x="4108193" y="3560818"/>
                <a:ext cx="1820468" cy="1682668"/>
              </a:xfrm>
              <a:prstGeom prst="rect">
                <a:avLst/>
              </a:prstGeom>
              <a:ln>
                <a:noFill/>
              </a:ln>
              <a:extLst>
                <a:ext uri="{53640926-AAD7-44D8-BBD7-CCE9431645EC}">
                  <a14:shadowObscured xmlns:a14="http://schemas.microsoft.com/office/drawing/2010/main"/>
                </a:ext>
              </a:extLst>
            </p:spPr>
          </p:pic>
          <p:sp>
            <p:nvSpPr>
              <p:cNvPr id="12" name="テキスト ボックス 11"/>
              <p:cNvSpPr txBox="1"/>
              <p:nvPr/>
            </p:nvSpPr>
            <p:spPr>
              <a:xfrm>
                <a:off x="5340956" y="2736486"/>
                <a:ext cx="1768433" cy="646331"/>
              </a:xfrm>
              <a:prstGeom prst="rect">
                <a:avLst/>
              </a:prstGeom>
              <a:solidFill>
                <a:schemeClr val="bg1"/>
              </a:solid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Ceramic crucible</a:t>
                </a:r>
              </a:p>
              <a:p>
                <a:r>
                  <a:rPr lang="en-US" altLang="ja-JP" dirty="0">
                    <a:latin typeface="Times New Roman" panose="02020603050405020304" pitchFamily="18" charset="0"/>
                    <a:cs typeface="Times New Roman" panose="02020603050405020304" pitchFamily="18" charset="0"/>
                  </a:rPr>
                  <a:t>(Y</a:t>
                </a:r>
                <a:r>
                  <a:rPr lang="en-US" altLang="ja-JP" baseline="-25000" dirty="0">
                    <a:latin typeface="Times New Roman" panose="02020603050405020304" pitchFamily="18" charset="0"/>
                    <a:cs typeface="Times New Roman" panose="02020603050405020304" pitchFamily="18" charset="0"/>
                  </a:rPr>
                  <a:t>2</a:t>
                </a:r>
                <a:r>
                  <a:rPr lang="en-US" altLang="ja-JP" dirty="0">
                    <a:latin typeface="Times New Roman" panose="02020603050405020304" pitchFamily="18" charset="0"/>
                    <a:cs typeface="Times New Roman" panose="02020603050405020304" pitchFamily="18" charset="0"/>
                  </a:rPr>
                  <a:t>O</a:t>
                </a:r>
                <a:r>
                  <a:rPr lang="en-US" altLang="ja-JP" baseline="-25000" dirty="0">
                    <a:latin typeface="Times New Roman" panose="02020603050405020304" pitchFamily="18" charset="0"/>
                    <a:cs typeface="Times New Roman" panose="02020603050405020304" pitchFamily="18" charset="0"/>
                  </a:rPr>
                  <a:t>3</a:t>
                </a:r>
                <a:r>
                  <a:rPr lang="en-US" altLang="ja-JP" dirty="0">
                    <a:latin typeface="Times New Roman" panose="02020603050405020304" pitchFamily="18" charset="0"/>
                    <a:cs typeface="Times New Roman" panose="02020603050405020304" pitchFamily="18" charset="0"/>
                  </a:rPr>
                  <a:t> or Al</a:t>
                </a:r>
                <a:r>
                  <a:rPr lang="en-US" altLang="ja-JP" baseline="-25000" dirty="0">
                    <a:latin typeface="Times New Roman" panose="02020603050405020304" pitchFamily="18" charset="0"/>
                    <a:cs typeface="Times New Roman" panose="02020603050405020304" pitchFamily="18" charset="0"/>
                  </a:rPr>
                  <a:t>2</a:t>
                </a:r>
                <a:r>
                  <a:rPr lang="en-US" altLang="ja-JP" dirty="0">
                    <a:latin typeface="Times New Roman" panose="02020603050405020304" pitchFamily="18" charset="0"/>
                    <a:cs typeface="Times New Roman" panose="02020603050405020304" pitchFamily="18" charset="0"/>
                  </a:rPr>
                  <a:t>O</a:t>
                </a:r>
                <a:r>
                  <a:rPr lang="en-US" altLang="ja-JP" baseline="-25000" dirty="0">
                    <a:latin typeface="Times New Roman" panose="02020603050405020304" pitchFamily="18" charset="0"/>
                    <a:cs typeface="Times New Roman" panose="02020603050405020304" pitchFamily="18" charset="0"/>
                  </a:rPr>
                  <a:t>3</a:t>
                </a:r>
                <a:r>
                  <a:rPr lang="en-US" altLang="ja-JP" dirty="0">
                    <a:latin typeface="Times New Roman" panose="02020603050405020304" pitchFamily="18" charset="0"/>
                    <a:cs typeface="Times New Roman" panose="02020603050405020304" pitchFamily="18" charset="0"/>
                  </a:rPr>
                  <a:t>)</a:t>
                </a:r>
                <a:endParaRPr kumimoji="1" lang="ja-JP" altLang="en-US" dirty="0">
                  <a:latin typeface="Times New Roman" panose="02020603050405020304" pitchFamily="18" charset="0"/>
                  <a:cs typeface="Times New Roman" panose="02020603050405020304" pitchFamily="18" charset="0"/>
                </a:endParaRPr>
              </a:p>
            </p:txBody>
          </p:sp>
          <p:sp>
            <p:nvSpPr>
              <p:cNvPr id="13" name="テキスト ボックス 12"/>
              <p:cNvSpPr txBox="1"/>
              <p:nvPr/>
            </p:nvSpPr>
            <p:spPr>
              <a:xfrm>
                <a:off x="5172047" y="2338478"/>
                <a:ext cx="1200008" cy="369332"/>
              </a:xfrm>
              <a:prstGeom prst="rect">
                <a:avLst/>
              </a:prstGeom>
              <a:solidFill>
                <a:schemeClr val="bg1"/>
              </a:solid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W crucible</a:t>
                </a:r>
                <a:endParaRPr kumimoji="1" lang="ja-JP" altLang="en-US" dirty="0">
                  <a:latin typeface="Times New Roman" panose="02020603050405020304" pitchFamily="18" charset="0"/>
                  <a:cs typeface="Times New Roman" panose="02020603050405020304" pitchFamily="18" charset="0"/>
                </a:endParaRPr>
              </a:p>
            </p:txBody>
          </p:sp>
          <p:cxnSp>
            <p:nvCxnSpPr>
              <p:cNvPr id="16" name="直線矢印コネクタ 15"/>
              <p:cNvCxnSpPr>
                <a:stCxn id="12" idx="1"/>
              </p:cNvCxnSpPr>
              <p:nvPr/>
            </p:nvCxnSpPr>
            <p:spPr>
              <a:xfrm flipH="1">
                <a:off x="4881886" y="3059652"/>
                <a:ext cx="459070" cy="79724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a:stCxn id="12" idx="1"/>
              </p:cNvCxnSpPr>
              <p:nvPr/>
            </p:nvCxnSpPr>
            <p:spPr>
              <a:xfrm flipH="1" flipV="1">
                <a:off x="4641112" y="2717598"/>
                <a:ext cx="699844" cy="34205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a:stCxn id="13" idx="1"/>
              </p:cNvCxnSpPr>
              <p:nvPr/>
            </p:nvCxnSpPr>
            <p:spPr>
              <a:xfrm flipH="1" flipV="1">
                <a:off x="4641113" y="2277456"/>
                <a:ext cx="530934" cy="24568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a:stCxn id="13" idx="1"/>
              </p:cNvCxnSpPr>
              <p:nvPr/>
            </p:nvCxnSpPr>
            <p:spPr>
              <a:xfrm flipH="1">
                <a:off x="4641113" y="2523144"/>
                <a:ext cx="530934" cy="119082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a:cxnSpLocks/>
              </p:cNvCxnSpPr>
              <p:nvPr/>
            </p:nvCxnSpPr>
            <p:spPr>
              <a:xfrm flipH="1" flipV="1">
                <a:off x="5105194" y="4422142"/>
                <a:ext cx="203620" cy="106470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17" name="グループ化 16">
            <a:extLst>
              <a:ext uri="{FF2B5EF4-FFF2-40B4-BE49-F238E27FC236}">
                <a16:creationId xmlns:a16="http://schemas.microsoft.com/office/drawing/2014/main" id="{E45BFE6F-D891-438E-AFEC-4D3201F36473}"/>
              </a:ext>
            </a:extLst>
          </p:cNvPr>
          <p:cNvGrpSpPr/>
          <p:nvPr/>
        </p:nvGrpSpPr>
        <p:grpSpPr>
          <a:xfrm>
            <a:off x="223150" y="1170306"/>
            <a:ext cx="3910036" cy="4401008"/>
            <a:chOff x="126801" y="1198914"/>
            <a:chExt cx="3910036" cy="4401008"/>
          </a:xfrm>
        </p:grpSpPr>
        <p:pic>
          <p:nvPicPr>
            <p:cNvPr id="2" name="図 1" descr="LB691.jpg"/>
            <p:cNvPicPr/>
            <p:nvPr/>
          </p:nvPicPr>
          <p:blipFill>
            <a:blip r:embed="rId6" cstate="print"/>
            <a:srcRect l="12996" t="8418" r="36507" b="10204"/>
            <a:stretch>
              <a:fillRect/>
            </a:stretch>
          </p:blipFill>
          <p:spPr>
            <a:xfrm>
              <a:off x="126801" y="1453919"/>
              <a:ext cx="3656330" cy="4146003"/>
            </a:xfrm>
            <a:prstGeom prst="rect">
              <a:avLst/>
            </a:prstGeom>
          </p:spPr>
        </p:pic>
        <p:sp>
          <p:nvSpPr>
            <p:cNvPr id="6" name="テキスト ボックス 5"/>
            <p:cNvSpPr txBox="1"/>
            <p:nvPr/>
          </p:nvSpPr>
          <p:spPr>
            <a:xfrm>
              <a:off x="832114" y="1198914"/>
              <a:ext cx="3204723" cy="369332"/>
            </a:xfrm>
            <a:prstGeom prst="rect">
              <a:avLst/>
            </a:prstGeom>
            <a:solidFill>
              <a:schemeClr val="bg1"/>
            </a:solidFill>
            <a:ln>
              <a:solidFill>
                <a:srgbClr val="FF0000"/>
              </a:solidFill>
            </a:ln>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Old crucible           New crucible</a:t>
              </a:r>
              <a:endParaRPr kumimoji="1" lang="ja-JP" altLang="en-US" dirty="0">
                <a:latin typeface="Times New Roman" panose="02020603050405020304" pitchFamily="18" charset="0"/>
                <a:cs typeface="Times New Roman" panose="02020603050405020304" pitchFamily="18" charset="0"/>
              </a:endParaRPr>
            </a:p>
          </p:txBody>
        </p:sp>
        <p:cxnSp>
          <p:nvCxnSpPr>
            <p:cNvPr id="33" name="直線コネクタ 32"/>
            <p:cNvCxnSpPr/>
            <p:nvPr/>
          </p:nvCxnSpPr>
          <p:spPr>
            <a:xfrm flipH="1" flipV="1">
              <a:off x="1698222" y="4772033"/>
              <a:ext cx="442430"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flipV="1">
              <a:off x="1711621" y="4606222"/>
              <a:ext cx="0" cy="1701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flipV="1">
              <a:off x="2128369" y="4606222"/>
              <a:ext cx="0" cy="1701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1546940" y="4776367"/>
              <a:ext cx="840295"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10 mm</a:t>
              </a:r>
              <a:endParaRPr kumimoji="1" lang="ja-JP" altLang="en-US" dirty="0">
                <a:latin typeface="Times New Roman" panose="02020603050405020304" pitchFamily="18" charset="0"/>
                <a:cs typeface="Times New Roman" panose="02020603050405020304" pitchFamily="18" charset="0"/>
              </a:endParaRPr>
            </a:p>
          </p:txBody>
        </p:sp>
      </p:grpSp>
      <p:pic>
        <p:nvPicPr>
          <p:cNvPr id="26" name="図 25"/>
          <p:cNvPicPr/>
          <p:nvPr/>
        </p:nvPicPr>
        <p:blipFill>
          <a:blip r:embed="rId7">
            <a:extLst>
              <a:ext uri="{28A0092B-C50C-407E-A947-70E740481C1C}">
                <a14:useLocalDpi xmlns:a14="http://schemas.microsoft.com/office/drawing/2010/main" val="0"/>
              </a:ext>
            </a:extLst>
          </a:blip>
          <a:srcRect/>
          <a:stretch>
            <a:fillRect/>
          </a:stretch>
        </p:blipFill>
        <p:spPr bwMode="auto">
          <a:xfrm>
            <a:off x="7455682" y="1744446"/>
            <a:ext cx="4846804" cy="3027587"/>
          </a:xfrm>
          <a:prstGeom prst="rect">
            <a:avLst/>
          </a:prstGeom>
          <a:noFill/>
          <a:ln>
            <a:noFill/>
          </a:ln>
        </p:spPr>
      </p:pic>
      <p:grpSp>
        <p:nvGrpSpPr>
          <p:cNvPr id="28" name="グループ化 27">
            <a:extLst>
              <a:ext uri="{FF2B5EF4-FFF2-40B4-BE49-F238E27FC236}">
                <a16:creationId xmlns:a16="http://schemas.microsoft.com/office/drawing/2014/main" id="{3EF6427F-D562-48C6-9699-F57F6B9616C6}"/>
              </a:ext>
            </a:extLst>
          </p:cNvPr>
          <p:cNvGrpSpPr/>
          <p:nvPr/>
        </p:nvGrpSpPr>
        <p:grpSpPr>
          <a:xfrm>
            <a:off x="7234662" y="6291397"/>
            <a:ext cx="4846803" cy="584775"/>
            <a:chOff x="7234663" y="6291397"/>
            <a:chExt cx="4167478" cy="584775"/>
          </a:xfrm>
        </p:grpSpPr>
        <p:sp>
          <p:nvSpPr>
            <p:cNvPr id="29" name="正方形/長方形 28">
              <a:extLst>
                <a:ext uri="{FF2B5EF4-FFF2-40B4-BE49-F238E27FC236}">
                  <a16:creationId xmlns:a16="http://schemas.microsoft.com/office/drawing/2014/main" id="{319D886F-D516-45EF-9FDF-B4C09F3F8160}"/>
                </a:ext>
              </a:extLst>
            </p:cNvPr>
            <p:cNvSpPr/>
            <p:nvPr/>
          </p:nvSpPr>
          <p:spPr>
            <a:xfrm>
              <a:off x="7496061" y="6291397"/>
              <a:ext cx="3906080" cy="584775"/>
            </a:xfrm>
            <a:prstGeom prst="rect">
              <a:avLst/>
            </a:prstGeom>
          </p:spPr>
          <p:txBody>
            <a:bodyPr wrap="square">
              <a:spAutoFit/>
            </a:bodyPr>
            <a:lstStyle/>
            <a:p>
              <a:pPr algn="just">
                <a:spcAft>
                  <a:spcPts val="0"/>
                </a:spcAft>
              </a:pPr>
              <a:r>
                <a:rPr lang="en-US" altLang="ja-JP" sz="1600" b="1" dirty="0">
                  <a:effectLst/>
                  <a:latin typeface="Times New Roman" panose="02020603050405020304" pitchFamily="18" charset="0"/>
                  <a:ea typeface="DengXian" panose="02010600030101010101" pitchFamily="2" charset="-122"/>
                  <a:cs typeface="Times New Roman" panose="02020603050405020304" pitchFamily="18" charset="0"/>
                </a:rPr>
                <a:t>Cyclotron 2022 (Dec. 5-9, 2022, Beijing, China)</a:t>
              </a:r>
              <a:endParaRPr lang="ja-JP" altLang="ja-JP" sz="1600" b="1" dirty="0">
                <a:effectLst/>
                <a:latin typeface="Times New Roman" panose="02020603050405020304" pitchFamily="18" charset="0"/>
                <a:ea typeface="DengXian" panose="02010600030101010101" pitchFamily="2" charset="-122"/>
                <a:cs typeface="Times New Roman" panose="02020603050405020304" pitchFamily="18" charset="0"/>
              </a:endParaRPr>
            </a:p>
          </p:txBody>
        </p:sp>
        <p:pic>
          <p:nvPicPr>
            <p:cNvPr id="30" name="図 29">
              <a:extLst>
                <a:ext uri="{FF2B5EF4-FFF2-40B4-BE49-F238E27FC236}">
                  <a16:creationId xmlns:a16="http://schemas.microsoft.com/office/drawing/2014/main" id="{A2A0A2F0-E3E3-4A37-BA8A-EDFA0B66757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34663" y="6321555"/>
              <a:ext cx="261398" cy="278238"/>
            </a:xfrm>
            <a:prstGeom prst="rect">
              <a:avLst/>
            </a:prstGeom>
            <a:solidFill>
              <a:schemeClr val="accent6">
                <a:lumMod val="60000"/>
                <a:lumOff val="40000"/>
              </a:schemeClr>
            </a:solidFill>
          </p:spPr>
        </p:pic>
      </p:grpSp>
      <p:sp>
        <p:nvSpPr>
          <p:cNvPr id="10" name="正方形/長方形 9">
            <a:extLst>
              <a:ext uri="{FF2B5EF4-FFF2-40B4-BE49-F238E27FC236}">
                <a16:creationId xmlns:a16="http://schemas.microsoft.com/office/drawing/2014/main" id="{5ADE1D58-37EA-4657-90AB-25A636C10A05}"/>
              </a:ext>
            </a:extLst>
          </p:cNvPr>
          <p:cNvSpPr/>
          <p:nvPr/>
        </p:nvSpPr>
        <p:spPr>
          <a:xfrm>
            <a:off x="3431665" y="5328686"/>
            <a:ext cx="3763749" cy="923330"/>
          </a:xfrm>
          <a:prstGeom prst="rect">
            <a:avLst/>
          </a:prstGeom>
          <a:ln>
            <a:solidFill>
              <a:srgbClr val="FF0000"/>
            </a:solidFill>
          </a:ln>
        </p:spPr>
        <p:txBody>
          <a:bodyPr wrap="square">
            <a:spAutoFit/>
          </a:bodyPr>
          <a:lstStyle/>
          <a:p>
            <a:r>
              <a:rPr lang="en-GB" altLang="ja-JP" dirty="0">
                <a:latin typeface="Times New Roman" panose="02020603050405020304" pitchFamily="18" charset="0"/>
                <a:ea typeface="ＭＳ 明朝" panose="02020609040205080304" pitchFamily="17" charset="-128"/>
                <a:cs typeface="Times New Roman" panose="02020603050405020304" pitchFamily="18" charset="0"/>
              </a:rPr>
              <a:t>For long term operation, we fabricated new crucible, which has almost two times larger volume than the old one. </a:t>
            </a:r>
            <a:endParaRPr lang="ja-JP" altLang="en-US" dirty="0"/>
          </a:p>
        </p:txBody>
      </p:sp>
      <p:sp>
        <p:nvSpPr>
          <p:cNvPr id="19" name="テキスト ボックス 18">
            <a:extLst>
              <a:ext uri="{FF2B5EF4-FFF2-40B4-BE49-F238E27FC236}">
                <a16:creationId xmlns:a16="http://schemas.microsoft.com/office/drawing/2014/main" id="{72FCCE43-B564-4391-B1A7-B9A23228F4A2}"/>
              </a:ext>
            </a:extLst>
          </p:cNvPr>
          <p:cNvSpPr txBox="1"/>
          <p:nvPr/>
        </p:nvSpPr>
        <p:spPr>
          <a:xfrm>
            <a:off x="3270741" y="2855282"/>
            <a:ext cx="1186543" cy="707886"/>
          </a:xfrm>
          <a:prstGeom prst="rect">
            <a:avLst/>
          </a:prstGeom>
          <a:noFill/>
          <a:ln w="28575">
            <a:solidFill>
              <a:srgbClr val="FF0000"/>
            </a:solidFill>
          </a:ln>
        </p:spPr>
        <p:txBody>
          <a:bodyPr wrap="none" rtlCol="0">
            <a:spAutoFit/>
          </a:bodyPr>
          <a:lstStyle/>
          <a:p>
            <a:r>
              <a:rPr lang="en-US" altLang="ja-JP" sz="2000" dirty="0">
                <a:latin typeface="Times New Roman" panose="02020603050405020304" pitchFamily="18" charset="0"/>
                <a:cs typeface="Times New Roman" panose="02020603050405020304" pitchFamily="18" charset="0"/>
              </a:rPr>
              <a:t>UO</a:t>
            </a:r>
            <a:r>
              <a:rPr lang="en-US" altLang="ja-JP" sz="2000" baseline="-25000" dirty="0">
                <a:latin typeface="Times New Roman" panose="02020603050405020304" pitchFamily="18" charset="0"/>
                <a:cs typeface="Times New Roman" panose="02020603050405020304" pitchFamily="18" charset="0"/>
              </a:rPr>
              <a:t>2</a:t>
            </a:r>
            <a:r>
              <a:rPr lang="en-US" altLang="ja-JP" sz="2000" dirty="0">
                <a:latin typeface="Times New Roman" panose="02020603050405020304" pitchFamily="18" charset="0"/>
                <a:cs typeface="Times New Roman" panose="02020603050405020304" pitchFamily="18" charset="0"/>
              </a:rPr>
              <a:t> ~4gr</a:t>
            </a:r>
          </a:p>
          <a:p>
            <a:r>
              <a:rPr kumimoji="1" lang="en-US" altLang="ja-JP" sz="2000" dirty="0">
                <a:latin typeface="Times New Roman" panose="02020603050405020304" pitchFamily="18" charset="0"/>
                <a:cs typeface="Times New Roman" panose="02020603050405020304" pitchFamily="18" charset="0"/>
              </a:rPr>
              <a:t>V ~2gr</a:t>
            </a:r>
            <a:endParaRPr kumimoji="1" lang="ja-JP"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204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1379E63-A486-4ED5-8824-C0B96FBCC2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276" y="374146"/>
            <a:ext cx="1938017" cy="516805"/>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pic>
      <p:cxnSp>
        <p:nvCxnSpPr>
          <p:cNvPr id="5" name="直線コネクタ 4">
            <a:extLst>
              <a:ext uri="{FF2B5EF4-FFF2-40B4-BE49-F238E27FC236}">
                <a16:creationId xmlns:a16="http://schemas.microsoft.com/office/drawing/2014/main" id="{F6D575C6-2021-42BA-BFA1-979866F6554D}"/>
              </a:ext>
            </a:extLst>
          </p:cNvPr>
          <p:cNvCxnSpPr/>
          <p:nvPr/>
        </p:nvCxnSpPr>
        <p:spPr>
          <a:xfrm flipV="1">
            <a:off x="181276" y="881568"/>
            <a:ext cx="11632445" cy="33589"/>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E1FCEFC4-022D-4076-BAA9-535675C14529}"/>
              </a:ext>
            </a:extLst>
          </p:cNvPr>
          <p:cNvSpPr/>
          <p:nvPr/>
        </p:nvSpPr>
        <p:spPr>
          <a:xfrm>
            <a:off x="2289312" y="173682"/>
            <a:ext cx="8515203" cy="707886"/>
          </a:xfrm>
          <a:prstGeom prst="rect">
            <a:avLst/>
          </a:prstGeom>
        </p:spPr>
        <p:txBody>
          <a:bodyPr wrap="square">
            <a:spAutoFit/>
          </a:bodyPr>
          <a:lstStyle/>
          <a:p>
            <a:pPr algn="just">
              <a:spcAft>
                <a:spcPts val="0"/>
              </a:spcAft>
            </a:pPr>
            <a:r>
              <a:rPr lang="ja-JP" altLang="ja-JP"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High performance ECR ion sources development at RIKEN and their impact to heavy ion accelerators.</a:t>
            </a:r>
            <a:endParaRPr lang="ja-JP" altLang="ja-JP" sz="2000" b="1" dirty="0">
              <a:effectLst/>
              <a:latin typeface="Times New Roman" panose="02020603050405020304" pitchFamily="18" charset="0"/>
              <a:ea typeface="DengXian" panose="02010600030101010101" pitchFamily="2" charset="-122"/>
              <a:cs typeface="Times New Roman" panose="02020603050405020304" pitchFamily="18" charset="0"/>
            </a:endParaRPr>
          </a:p>
        </p:txBody>
      </p:sp>
      <p:sp>
        <p:nvSpPr>
          <p:cNvPr id="6" name="正方形/長方形 5">
            <a:extLst>
              <a:ext uri="{FF2B5EF4-FFF2-40B4-BE49-F238E27FC236}">
                <a16:creationId xmlns:a16="http://schemas.microsoft.com/office/drawing/2014/main" id="{EEED98BA-8559-47C7-BC2B-99EA992D0044}"/>
              </a:ext>
            </a:extLst>
          </p:cNvPr>
          <p:cNvSpPr/>
          <p:nvPr/>
        </p:nvSpPr>
        <p:spPr>
          <a:xfrm>
            <a:off x="5316374" y="1019593"/>
            <a:ext cx="6351369" cy="338554"/>
          </a:xfrm>
          <a:prstGeom prst="rect">
            <a:avLst/>
          </a:prstGeom>
        </p:spPr>
        <p:txBody>
          <a:bodyPr wrap="square">
            <a:spAutoFit/>
          </a:bodyPr>
          <a:lstStyle/>
          <a:p>
            <a:pPr algn="just">
              <a:spcAft>
                <a:spcPts val="0"/>
              </a:spcAft>
            </a:pPr>
            <a:r>
              <a:rPr lang="en-US" altLang="ja-JP" sz="1600" b="1" dirty="0">
                <a:effectLst/>
                <a:latin typeface="Times New Roman" panose="02020603050405020304" pitchFamily="18" charset="0"/>
                <a:ea typeface="DengXian" panose="02010600030101010101" pitchFamily="2" charset="-122"/>
                <a:cs typeface="Times New Roman" panose="02020603050405020304" pitchFamily="18" charset="0"/>
              </a:rPr>
              <a:t>T. Nakagawa (Nishina center for accelerator based science, RIKEN)</a:t>
            </a:r>
            <a:endParaRPr lang="ja-JP" altLang="ja-JP" sz="1600" b="1" dirty="0">
              <a:effectLst/>
              <a:latin typeface="Times New Roman" panose="02020603050405020304" pitchFamily="18" charset="0"/>
              <a:ea typeface="DengXian" panose="02010600030101010101" pitchFamily="2" charset="-122"/>
              <a:cs typeface="Times New Roman" panose="02020603050405020304" pitchFamily="18" charset="0"/>
            </a:endParaRPr>
          </a:p>
        </p:txBody>
      </p:sp>
      <p:sp>
        <p:nvSpPr>
          <p:cNvPr id="7" name="テキスト ボックス 6">
            <a:extLst>
              <a:ext uri="{FF2B5EF4-FFF2-40B4-BE49-F238E27FC236}">
                <a16:creationId xmlns:a16="http://schemas.microsoft.com/office/drawing/2014/main" id="{E4B5EC2D-E34C-4E7B-B484-2F84DA7E9B3F}"/>
              </a:ext>
            </a:extLst>
          </p:cNvPr>
          <p:cNvSpPr txBox="1"/>
          <p:nvPr/>
        </p:nvSpPr>
        <p:spPr>
          <a:xfrm>
            <a:off x="422274" y="2128735"/>
            <a:ext cx="6052527" cy="3908762"/>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buAutoNum type="arabicPeriod"/>
            </a:pPr>
            <a:r>
              <a:rPr lang="en-US" altLang="ja-JP" sz="20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Introduction</a:t>
            </a:r>
          </a:p>
          <a:p>
            <a:pPr marL="1257300" lvl="2" indent="-342900">
              <a:buAutoNum type="arabicPeriod"/>
            </a:pPr>
            <a:r>
              <a:rPr lang="en-US" altLang="ja-JP" sz="16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RIBF and SHE search exp.</a:t>
            </a:r>
          </a:p>
          <a:p>
            <a:pPr marL="1257300" lvl="2" indent="-342900">
              <a:buAutoNum type="arabicPeriod"/>
            </a:pPr>
            <a:r>
              <a:rPr lang="en-US" altLang="ja-JP" sz="16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Brief history</a:t>
            </a:r>
          </a:p>
          <a:p>
            <a:pPr marL="1257300" lvl="2" indent="-342900">
              <a:buAutoNum type="arabicPeriod"/>
            </a:pPr>
            <a:r>
              <a:rPr lang="en-US" altLang="ja-JP" sz="16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Upgrade plan</a:t>
            </a:r>
            <a:endParaRPr lang="en-US" altLang="ja-JP" sz="20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endParaRPr>
          </a:p>
          <a:p>
            <a:pPr marL="342900" indent="-342900">
              <a:buAutoNum type="arabicPeriod"/>
            </a:pPr>
            <a:r>
              <a:rPr lang="en-US" altLang="ja-JP" sz="20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Ion source</a:t>
            </a:r>
          </a:p>
          <a:p>
            <a:pPr marL="800100" lvl="1" indent="-342900">
              <a:buAutoNum type="arabicPeriod"/>
            </a:pPr>
            <a:r>
              <a:rPr lang="en-US" altLang="ja-JP"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Structure</a:t>
            </a:r>
          </a:p>
          <a:p>
            <a:pPr marL="800100" lvl="1" indent="-342900">
              <a:buAutoNum type="arabicPeriod"/>
            </a:pPr>
            <a:r>
              <a:rPr lang="en-US" altLang="ja-JP"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High temp. oven</a:t>
            </a:r>
          </a:p>
          <a:p>
            <a:pPr marL="342900" indent="-342900">
              <a:buFontTx/>
              <a:buAutoNum type="arabicPeriod"/>
            </a:pPr>
            <a:r>
              <a:rPr lang="en-US" altLang="ja-JP" sz="2000" b="1" dirty="0">
                <a:latin typeface="Times New Roman" panose="02020603050405020304" pitchFamily="18" charset="0"/>
                <a:ea typeface="Arial Unicode MS" panose="020B0604020202020204" pitchFamily="50" charset="-128"/>
                <a:cs typeface="Times New Roman" panose="02020603050405020304" pitchFamily="18" charset="0"/>
              </a:rPr>
              <a:t>Production of U ion beam(RIBF)</a:t>
            </a:r>
          </a:p>
          <a:p>
            <a:pPr marL="1257300" lvl="2" indent="-342900">
              <a:buAutoNum type="arabicPeriod"/>
            </a:pPr>
            <a:r>
              <a:rPr lang="en-US" altLang="ja-JP" sz="1600" b="1" dirty="0">
                <a:latin typeface="Times New Roman" panose="02020603050405020304" pitchFamily="18" charset="0"/>
                <a:ea typeface="Arial Unicode MS" panose="020B0604020202020204" pitchFamily="50" charset="-128"/>
                <a:cs typeface="Times New Roman" panose="02020603050405020304" pitchFamily="18" charset="0"/>
              </a:rPr>
              <a:t>Beam intensity (Consumption rate of material)</a:t>
            </a:r>
          </a:p>
          <a:p>
            <a:pPr marL="1257300" lvl="2" indent="-342900">
              <a:buAutoNum type="arabicPeriod"/>
            </a:pPr>
            <a:r>
              <a:rPr lang="en-US" altLang="ja-JP" sz="16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Emittance ( Space charge effect)</a:t>
            </a:r>
          </a:p>
          <a:p>
            <a:pPr marL="342900" indent="-342900">
              <a:buAutoNum type="arabicPeriod"/>
            </a:pPr>
            <a:r>
              <a:rPr lang="en-US" altLang="ja-JP" sz="20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 Production of V ion beam(SHE)</a:t>
            </a:r>
          </a:p>
          <a:p>
            <a:pPr marL="1257300" lvl="2" indent="-342900">
              <a:buAutoNum type="arabicPeriod"/>
            </a:pPr>
            <a:r>
              <a:rPr kumimoji="1" lang="en-US" altLang="ja-JP" sz="16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Beam intensity(consumption rate)</a:t>
            </a:r>
          </a:p>
          <a:p>
            <a:pPr marL="1257300" lvl="2" indent="-342900">
              <a:buAutoNum type="arabicPeriod"/>
            </a:pPr>
            <a:r>
              <a:rPr lang="en-US" altLang="ja-JP" sz="16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Emittance and emittance slit</a:t>
            </a:r>
            <a:endParaRPr kumimoji="1" lang="en-US" altLang="ja-JP" sz="16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endParaRPr>
          </a:p>
          <a:p>
            <a:pPr marL="342900" indent="-342900">
              <a:buAutoNum type="arabicPeriod"/>
            </a:pPr>
            <a:r>
              <a:rPr lang="en-US" altLang="ja-JP" sz="20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C</a:t>
            </a:r>
            <a:r>
              <a:rPr kumimoji="1" lang="en-US" altLang="ja-JP" sz="20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onclusion</a:t>
            </a:r>
            <a:r>
              <a:rPr lang="ja-JP" altLang="en-US" sz="20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 </a:t>
            </a:r>
            <a:r>
              <a:rPr lang="en-US" altLang="ja-JP" sz="20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and Next step</a:t>
            </a:r>
            <a:endParaRPr kumimoji="1" lang="ja-JP" altLang="en-US" sz="20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endParaRPr>
          </a:p>
        </p:txBody>
      </p:sp>
      <p:pic>
        <p:nvPicPr>
          <p:cNvPr id="8" name="Picture 2" descr="RILAC 2 ion source room 20130626">
            <a:extLst>
              <a:ext uri="{FF2B5EF4-FFF2-40B4-BE49-F238E27FC236}">
                <a16:creationId xmlns:a16="http://schemas.microsoft.com/office/drawing/2014/main" id="{848742ED-8E79-494D-89AE-3D1F1F7AD79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6061" y="3558350"/>
            <a:ext cx="2950945" cy="1930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イメージ" descr="イメージ">
            <a:extLst>
              <a:ext uri="{FF2B5EF4-FFF2-40B4-BE49-F238E27FC236}">
                <a16:creationId xmlns:a16="http://schemas.microsoft.com/office/drawing/2014/main" id="{26302419-441B-4B72-BE95-6E2ACF3BD546}"/>
              </a:ext>
            </a:extLst>
          </p:cNvPr>
          <p:cNvPicPr>
            <a:picLocks noChangeAspect="1"/>
          </p:cNvPicPr>
          <p:nvPr/>
        </p:nvPicPr>
        <p:blipFill>
          <a:blip r:embed="rId4">
            <a:extLst/>
          </a:blip>
          <a:stretch>
            <a:fillRect/>
          </a:stretch>
        </p:blipFill>
        <p:spPr>
          <a:xfrm>
            <a:off x="7123723" y="1780704"/>
            <a:ext cx="4393412" cy="1648296"/>
          </a:xfrm>
          <a:prstGeom prst="rect">
            <a:avLst/>
          </a:prstGeom>
          <a:ln w="12700">
            <a:miter lim="400000"/>
          </a:ln>
        </p:spPr>
      </p:pic>
      <p:grpSp>
        <p:nvGrpSpPr>
          <p:cNvPr id="12" name="グループ化 11">
            <a:extLst>
              <a:ext uri="{FF2B5EF4-FFF2-40B4-BE49-F238E27FC236}">
                <a16:creationId xmlns:a16="http://schemas.microsoft.com/office/drawing/2014/main" id="{4A111323-3FD8-4BD8-B38B-CB879453F5AC}"/>
              </a:ext>
            </a:extLst>
          </p:cNvPr>
          <p:cNvGrpSpPr/>
          <p:nvPr/>
        </p:nvGrpSpPr>
        <p:grpSpPr>
          <a:xfrm>
            <a:off x="7552247" y="6345765"/>
            <a:ext cx="4599271" cy="356014"/>
            <a:chOff x="7234663" y="6291397"/>
            <a:chExt cx="4167478" cy="614931"/>
          </a:xfrm>
        </p:grpSpPr>
        <p:sp>
          <p:nvSpPr>
            <p:cNvPr id="10" name="正方形/長方形 9">
              <a:extLst>
                <a:ext uri="{FF2B5EF4-FFF2-40B4-BE49-F238E27FC236}">
                  <a16:creationId xmlns:a16="http://schemas.microsoft.com/office/drawing/2014/main" id="{E18F2EBA-EC01-4B4E-9F3D-4BD7228149BE}"/>
                </a:ext>
              </a:extLst>
            </p:cNvPr>
            <p:cNvSpPr/>
            <p:nvPr/>
          </p:nvSpPr>
          <p:spPr>
            <a:xfrm>
              <a:off x="7496061" y="6291397"/>
              <a:ext cx="3906080" cy="584775"/>
            </a:xfrm>
            <a:prstGeom prst="rect">
              <a:avLst/>
            </a:prstGeom>
          </p:spPr>
          <p:txBody>
            <a:bodyPr wrap="square">
              <a:spAutoFit/>
            </a:bodyPr>
            <a:lstStyle/>
            <a:p>
              <a:pPr algn="just">
                <a:spcAft>
                  <a:spcPts val="0"/>
                </a:spcAft>
              </a:pPr>
              <a:r>
                <a:rPr lang="en-US" altLang="ja-JP" sz="1600" b="1" dirty="0">
                  <a:effectLst/>
                  <a:latin typeface="Times New Roman" panose="02020603050405020304" pitchFamily="18" charset="0"/>
                  <a:ea typeface="DengXian" panose="02010600030101010101" pitchFamily="2" charset="-122"/>
                  <a:cs typeface="Times New Roman" panose="02020603050405020304" pitchFamily="18" charset="0"/>
                </a:rPr>
                <a:t>Cyclotron 2022 (Dec. 5-9, 2022, Beijing, China)</a:t>
              </a:r>
              <a:endParaRPr lang="ja-JP" altLang="ja-JP" sz="1600" b="1" dirty="0">
                <a:effectLst/>
                <a:latin typeface="Times New Roman" panose="02020603050405020304" pitchFamily="18" charset="0"/>
                <a:ea typeface="DengXian" panose="02010600030101010101" pitchFamily="2" charset="-122"/>
                <a:cs typeface="Times New Roman" panose="02020603050405020304" pitchFamily="18" charset="0"/>
              </a:endParaRPr>
            </a:p>
          </p:txBody>
        </p:sp>
        <p:pic>
          <p:nvPicPr>
            <p:cNvPr id="11" name="図 10">
              <a:extLst>
                <a:ext uri="{FF2B5EF4-FFF2-40B4-BE49-F238E27FC236}">
                  <a16:creationId xmlns:a16="http://schemas.microsoft.com/office/drawing/2014/main" id="{84226A7D-9F4F-4EC6-9482-DBD7AC1609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4663" y="6321553"/>
              <a:ext cx="261398" cy="584775"/>
            </a:xfrm>
            <a:prstGeom prst="rect">
              <a:avLst/>
            </a:prstGeom>
            <a:solidFill>
              <a:schemeClr val="accent6">
                <a:lumMod val="60000"/>
                <a:lumOff val="40000"/>
              </a:schemeClr>
            </a:solidFill>
          </p:spPr>
        </p:pic>
      </p:grpSp>
    </p:spTree>
    <p:extLst>
      <p:ext uri="{BB962C8B-B14F-4D97-AF65-F5344CB8AC3E}">
        <p14:creationId xmlns:p14="http://schemas.microsoft.com/office/powerpoint/2010/main" val="1514660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1379E63-A486-4ED5-8824-C0B96FBCC2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276" y="374146"/>
            <a:ext cx="1938017" cy="516805"/>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pic>
      <p:cxnSp>
        <p:nvCxnSpPr>
          <p:cNvPr id="5" name="直線コネクタ 4">
            <a:extLst>
              <a:ext uri="{FF2B5EF4-FFF2-40B4-BE49-F238E27FC236}">
                <a16:creationId xmlns:a16="http://schemas.microsoft.com/office/drawing/2014/main" id="{F6D575C6-2021-42BA-BFA1-979866F6554D}"/>
              </a:ext>
            </a:extLst>
          </p:cNvPr>
          <p:cNvCxnSpPr/>
          <p:nvPr/>
        </p:nvCxnSpPr>
        <p:spPr>
          <a:xfrm flipV="1">
            <a:off x="181276" y="881568"/>
            <a:ext cx="11632445" cy="33589"/>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6" name="グループ化 5">
            <a:extLst>
              <a:ext uri="{FF2B5EF4-FFF2-40B4-BE49-F238E27FC236}">
                <a16:creationId xmlns:a16="http://schemas.microsoft.com/office/drawing/2014/main" id="{093DF835-867A-49B9-8542-53EFDE517CFD}"/>
              </a:ext>
            </a:extLst>
          </p:cNvPr>
          <p:cNvGrpSpPr/>
          <p:nvPr/>
        </p:nvGrpSpPr>
        <p:grpSpPr>
          <a:xfrm>
            <a:off x="7234662" y="6291397"/>
            <a:ext cx="4957338" cy="723884"/>
            <a:chOff x="7234663" y="6291397"/>
            <a:chExt cx="4167478" cy="584775"/>
          </a:xfrm>
        </p:grpSpPr>
        <p:sp>
          <p:nvSpPr>
            <p:cNvPr id="7" name="正方形/長方形 6">
              <a:extLst>
                <a:ext uri="{FF2B5EF4-FFF2-40B4-BE49-F238E27FC236}">
                  <a16:creationId xmlns:a16="http://schemas.microsoft.com/office/drawing/2014/main" id="{DB6AADF0-8D57-4652-8EB7-D9D6FB676586}"/>
                </a:ext>
              </a:extLst>
            </p:cNvPr>
            <p:cNvSpPr/>
            <p:nvPr/>
          </p:nvSpPr>
          <p:spPr>
            <a:xfrm>
              <a:off x="7496061" y="6291397"/>
              <a:ext cx="3906080" cy="584775"/>
            </a:xfrm>
            <a:prstGeom prst="rect">
              <a:avLst/>
            </a:prstGeom>
          </p:spPr>
          <p:txBody>
            <a:bodyPr wrap="square">
              <a:spAutoFit/>
            </a:bodyPr>
            <a:lstStyle/>
            <a:p>
              <a:pPr algn="just">
                <a:spcAft>
                  <a:spcPts val="0"/>
                </a:spcAft>
              </a:pPr>
              <a:r>
                <a:rPr lang="en-US" altLang="ja-JP" sz="1600" b="1" dirty="0">
                  <a:effectLst/>
                  <a:latin typeface="Times New Roman" panose="02020603050405020304" pitchFamily="18" charset="0"/>
                  <a:ea typeface="DengXian" panose="02010600030101010101" pitchFamily="2" charset="-122"/>
                  <a:cs typeface="Times New Roman" panose="02020603050405020304" pitchFamily="18" charset="0"/>
                </a:rPr>
                <a:t>Cyclotron 2022 (Dec. 5-9, 2022, Beijing, China)</a:t>
              </a:r>
              <a:endParaRPr lang="ja-JP" altLang="ja-JP" sz="1600" b="1" dirty="0">
                <a:effectLst/>
                <a:latin typeface="Times New Roman" panose="02020603050405020304" pitchFamily="18" charset="0"/>
                <a:ea typeface="DengXian" panose="02010600030101010101" pitchFamily="2" charset="-122"/>
                <a:cs typeface="Times New Roman" panose="02020603050405020304" pitchFamily="18" charset="0"/>
              </a:endParaRPr>
            </a:p>
          </p:txBody>
        </p:sp>
        <p:pic>
          <p:nvPicPr>
            <p:cNvPr id="8" name="図 7">
              <a:extLst>
                <a:ext uri="{FF2B5EF4-FFF2-40B4-BE49-F238E27FC236}">
                  <a16:creationId xmlns:a16="http://schemas.microsoft.com/office/drawing/2014/main" id="{5CFFCA22-0D47-4735-88E6-CF630E6603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4663" y="6321555"/>
              <a:ext cx="261398" cy="278238"/>
            </a:xfrm>
            <a:prstGeom prst="rect">
              <a:avLst/>
            </a:prstGeom>
            <a:solidFill>
              <a:schemeClr val="accent6">
                <a:lumMod val="60000"/>
                <a:lumOff val="40000"/>
              </a:schemeClr>
            </a:solidFill>
          </p:spPr>
        </p:pic>
      </p:grpSp>
      <p:sp>
        <p:nvSpPr>
          <p:cNvPr id="2" name="テキスト ボックス 1">
            <a:extLst>
              <a:ext uri="{FF2B5EF4-FFF2-40B4-BE49-F238E27FC236}">
                <a16:creationId xmlns:a16="http://schemas.microsoft.com/office/drawing/2014/main" id="{9B60D404-2ABC-4C2C-99B7-651C632B9B50}"/>
              </a:ext>
            </a:extLst>
          </p:cNvPr>
          <p:cNvSpPr txBox="1"/>
          <p:nvPr/>
        </p:nvSpPr>
        <p:spPr>
          <a:xfrm>
            <a:off x="3700631" y="274835"/>
            <a:ext cx="2970685" cy="523220"/>
          </a:xfrm>
          <a:prstGeom prst="rect">
            <a:avLst/>
          </a:prstGeom>
          <a:noFill/>
        </p:spPr>
        <p:txBody>
          <a:bodyPr wrap="none" rtlCol="0">
            <a:spAutoFit/>
          </a:bodyPr>
          <a:lstStyle/>
          <a:p>
            <a:r>
              <a:rPr kumimoji="1" lang="en-US" altLang="ja-JP" sz="2800" b="1" dirty="0">
                <a:latin typeface="Times New Roman" panose="02020603050405020304" pitchFamily="18" charset="0"/>
                <a:cs typeface="Times New Roman" panose="02020603050405020304" pitchFamily="18" charset="0"/>
              </a:rPr>
              <a:t>Consumption rate</a:t>
            </a:r>
            <a:endParaRPr kumimoji="1" lang="ja-JP" altLang="en-US" sz="2800" b="1" dirty="0">
              <a:latin typeface="Times New Roman" panose="02020603050405020304" pitchFamily="18" charset="0"/>
              <a:cs typeface="Times New Roman" panose="02020603050405020304" pitchFamily="18" charset="0"/>
            </a:endParaRPr>
          </a:p>
        </p:txBody>
      </p:sp>
      <p:grpSp>
        <p:nvGrpSpPr>
          <p:cNvPr id="12" name="グループ化 11">
            <a:extLst>
              <a:ext uri="{FF2B5EF4-FFF2-40B4-BE49-F238E27FC236}">
                <a16:creationId xmlns:a16="http://schemas.microsoft.com/office/drawing/2014/main" id="{E708A39B-6831-4630-A2A3-16055CDA2DA9}"/>
              </a:ext>
            </a:extLst>
          </p:cNvPr>
          <p:cNvGrpSpPr/>
          <p:nvPr/>
        </p:nvGrpSpPr>
        <p:grpSpPr>
          <a:xfrm>
            <a:off x="181276" y="1398373"/>
            <a:ext cx="4397358" cy="4497495"/>
            <a:chOff x="1015770" y="1382118"/>
            <a:chExt cx="4397358" cy="4497495"/>
          </a:xfrm>
        </p:grpSpPr>
        <p:pic>
          <p:nvPicPr>
            <p:cNvPr id="9" name="図 8">
              <a:extLst>
                <a:ext uri="{FF2B5EF4-FFF2-40B4-BE49-F238E27FC236}">
                  <a16:creationId xmlns:a16="http://schemas.microsoft.com/office/drawing/2014/main" id="{F1E9B846-3A12-4E21-BC82-54478B9676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5770" y="1944116"/>
              <a:ext cx="4076050" cy="3935497"/>
            </a:xfrm>
            <a:prstGeom prst="rect">
              <a:avLst/>
            </a:prstGeom>
          </p:spPr>
        </p:pic>
        <p:sp>
          <p:nvSpPr>
            <p:cNvPr id="10" name="テキスト ボックス 9">
              <a:extLst>
                <a:ext uri="{FF2B5EF4-FFF2-40B4-BE49-F238E27FC236}">
                  <a16:creationId xmlns:a16="http://schemas.microsoft.com/office/drawing/2014/main" id="{6A523E0F-9C59-47B6-AD78-E996E7F9D60A}"/>
                </a:ext>
              </a:extLst>
            </p:cNvPr>
            <p:cNvSpPr txBox="1"/>
            <p:nvPr/>
          </p:nvSpPr>
          <p:spPr>
            <a:xfrm>
              <a:off x="1015770" y="1382118"/>
              <a:ext cx="4397358" cy="461665"/>
            </a:xfrm>
            <a:prstGeom prst="rect">
              <a:avLst/>
            </a:prstGeom>
            <a:noFill/>
          </p:spPr>
          <p:txBody>
            <a:bodyPr wrap="none" rtlCol="0">
              <a:spAutoFit/>
            </a:bodyPr>
            <a:lstStyle/>
            <a:p>
              <a:r>
                <a:rPr kumimoji="1" lang="en-US" altLang="ja-JP" sz="2400" dirty="0">
                  <a:latin typeface="Times New Roman" panose="02020603050405020304" pitchFamily="18" charset="0"/>
                  <a:cs typeface="Times New Roman" panose="02020603050405020304" pitchFamily="18" charset="0"/>
                </a:rPr>
                <a:t>Consumption rate vs. Oven power</a:t>
              </a:r>
              <a:endParaRPr kumimoji="1" lang="ja-JP" altLang="en-US" sz="2400" dirty="0">
                <a:latin typeface="Times New Roman" panose="02020603050405020304" pitchFamily="18" charset="0"/>
                <a:cs typeface="Times New Roman" panose="02020603050405020304" pitchFamily="18" charset="0"/>
              </a:endParaRPr>
            </a:p>
          </p:txBody>
        </p:sp>
      </p:grpSp>
      <p:grpSp>
        <p:nvGrpSpPr>
          <p:cNvPr id="13" name="グループ化 12">
            <a:extLst>
              <a:ext uri="{FF2B5EF4-FFF2-40B4-BE49-F238E27FC236}">
                <a16:creationId xmlns:a16="http://schemas.microsoft.com/office/drawing/2014/main" id="{324DB3D0-B2D1-4BA7-AE57-3F2546CE5A49}"/>
              </a:ext>
            </a:extLst>
          </p:cNvPr>
          <p:cNvGrpSpPr/>
          <p:nvPr/>
        </p:nvGrpSpPr>
        <p:grpSpPr>
          <a:xfrm>
            <a:off x="4313154" y="1235109"/>
            <a:ext cx="4395519" cy="4796652"/>
            <a:chOff x="5878698" y="1143622"/>
            <a:chExt cx="4395519" cy="4796652"/>
          </a:xfrm>
        </p:grpSpPr>
        <p:pic>
          <p:nvPicPr>
            <p:cNvPr id="3" name="図 2">
              <a:extLst>
                <a:ext uri="{FF2B5EF4-FFF2-40B4-BE49-F238E27FC236}">
                  <a16:creationId xmlns:a16="http://schemas.microsoft.com/office/drawing/2014/main" id="{126EC2B3-1C3D-49E4-8E55-9A54A172D4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78698" y="2004777"/>
              <a:ext cx="4054497" cy="3935497"/>
            </a:xfrm>
            <a:prstGeom prst="rect">
              <a:avLst/>
            </a:prstGeom>
          </p:spPr>
        </p:pic>
        <p:sp>
          <p:nvSpPr>
            <p:cNvPr id="11" name="テキスト ボックス 10">
              <a:extLst>
                <a:ext uri="{FF2B5EF4-FFF2-40B4-BE49-F238E27FC236}">
                  <a16:creationId xmlns:a16="http://schemas.microsoft.com/office/drawing/2014/main" id="{FF8213ED-0381-4960-8CBA-8FAB4A19DAC7}"/>
                </a:ext>
              </a:extLst>
            </p:cNvPr>
            <p:cNvSpPr txBox="1"/>
            <p:nvPr/>
          </p:nvSpPr>
          <p:spPr>
            <a:xfrm>
              <a:off x="6096000" y="1143622"/>
              <a:ext cx="4178217" cy="830997"/>
            </a:xfrm>
            <a:prstGeom prst="rect">
              <a:avLst/>
            </a:prstGeom>
            <a:noFill/>
          </p:spPr>
          <p:txBody>
            <a:bodyPr wrap="square" rtlCol="0">
              <a:spAutoFit/>
            </a:bodyPr>
            <a:lstStyle/>
            <a:p>
              <a:r>
                <a:rPr kumimoji="1" lang="en-US" altLang="ja-JP" sz="2400" dirty="0">
                  <a:latin typeface="Times New Roman" panose="02020603050405020304" pitchFamily="18" charset="0"/>
                  <a:cs typeface="Times New Roman" panose="02020603050405020304" pitchFamily="18" charset="0"/>
                </a:rPr>
                <a:t>Beam intensity as a function of consumption rate at ~3 kW</a:t>
              </a:r>
              <a:endParaRPr kumimoji="1" lang="ja-JP" altLang="en-US" sz="2400" dirty="0">
                <a:latin typeface="Times New Roman" panose="02020603050405020304" pitchFamily="18" charset="0"/>
                <a:cs typeface="Times New Roman" panose="02020603050405020304" pitchFamily="18" charset="0"/>
              </a:endParaRPr>
            </a:p>
          </p:txBody>
        </p:sp>
      </p:grpSp>
      <p:sp>
        <p:nvSpPr>
          <p:cNvPr id="16" name="正方形/長方形 15">
            <a:extLst>
              <a:ext uri="{FF2B5EF4-FFF2-40B4-BE49-F238E27FC236}">
                <a16:creationId xmlns:a16="http://schemas.microsoft.com/office/drawing/2014/main" id="{05FC2F80-48A6-4BD9-B894-599C5441233C}"/>
              </a:ext>
            </a:extLst>
          </p:cNvPr>
          <p:cNvSpPr/>
          <p:nvPr/>
        </p:nvSpPr>
        <p:spPr>
          <a:xfrm>
            <a:off x="8447521" y="2066106"/>
            <a:ext cx="3366200" cy="3416320"/>
          </a:xfrm>
          <a:prstGeom prst="rect">
            <a:avLst/>
          </a:prstGeom>
        </p:spPr>
        <p:txBody>
          <a:bodyPr wrap="square">
            <a:spAutoFit/>
          </a:bodyPr>
          <a:lstStyle/>
          <a:p>
            <a:pPr algn="just">
              <a:spcAft>
                <a:spcPts val="0"/>
              </a:spcAft>
            </a:pPr>
            <a:r>
              <a:rPr lang="en-US" altLang="ja-JP" dirty="0">
                <a:effectLst/>
                <a:latin typeface="Times New Roman" panose="02020603050405020304" pitchFamily="18" charset="0"/>
                <a:ea typeface="ＭＳ 明朝" panose="02020609040205080304" pitchFamily="17" charset="-128"/>
                <a:cs typeface="Times New Roman" panose="02020603050405020304" pitchFamily="18" charset="0"/>
              </a:rPr>
              <a:t>The consumption rate increases exponentially with increasing the oven power from 600 to 900 W</a:t>
            </a:r>
          </a:p>
          <a:p>
            <a:pPr algn="just">
              <a:spcAft>
                <a:spcPts val="0"/>
              </a:spcAft>
            </a:pPr>
            <a:endParaRPr lang="en-US" altLang="ja-JP" dirty="0">
              <a:latin typeface="Times New Roman" panose="02020603050405020304" pitchFamily="18" charset="0"/>
              <a:ea typeface="ＭＳ 明朝" panose="02020609040205080304" pitchFamily="17" charset="-128"/>
              <a:cs typeface="Times New Roman" panose="02020603050405020304" pitchFamily="18" charset="0"/>
            </a:endParaRPr>
          </a:p>
          <a:p>
            <a:pPr algn="just">
              <a:spcAft>
                <a:spcPts val="0"/>
              </a:spcAft>
            </a:pPr>
            <a:r>
              <a:rPr lang="en-US" altLang="ja-JP" dirty="0">
                <a:effectLst/>
                <a:latin typeface="Times New Roman" panose="02020603050405020304" pitchFamily="18" charset="0"/>
                <a:ea typeface="ＭＳ 明朝" panose="02020609040205080304" pitchFamily="17" charset="-128"/>
                <a:cs typeface="Times New Roman" panose="02020603050405020304" pitchFamily="18" charset="0"/>
              </a:rPr>
              <a:t>The beam intensity of U</a:t>
            </a:r>
            <a:r>
              <a:rPr lang="en-US" altLang="ja-JP" baseline="30000" dirty="0">
                <a:effectLst/>
                <a:latin typeface="Times New Roman" panose="02020603050405020304" pitchFamily="18" charset="0"/>
                <a:ea typeface="ＭＳ 明朝" panose="02020609040205080304" pitchFamily="17" charset="-128"/>
                <a:cs typeface="Times New Roman" panose="02020603050405020304" pitchFamily="18" charset="0"/>
              </a:rPr>
              <a:t>35+ </a:t>
            </a:r>
            <a:r>
              <a:rPr lang="en-US" altLang="ja-JP" dirty="0">
                <a:effectLst/>
                <a:latin typeface="Times New Roman" panose="02020603050405020304" pitchFamily="18" charset="0"/>
                <a:ea typeface="ＭＳ 明朝" panose="02020609040205080304" pitchFamily="17" charset="-128"/>
                <a:cs typeface="Times New Roman" panose="02020603050405020304" pitchFamily="18" charset="0"/>
              </a:rPr>
              <a:t>increases with increasing the consumption rate up to ~10 mg/h and than saturated at ~3 kW of microwave power. The beam intensity decreases with increasing the consumption rate above 20 mg/h</a:t>
            </a:r>
            <a:endParaRPr lang="ja-JP" altLang="ja-JP" dirty="0">
              <a:effectLst/>
              <a:latin typeface="Times New Roman" panose="020206030504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807179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7C76412D-8E4A-43CC-BF1F-97350F25F4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276" y="374146"/>
            <a:ext cx="1938017" cy="516805"/>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pic>
      <p:cxnSp>
        <p:nvCxnSpPr>
          <p:cNvPr id="9" name="直線コネクタ 8">
            <a:extLst>
              <a:ext uri="{FF2B5EF4-FFF2-40B4-BE49-F238E27FC236}">
                <a16:creationId xmlns:a16="http://schemas.microsoft.com/office/drawing/2014/main" id="{BA285CDE-DDB9-4FDC-A5D5-2D2C3190AFC1}"/>
              </a:ext>
            </a:extLst>
          </p:cNvPr>
          <p:cNvCxnSpPr/>
          <p:nvPr/>
        </p:nvCxnSpPr>
        <p:spPr>
          <a:xfrm flipV="1">
            <a:off x="181276" y="881568"/>
            <a:ext cx="11632445" cy="33589"/>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グループ化 10">
            <a:extLst>
              <a:ext uri="{FF2B5EF4-FFF2-40B4-BE49-F238E27FC236}">
                <a16:creationId xmlns:a16="http://schemas.microsoft.com/office/drawing/2014/main" id="{2EBA566F-45B9-4060-B32F-01FD2BF13590}"/>
              </a:ext>
            </a:extLst>
          </p:cNvPr>
          <p:cNvGrpSpPr/>
          <p:nvPr/>
        </p:nvGrpSpPr>
        <p:grpSpPr>
          <a:xfrm>
            <a:off x="7234663" y="6291397"/>
            <a:ext cx="4688048" cy="338554"/>
            <a:chOff x="7234663" y="6291397"/>
            <a:chExt cx="4167478" cy="338554"/>
          </a:xfrm>
        </p:grpSpPr>
        <p:sp>
          <p:nvSpPr>
            <p:cNvPr id="12" name="正方形/長方形 11">
              <a:extLst>
                <a:ext uri="{FF2B5EF4-FFF2-40B4-BE49-F238E27FC236}">
                  <a16:creationId xmlns:a16="http://schemas.microsoft.com/office/drawing/2014/main" id="{3EB0A4FC-99EA-40D2-8B48-D4D3945FE5D1}"/>
                </a:ext>
              </a:extLst>
            </p:cNvPr>
            <p:cNvSpPr/>
            <p:nvPr/>
          </p:nvSpPr>
          <p:spPr>
            <a:xfrm>
              <a:off x="7496061" y="6291397"/>
              <a:ext cx="3906080" cy="338554"/>
            </a:xfrm>
            <a:prstGeom prst="rect">
              <a:avLst/>
            </a:prstGeom>
          </p:spPr>
          <p:txBody>
            <a:bodyPr wrap="square">
              <a:spAutoFit/>
            </a:bodyPr>
            <a:lstStyle/>
            <a:p>
              <a:pPr algn="just">
                <a:spcAft>
                  <a:spcPts val="0"/>
                </a:spcAft>
              </a:pPr>
              <a:r>
                <a:rPr lang="en-US" altLang="ja-JP" sz="1600" b="1" dirty="0">
                  <a:effectLst/>
                  <a:latin typeface="Times New Roman" panose="02020603050405020304" pitchFamily="18" charset="0"/>
                  <a:ea typeface="DengXian" panose="02010600030101010101" pitchFamily="2" charset="-122"/>
                  <a:cs typeface="Times New Roman" panose="02020603050405020304" pitchFamily="18" charset="0"/>
                </a:rPr>
                <a:t>Cyclotron 2022 (Dec. 5-9, 2022, Beijing, China)</a:t>
              </a:r>
              <a:endParaRPr lang="ja-JP" altLang="ja-JP" sz="1600" b="1" dirty="0">
                <a:effectLst/>
                <a:latin typeface="Times New Roman" panose="02020603050405020304" pitchFamily="18" charset="0"/>
                <a:ea typeface="DengXian" panose="02010600030101010101" pitchFamily="2" charset="-122"/>
                <a:cs typeface="Times New Roman" panose="02020603050405020304" pitchFamily="18" charset="0"/>
              </a:endParaRPr>
            </a:p>
          </p:txBody>
        </p:sp>
        <p:pic>
          <p:nvPicPr>
            <p:cNvPr id="13" name="図 12">
              <a:extLst>
                <a:ext uri="{FF2B5EF4-FFF2-40B4-BE49-F238E27FC236}">
                  <a16:creationId xmlns:a16="http://schemas.microsoft.com/office/drawing/2014/main" id="{279A5428-B2D9-4D86-A070-EFAE64ACCA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4663" y="6321555"/>
              <a:ext cx="261398" cy="278238"/>
            </a:xfrm>
            <a:prstGeom prst="rect">
              <a:avLst/>
            </a:prstGeom>
            <a:solidFill>
              <a:schemeClr val="accent6">
                <a:lumMod val="60000"/>
                <a:lumOff val="40000"/>
              </a:schemeClr>
            </a:solidFill>
          </p:spPr>
        </p:pic>
      </p:grpSp>
      <p:grpSp>
        <p:nvGrpSpPr>
          <p:cNvPr id="2" name="グループ化 1">
            <a:extLst>
              <a:ext uri="{FF2B5EF4-FFF2-40B4-BE49-F238E27FC236}">
                <a16:creationId xmlns:a16="http://schemas.microsoft.com/office/drawing/2014/main" id="{662EFF39-8F22-4A97-B601-C0EB3F83FAE6}"/>
              </a:ext>
            </a:extLst>
          </p:cNvPr>
          <p:cNvGrpSpPr/>
          <p:nvPr/>
        </p:nvGrpSpPr>
        <p:grpSpPr>
          <a:xfrm>
            <a:off x="561066" y="1742631"/>
            <a:ext cx="3457579" cy="3721291"/>
            <a:chOff x="764146" y="1278288"/>
            <a:chExt cx="3457579" cy="3721291"/>
          </a:xfrm>
        </p:grpSpPr>
        <p:pic>
          <p:nvPicPr>
            <p:cNvPr id="5" name="図 4">
              <a:extLst>
                <a:ext uri="{FF2B5EF4-FFF2-40B4-BE49-F238E27FC236}">
                  <a16:creationId xmlns:a16="http://schemas.microsoft.com/office/drawing/2014/main" id="{C5BCDFC1-1085-462F-A4E2-BD06D23ED5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146" y="1731360"/>
              <a:ext cx="3457579" cy="3268219"/>
            </a:xfrm>
            <a:prstGeom prst="rect">
              <a:avLst/>
            </a:prstGeom>
          </p:spPr>
        </p:pic>
        <p:sp>
          <p:nvSpPr>
            <p:cNvPr id="14" name="テキスト ボックス 13">
              <a:extLst>
                <a:ext uri="{FF2B5EF4-FFF2-40B4-BE49-F238E27FC236}">
                  <a16:creationId xmlns:a16="http://schemas.microsoft.com/office/drawing/2014/main" id="{CEA99265-9C0E-4E20-96AC-3C7F556EEC94}"/>
                </a:ext>
              </a:extLst>
            </p:cNvPr>
            <p:cNvSpPr txBox="1"/>
            <p:nvPr/>
          </p:nvSpPr>
          <p:spPr>
            <a:xfrm>
              <a:off x="1387717" y="1278288"/>
              <a:ext cx="907621" cy="584775"/>
            </a:xfrm>
            <a:prstGeom prst="rect">
              <a:avLst/>
            </a:prstGeom>
            <a:noFill/>
          </p:spPr>
          <p:txBody>
            <a:bodyPr wrap="none" rtlCol="0">
              <a:spAutoFit/>
            </a:bodyPr>
            <a:lstStyle/>
            <a:p>
              <a:r>
                <a:rPr kumimoji="1" lang="en-US" altLang="ja-JP" sz="3200" dirty="0">
                  <a:latin typeface="Times New Roman" panose="02020603050405020304" pitchFamily="18" charset="0"/>
                  <a:cs typeface="Times New Roman" panose="02020603050405020304" pitchFamily="18" charset="0"/>
                </a:rPr>
                <a:t>U</a:t>
              </a:r>
              <a:r>
                <a:rPr kumimoji="1" lang="en-US" altLang="ja-JP" sz="3200" baseline="30000" dirty="0">
                  <a:latin typeface="Times New Roman" panose="02020603050405020304" pitchFamily="18" charset="0"/>
                  <a:cs typeface="Times New Roman" panose="02020603050405020304" pitchFamily="18" charset="0"/>
                </a:rPr>
                <a:t>35+</a:t>
              </a:r>
              <a:endParaRPr kumimoji="1" lang="ja-JP" altLang="en-US" sz="3200" baseline="30000" dirty="0">
                <a:latin typeface="Times New Roman" panose="02020603050405020304" pitchFamily="18" charset="0"/>
                <a:cs typeface="Times New Roman" panose="02020603050405020304" pitchFamily="18" charset="0"/>
              </a:endParaRPr>
            </a:p>
          </p:txBody>
        </p:sp>
      </p:grpSp>
      <p:grpSp>
        <p:nvGrpSpPr>
          <p:cNvPr id="3" name="グループ化 2">
            <a:extLst>
              <a:ext uri="{FF2B5EF4-FFF2-40B4-BE49-F238E27FC236}">
                <a16:creationId xmlns:a16="http://schemas.microsoft.com/office/drawing/2014/main" id="{22207C0A-ED2A-42F1-826A-4D6BD2673921}"/>
              </a:ext>
            </a:extLst>
          </p:cNvPr>
          <p:cNvGrpSpPr/>
          <p:nvPr/>
        </p:nvGrpSpPr>
        <p:grpSpPr>
          <a:xfrm>
            <a:off x="4288949" y="1695007"/>
            <a:ext cx="3417097" cy="3767184"/>
            <a:chOff x="4962132" y="1071711"/>
            <a:chExt cx="3417097" cy="3767184"/>
          </a:xfrm>
        </p:grpSpPr>
        <p:pic>
          <p:nvPicPr>
            <p:cNvPr id="4" name="図 3">
              <a:extLst>
                <a:ext uri="{FF2B5EF4-FFF2-40B4-BE49-F238E27FC236}">
                  <a16:creationId xmlns:a16="http://schemas.microsoft.com/office/drawing/2014/main" id="{840748C1-00E1-4ABC-8A33-DF5B011292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62132" y="1570676"/>
              <a:ext cx="3417097" cy="3268219"/>
            </a:xfrm>
            <a:prstGeom prst="rect">
              <a:avLst/>
            </a:prstGeom>
          </p:spPr>
        </p:pic>
        <p:sp>
          <p:nvSpPr>
            <p:cNvPr id="15" name="テキスト ボックス 14">
              <a:extLst>
                <a:ext uri="{FF2B5EF4-FFF2-40B4-BE49-F238E27FC236}">
                  <a16:creationId xmlns:a16="http://schemas.microsoft.com/office/drawing/2014/main" id="{9CFE4C68-6F41-4DFB-8F00-8711FA7E864F}"/>
                </a:ext>
              </a:extLst>
            </p:cNvPr>
            <p:cNvSpPr txBox="1"/>
            <p:nvPr/>
          </p:nvSpPr>
          <p:spPr>
            <a:xfrm>
              <a:off x="5474178" y="1071711"/>
              <a:ext cx="907621" cy="584775"/>
            </a:xfrm>
            <a:prstGeom prst="rect">
              <a:avLst/>
            </a:prstGeom>
            <a:noFill/>
          </p:spPr>
          <p:txBody>
            <a:bodyPr wrap="none" rtlCol="0">
              <a:spAutoFit/>
            </a:bodyPr>
            <a:lstStyle/>
            <a:p>
              <a:r>
                <a:rPr kumimoji="1" lang="en-US" altLang="ja-JP" sz="3200" dirty="0">
                  <a:latin typeface="Times New Roman" panose="02020603050405020304" pitchFamily="18" charset="0"/>
                  <a:cs typeface="Times New Roman" panose="02020603050405020304" pitchFamily="18" charset="0"/>
                </a:rPr>
                <a:t>U</a:t>
              </a:r>
              <a:r>
                <a:rPr lang="en-US" altLang="ja-JP" sz="3200" baseline="30000" dirty="0">
                  <a:latin typeface="Times New Roman" panose="02020603050405020304" pitchFamily="18" charset="0"/>
                  <a:cs typeface="Times New Roman" panose="02020603050405020304" pitchFamily="18" charset="0"/>
                </a:rPr>
                <a:t>46</a:t>
              </a:r>
              <a:r>
                <a:rPr kumimoji="1" lang="en-US" altLang="ja-JP" sz="3200" baseline="30000" dirty="0">
                  <a:latin typeface="Times New Roman" panose="02020603050405020304" pitchFamily="18" charset="0"/>
                  <a:cs typeface="Times New Roman" panose="02020603050405020304" pitchFamily="18" charset="0"/>
                </a:rPr>
                <a:t>+</a:t>
              </a:r>
              <a:endParaRPr kumimoji="1" lang="ja-JP" altLang="en-US" sz="3200" baseline="30000" dirty="0">
                <a:latin typeface="Times New Roman" panose="02020603050405020304" pitchFamily="18" charset="0"/>
                <a:cs typeface="Times New Roman" panose="02020603050405020304" pitchFamily="18" charset="0"/>
              </a:endParaRPr>
            </a:p>
          </p:txBody>
        </p:sp>
      </p:grpSp>
      <p:sp>
        <p:nvSpPr>
          <p:cNvPr id="16" name="テキスト ボックス 15">
            <a:extLst>
              <a:ext uri="{FF2B5EF4-FFF2-40B4-BE49-F238E27FC236}">
                <a16:creationId xmlns:a16="http://schemas.microsoft.com/office/drawing/2014/main" id="{86423ADE-4EAF-4D72-9D2D-A327C6FD7E20}"/>
              </a:ext>
            </a:extLst>
          </p:cNvPr>
          <p:cNvSpPr txBox="1"/>
          <p:nvPr/>
        </p:nvSpPr>
        <p:spPr>
          <a:xfrm>
            <a:off x="838313" y="1233342"/>
            <a:ext cx="9436429" cy="461665"/>
          </a:xfrm>
          <a:prstGeom prst="rect">
            <a:avLst/>
          </a:prstGeom>
          <a:noFill/>
        </p:spPr>
        <p:txBody>
          <a:bodyPr wrap="none" rtlCol="0">
            <a:spAutoFit/>
          </a:bodyPr>
          <a:lstStyle/>
          <a:p>
            <a:r>
              <a:rPr kumimoji="1" lang="en-US" altLang="ja-JP" sz="2400" dirty="0">
                <a:latin typeface="Times New Roman" panose="02020603050405020304" pitchFamily="18" charset="0"/>
                <a:cs typeface="Times New Roman" panose="02020603050405020304" pitchFamily="18" charset="0"/>
              </a:rPr>
              <a:t>Beam intensity of highly charged U ions as a function of microwave power</a:t>
            </a:r>
            <a:endParaRPr kumimoji="1" lang="ja-JP" altLang="en-US" sz="2400" dirty="0">
              <a:latin typeface="Times New Roman" panose="02020603050405020304" pitchFamily="18" charset="0"/>
              <a:cs typeface="Times New Roman" panose="02020603050405020304" pitchFamily="18" charset="0"/>
            </a:endParaRPr>
          </a:p>
        </p:txBody>
      </p:sp>
      <p:sp>
        <p:nvSpPr>
          <p:cNvPr id="6" name="テキスト ボックス 5">
            <a:extLst>
              <a:ext uri="{FF2B5EF4-FFF2-40B4-BE49-F238E27FC236}">
                <a16:creationId xmlns:a16="http://schemas.microsoft.com/office/drawing/2014/main" id="{B4C9F17C-2A7B-4A6D-BD41-025967918DB3}"/>
              </a:ext>
            </a:extLst>
          </p:cNvPr>
          <p:cNvSpPr txBox="1"/>
          <p:nvPr/>
        </p:nvSpPr>
        <p:spPr>
          <a:xfrm>
            <a:off x="7952887" y="2193384"/>
            <a:ext cx="3715841" cy="2585323"/>
          </a:xfrm>
          <a:prstGeom prst="rect">
            <a:avLst/>
          </a:prstGeom>
          <a:noFill/>
        </p:spPr>
        <p:txBody>
          <a:bodyPr wrap="square" rtlCol="0">
            <a:spAutoFit/>
          </a:bodyPr>
          <a:lstStyle/>
          <a:p>
            <a:pPr algn="just"/>
            <a:r>
              <a:rPr lang="en-US" altLang="ja-JP" dirty="0">
                <a:latin typeface="Times New Roman" panose="02020603050405020304" pitchFamily="18" charset="0"/>
                <a:cs typeface="Times New Roman" panose="02020603050405020304" pitchFamily="18" charset="0"/>
              </a:rPr>
              <a:t>The beam intensity of highly charged U ions linearly increases with increasing the microwave power up to 3.5 kW.  It is noted that the beam intensity is not saturated at highest power in this experiments.</a:t>
            </a:r>
          </a:p>
          <a:p>
            <a:pPr algn="just"/>
            <a:r>
              <a:rPr lang="en-US" altLang="ja-JP" dirty="0">
                <a:latin typeface="Times New Roman" panose="02020603050405020304" pitchFamily="18" charset="0"/>
                <a:cs typeface="Times New Roman" panose="02020603050405020304" pitchFamily="18" charset="0"/>
              </a:rPr>
              <a:t>We have possibility to further increase the beam intensity with higher microwave power. </a:t>
            </a:r>
            <a:endParaRPr kumimoji="1" lang="ja-JP"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9081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E55B41DE-F1C6-459C-A38D-BA2D39BDCA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276" y="374146"/>
            <a:ext cx="1938017" cy="516805"/>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pic>
      <p:cxnSp>
        <p:nvCxnSpPr>
          <p:cNvPr id="11" name="直線コネクタ 10">
            <a:extLst>
              <a:ext uri="{FF2B5EF4-FFF2-40B4-BE49-F238E27FC236}">
                <a16:creationId xmlns:a16="http://schemas.microsoft.com/office/drawing/2014/main" id="{DF631139-5FCF-4337-AB83-B883DCE876D5}"/>
              </a:ext>
            </a:extLst>
          </p:cNvPr>
          <p:cNvCxnSpPr/>
          <p:nvPr/>
        </p:nvCxnSpPr>
        <p:spPr>
          <a:xfrm flipV="1">
            <a:off x="181276" y="881568"/>
            <a:ext cx="11632445" cy="33589"/>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12" name="グループ化 11">
            <a:extLst>
              <a:ext uri="{FF2B5EF4-FFF2-40B4-BE49-F238E27FC236}">
                <a16:creationId xmlns:a16="http://schemas.microsoft.com/office/drawing/2014/main" id="{84E16EB6-7B07-4173-81A8-FD0A3C1B75B8}"/>
              </a:ext>
            </a:extLst>
          </p:cNvPr>
          <p:cNvGrpSpPr/>
          <p:nvPr/>
        </p:nvGrpSpPr>
        <p:grpSpPr>
          <a:xfrm>
            <a:off x="7234662" y="6291397"/>
            <a:ext cx="4957337" cy="338554"/>
            <a:chOff x="7234663" y="6291397"/>
            <a:chExt cx="4167478" cy="338554"/>
          </a:xfrm>
        </p:grpSpPr>
        <p:sp>
          <p:nvSpPr>
            <p:cNvPr id="13" name="正方形/長方形 12">
              <a:extLst>
                <a:ext uri="{FF2B5EF4-FFF2-40B4-BE49-F238E27FC236}">
                  <a16:creationId xmlns:a16="http://schemas.microsoft.com/office/drawing/2014/main" id="{1E9D4CCE-4D76-4751-8FD5-111E3FDEE009}"/>
                </a:ext>
              </a:extLst>
            </p:cNvPr>
            <p:cNvSpPr/>
            <p:nvPr/>
          </p:nvSpPr>
          <p:spPr>
            <a:xfrm>
              <a:off x="7496061" y="6291397"/>
              <a:ext cx="3906080" cy="338554"/>
            </a:xfrm>
            <a:prstGeom prst="rect">
              <a:avLst/>
            </a:prstGeom>
          </p:spPr>
          <p:txBody>
            <a:bodyPr wrap="square">
              <a:spAutoFit/>
            </a:bodyPr>
            <a:lstStyle/>
            <a:p>
              <a:pPr algn="just">
                <a:spcAft>
                  <a:spcPts val="0"/>
                </a:spcAft>
              </a:pPr>
              <a:r>
                <a:rPr lang="en-US" altLang="ja-JP" sz="1600" b="1" dirty="0">
                  <a:effectLst/>
                  <a:latin typeface="Times New Roman" panose="02020603050405020304" pitchFamily="18" charset="0"/>
                  <a:ea typeface="DengXian" panose="02010600030101010101" pitchFamily="2" charset="-122"/>
                  <a:cs typeface="Times New Roman" panose="02020603050405020304" pitchFamily="18" charset="0"/>
                </a:rPr>
                <a:t>Cyclotron 2022 (Dec. 5-9, 2022, Beijing, China)</a:t>
              </a:r>
              <a:endParaRPr lang="ja-JP" altLang="ja-JP" sz="1600" b="1" dirty="0">
                <a:effectLst/>
                <a:latin typeface="Times New Roman" panose="02020603050405020304" pitchFamily="18" charset="0"/>
                <a:ea typeface="DengXian" panose="02010600030101010101" pitchFamily="2" charset="-122"/>
                <a:cs typeface="Times New Roman" panose="02020603050405020304" pitchFamily="18" charset="0"/>
              </a:endParaRPr>
            </a:p>
          </p:txBody>
        </p:sp>
        <p:pic>
          <p:nvPicPr>
            <p:cNvPr id="14" name="図 13">
              <a:extLst>
                <a:ext uri="{FF2B5EF4-FFF2-40B4-BE49-F238E27FC236}">
                  <a16:creationId xmlns:a16="http://schemas.microsoft.com/office/drawing/2014/main" id="{D18AF04B-5A97-43AE-931A-DE2A8A303A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4663" y="6321555"/>
              <a:ext cx="261398" cy="278238"/>
            </a:xfrm>
            <a:prstGeom prst="rect">
              <a:avLst/>
            </a:prstGeom>
            <a:solidFill>
              <a:schemeClr val="accent6">
                <a:lumMod val="60000"/>
                <a:lumOff val="40000"/>
              </a:schemeClr>
            </a:solidFill>
          </p:spPr>
        </p:pic>
      </p:grpSp>
      <p:grpSp>
        <p:nvGrpSpPr>
          <p:cNvPr id="3" name="グループ化 2">
            <a:extLst>
              <a:ext uri="{FF2B5EF4-FFF2-40B4-BE49-F238E27FC236}">
                <a16:creationId xmlns:a16="http://schemas.microsoft.com/office/drawing/2014/main" id="{75B7EB6A-D883-4E5B-B209-379F3C43E801}"/>
              </a:ext>
            </a:extLst>
          </p:cNvPr>
          <p:cNvGrpSpPr/>
          <p:nvPr/>
        </p:nvGrpSpPr>
        <p:grpSpPr>
          <a:xfrm>
            <a:off x="313105" y="1781251"/>
            <a:ext cx="2724852" cy="3295497"/>
            <a:chOff x="264704" y="2207620"/>
            <a:chExt cx="2724852" cy="3295497"/>
          </a:xfrm>
        </p:grpSpPr>
        <p:pic>
          <p:nvPicPr>
            <p:cNvPr id="15" name="図 14">
              <a:extLst>
                <a:ext uri="{FF2B5EF4-FFF2-40B4-BE49-F238E27FC236}">
                  <a16:creationId xmlns:a16="http://schemas.microsoft.com/office/drawing/2014/main" id="{8B704F79-FB94-45A8-BB1B-3AF29526F9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704" y="2766621"/>
              <a:ext cx="2724852" cy="2736496"/>
            </a:xfrm>
            <a:prstGeom prst="rect">
              <a:avLst/>
            </a:prstGeom>
          </p:spPr>
        </p:pic>
        <p:sp>
          <p:nvSpPr>
            <p:cNvPr id="2" name="テキスト ボックス 1">
              <a:extLst>
                <a:ext uri="{FF2B5EF4-FFF2-40B4-BE49-F238E27FC236}">
                  <a16:creationId xmlns:a16="http://schemas.microsoft.com/office/drawing/2014/main" id="{FD09EB05-C4EB-41ED-9DBE-B90327BB57CB}"/>
                </a:ext>
              </a:extLst>
            </p:cNvPr>
            <p:cNvSpPr txBox="1"/>
            <p:nvPr/>
          </p:nvSpPr>
          <p:spPr>
            <a:xfrm>
              <a:off x="689058" y="2207620"/>
              <a:ext cx="907621" cy="584775"/>
            </a:xfrm>
            <a:prstGeom prst="rect">
              <a:avLst/>
            </a:prstGeom>
            <a:noFill/>
          </p:spPr>
          <p:txBody>
            <a:bodyPr wrap="none" rtlCol="0">
              <a:spAutoFit/>
            </a:bodyPr>
            <a:lstStyle/>
            <a:p>
              <a:r>
                <a:rPr kumimoji="1" lang="en-US" altLang="ja-JP" sz="3200" dirty="0">
                  <a:latin typeface="Times New Roman" panose="02020603050405020304" pitchFamily="18" charset="0"/>
                  <a:cs typeface="Times New Roman" panose="02020603050405020304" pitchFamily="18" charset="0"/>
                </a:rPr>
                <a:t>U</a:t>
              </a:r>
              <a:r>
                <a:rPr kumimoji="1" lang="en-US" altLang="ja-JP" sz="3200" baseline="30000" dirty="0">
                  <a:latin typeface="Times New Roman" panose="02020603050405020304" pitchFamily="18" charset="0"/>
                  <a:cs typeface="Times New Roman" panose="02020603050405020304" pitchFamily="18" charset="0"/>
                </a:rPr>
                <a:t>33+</a:t>
              </a:r>
              <a:endParaRPr kumimoji="1" lang="ja-JP" altLang="en-US" sz="3200" baseline="30000" dirty="0">
                <a:latin typeface="Times New Roman" panose="02020603050405020304" pitchFamily="18" charset="0"/>
                <a:cs typeface="Times New Roman" panose="02020603050405020304" pitchFamily="18" charset="0"/>
              </a:endParaRPr>
            </a:p>
          </p:txBody>
        </p:sp>
      </p:grpSp>
      <p:grpSp>
        <p:nvGrpSpPr>
          <p:cNvPr id="19" name="グループ化 18">
            <a:extLst>
              <a:ext uri="{FF2B5EF4-FFF2-40B4-BE49-F238E27FC236}">
                <a16:creationId xmlns:a16="http://schemas.microsoft.com/office/drawing/2014/main" id="{63BC9C9F-6378-4485-A5EF-FC266676A0E1}"/>
              </a:ext>
            </a:extLst>
          </p:cNvPr>
          <p:cNvGrpSpPr/>
          <p:nvPr/>
        </p:nvGrpSpPr>
        <p:grpSpPr>
          <a:xfrm>
            <a:off x="3107874" y="1960565"/>
            <a:ext cx="2724852" cy="3158256"/>
            <a:chOff x="3090699" y="976613"/>
            <a:chExt cx="2724852" cy="3158256"/>
          </a:xfrm>
        </p:grpSpPr>
        <p:pic>
          <p:nvPicPr>
            <p:cNvPr id="4" name="図 3">
              <a:extLst>
                <a:ext uri="{FF2B5EF4-FFF2-40B4-BE49-F238E27FC236}">
                  <a16:creationId xmlns:a16="http://schemas.microsoft.com/office/drawing/2014/main" id="{4FE11C0D-A4EA-4E57-B5A6-44A4180D88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90699" y="1449921"/>
              <a:ext cx="2724852" cy="2684948"/>
            </a:xfrm>
            <a:prstGeom prst="rect">
              <a:avLst/>
            </a:prstGeom>
          </p:spPr>
        </p:pic>
        <p:sp>
          <p:nvSpPr>
            <p:cNvPr id="16" name="テキスト ボックス 15">
              <a:extLst>
                <a:ext uri="{FF2B5EF4-FFF2-40B4-BE49-F238E27FC236}">
                  <a16:creationId xmlns:a16="http://schemas.microsoft.com/office/drawing/2014/main" id="{B6449514-3723-4A0C-8BA6-A18A203D73ED}"/>
                </a:ext>
              </a:extLst>
            </p:cNvPr>
            <p:cNvSpPr txBox="1"/>
            <p:nvPr/>
          </p:nvSpPr>
          <p:spPr>
            <a:xfrm>
              <a:off x="3674709" y="976613"/>
              <a:ext cx="907621" cy="584775"/>
            </a:xfrm>
            <a:prstGeom prst="rect">
              <a:avLst/>
            </a:prstGeom>
            <a:noFill/>
          </p:spPr>
          <p:txBody>
            <a:bodyPr wrap="none" rtlCol="0">
              <a:spAutoFit/>
            </a:bodyPr>
            <a:lstStyle/>
            <a:p>
              <a:r>
                <a:rPr kumimoji="1" lang="en-US" altLang="ja-JP" sz="3200" dirty="0">
                  <a:latin typeface="Times New Roman" panose="02020603050405020304" pitchFamily="18" charset="0"/>
                  <a:cs typeface="Times New Roman" panose="02020603050405020304" pitchFamily="18" charset="0"/>
                </a:rPr>
                <a:t>U</a:t>
              </a:r>
              <a:r>
                <a:rPr kumimoji="1" lang="en-US" altLang="ja-JP" sz="3200" baseline="30000" dirty="0">
                  <a:latin typeface="Times New Roman" panose="02020603050405020304" pitchFamily="18" charset="0"/>
                  <a:cs typeface="Times New Roman" panose="02020603050405020304" pitchFamily="18" charset="0"/>
                </a:rPr>
                <a:t>35+</a:t>
              </a:r>
              <a:endParaRPr kumimoji="1" lang="ja-JP" altLang="en-US" sz="3200" baseline="30000" dirty="0">
                <a:latin typeface="Times New Roman" panose="02020603050405020304" pitchFamily="18" charset="0"/>
                <a:cs typeface="Times New Roman" panose="02020603050405020304" pitchFamily="18" charset="0"/>
              </a:endParaRPr>
            </a:p>
          </p:txBody>
        </p:sp>
      </p:grpSp>
      <p:grpSp>
        <p:nvGrpSpPr>
          <p:cNvPr id="20" name="グループ化 19">
            <a:extLst>
              <a:ext uri="{FF2B5EF4-FFF2-40B4-BE49-F238E27FC236}">
                <a16:creationId xmlns:a16="http://schemas.microsoft.com/office/drawing/2014/main" id="{02CF2B54-4509-45F9-B07B-CCB4DD8D67E3}"/>
              </a:ext>
            </a:extLst>
          </p:cNvPr>
          <p:cNvGrpSpPr/>
          <p:nvPr/>
        </p:nvGrpSpPr>
        <p:grpSpPr>
          <a:xfrm>
            <a:off x="5964320" y="1892394"/>
            <a:ext cx="2724851" cy="3195597"/>
            <a:chOff x="5997498" y="916513"/>
            <a:chExt cx="2724851" cy="3195597"/>
          </a:xfrm>
        </p:grpSpPr>
        <p:pic>
          <p:nvPicPr>
            <p:cNvPr id="5" name="図 4">
              <a:extLst>
                <a:ext uri="{FF2B5EF4-FFF2-40B4-BE49-F238E27FC236}">
                  <a16:creationId xmlns:a16="http://schemas.microsoft.com/office/drawing/2014/main" id="{EE456005-980C-44D8-B5DC-32ED4AE3506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97498" y="1480416"/>
              <a:ext cx="2724851" cy="2631694"/>
            </a:xfrm>
            <a:prstGeom prst="rect">
              <a:avLst/>
            </a:prstGeom>
          </p:spPr>
        </p:pic>
        <p:sp>
          <p:nvSpPr>
            <p:cNvPr id="17" name="テキスト ボックス 16">
              <a:extLst>
                <a:ext uri="{FF2B5EF4-FFF2-40B4-BE49-F238E27FC236}">
                  <a16:creationId xmlns:a16="http://schemas.microsoft.com/office/drawing/2014/main" id="{7B01F48B-0920-4DA2-91AE-D3F95C6DDF05}"/>
                </a:ext>
              </a:extLst>
            </p:cNvPr>
            <p:cNvSpPr txBox="1"/>
            <p:nvPr/>
          </p:nvSpPr>
          <p:spPr>
            <a:xfrm>
              <a:off x="6327042" y="916513"/>
              <a:ext cx="907621" cy="584775"/>
            </a:xfrm>
            <a:prstGeom prst="rect">
              <a:avLst/>
            </a:prstGeom>
            <a:noFill/>
          </p:spPr>
          <p:txBody>
            <a:bodyPr wrap="none" rtlCol="0">
              <a:spAutoFit/>
            </a:bodyPr>
            <a:lstStyle/>
            <a:p>
              <a:r>
                <a:rPr kumimoji="1" lang="en-US" altLang="ja-JP" sz="3200" dirty="0">
                  <a:latin typeface="Times New Roman" panose="02020603050405020304" pitchFamily="18" charset="0"/>
                  <a:cs typeface="Times New Roman" panose="02020603050405020304" pitchFamily="18" charset="0"/>
                </a:rPr>
                <a:t>U</a:t>
              </a:r>
              <a:r>
                <a:rPr lang="en-US" altLang="ja-JP" sz="3200" baseline="30000" dirty="0">
                  <a:latin typeface="Times New Roman" panose="02020603050405020304" pitchFamily="18" charset="0"/>
                  <a:cs typeface="Times New Roman" panose="02020603050405020304" pitchFamily="18" charset="0"/>
                </a:rPr>
                <a:t>46</a:t>
              </a:r>
              <a:r>
                <a:rPr kumimoji="1" lang="en-US" altLang="ja-JP" sz="3200" baseline="30000" dirty="0">
                  <a:latin typeface="Times New Roman" panose="02020603050405020304" pitchFamily="18" charset="0"/>
                  <a:cs typeface="Times New Roman" panose="02020603050405020304" pitchFamily="18" charset="0"/>
                </a:rPr>
                <a:t>+</a:t>
              </a:r>
              <a:endParaRPr kumimoji="1" lang="ja-JP" altLang="en-US" sz="3200" baseline="30000" dirty="0">
                <a:latin typeface="Times New Roman" panose="02020603050405020304" pitchFamily="18" charset="0"/>
                <a:cs typeface="Times New Roman" panose="02020603050405020304" pitchFamily="18" charset="0"/>
              </a:endParaRPr>
            </a:p>
          </p:txBody>
        </p:sp>
      </p:grpSp>
      <p:grpSp>
        <p:nvGrpSpPr>
          <p:cNvPr id="21" name="グループ化 20">
            <a:extLst>
              <a:ext uri="{FF2B5EF4-FFF2-40B4-BE49-F238E27FC236}">
                <a16:creationId xmlns:a16="http://schemas.microsoft.com/office/drawing/2014/main" id="{5D52F1BA-3411-42BF-AD93-96F278C01311}"/>
              </a:ext>
            </a:extLst>
          </p:cNvPr>
          <p:cNvGrpSpPr/>
          <p:nvPr/>
        </p:nvGrpSpPr>
        <p:grpSpPr>
          <a:xfrm>
            <a:off x="8820765" y="1959053"/>
            <a:ext cx="2834063" cy="3288447"/>
            <a:chOff x="8803591" y="890152"/>
            <a:chExt cx="2834063" cy="3288447"/>
          </a:xfrm>
        </p:grpSpPr>
        <p:pic>
          <p:nvPicPr>
            <p:cNvPr id="6" name="図 5">
              <a:extLst>
                <a:ext uri="{FF2B5EF4-FFF2-40B4-BE49-F238E27FC236}">
                  <a16:creationId xmlns:a16="http://schemas.microsoft.com/office/drawing/2014/main" id="{4D239989-1FCD-46BA-8711-8D153BF05B0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03591" y="1416284"/>
              <a:ext cx="2834063" cy="2762315"/>
            </a:xfrm>
            <a:prstGeom prst="rect">
              <a:avLst/>
            </a:prstGeom>
          </p:spPr>
        </p:pic>
        <p:sp>
          <p:nvSpPr>
            <p:cNvPr id="18" name="テキスト ボックス 17">
              <a:extLst>
                <a:ext uri="{FF2B5EF4-FFF2-40B4-BE49-F238E27FC236}">
                  <a16:creationId xmlns:a16="http://schemas.microsoft.com/office/drawing/2014/main" id="{F83075CD-68B8-4F14-988E-5D09D1F216F1}"/>
                </a:ext>
              </a:extLst>
            </p:cNvPr>
            <p:cNvSpPr txBox="1"/>
            <p:nvPr/>
          </p:nvSpPr>
          <p:spPr>
            <a:xfrm>
              <a:off x="9233840" y="890152"/>
              <a:ext cx="907621" cy="584775"/>
            </a:xfrm>
            <a:prstGeom prst="rect">
              <a:avLst/>
            </a:prstGeom>
            <a:noFill/>
          </p:spPr>
          <p:txBody>
            <a:bodyPr wrap="none" rtlCol="0">
              <a:spAutoFit/>
            </a:bodyPr>
            <a:lstStyle/>
            <a:p>
              <a:r>
                <a:rPr kumimoji="1" lang="en-US" altLang="ja-JP" sz="3200" dirty="0">
                  <a:latin typeface="Times New Roman" panose="02020603050405020304" pitchFamily="18" charset="0"/>
                  <a:cs typeface="Times New Roman" panose="02020603050405020304" pitchFamily="18" charset="0"/>
                </a:rPr>
                <a:t>U</a:t>
              </a:r>
              <a:r>
                <a:rPr lang="en-US" altLang="ja-JP" sz="3200" baseline="30000" dirty="0">
                  <a:latin typeface="Times New Roman" panose="02020603050405020304" pitchFamily="18" charset="0"/>
                  <a:cs typeface="Times New Roman" panose="02020603050405020304" pitchFamily="18" charset="0"/>
                </a:rPr>
                <a:t>50</a:t>
              </a:r>
              <a:r>
                <a:rPr kumimoji="1" lang="en-US" altLang="ja-JP" sz="3200" baseline="30000" dirty="0">
                  <a:latin typeface="Times New Roman" panose="02020603050405020304" pitchFamily="18" charset="0"/>
                  <a:cs typeface="Times New Roman" panose="02020603050405020304" pitchFamily="18" charset="0"/>
                </a:rPr>
                <a:t>+</a:t>
              </a:r>
              <a:endParaRPr kumimoji="1" lang="ja-JP" altLang="en-US" sz="3200" baseline="30000" dirty="0">
                <a:latin typeface="Times New Roman" panose="02020603050405020304" pitchFamily="18" charset="0"/>
                <a:cs typeface="Times New Roman" panose="02020603050405020304" pitchFamily="18" charset="0"/>
              </a:endParaRPr>
            </a:p>
          </p:txBody>
        </p:sp>
      </p:grpSp>
      <p:sp>
        <p:nvSpPr>
          <p:cNvPr id="22" name="テキスト ボックス 21">
            <a:extLst>
              <a:ext uri="{FF2B5EF4-FFF2-40B4-BE49-F238E27FC236}">
                <a16:creationId xmlns:a16="http://schemas.microsoft.com/office/drawing/2014/main" id="{7001C5BF-4E04-4FEC-B1B7-74095AF2F441}"/>
              </a:ext>
            </a:extLst>
          </p:cNvPr>
          <p:cNvSpPr txBox="1"/>
          <p:nvPr/>
        </p:nvSpPr>
        <p:spPr>
          <a:xfrm>
            <a:off x="892292" y="1212849"/>
            <a:ext cx="3350597" cy="461665"/>
          </a:xfrm>
          <a:prstGeom prst="rect">
            <a:avLst/>
          </a:prstGeom>
          <a:noFill/>
        </p:spPr>
        <p:txBody>
          <a:bodyPr wrap="none" rtlCol="0">
            <a:spAutoFit/>
          </a:bodyPr>
          <a:lstStyle/>
          <a:p>
            <a:r>
              <a:rPr kumimoji="1" lang="en-US" altLang="ja-JP" sz="2400" dirty="0">
                <a:latin typeface="Times New Roman" panose="02020603050405020304" pitchFamily="18" charset="0"/>
                <a:cs typeface="Times New Roman" panose="02020603050405020304" pitchFamily="18" charset="0"/>
              </a:rPr>
              <a:t>Microwave power ~3 kW</a:t>
            </a:r>
            <a:endParaRPr kumimoji="1" lang="ja-JP" altLang="en-US" sz="2400" dirty="0">
              <a:latin typeface="Times New Roman" panose="02020603050405020304" pitchFamily="18" charset="0"/>
              <a:cs typeface="Times New Roman" panose="02020603050405020304" pitchFamily="18" charset="0"/>
            </a:endParaRPr>
          </a:p>
        </p:txBody>
      </p:sp>
      <p:sp>
        <p:nvSpPr>
          <p:cNvPr id="7" name="テキスト ボックス 6">
            <a:extLst>
              <a:ext uri="{FF2B5EF4-FFF2-40B4-BE49-F238E27FC236}">
                <a16:creationId xmlns:a16="http://schemas.microsoft.com/office/drawing/2014/main" id="{43FB67EE-2C33-4A05-B0DA-3D2FAA7AE8D1}"/>
              </a:ext>
            </a:extLst>
          </p:cNvPr>
          <p:cNvSpPr txBox="1"/>
          <p:nvPr/>
        </p:nvSpPr>
        <p:spPr>
          <a:xfrm>
            <a:off x="4125997" y="339436"/>
            <a:ext cx="3200748" cy="461665"/>
          </a:xfrm>
          <a:prstGeom prst="rect">
            <a:avLst/>
          </a:prstGeom>
          <a:noFill/>
        </p:spPr>
        <p:txBody>
          <a:bodyPr wrap="none" rtlCol="0">
            <a:spAutoFit/>
          </a:bodyPr>
          <a:lstStyle/>
          <a:p>
            <a:r>
              <a:rPr kumimoji="1" lang="en-US" altLang="ja-JP" sz="2400" dirty="0">
                <a:latin typeface="Times New Roman" panose="02020603050405020304" pitchFamily="18" charset="0"/>
                <a:cs typeface="Times New Roman" panose="02020603050405020304" pitchFamily="18" charset="0"/>
              </a:rPr>
              <a:t>Charge state distribution</a:t>
            </a:r>
            <a:endParaRPr kumimoji="1" lang="ja-JP"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9264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1379E63-A486-4ED5-8824-C0B96FBCC2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276" y="374146"/>
            <a:ext cx="1938017" cy="516805"/>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pic>
      <p:cxnSp>
        <p:nvCxnSpPr>
          <p:cNvPr id="5" name="直線コネクタ 4">
            <a:extLst>
              <a:ext uri="{FF2B5EF4-FFF2-40B4-BE49-F238E27FC236}">
                <a16:creationId xmlns:a16="http://schemas.microsoft.com/office/drawing/2014/main" id="{F6D575C6-2021-42BA-BFA1-979866F6554D}"/>
              </a:ext>
            </a:extLst>
          </p:cNvPr>
          <p:cNvCxnSpPr/>
          <p:nvPr/>
        </p:nvCxnSpPr>
        <p:spPr>
          <a:xfrm flipV="1">
            <a:off x="181276" y="881568"/>
            <a:ext cx="11632445" cy="33589"/>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6" name="グループ化 5">
            <a:extLst>
              <a:ext uri="{FF2B5EF4-FFF2-40B4-BE49-F238E27FC236}">
                <a16:creationId xmlns:a16="http://schemas.microsoft.com/office/drawing/2014/main" id="{4C734298-1421-42D4-B1AB-0FFF395D92DD}"/>
              </a:ext>
            </a:extLst>
          </p:cNvPr>
          <p:cNvGrpSpPr/>
          <p:nvPr/>
        </p:nvGrpSpPr>
        <p:grpSpPr>
          <a:xfrm>
            <a:off x="7234663" y="6291397"/>
            <a:ext cx="4167478" cy="338554"/>
            <a:chOff x="7234663" y="6291397"/>
            <a:chExt cx="4167478" cy="338554"/>
          </a:xfrm>
        </p:grpSpPr>
        <p:sp>
          <p:nvSpPr>
            <p:cNvPr id="7" name="正方形/長方形 6">
              <a:extLst>
                <a:ext uri="{FF2B5EF4-FFF2-40B4-BE49-F238E27FC236}">
                  <a16:creationId xmlns:a16="http://schemas.microsoft.com/office/drawing/2014/main" id="{1F23FAAC-5934-41D2-AAA6-D4542710C449}"/>
                </a:ext>
              </a:extLst>
            </p:cNvPr>
            <p:cNvSpPr/>
            <p:nvPr/>
          </p:nvSpPr>
          <p:spPr>
            <a:xfrm>
              <a:off x="7496061" y="6291397"/>
              <a:ext cx="3906080" cy="338554"/>
            </a:xfrm>
            <a:prstGeom prst="rect">
              <a:avLst/>
            </a:prstGeom>
          </p:spPr>
          <p:txBody>
            <a:bodyPr wrap="square">
              <a:spAutoFit/>
            </a:bodyPr>
            <a:lstStyle/>
            <a:p>
              <a:pPr algn="just">
                <a:spcAft>
                  <a:spcPts val="0"/>
                </a:spcAft>
              </a:pPr>
              <a:r>
                <a:rPr lang="en-US" altLang="ja-JP" sz="1600" b="1" dirty="0">
                  <a:effectLst/>
                  <a:latin typeface="Arial Narrow" panose="020B0606020202030204" pitchFamily="34" charset="0"/>
                  <a:ea typeface="DengXian" panose="02010600030101010101" pitchFamily="2" charset="-122"/>
                  <a:cs typeface="Calibri" panose="020F0502020204030204" pitchFamily="34" charset="0"/>
                </a:rPr>
                <a:t>Cyclotron 2022 (Dec. 5-9, 2022, Beijing, China)</a:t>
              </a:r>
              <a:endParaRPr lang="ja-JP" altLang="ja-JP" sz="1600" b="1" dirty="0">
                <a:effectLst/>
                <a:latin typeface="Arial Narrow" panose="020B0606020202030204" pitchFamily="34" charset="0"/>
                <a:ea typeface="DengXian" panose="02010600030101010101" pitchFamily="2" charset="-122"/>
                <a:cs typeface="Calibri" panose="020F0502020204030204" pitchFamily="34" charset="0"/>
              </a:endParaRPr>
            </a:p>
          </p:txBody>
        </p:sp>
        <p:pic>
          <p:nvPicPr>
            <p:cNvPr id="8" name="図 7">
              <a:extLst>
                <a:ext uri="{FF2B5EF4-FFF2-40B4-BE49-F238E27FC236}">
                  <a16:creationId xmlns:a16="http://schemas.microsoft.com/office/drawing/2014/main" id="{E7E57036-687E-40DE-9621-C2EAF6558B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4663" y="6321555"/>
              <a:ext cx="261398" cy="278238"/>
            </a:xfrm>
            <a:prstGeom prst="rect">
              <a:avLst/>
            </a:prstGeom>
            <a:solidFill>
              <a:schemeClr val="accent6">
                <a:lumMod val="60000"/>
                <a:lumOff val="40000"/>
              </a:schemeClr>
            </a:solidFill>
          </p:spPr>
        </p:pic>
      </p:grpSp>
      <p:pic>
        <p:nvPicPr>
          <p:cNvPr id="10" name="図 9">
            <a:extLst>
              <a:ext uri="{FF2B5EF4-FFF2-40B4-BE49-F238E27FC236}">
                <a16:creationId xmlns:a16="http://schemas.microsoft.com/office/drawing/2014/main" id="{37C448C6-3358-4AEF-A81B-2A201501A5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892" y="2013192"/>
            <a:ext cx="4457456" cy="4270168"/>
          </a:xfrm>
          <a:prstGeom prst="rect">
            <a:avLst/>
          </a:prstGeom>
        </p:spPr>
      </p:pic>
      <p:pic>
        <p:nvPicPr>
          <p:cNvPr id="11" name="図 10">
            <a:extLst>
              <a:ext uri="{FF2B5EF4-FFF2-40B4-BE49-F238E27FC236}">
                <a16:creationId xmlns:a16="http://schemas.microsoft.com/office/drawing/2014/main" id="{FA9E2449-1589-414A-9703-7A2C19328FD6}"/>
              </a:ext>
            </a:extLst>
          </p:cNvPr>
          <p:cNvPicPr>
            <a:picLocks noChangeAspect="1"/>
          </p:cNvPicPr>
          <p:nvPr/>
        </p:nvPicPr>
        <p:blipFill>
          <a:blip r:embed="rId5"/>
          <a:stretch>
            <a:fillRect/>
          </a:stretch>
        </p:blipFill>
        <p:spPr>
          <a:xfrm>
            <a:off x="5664103" y="2013192"/>
            <a:ext cx="5374083" cy="2503834"/>
          </a:xfrm>
          <a:prstGeom prst="rect">
            <a:avLst/>
          </a:prstGeom>
        </p:spPr>
      </p:pic>
      <p:sp>
        <p:nvSpPr>
          <p:cNvPr id="9" name="テキスト ボックス 8">
            <a:extLst>
              <a:ext uri="{FF2B5EF4-FFF2-40B4-BE49-F238E27FC236}">
                <a16:creationId xmlns:a16="http://schemas.microsoft.com/office/drawing/2014/main" id="{4A010ABA-E73E-4667-95CF-1D4676363678}"/>
              </a:ext>
            </a:extLst>
          </p:cNvPr>
          <p:cNvSpPr txBox="1"/>
          <p:nvPr/>
        </p:nvSpPr>
        <p:spPr>
          <a:xfrm>
            <a:off x="838313" y="1233342"/>
            <a:ext cx="9436429" cy="461665"/>
          </a:xfrm>
          <a:prstGeom prst="rect">
            <a:avLst/>
          </a:prstGeom>
          <a:noFill/>
        </p:spPr>
        <p:txBody>
          <a:bodyPr wrap="none" rtlCol="0">
            <a:spAutoFit/>
          </a:bodyPr>
          <a:lstStyle/>
          <a:p>
            <a:r>
              <a:rPr kumimoji="1" lang="en-US" altLang="ja-JP" sz="2400" dirty="0">
                <a:latin typeface="Times New Roman" panose="02020603050405020304" pitchFamily="18" charset="0"/>
                <a:cs typeface="Times New Roman" panose="02020603050405020304" pitchFamily="18" charset="0"/>
              </a:rPr>
              <a:t>Beam intensity of highly charged U ions as a function of microwave power</a:t>
            </a:r>
            <a:endParaRPr kumimoji="1" lang="ja-JP" altLang="en-US" sz="2400" dirty="0">
              <a:latin typeface="Times New Roman" panose="02020603050405020304" pitchFamily="18" charset="0"/>
              <a:cs typeface="Times New Roman" panose="02020603050405020304" pitchFamily="18" charset="0"/>
            </a:endParaRPr>
          </a:p>
        </p:txBody>
      </p:sp>
      <p:sp>
        <p:nvSpPr>
          <p:cNvPr id="12" name="テキスト ボックス 11">
            <a:extLst>
              <a:ext uri="{FF2B5EF4-FFF2-40B4-BE49-F238E27FC236}">
                <a16:creationId xmlns:a16="http://schemas.microsoft.com/office/drawing/2014/main" id="{F85E054C-C797-4491-B0BF-B2F578F768F1}"/>
              </a:ext>
            </a:extLst>
          </p:cNvPr>
          <p:cNvSpPr txBox="1"/>
          <p:nvPr/>
        </p:nvSpPr>
        <p:spPr>
          <a:xfrm>
            <a:off x="4125997" y="339436"/>
            <a:ext cx="3959738" cy="461665"/>
          </a:xfrm>
          <a:prstGeom prst="rect">
            <a:avLst/>
          </a:prstGeom>
          <a:noFill/>
        </p:spPr>
        <p:txBody>
          <a:bodyPr wrap="none" rtlCol="0">
            <a:spAutoFit/>
          </a:bodyPr>
          <a:lstStyle/>
          <a:p>
            <a:r>
              <a:rPr kumimoji="1" lang="en-US" altLang="ja-JP" sz="2400" dirty="0">
                <a:latin typeface="Times New Roman" panose="02020603050405020304" pitchFamily="18" charset="0"/>
                <a:cs typeface="Times New Roman" panose="02020603050405020304" pitchFamily="18" charset="0"/>
              </a:rPr>
              <a:t>Microwave power dependence</a:t>
            </a:r>
            <a:endParaRPr kumimoji="1" lang="ja-JP"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6012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1379E63-A486-4ED5-8824-C0B96FBCC2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276" y="374146"/>
            <a:ext cx="1938017" cy="516805"/>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pic>
      <p:cxnSp>
        <p:nvCxnSpPr>
          <p:cNvPr id="5" name="直線コネクタ 4">
            <a:extLst>
              <a:ext uri="{FF2B5EF4-FFF2-40B4-BE49-F238E27FC236}">
                <a16:creationId xmlns:a16="http://schemas.microsoft.com/office/drawing/2014/main" id="{F6D575C6-2021-42BA-BFA1-979866F6554D}"/>
              </a:ext>
            </a:extLst>
          </p:cNvPr>
          <p:cNvCxnSpPr/>
          <p:nvPr/>
        </p:nvCxnSpPr>
        <p:spPr>
          <a:xfrm flipV="1">
            <a:off x="181276" y="881568"/>
            <a:ext cx="11632445" cy="33589"/>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6" name="グループ化 5">
            <a:extLst>
              <a:ext uri="{FF2B5EF4-FFF2-40B4-BE49-F238E27FC236}">
                <a16:creationId xmlns:a16="http://schemas.microsoft.com/office/drawing/2014/main" id="{CF9CEABB-2A8B-4A84-B0F8-00B987D77977}"/>
              </a:ext>
            </a:extLst>
          </p:cNvPr>
          <p:cNvGrpSpPr/>
          <p:nvPr/>
        </p:nvGrpSpPr>
        <p:grpSpPr>
          <a:xfrm>
            <a:off x="7234663" y="6291397"/>
            <a:ext cx="4579058" cy="338554"/>
            <a:chOff x="7234663" y="6291397"/>
            <a:chExt cx="4579058" cy="338554"/>
          </a:xfrm>
        </p:grpSpPr>
        <p:sp>
          <p:nvSpPr>
            <p:cNvPr id="7" name="正方形/長方形 6">
              <a:extLst>
                <a:ext uri="{FF2B5EF4-FFF2-40B4-BE49-F238E27FC236}">
                  <a16:creationId xmlns:a16="http://schemas.microsoft.com/office/drawing/2014/main" id="{27DC3576-F29B-40F0-87DF-0C6F053ED09C}"/>
                </a:ext>
              </a:extLst>
            </p:cNvPr>
            <p:cNvSpPr/>
            <p:nvPr/>
          </p:nvSpPr>
          <p:spPr>
            <a:xfrm>
              <a:off x="7496061" y="6291397"/>
              <a:ext cx="4317660" cy="338554"/>
            </a:xfrm>
            <a:prstGeom prst="rect">
              <a:avLst/>
            </a:prstGeom>
          </p:spPr>
          <p:txBody>
            <a:bodyPr wrap="square">
              <a:spAutoFit/>
            </a:bodyPr>
            <a:lstStyle/>
            <a:p>
              <a:pPr algn="just">
                <a:spcAft>
                  <a:spcPts val="0"/>
                </a:spcAft>
              </a:pPr>
              <a:r>
                <a:rPr lang="en-US" altLang="ja-JP" sz="1600" b="1" dirty="0">
                  <a:effectLst/>
                  <a:latin typeface="Times New Roman" panose="02020603050405020304" pitchFamily="18" charset="0"/>
                  <a:ea typeface="DengXian" panose="02010600030101010101" pitchFamily="2" charset="-122"/>
                  <a:cs typeface="Times New Roman" panose="02020603050405020304" pitchFamily="18" charset="0"/>
                </a:rPr>
                <a:t>Cyclotron 2022 (Dec. 5-9, 2022, Beijing, China)</a:t>
              </a:r>
              <a:endParaRPr lang="ja-JP" altLang="ja-JP" sz="1600" b="1" dirty="0">
                <a:effectLst/>
                <a:latin typeface="Times New Roman" panose="02020603050405020304" pitchFamily="18" charset="0"/>
                <a:ea typeface="DengXian" panose="02010600030101010101" pitchFamily="2" charset="-122"/>
                <a:cs typeface="Times New Roman" panose="02020603050405020304" pitchFamily="18" charset="0"/>
              </a:endParaRPr>
            </a:p>
          </p:txBody>
        </p:sp>
        <p:pic>
          <p:nvPicPr>
            <p:cNvPr id="8" name="図 7">
              <a:extLst>
                <a:ext uri="{FF2B5EF4-FFF2-40B4-BE49-F238E27FC236}">
                  <a16:creationId xmlns:a16="http://schemas.microsoft.com/office/drawing/2014/main" id="{A7A3C01B-97CD-42FB-9C42-47A2E61A16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4663" y="6321555"/>
              <a:ext cx="261398" cy="278238"/>
            </a:xfrm>
            <a:prstGeom prst="rect">
              <a:avLst/>
            </a:prstGeom>
            <a:solidFill>
              <a:schemeClr val="accent6">
                <a:lumMod val="60000"/>
                <a:lumOff val="40000"/>
              </a:schemeClr>
            </a:solidFill>
          </p:spPr>
        </p:pic>
      </p:grpSp>
      <p:grpSp>
        <p:nvGrpSpPr>
          <p:cNvPr id="9" name="グループ化 8">
            <a:extLst>
              <a:ext uri="{FF2B5EF4-FFF2-40B4-BE49-F238E27FC236}">
                <a16:creationId xmlns:a16="http://schemas.microsoft.com/office/drawing/2014/main" id="{8D51AD25-5FA1-4217-8A6D-CC92DA8AB5EF}"/>
              </a:ext>
            </a:extLst>
          </p:cNvPr>
          <p:cNvGrpSpPr/>
          <p:nvPr/>
        </p:nvGrpSpPr>
        <p:grpSpPr>
          <a:xfrm>
            <a:off x="359194" y="1765282"/>
            <a:ext cx="5724029" cy="4318169"/>
            <a:chOff x="6008234" y="1541391"/>
            <a:chExt cx="5724029" cy="4318169"/>
          </a:xfrm>
        </p:grpSpPr>
        <p:pic>
          <p:nvPicPr>
            <p:cNvPr id="10" name="図 9">
              <a:extLst>
                <a:ext uri="{FF2B5EF4-FFF2-40B4-BE49-F238E27FC236}">
                  <a16:creationId xmlns:a16="http://schemas.microsoft.com/office/drawing/2014/main" id="{BAB5CC10-0ED7-48F5-B444-6AB0FADC54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3767" y="1541391"/>
              <a:ext cx="5218374" cy="4161488"/>
            </a:xfrm>
            <a:prstGeom prst="rect">
              <a:avLst/>
            </a:prstGeom>
          </p:spPr>
        </p:pic>
        <p:sp>
          <p:nvSpPr>
            <p:cNvPr id="11" name="テキスト ボックス 10">
              <a:extLst>
                <a:ext uri="{FF2B5EF4-FFF2-40B4-BE49-F238E27FC236}">
                  <a16:creationId xmlns:a16="http://schemas.microsoft.com/office/drawing/2014/main" id="{CD699825-D0B7-4604-B907-83269BBD7F76}"/>
                </a:ext>
              </a:extLst>
            </p:cNvPr>
            <p:cNvSpPr txBox="1"/>
            <p:nvPr/>
          </p:nvSpPr>
          <p:spPr>
            <a:xfrm>
              <a:off x="6008234" y="5314200"/>
              <a:ext cx="902811" cy="523220"/>
            </a:xfrm>
            <a:prstGeom prst="rect">
              <a:avLst/>
            </a:prstGeom>
            <a:noFill/>
          </p:spPr>
          <p:txBody>
            <a:bodyPr wrap="none" rtlCol="0">
              <a:spAutoFit/>
            </a:bodyPr>
            <a:lstStyle/>
            <a:p>
              <a:r>
                <a:rPr kumimoji="1" lang="en-US" altLang="ja-JP" sz="2800" b="1" dirty="0">
                  <a:solidFill>
                    <a:srgbClr val="FF0000"/>
                  </a:solidFill>
                  <a:latin typeface="Times New Roman" panose="02020603050405020304" pitchFamily="18" charset="0"/>
                  <a:cs typeface="Times New Roman" panose="02020603050405020304" pitchFamily="18" charset="0"/>
                </a:rPr>
                <a:t>2007</a:t>
              </a:r>
              <a:endParaRPr kumimoji="1" lang="ja-JP" altLang="en-US" sz="2800" b="1" dirty="0">
                <a:solidFill>
                  <a:srgbClr val="FF0000"/>
                </a:solidFill>
                <a:latin typeface="Times New Roman" panose="02020603050405020304" pitchFamily="18" charset="0"/>
                <a:cs typeface="Times New Roman" panose="02020603050405020304" pitchFamily="18" charset="0"/>
              </a:endParaRPr>
            </a:p>
          </p:txBody>
        </p:sp>
        <p:sp>
          <p:nvSpPr>
            <p:cNvPr id="12" name="テキスト ボックス 11">
              <a:extLst>
                <a:ext uri="{FF2B5EF4-FFF2-40B4-BE49-F238E27FC236}">
                  <a16:creationId xmlns:a16="http://schemas.microsoft.com/office/drawing/2014/main" id="{13CD9498-85F4-4414-8627-912C0E173C70}"/>
                </a:ext>
              </a:extLst>
            </p:cNvPr>
            <p:cNvSpPr txBox="1"/>
            <p:nvPr/>
          </p:nvSpPr>
          <p:spPr>
            <a:xfrm>
              <a:off x="10829452" y="5336340"/>
              <a:ext cx="902811" cy="523220"/>
            </a:xfrm>
            <a:prstGeom prst="rect">
              <a:avLst/>
            </a:prstGeom>
            <a:noFill/>
          </p:spPr>
          <p:txBody>
            <a:bodyPr wrap="none" rtlCol="0">
              <a:spAutoFit/>
            </a:bodyPr>
            <a:lstStyle/>
            <a:p>
              <a:r>
                <a:rPr kumimoji="1" lang="en-US" altLang="ja-JP" sz="2800" b="1" dirty="0">
                  <a:solidFill>
                    <a:srgbClr val="FF0000"/>
                  </a:solidFill>
                  <a:latin typeface="Times New Roman" panose="02020603050405020304" pitchFamily="18" charset="0"/>
                  <a:cs typeface="Times New Roman" panose="02020603050405020304" pitchFamily="18" charset="0"/>
                </a:rPr>
                <a:t>2021</a:t>
              </a:r>
              <a:endParaRPr kumimoji="1" lang="ja-JP" altLang="en-US" sz="2800" b="1" dirty="0">
                <a:solidFill>
                  <a:srgbClr val="FF0000"/>
                </a:solidFill>
                <a:latin typeface="Times New Roman" panose="02020603050405020304" pitchFamily="18" charset="0"/>
                <a:cs typeface="Times New Roman" panose="02020603050405020304" pitchFamily="18" charset="0"/>
              </a:endParaRPr>
            </a:p>
          </p:txBody>
        </p:sp>
      </p:grpSp>
      <p:pic>
        <p:nvPicPr>
          <p:cNvPr id="3" name="図 2">
            <a:extLst>
              <a:ext uri="{FF2B5EF4-FFF2-40B4-BE49-F238E27FC236}">
                <a16:creationId xmlns:a16="http://schemas.microsoft.com/office/drawing/2014/main" id="{7F916692-920E-4E37-A112-0780A22547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8901" y="2478151"/>
            <a:ext cx="1694220" cy="2735749"/>
          </a:xfrm>
          <a:prstGeom prst="rect">
            <a:avLst/>
          </a:prstGeom>
        </p:spPr>
      </p:pic>
      <p:pic>
        <p:nvPicPr>
          <p:cNvPr id="14" name="図 13">
            <a:extLst>
              <a:ext uri="{FF2B5EF4-FFF2-40B4-BE49-F238E27FC236}">
                <a16:creationId xmlns:a16="http://schemas.microsoft.com/office/drawing/2014/main" id="{D6499A47-A098-4904-BCFF-E09CC20F838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22156" y="2440144"/>
            <a:ext cx="2951377" cy="2907607"/>
          </a:xfrm>
          <a:prstGeom prst="rect">
            <a:avLst/>
          </a:prstGeom>
        </p:spPr>
      </p:pic>
      <p:sp>
        <p:nvSpPr>
          <p:cNvPr id="15" name="四角形: 角を丸くする 14">
            <a:extLst>
              <a:ext uri="{FF2B5EF4-FFF2-40B4-BE49-F238E27FC236}">
                <a16:creationId xmlns:a16="http://schemas.microsoft.com/office/drawing/2014/main" id="{C8674509-1B7C-44A6-B10F-527D64446E8A}"/>
              </a:ext>
            </a:extLst>
          </p:cNvPr>
          <p:cNvSpPr/>
          <p:nvPr/>
        </p:nvSpPr>
        <p:spPr>
          <a:xfrm>
            <a:off x="1150284" y="4389120"/>
            <a:ext cx="671795" cy="117111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四角形: 角を丸くする 15">
            <a:extLst>
              <a:ext uri="{FF2B5EF4-FFF2-40B4-BE49-F238E27FC236}">
                <a16:creationId xmlns:a16="http://schemas.microsoft.com/office/drawing/2014/main" id="{E305461D-3008-4E5C-8F58-E35E75BD8970}"/>
              </a:ext>
            </a:extLst>
          </p:cNvPr>
          <p:cNvSpPr/>
          <p:nvPr/>
        </p:nvSpPr>
        <p:spPr>
          <a:xfrm>
            <a:off x="5321380" y="2174838"/>
            <a:ext cx="671795" cy="117111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テキスト ボックス 16">
            <a:extLst>
              <a:ext uri="{FF2B5EF4-FFF2-40B4-BE49-F238E27FC236}">
                <a16:creationId xmlns:a16="http://schemas.microsoft.com/office/drawing/2014/main" id="{6E62DD19-9587-4D12-B5C1-E7CD10B626D7}"/>
              </a:ext>
            </a:extLst>
          </p:cNvPr>
          <p:cNvSpPr txBox="1"/>
          <p:nvPr/>
        </p:nvSpPr>
        <p:spPr>
          <a:xfrm>
            <a:off x="6476815" y="1882719"/>
            <a:ext cx="1563248" cy="369332"/>
          </a:xfrm>
          <a:prstGeom prst="rect">
            <a:avLst/>
          </a:prstGeom>
          <a:noFill/>
          <a:ln>
            <a:solidFill>
              <a:srgbClr val="FF0000"/>
            </a:solidFill>
          </a:ln>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18GHz ECRIS</a:t>
            </a:r>
            <a:endParaRPr kumimoji="1" lang="ja-JP" altLang="en-US" dirty="0">
              <a:latin typeface="Times New Roman" panose="02020603050405020304" pitchFamily="18" charset="0"/>
              <a:cs typeface="Times New Roman" panose="02020603050405020304" pitchFamily="18" charset="0"/>
            </a:endParaRPr>
          </a:p>
        </p:txBody>
      </p:sp>
      <p:sp>
        <p:nvSpPr>
          <p:cNvPr id="18" name="テキスト ボックス 17">
            <a:extLst>
              <a:ext uri="{FF2B5EF4-FFF2-40B4-BE49-F238E27FC236}">
                <a16:creationId xmlns:a16="http://schemas.microsoft.com/office/drawing/2014/main" id="{DFA338EB-07B4-420F-8BD7-FB2D50A34661}"/>
              </a:ext>
            </a:extLst>
          </p:cNvPr>
          <p:cNvSpPr txBox="1"/>
          <p:nvPr/>
        </p:nvSpPr>
        <p:spPr>
          <a:xfrm>
            <a:off x="9086078" y="1871961"/>
            <a:ext cx="1922321" cy="369332"/>
          </a:xfrm>
          <a:prstGeom prst="rect">
            <a:avLst/>
          </a:prstGeom>
          <a:noFill/>
          <a:ln>
            <a:solidFill>
              <a:srgbClr val="FF0000"/>
            </a:solidFill>
          </a:ln>
        </p:spPr>
        <p:txBody>
          <a:bodyPr wrap="none" rtlCol="0">
            <a:spAutoFit/>
          </a:bodyPr>
          <a:lstStyle/>
          <a:p>
            <a:r>
              <a:rPr lang="en-US" altLang="ja-JP" dirty="0">
                <a:latin typeface="Times New Roman" panose="02020603050405020304" pitchFamily="18" charset="0"/>
                <a:cs typeface="Times New Roman" panose="02020603050405020304" pitchFamily="18" charset="0"/>
              </a:rPr>
              <a:t>28GHz SC-ECRIS</a:t>
            </a:r>
            <a:endParaRPr kumimoji="1" lang="ja-JP" altLang="en-US" dirty="0">
              <a:latin typeface="Times New Roman" panose="02020603050405020304" pitchFamily="18" charset="0"/>
              <a:cs typeface="Times New Roman" panose="02020603050405020304" pitchFamily="18" charset="0"/>
            </a:endParaRPr>
          </a:p>
        </p:txBody>
      </p:sp>
      <p:cxnSp>
        <p:nvCxnSpPr>
          <p:cNvPr id="13" name="直線コネクタ 12">
            <a:extLst>
              <a:ext uri="{FF2B5EF4-FFF2-40B4-BE49-F238E27FC236}">
                <a16:creationId xmlns:a16="http://schemas.microsoft.com/office/drawing/2014/main" id="{9B41AD03-F79E-46A4-88B0-22A2D25CCA7E}"/>
              </a:ext>
            </a:extLst>
          </p:cNvPr>
          <p:cNvCxnSpPr>
            <a:stCxn id="15" idx="0"/>
          </p:cNvCxnSpPr>
          <p:nvPr/>
        </p:nvCxnSpPr>
        <p:spPr>
          <a:xfrm flipH="1" flipV="1">
            <a:off x="1484555" y="1452282"/>
            <a:ext cx="1627" cy="293683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92EC8986-D415-410C-91F3-C4E7E350170C}"/>
              </a:ext>
            </a:extLst>
          </p:cNvPr>
          <p:cNvCxnSpPr/>
          <p:nvPr/>
        </p:nvCxnSpPr>
        <p:spPr>
          <a:xfrm>
            <a:off x="1484555" y="1463040"/>
            <a:ext cx="544337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96478C46-08AF-4C25-8E35-95B7E1760C85}"/>
              </a:ext>
            </a:extLst>
          </p:cNvPr>
          <p:cNvCxnSpPr/>
          <p:nvPr/>
        </p:nvCxnSpPr>
        <p:spPr>
          <a:xfrm>
            <a:off x="6895652" y="1452282"/>
            <a:ext cx="0" cy="41967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6450E5BE-6CE0-4739-BA53-A611586690D5}"/>
              </a:ext>
            </a:extLst>
          </p:cNvPr>
          <p:cNvCxnSpPr>
            <a:cxnSpLocks/>
          </p:cNvCxnSpPr>
          <p:nvPr/>
        </p:nvCxnSpPr>
        <p:spPr>
          <a:xfrm flipV="1">
            <a:off x="5650663" y="1215614"/>
            <a:ext cx="0" cy="99533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3821EE55-9DDA-44D1-B8D1-6E6BFE5C47A4}"/>
              </a:ext>
            </a:extLst>
          </p:cNvPr>
          <p:cNvCxnSpPr>
            <a:cxnSpLocks/>
          </p:cNvCxnSpPr>
          <p:nvPr/>
        </p:nvCxnSpPr>
        <p:spPr>
          <a:xfrm flipV="1">
            <a:off x="5629378" y="1207870"/>
            <a:ext cx="4439376" cy="755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A47D1D0A-71DF-4DEB-9BC0-3DAFA9008470}"/>
              </a:ext>
            </a:extLst>
          </p:cNvPr>
          <p:cNvCxnSpPr>
            <a:cxnSpLocks/>
            <a:endCxn id="18" idx="0"/>
          </p:cNvCxnSpPr>
          <p:nvPr/>
        </p:nvCxnSpPr>
        <p:spPr>
          <a:xfrm>
            <a:off x="10026063" y="1207870"/>
            <a:ext cx="21176" cy="66409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DA4B6CA9-7395-41F8-A8AA-AD2F0B00B1CF}"/>
              </a:ext>
            </a:extLst>
          </p:cNvPr>
          <p:cNvSpPr txBox="1"/>
          <p:nvPr/>
        </p:nvSpPr>
        <p:spPr>
          <a:xfrm>
            <a:off x="5965003" y="3200051"/>
            <a:ext cx="1175322" cy="523220"/>
          </a:xfrm>
          <a:prstGeom prst="rect">
            <a:avLst/>
          </a:prstGeom>
          <a:noFill/>
        </p:spPr>
        <p:txBody>
          <a:bodyPr wrap="none" rtlCol="0">
            <a:spAutoFit/>
          </a:bodyPr>
          <a:lstStyle/>
          <a:p>
            <a:r>
              <a:rPr kumimoji="1" lang="en-US" altLang="ja-JP" sz="2800" b="1" dirty="0">
                <a:solidFill>
                  <a:srgbClr val="FF0000"/>
                </a:solidFill>
                <a:latin typeface="Times New Roman" panose="02020603050405020304" pitchFamily="18" charset="0"/>
                <a:cs typeface="Times New Roman" panose="02020603050405020304" pitchFamily="18" charset="0"/>
              </a:rPr>
              <a:t>~3e</a:t>
            </a:r>
            <a:r>
              <a:rPr kumimoji="1" lang="en-US" altLang="ja-JP" sz="2800" b="1" dirty="0">
                <a:solidFill>
                  <a:srgbClr val="FF0000"/>
                </a:solidFill>
                <a:latin typeface="Symbol" panose="05050102010706020507" pitchFamily="18" charset="2"/>
                <a:cs typeface="Times New Roman" panose="02020603050405020304" pitchFamily="18" charset="0"/>
              </a:rPr>
              <a:t>m</a:t>
            </a:r>
            <a:r>
              <a:rPr kumimoji="1" lang="en-US" altLang="ja-JP" sz="2800" b="1" dirty="0">
                <a:solidFill>
                  <a:srgbClr val="FF0000"/>
                </a:solidFill>
                <a:latin typeface="Times New Roman" panose="02020603050405020304" pitchFamily="18" charset="0"/>
                <a:cs typeface="Times New Roman" panose="02020603050405020304" pitchFamily="18" charset="0"/>
              </a:rPr>
              <a:t>A</a:t>
            </a:r>
            <a:endParaRPr kumimoji="1" lang="ja-JP" altLang="en-US" sz="2800" b="1" dirty="0">
              <a:solidFill>
                <a:srgbClr val="FF0000"/>
              </a:solidFill>
              <a:latin typeface="Times New Roman" panose="02020603050405020304" pitchFamily="18" charset="0"/>
              <a:cs typeface="Times New Roman" panose="02020603050405020304" pitchFamily="18" charset="0"/>
            </a:endParaRPr>
          </a:p>
        </p:txBody>
      </p:sp>
      <p:sp>
        <p:nvSpPr>
          <p:cNvPr id="35" name="テキスト ボックス 34">
            <a:extLst>
              <a:ext uri="{FF2B5EF4-FFF2-40B4-BE49-F238E27FC236}">
                <a16:creationId xmlns:a16="http://schemas.microsoft.com/office/drawing/2014/main" id="{8E46EABA-F5DD-41B4-BC5F-7D295C9F1C2D}"/>
              </a:ext>
            </a:extLst>
          </p:cNvPr>
          <p:cNvSpPr txBox="1"/>
          <p:nvPr/>
        </p:nvSpPr>
        <p:spPr>
          <a:xfrm>
            <a:off x="8221581" y="3198097"/>
            <a:ext cx="1534394" cy="523220"/>
          </a:xfrm>
          <a:prstGeom prst="rect">
            <a:avLst/>
          </a:prstGeom>
          <a:noFill/>
        </p:spPr>
        <p:txBody>
          <a:bodyPr wrap="none" rtlCol="0">
            <a:spAutoFit/>
          </a:bodyPr>
          <a:lstStyle/>
          <a:p>
            <a:r>
              <a:rPr kumimoji="1" lang="en-US" altLang="ja-JP" sz="2800" b="1" dirty="0">
                <a:solidFill>
                  <a:srgbClr val="FF0000"/>
                </a:solidFill>
                <a:latin typeface="Times New Roman" panose="02020603050405020304" pitchFamily="18" charset="0"/>
                <a:cs typeface="Times New Roman" panose="02020603050405020304" pitchFamily="18" charset="0"/>
              </a:rPr>
              <a:t>~180e</a:t>
            </a:r>
            <a:r>
              <a:rPr kumimoji="1" lang="en-US" altLang="ja-JP" sz="2800" b="1" dirty="0">
                <a:solidFill>
                  <a:srgbClr val="FF0000"/>
                </a:solidFill>
                <a:latin typeface="Symbol" panose="05050102010706020507" pitchFamily="18" charset="2"/>
                <a:cs typeface="Times New Roman" panose="02020603050405020304" pitchFamily="18" charset="0"/>
              </a:rPr>
              <a:t>m</a:t>
            </a:r>
            <a:r>
              <a:rPr kumimoji="1" lang="en-US" altLang="ja-JP" sz="2800" b="1" dirty="0">
                <a:solidFill>
                  <a:srgbClr val="FF0000"/>
                </a:solidFill>
                <a:latin typeface="Times New Roman" panose="02020603050405020304" pitchFamily="18" charset="0"/>
                <a:cs typeface="Times New Roman" panose="02020603050405020304" pitchFamily="18" charset="0"/>
              </a:rPr>
              <a:t>A</a:t>
            </a:r>
            <a:endParaRPr kumimoji="1" lang="ja-JP" altLang="en-US" sz="2800" b="1" dirty="0">
              <a:solidFill>
                <a:srgbClr val="FF0000"/>
              </a:solidFill>
              <a:latin typeface="Times New Roman" panose="02020603050405020304" pitchFamily="18" charset="0"/>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F1767623-D8C6-4BC0-9C87-362C06DF728D}"/>
              </a:ext>
            </a:extLst>
          </p:cNvPr>
          <p:cNvSpPr txBox="1"/>
          <p:nvPr/>
        </p:nvSpPr>
        <p:spPr>
          <a:xfrm>
            <a:off x="3638817" y="352945"/>
            <a:ext cx="5971891" cy="461665"/>
          </a:xfrm>
          <a:prstGeom prst="rect">
            <a:avLst/>
          </a:prstGeom>
          <a:noFill/>
        </p:spPr>
        <p:txBody>
          <a:bodyPr wrap="none" rtlCol="0">
            <a:spAutoFit/>
          </a:bodyPr>
          <a:lstStyle/>
          <a:p>
            <a:r>
              <a:rPr kumimoji="1" lang="en-US" altLang="ja-JP" sz="2400" dirty="0">
                <a:latin typeface="Times New Roman" panose="02020603050405020304" pitchFamily="18" charset="0"/>
                <a:cs typeface="Times New Roman" panose="02020603050405020304" pitchFamily="18" charset="0"/>
              </a:rPr>
              <a:t>Time evolution of the U</a:t>
            </a:r>
            <a:r>
              <a:rPr kumimoji="1" lang="en-US" altLang="ja-JP" sz="2400" baseline="30000" dirty="0">
                <a:latin typeface="Times New Roman" panose="02020603050405020304" pitchFamily="18" charset="0"/>
                <a:cs typeface="Times New Roman" panose="02020603050405020304" pitchFamily="18" charset="0"/>
              </a:rPr>
              <a:t>35+ </a:t>
            </a:r>
            <a:r>
              <a:rPr kumimoji="1" lang="en-US" altLang="ja-JP" sz="2400" dirty="0">
                <a:latin typeface="Times New Roman" panose="02020603050405020304" pitchFamily="18" charset="0"/>
                <a:cs typeface="Times New Roman" panose="02020603050405020304" pitchFamily="18" charset="0"/>
              </a:rPr>
              <a:t>ion beam intensity</a:t>
            </a:r>
            <a:endParaRPr kumimoji="1" lang="ja-JP" altLang="en-US" sz="2400" dirty="0">
              <a:latin typeface="Times New Roman" panose="02020603050405020304" pitchFamily="18" charset="0"/>
              <a:cs typeface="Times New Roman" panose="02020603050405020304" pitchFamily="18" charset="0"/>
            </a:endParaRPr>
          </a:p>
        </p:txBody>
      </p:sp>
      <p:sp>
        <p:nvSpPr>
          <p:cNvPr id="27" name="正方形/長方形 26">
            <a:extLst>
              <a:ext uri="{FF2B5EF4-FFF2-40B4-BE49-F238E27FC236}">
                <a16:creationId xmlns:a16="http://schemas.microsoft.com/office/drawing/2014/main" id="{B5DEA468-25FD-42C9-BCD2-5FDA361EC0C4}"/>
              </a:ext>
            </a:extLst>
          </p:cNvPr>
          <p:cNvSpPr/>
          <p:nvPr/>
        </p:nvSpPr>
        <p:spPr>
          <a:xfrm>
            <a:off x="6278427" y="5301500"/>
            <a:ext cx="2633777" cy="276999"/>
          </a:xfrm>
          <a:prstGeom prst="rect">
            <a:avLst/>
          </a:prstGeom>
        </p:spPr>
        <p:txBody>
          <a:bodyPr wrap="square">
            <a:spAutoFit/>
          </a:bodyPr>
          <a:lstStyle/>
          <a:p>
            <a:r>
              <a:rPr lang="en-US" altLang="ja-JP" sz="1200" dirty="0">
                <a:latin typeface="Times New Roman" panose="02020603050405020304" pitchFamily="18" charset="0"/>
                <a:cs typeface="Times New Roman" panose="02020603050405020304" pitchFamily="18" charset="0"/>
              </a:rPr>
              <a:t>T. Nakagawa, JPASJ 4, 180,(2007)</a:t>
            </a:r>
            <a:endParaRPr lang="ja-JP" alt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4131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500" fill="hold"/>
                                        <p:tgtEl>
                                          <p:spTgt spid="34"/>
                                        </p:tgtEl>
                                        <p:attrNameLst>
                                          <p:attrName>ppt_x</p:attrName>
                                        </p:attrNameLst>
                                      </p:cBhvr>
                                      <p:tavLst>
                                        <p:tav tm="0">
                                          <p:val>
                                            <p:strVal val="#ppt_x"/>
                                          </p:val>
                                        </p:tav>
                                        <p:tav tm="100000">
                                          <p:val>
                                            <p:strVal val="#ppt_x"/>
                                          </p:val>
                                        </p:tav>
                                      </p:tavLst>
                                    </p:anim>
                                    <p:anim calcmode="lin" valueType="num">
                                      <p:cBhvr additive="base">
                                        <p:cTn id="32" dur="500" fill="hold"/>
                                        <p:tgtEl>
                                          <p:spTgt spid="3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500" fill="hold"/>
                                        <p:tgtEl>
                                          <p:spTgt spid="27"/>
                                        </p:tgtEl>
                                        <p:attrNameLst>
                                          <p:attrName>ppt_x</p:attrName>
                                        </p:attrNameLst>
                                      </p:cBhvr>
                                      <p:tavLst>
                                        <p:tav tm="0">
                                          <p:val>
                                            <p:strVal val="#ppt_x"/>
                                          </p:val>
                                        </p:tav>
                                        <p:tav tm="100000">
                                          <p:val>
                                            <p:strVal val="#ppt_x"/>
                                          </p:val>
                                        </p:tav>
                                      </p:tavLst>
                                    </p:anim>
                                    <p:anim calcmode="lin" valueType="num">
                                      <p:cBhvr additive="base">
                                        <p:cTn id="3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500" fill="hold"/>
                                        <p:tgtEl>
                                          <p:spTgt spid="23"/>
                                        </p:tgtEl>
                                        <p:attrNameLst>
                                          <p:attrName>ppt_x</p:attrName>
                                        </p:attrNameLst>
                                      </p:cBhvr>
                                      <p:tavLst>
                                        <p:tav tm="0">
                                          <p:val>
                                            <p:strVal val="#ppt_x"/>
                                          </p:val>
                                        </p:tav>
                                        <p:tav tm="100000">
                                          <p:val>
                                            <p:strVal val="#ppt_x"/>
                                          </p:val>
                                        </p:tav>
                                      </p:tavLst>
                                    </p:anim>
                                    <p:anim calcmode="lin" valueType="num">
                                      <p:cBhvr additive="base">
                                        <p:cTn id="46" dur="500" fill="hold"/>
                                        <p:tgtEl>
                                          <p:spTgt spid="23"/>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ppt_x"/>
                                          </p:val>
                                        </p:tav>
                                        <p:tav tm="100000">
                                          <p:val>
                                            <p:strVal val="#ppt_x"/>
                                          </p:val>
                                        </p:tav>
                                      </p:tavLst>
                                    </p:anim>
                                    <p:anim calcmode="lin" valueType="num">
                                      <p:cBhvr additive="base">
                                        <p:cTn id="50" dur="500" fill="hold"/>
                                        <p:tgtEl>
                                          <p:spTgt spid="24"/>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500" fill="hold"/>
                                        <p:tgtEl>
                                          <p:spTgt spid="18"/>
                                        </p:tgtEl>
                                        <p:attrNameLst>
                                          <p:attrName>ppt_x</p:attrName>
                                        </p:attrNameLst>
                                      </p:cBhvr>
                                      <p:tavLst>
                                        <p:tav tm="0">
                                          <p:val>
                                            <p:strVal val="#ppt_x"/>
                                          </p:val>
                                        </p:tav>
                                        <p:tav tm="100000">
                                          <p:val>
                                            <p:strVal val="#ppt_x"/>
                                          </p:val>
                                        </p:tav>
                                      </p:tavLst>
                                    </p:anim>
                                    <p:anim calcmode="lin" valueType="num">
                                      <p:cBhvr additive="base">
                                        <p:cTn id="58" dur="500" fill="hold"/>
                                        <p:tgtEl>
                                          <p:spTgt spid="18"/>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additive="base">
                                        <p:cTn id="61" dur="500" fill="hold"/>
                                        <p:tgtEl>
                                          <p:spTgt spid="35"/>
                                        </p:tgtEl>
                                        <p:attrNameLst>
                                          <p:attrName>ppt_x</p:attrName>
                                        </p:attrNameLst>
                                      </p:cBhvr>
                                      <p:tavLst>
                                        <p:tav tm="0">
                                          <p:val>
                                            <p:strVal val="#ppt_x"/>
                                          </p:val>
                                        </p:tav>
                                        <p:tav tm="100000">
                                          <p:val>
                                            <p:strVal val="#ppt_x"/>
                                          </p:val>
                                        </p:tav>
                                      </p:tavLst>
                                    </p:anim>
                                    <p:anim calcmode="lin" valueType="num">
                                      <p:cBhvr additive="base">
                                        <p:cTn id="62" dur="500" fill="hold"/>
                                        <p:tgtEl>
                                          <p:spTgt spid="35"/>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additive="base">
                                        <p:cTn id="65" dur="500" fill="hold"/>
                                        <p:tgtEl>
                                          <p:spTgt spid="14"/>
                                        </p:tgtEl>
                                        <p:attrNameLst>
                                          <p:attrName>ppt_x</p:attrName>
                                        </p:attrNameLst>
                                      </p:cBhvr>
                                      <p:tavLst>
                                        <p:tav tm="0">
                                          <p:val>
                                            <p:strVal val="#ppt_x"/>
                                          </p:val>
                                        </p:tav>
                                        <p:tav tm="100000">
                                          <p:val>
                                            <p:strVal val="#ppt_x"/>
                                          </p:val>
                                        </p:tav>
                                      </p:tavLst>
                                    </p:anim>
                                    <p:anim calcmode="lin" valueType="num">
                                      <p:cBhvr additive="base">
                                        <p:cTn id="6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34" grpId="0"/>
      <p:bldP spid="35"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1379E63-A486-4ED5-8824-C0B96FBCC2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276" y="374146"/>
            <a:ext cx="1938017" cy="516805"/>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pic>
      <p:cxnSp>
        <p:nvCxnSpPr>
          <p:cNvPr id="5" name="直線コネクタ 4">
            <a:extLst>
              <a:ext uri="{FF2B5EF4-FFF2-40B4-BE49-F238E27FC236}">
                <a16:creationId xmlns:a16="http://schemas.microsoft.com/office/drawing/2014/main" id="{F6D575C6-2021-42BA-BFA1-979866F6554D}"/>
              </a:ext>
            </a:extLst>
          </p:cNvPr>
          <p:cNvCxnSpPr/>
          <p:nvPr/>
        </p:nvCxnSpPr>
        <p:spPr>
          <a:xfrm flipV="1">
            <a:off x="181276" y="881568"/>
            <a:ext cx="11632445" cy="33589"/>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E1FCEFC4-022D-4076-BAA9-535675C14529}"/>
              </a:ext>
            </a:extLst>
          </p:cNvPr>
          <p:cNvSpPr/>
          <p:nvPr/>
        </p:nvSpPr>
        <p:spPr>
          <a:xfrm>
            <a:off x="2289312" y="173682"/>
            <a:ext cx="8515203" cy="707886"/>
          </a:xfrm>
          <a:prstGeom prst="rect">
            <a:avLst/>
          </a:prstGeom>
        </p:spPr>
        <p:txBody>
          <a:bodyPr wrap="square">
            <a:spAutoFit/>
          </a:bodyPr>
          <a:lstStyle/>
          <a:p>
            <a:pPr algn="just">
              <a:spcAft>
                <a:spcPts val="0"/>
              </a:spcAft>
            </a:pPr>
            <a:r>
              <a:rPr lang="ja-JP" altLang="ja-JP"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High performance ECR ion sources development at RIKEN and their impact to heavy ion accelerators.</a:t>
            </a:r>
            <a:endParaRPr lang="ja-JP" altLang="ja-JP" sz="2000" b="1" dirty="0">
              <a:effectLst/>
              <a:latin typeface="Times New Roman" panose="02020603050405020304" pitchFamily="18" charset="0"/>
              <a:ea typeface="DengXian" panose="02010600030101010101" pitchFamily="2" charset="-122"/>
              <a:cs typeface="Times New Roman" panose="02020603050405020304" pitchFamily="18" charset="0"/>
            </a:endParaRPr>
          </a:p>
        </p:txBody>
      </p:sp>
      <p:sp>
        <p:nvSpPr>
          <p:cNvPr id="6" name="正方形/長方形 5">
            <a:extLst>
              <a:ext uri="{FF2B5EF4-FFF2-40B4-BE49-F238E27FC236}">
                <a16:creationId xmlns:a16="http://schemas.microsoft.com/office/drawing/2014/main" id="{EEED98BA-8559-47C7-BC2B-99EA992D0044}"/>
              </a:ext>
            </a:extLst>
          </p:cNvPr>
          <p:cNvSpPr/>
          <p:nvPr/>
        </p:nvSpPr>
        <p:spPr>
          <a:xfrm>
            <a:off x="5316374" y="1019593"/>
            <a:ext cx="6351369" cy="338554"/>
          </a:xfrm>
          <a:prstGeom prst="rect">
            <a:avLst/>
          </a:prstGeom>
        </p:spPr>
        <p:txBody>
          <a:bodyPr wrap="square">
            <a:spAutoFit/>
          </a:bodyPr>
          <a:lstStyle/>
          <a:p>
            <a:pPr algn="just">
              <a:spcAft>
                <a:spcPts val="0"/>
              </a:spcAft>
            </a:pPr>
            <a:r>
              <a:rPr lang="en-US" altLang="ja-JP" sz="1600" b="1" dirty="0">
                <a:effectLst/>
                <a:latin typeface="Times New Roman" panose="02020603050405020304" pitchFamily="18" charset="0"/>
                <a:ea typeface="DengXian" panose="02010600030101010101" pitchFamily="2" charset="-122"/>
                <a:cs typeface="Times New Roman" panose="02020603050405020304" pitchFamily="18" charset="0"/>
              </a:rPr>
              <a:t>T. Nakagawa (Nishina center for accelerator based science, RIKEN)</a:t>
            </a:r>
            <a:endParaRPr lang="ja-JP" altLang="ja-JP" sz="1600" b="1" dirty="0">
              <a:effectLst/>
              <a:latin typeface="Times New Roman" panose="02020603050405020304" pitchFamily="18" charset="0"/>
              <a:ea typeface="DengXian" panose="02010600030101010101" pitchFamily="2" charset="-122"/>
              <a:cs typeface="Times New Roman" panose="02020603050405020304" pitchFamily="18" charset="0"/>
            </a:endParaRPr>
          </a:p>
        </p:txBody>
      </p:sp>
      <p:sp>
        <p:nvSpPr>
          <p:cNvPr id="7" name="テキスト ボックス 6">
            <a:extLst>
              <a:ext uri="{FF2B5EF4-FFF2-40B4-BE49-F238E27FC236}">
                <a16:creationId xmlns:a16="http://schemas.microsoft.com/office/drawing/2014/main" id="{E4B5EC2D-E34C-4E7B-B484-2F84DA7E9B3F}"/>
              </a:ext>
            </a:extLst>
          </p:cNvPr>
          <p:cNvSpPr txBox="1"/>
          <p:nvPr/>
        </p:nvSpPr>
        <p:spPr>
          <a:xfrm>
            <a:off x="422274" y="2128735"/>
            <a:ext cx="6052527" cy="3908762"/>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buAutoNum type="arabicPeriod"/>
            </a:pPr>
            <a:r>
              <a:rPr lang="en-US" altLang="ja-JP" sz="20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Introduction</a:t>
            </a:r>
          </a:p>
          <a:p>
            <a:pPr marL="1257300" lvl="2" indent="-342900">
              <a:buAutoNum type="arabicPeriod"/>
            </a:pPr>
            <a:r>
              <a:rPr lang="en-US" altLang="ja-JP" sz="16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RIBF and SHE search exp.</a:t>
            </a:r>
          </a:p>
          <a:p>
            <a:pPr marL="1257300" lvl="2" indent="-342900">
              <a:buAutoNum type="arabicPeriod"/>
            </a:pPr>
            <a:r>
              <a:rPr lang="en-US" altLang="ja-JP" sz="16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Brief history</a:t>
            </a:r>
          </a:p>
          <a:p>
            <a:pPr marL="1257300" lvl="2" indent="-342900">
              <a:buAutoNum type="arabicPeriod"/>
            </a:pPr>
            <a:r>
              <a:rPr lang="en-US" altLang="ja-JP" sz="16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Upgrade plan</a:t>
            </a:r>
            <a:endParaRPr lang="en-US" altLang="ja-JP" sz="20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endParaRPr>
          </a:p>
          <a:p>
            <a:pPr marL="342900" indent="-342900">
              <a:buAutoNum type="arabicPeriod"/>
            </a:pPr>
            <a:r>
              <a:rPr lang="en-US" altLang="ja-JP" sz="20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Ion source</a:t>
            </a:r>
          </a:p>
          <a:p>
            <a:pPr marL="800100" lvl="1" indent="-342900">
              <a:buAutoNum type="arabicPeriod"/>
            </a:pPr>
            <a:r>
              <a:rPr lang="en-US" altLang="ja-JP"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Structure</a:t>
            </a:r>
          </a:p>
          <a:p>
            <a:pPr marL="800100" lvl="1" indent="-342900">
              <a:buAutoNum type="arabicPeriod"/>
            </a:pPr>
            <a:r>
              <a:rPr lang="en-US" altLang="ja-JP"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High temp. oven</a:t>
            </a:r>
          </a:p>
          <a:p>
            <a:pPr marL="342900" indent="-342900">
              <a:buFontTx/>
              <a:buAutoNum type="arabicPeriod"/>
            </a:pPr>
            <a:r>
              <a:rPr lang="en-US" altLang="ja-JP" sz="2000" b="1" dirty="0">
                <a:latin typeface="Times New Roman" panose="02020603050405020304" pitchFamily="18" charset="0"/>
                <a:ea typeface="Arial Unicode MS" panose="020B0604020202020204" pitchFamily="50" charset="-128"/>
                <a:cs typeface="Times New Roman" panose="02020603050405020304" pitchFamily="18" charset="0"/>
              </a:rPr>
              <a:t>Production of U ion beam(RIBF)</a:t>
            </a:r>
          </a:p>
          <a:p>
            <a:pPr marL="1257300" lvl="2" indent="-342900">
              <a:buAutoNum type="arabicPeriod"/>
            </a:pPr>
            <a:r>
              <a:rPr lang="en-US" altLang="ja-JP" sz="16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Beam intensity (Consumption rate of material)</a:t>
            </a:r>
          </a:p>
          <a:p>
            <a:pPr marL="1257300" lvl="2" indent="-342900">
              <a:buAutoNum type="arabicPeriod"/>
            </a:pPr>
            <a:r>
              <a:rPr lang="en-US" altLang="ja-JP" sz="1600" b="1" dirty="0">
                <a:latin typeface="Times New Roman" panose="02020603050405020304" pitchFamily="18" charset="0"/>
                <a:ea typeface="Arial Unicode MS" panose="020B0604020202020204" pitchFamily="50" charset="-128"/>
                <a:cs typeface="Times New Roman" panose="02020603050405020304" pitchFamily="18" charset="0"/>
              </a:rPr>
              <a:t>Emittance ( Space charge effect)</a:t>
            </a:r>
          </a:p>
          <a:p>
            <a:pPr marL="342900" indent="-342900">
              <a:buAutoNum type="arabicPeriod"/>
            </a:pPr>
            <a:r>
              <a:rPr lang="en-US" altLang="ja-JP" sz="20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 Production of V ion beam(SHE)</a:t>
            </a:r>
          </a:p>
          <a:p>
            <a:pPr marL="1257300" lvl="2" indent="-342900">
              <a:buAutoNum type="arabicPeriod"/>
            </a:pPr>
            <a:r>
              <a:rPr kumimoji="1" lang="en-US" altLang="ja-JP" sz="16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Beam intensity(consumption rate)</a:t>
            </a:r>
          </a:p>
          <a:p>
            <a:pPr marL="1257300" lvl="2" indent="-342900">
              <a:buAutoNum type="arabicPeriod"/>
            </a:pPr>
            <a:r>
              <a:rPr lang="en-US" altLang="ja-JP" sz="16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Emittance and emittance slit</a:t>
            </a:r>
            <a:endParaRPr kumimoji="1" lang="en-US" altLang="ja-JP" sz="16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endParaRPr>
          </a:p>
          <a:p>
            <a:pPr marL="342900" indent="-342900">
              <a:buAutoNum type="arabicPeriod"/>
            </a:pPr>
            <a:r>
              <a:rPr lang="en-US" altLang="ja-JP" sz="20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C</a:t>
            </a:r>
            <a:r>
              <a:rPr kumimoji="1" lang="en-US" altLang="ja-JP" sz="20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onclusion</a:t>
            </a:r>
            <a:r>
              <a:rPr lang="ja-JP" altLang="en-US" sz="20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 </a:t>
            </a:r>
            <a:r>
              <a:rPr lang="en-US" altLang="ja-JP" sz="20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and Next step</a:t>
            </a:r>
            <a:endParaRPr kumimoji="1" lang="ja-JP" altLang="en-US" sz="20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endParaRPr>
          </a:p>
        </p:txBody>
      </p:sp>
      <p:pic>
        <p:nvPicPr>
          <p:cNvPr id="8" name="Picture 2" descr="RILAC 2 ion source room 20130626">
            <a:extLst>
              <a:ext uri="{FF2B5EF4-FFF2-40B4-BE49-F238E27FC236}">
                <a16:creationId xmlns:a16="http://schemas.microsoft.com/office/drawing/2014/main" id="{848742ED-8E79-494D-89AE-3D1F1F7AD79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6061" y="3558350"/>
            <a:ext cx="2950945" cy="1930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イメージ" descr="イメージ">
            <a:extLst>
              <a:ext uri="{FF2B5EF4-FFF2-40B4-BE49-F238E27FC236}">
                <a16:creationId xmlns:a16="http://schemas.microsoft.com/office/drawing/2014/main" id="{26302419-441B-4B72-BE95-6E2ACF3BD546}"/>
              </a:ext>
            </a:extLst>
          </p:cNvPr>
          <p:cNvPicPr>
            <a:picLocks noChangeAspect="1"/>
          </p:cNvPicPr>
          <p:nvPr/>
        </p:nvPicPr>
        <p:blipFill>
          <a:blip r:embed="rId4">
            <a:extLst/>
          </a:blip>
          <a:stretch>
            <a:fillRect/>
          </a:stretch>
        </p:blipFill>
        <p:spPr>
          <a:xfrm>
            <a:off x="7123723" y="1780704"/>
            <a:ext cx="4393412" cy="1648296"/>
          </a:xfrm>
          <a:prstGeom prst="rect">
            <a:avLst/>
          </a:prstGeom>
          <a:ln w="12700">
            <a:miter lim="400000"/>
          </a:ln>
        </p:spPr>
      </p:pic>
      <p:grpSp>
        <p:nvGrpSpPr>
          <p:cNvPr id="12" name="グループ化 11">
            <a:extLst>
              <a:ext uri="{FF2B5EF4-FFF2-40B4-BE49-F238E27FC236}">
                <a16:creationId xmlns:a16="http://schemas.microsoft.com/office/drawing/2014/main" id="{4A111323-3FD8-4BD8-B38B-CB879453F5AC}"/>
              </a:ext>
            </a:extLst>
          </p:cNvPr>
          <p:cNvGrpSpPr/>
          <p:nvPr/>
        </p:nvGrpSpPr>
        <p:grpSpPr>
          <a:xfrm>
            <a:off x="7234662" y="6291397"/>
            <a:ext cx="4714681" cy="584775"/>
            <a:chOff x="7234663" y="6291397"/>
            <a:chExt cx="4167478" cy="584775"/>
          </a:xfrm>
        </p:grpSpPr>
        <p:sp>
          <p:nvSpPr>
            <p:cNvPr id="10" name="正方形/長方形 9">
              <a:extLst>
                <a:ext uri="{FF2B5EF4-FFF2-40B4-BE49-F238E27FC236}">
                  <a16:creationId xmlns:a16="http://schemas.microsoft.com/office/drawing/2014/main" id="{E18F2EBA-EC01-4B4E-9F3D-4BD7228149BE}"/>
                </a:ext>
              </a:extLst>
            </p:cNvPr>
            <p:cNvSpPr/>
            <p:nvPr/>
          </p:nvSpPr>
          <p:spPr>
            <a:xfrm>
              <a:off x="7496061" y="6291397"/>
              <a:ext cx="3906080" cy="584775"/>
            </a:xfrm>
            <a:prstGeom prst="rect">
              <a:avLst/>
            </a:prstGeom>
          </p:spPr>
          <p:txBody>
            <a:bodyPr wrap="square">
              <a:spAutoFit/>
            </a:bodyPr>
            <a:lstStyle/>
            <a:p>
              <a:pPr algn="just">
                <a:spcAft>
                  <a:spcPts val="0"/>
                </a:spcAft>
              </a:pPr>
              <a:r>
                <a:rPr lang="en-US" altLang="ja-JP" sz="1600" b="1" dirty="0">
                  <a:effectLst/>
                  <a:latin typeface="Times New Roman" panose="02020603050405020304" pitchFamily="18" charset="0"/>
                  <a:ea typeface="DengXian" panose="02010600030101010101" pitchFamily="2" charset="-122"/>
                  <a:cs typeface="Times New Roman" panose="02020603050405020304" pitchFamily="18" charset="0"/>
                </a:rPr>
                <a:t>Cyclotron 2022 (Dec. 5-9, 2022, Beijing, China)</a:t>
              </a:r>
              <a:endParaRPr lang="ja-JP" altLang="ja-JP" sz="1600" b="1" dirty="0">
                <a:effectLst/>
                <a:latin typeface="Times New Roman" panose="02020603050405020304" pitchFamily="18" charset="0"/>
                <a:ea typeface="DengXian" panose="02010600030101010101" pitchFamily="2" charset="-122"/>
                <a:cs typeface="Times New Roman" panose="02020603050405020304" pitchFamily="18" charset="0"/>
              </a:endParaRPr>
            </a:p>
          </p:txBody>
        </p:sp>
        <p:pic>
          <p:nvPicPr>
            <p:cNvPr id="11" name="図 10">
              <a:extLst>
                <a:ext uri="{FF2B5EF4-FFF2-40B4-BE49-F238E27FC236}">
                  <a16:creationId xmlns:a16="http://schemas.microsoft.com/office/drawing/2014/main" id="{84226A7D-9F4F-4EC6-9482-DBD7AC1609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4663" y="6321555"/>
              <a:ext cx="261398" cy="278238"/>
            </a:xfrm>
            <a:prstGeom prst="rect">
              <a:avLst/>
            </a:prstGeom>
            <a:solidFill>
              <a:schemeClr val="accent6">
                <a:lumMod val="60000"/>
                <a:lumOff val="40000"/>
              </a:schemeClr>
            </a:solidFill>
          </p:spPr>
        </p:pic>
      </p:grpSp>
    </p:spTree>
    <p:extLst>
      <p:ext uri="{BB962C8B-B14F-4D97-AF65-F5344CB8AC3E}">
        <p14:creationId xmlns:p14="http://schemas.microsoft.com/office/powerpoint/2010/main" val="745309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1379E63-A486-4ED5-8824-C0B96FBCC2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276" y="374146"/>
            <a:ext cx="1938017" cy="516805"/>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pic>
      <p:cxnSp>
        <p:nvCxnSpPr>
          <p:cNvPr id="5" name="直線コネクタ 4">
            <a:extLst>
              <a:ext uri="{FF2B5EF4-FFF2-40B4-BE49-F238E27FC236}">
                <a16:creationId xmlns:a16="http://schemas.microsoft.com/office/drawing/2014/main" id="{F6D575C6-2021-42BA-BFA1-979866F6554D}"/>
              </a:ext>
            </a:extLst>
          </p:cNvPr>
          <p:cNvCxnSpPr/>
          <p:nvPr/>
        </p:nvCxnSpPr>
        <p:spPr>
          <a:xfrm flipV="1">
            <a:off x="181276" y="881568"/>
            <a:ext cx="11632445" cy="33589"/>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6" name="グループ化 5">
            <a:extLst>
              <a:ext uri="{FF2B5EF4-FFF2-40B4-BE49-F238E27FC236}">
                <a16:creationId xmlns:a16="http://schemas.microsoft.com/office/drawing/2014/main" id="{1F522CF4-BE77-48EB-B86A-CA829A6314C9}"/>
              </a:ext>
            </a:extLst>
          </p:cNvPr>
          <p:cNvGrpSpPr/>
          <p:nvPr/>
        </p:nvGrpSpPr>
        <p:grpSpPr>
          <a:xfrm>
            <a:off x="7234662" y="6291397"/>
            <a:ext cx="4957337" cy="584775"/>
            <a:chOff x="7234663" y="6291397"/>
            <a:chExt cx="4167478" cy="584775"/>
          </a:xfrm>
        </p:grpSpPr>
        <p:sp>
          <p:nvSpPr>
            <p:cNvPr id="7" name="正方形/長方形 6">
              <a:extLst>
                <a:ext uri="{FF2B5EF4-FFF2-40B4-BE49-F238E27FC236}">
                  <a16:creationId xmlns:a16="http://schemas.microsoft.com/office/drawing/2014/main" id="{6BB1971F-1D54-4DD8-88C4-7E6C49A8AD20}"/>
                </a:ext>
              </a:extLst>
            </p:cNvPr>
            <p:cNvSpPr/>
            <p:nvPr/>
          </p:nvSpPr>
          <p:spPr>
            <a:xfrm>
              <a:off x="7496061" y="6291397"/>
              <a:ext cx="3906080" cy="584775"/>
            </a:xfrm>
            <a:prstGeom prst="rect">
              <a:avLst/>
            </a:prstGeom>
          </p:spPr>
          <p:txBody>
            <a:bodyPr wrap="square">
              <a:spAutoFit/>
            </a:bodyPr>
            <a:lstStyle/>
            <a:p>
              <a:pPr algn="just">
                <a:spcAft>
                  <a:spcPts val="0"/>
                </a:spcAft>
              </a:pPr>
              <a:r>
                <a:rPr lang="en-US" altLang="ja-JP" sz="1600" b="1" dirty="0">
                  <a:effectLst/>
                  <a:latin typeface="Times New Roman" panose="02020603050405020304" pitchFamily="18" charset="0"/>
                  <a:ea typeface="DengXian" panose="02010600030101010101" pitchFamily="2" charset="-122"/>
                  <a:cs typeface="Times New Roman" panose="02020603050405020304" pitchFamily="18" charset="0"/>
                </a:rPr>
                <a:t>Cyclotron 2022 (Dec. 5-9, 2022, Beijing, China)</a:t>
              </a:r>
              <a:endParaRPr lang="ja-JP" altLang="ja-JP" sz="1600" b="1" dirty="0">
                <a:effectLst/>
                <a:latin typeface="Times New Roman" panose="02020603050405020304" pitchFamily="18" charset="0"/>
                <a:ea typeface="DengXian" panose="02010600030101010101" pitchFamily="2" charset="-122"/>
                <a:cs typeface="Times New Roman" panose="02020603050405020304" pitchFamily="18" charset="0"/>
              </a:endParaRPr>
            </a:p>
          </p:txBody>
        </p:sp>
        <p:pic>
          <p:nvPicPr>
            <p:cNvPr id="8" name="図 7">
              <a:extLst>
                <a:ext uri="{FF2B5EF4-FFF2-40B4-BE49-F238E27FC236}">
                  <a16:creationId xmlns:a16="http://schemas.microsoft.com/office/drawing/2014/main" id="{F0F7DF94-B61A-47A3-B843-5809EED924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4663" y="6321555"/>
              <a:ext cx="261398" cy="278238"/>
            </a:xfrm>
            <a:prstGeom prst="rect">
              <a:avLst/>
            </a:prstGeom>
            <a:solidFill>
              <a:schemeClr val="accent6">
                <a:lumMod val="60000"/>
                <a:lumOff val="40000"/>
              </a:schemeClr>
            </a:solidFill>
          </p:spPr>
        </p:pic>
      </p:grpSp>
      <p:grpSp>
        <p:nvGrpSpPr>
          <p:cNvPr id="17" name="グループ化 16">
            <a:extLst>
              <a:ext uri="{FF2B5EF4-FFF2-40B4-BE49-F238E27FC236}">
                <a16:creationId xmlns:a16="http://schemas.microsoft.com/office/drawing/2014/main" id="{C6D37B07-AB80-40D8-8F60-990EBC336775}"/>
              </a:ext>
            </a:extLst>
          </p:cNvPr>
          <p:cNvGrpSpPr/>
          <p:nvPr/>
        </p:nvGrpSpPr>
        <p:grpSpPr>
          <a:xfrm>
            <a:off x="424803" y="1292713"/>
            <a:ext cx="3825172" cy="4132727"/>
            <a:chOff x="1150284" y="1214471"/>
            <a:chExt cx="4181661" cy="4517879"/>
          </a:xfrm>
        </p:grpSpPr>
        <p:grpSp>
          <p:nvGrpSpPr>
            <p:cNvPr id="9" name="グループ化 8">
              <a:extLst>
                <a:ext uri="{FF2B5EF4-FFF2-40B4-BE49-F238E27FC236}">
                  <a16:creationId xmlns:a16="http://schemas.microsoft.com/office/drawing/2014/main" id="{F73A1DA8-9CD7-4106-8C3A-44F267B659FE}"/>
                </a:ext>
              </a:extLst>
            </p:cNvPr>
            <p:cNvGrpSpPr/>
            <p:nvPr/>
          </p:nvGrpSpPr>
          <p:grpSpPr>
            <a:xfrm>
              <a:off x="1150284" y="1214471"/>
              <a:ext cx="4181661" cy="4517879"/>
              <a:chOff x="1150284" y="1178644"/>
              <a:chExt cx="4181661" cy="4517879"/>
            </a:xfrm>
          </p:grpSpPr>
          <p:pic>
            <p:nvPicPr>
              <p:cNvPr id="12" name="図 11">
                <a:extLst>
                  <a:ext uri="{FF2B5EF4-FFF2-40B4-BE49-F238E27FC236}">
                    <a16:creationId xmlns:a16="http://schemas.microsoft.com/office/drawing/2014/main" id="{9618B9BD-7CDF-4B1E-9227-432534F2211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50284" y="1681791"/>
                <a:ext cx="4181661" cy="4014732"/>
              </a:xfrm>
              <a:prstGeom prst="rect">
                <a:avLst/>
              </a:prstGeom>
              <a:noFill/>
              <a:ln>
                <a:noFill/>
              </a:ln>
            </p:spPr>
          </p:pic>
          <p:sp>
            <p:nvSpPr>
              <p:cNvPr id="2" name="テキスト ボックス 1">
                <a:extLst>
                  <a:ext uri="{FF2B5EF4-FFF2-40B4-BE49-F238E27FC236}">
                    <a16:creationId xmlns:a16="http://schemas.microsoft.com/office/drawing/2014/main" id="{9CC35B65-F830-4055-BFB9-EBBB3C530A84}"/>
                  </a:ext>
                </a:extLst>
              </p:cNvPr>
              <p:cNvSpPr txBox="1"/>
              <p:nvPr/>
            </p:nvSpPr>
            <p:spPr>
              <a:xfrm>
                <a:off x="1150284" y="1178644"/>
                <a:ext cx="3810059" cy="437398"/>
              </a:xfrm>
              <a:prstGeom prst="rect">
                <a:avLst/>
              </a:prstGeom>
              <a:noFill/>
            </p:spPr>
            <p:txBody>
              <a:bodyPr wrap="none" rtlCol="0">
                <a:spAutoFit/>
              </a:bodyPr>
              <a:lstStyle/>
              <a:p>
                <a:r>
                  <a:rPr kumimoji="1" lang="en-US" altLang="ja-JP" sz="2000" dirty="0">
                    <a:latin typeface="Times New Roman" panose="02020603050405020304" pitchFamily="18" charset="0"/>
                    <a:cs typeface="Times New Roman" panose="02020603050405020304" pitchFamily="18" charset="0"/>
                  </a:rPr>
                  <a:t>Emittance vs. microwave power</a:t>
                </a:r>
                <a:endParaRPr kumimoji="1" lang="ja-JP" altLang="en-US" sz="2000" dirty="0">
                  <a:latin typeface="Times New Roman" panose="02020603050405020304" pitchFamily="18" charset="0"/>
                  <a:cs typeface="Times New Roman" panose="02020603050405020304" pitchFamily="18" charset="0"/>
                </a:endParaRPr>
              </a:p>
            </p:txBody>
          </p:sp>
        </p:grpSp>
        <p:sp>
          <p:nvSpPr>
            <p:cNvPr id="11" name="テキスト ボックス 10">
              <a:extLst>
                <a:ext uri="{FF2B5EF4-FFF2-40B4-BE49-F238E27FC236}">
                  <a16:creationId xmlns:a16="http://schemas.microsoft.com/office/drawing/2014/main" id="{A2A04CA5-13A6-45F1-B29E-FD04D42029F4}"/>
                </a:ext>
              </a:extLst>
            </p:cNvPr>
            <p:cNvSpPr txBox="1"/>
            <p:nvPr/>
          </p:nvSpPr>
          <p:spPr>
            <a:xfrm>
              <a:off x="3574047" y="2166680"/>
              <a:ext cx="1172116" cy="461665"/>
            </a:xfrm>
            <a:prstGeom prst="rect">
              <a:avLst/>
            </a:prstGeom>
            <a:noFill/>
          </p:spPr>
          <p:txBody>
            <a:bodyPr wrap="none" rtlCol="0">
              <a:spAutoFit/>
            </a:bodyPr>
            <a:lstStyle/>
            <a:p>
              <a:r>
                <a:rPr kumimoji="1" lang="en-US" altLang="ja-JP" sz="2400" dirty="0">
                  <a:latin typeface="Times New Roman" panose="02020603050405020304" pitchFamily="18" charset="0"/>
                  <a:cs typeface="Times New Roman" panose="02020603050405020304" pitchFamily="18" charset="0"/>
                </a:rPr>
                <a:t>U</a:t>
              </a:r>
              <a:r>
                <a:rPr kumimoji="1" lang="en-US" altLang="ja-JP" sz="2400" baseline="30000" dirty="0">
                  <a:latin typeface="Times New Roman" panose="02020603050405020304" pitchFamily="18" charset="0"/>
                  <a:cs typeface="Times New Roman" panose="02020603050405020304" pitchFamily="18" charset="0"/>
                </a:rPr>
                <a:t>35+ </a:t>
              </a:r>
              <a:r>
                <a:rPr kumimoji="1" lang="en-US" altLang="ja-JP" sz="2400" dirty="0">
                  <a:latin typeface="Times New Roman" panose="02020603050405020304" pitchFamily="18" charset="0"/>
                  <a:cs typeface="Times New Roman" panose="02020603050405020304" pitchFamily="18" charset="0"/>
                </a:rPr>
                <a:t>ion</a:t>
              </a:r>
              <a:endParaRPr kumimoji="1" lang="ja-JP" altLang="en-US" sz="2400" dirty="0">
                <a:latin typeface="Times New Roman" panose="02020603050405020304" pitchFamily="18" charset="0"/>
                <a:cs typeface="Times New Roman" panose="02020603050405020304" pitchFamily="18" charset="0"/>
              </a:endParaRPr>
            </a:p>
          </p:txBody>
        </p:sp>
      </p:grpSp>
      <p:grpSp>
        <p:nvGrpSpPr>
          <p:cNvPr id="18" name="グループ化 17">
            <a:extLst>
              <a:ext uri="{FF2B5EF4-FFF2-40B4-BE49-F238E27FC236}">
                <a16:creationId xmlns:a16="http://schemas.microsoft.com/office/drawing/2014/main" id="{0394E0D6-6920-47C2-BECE-26A3BDE0B88D}"/>
              </a:ext>
            </a:extLst>
          </p:cNvPr>
          <p:cNvGrpSpPr/>
          <p:nvPr/>
        </p:nvGrpSpPr>
        <p:grpSpPr>
          <a:xfrm>
            <a:off x="7169320" y="1050610"/>
            <a:ext cx="4242911" cy="4468949"/>
            <a:chOff x="5716369" y="1227574"/>
            <a:chExt cx="4242911" cy="4468949"/>
          </a:xfrm>
        </p:grpSpPr>
        <p:pic>
          <p:nvPicPr>
            <p:cNvPr id="13" name="図 12">
              <a:extLst>
                <a:ext uri="{FF2B5EF4-FFF2-40B4-BE49-F238E27FC236}">
                  <a16:creationId xmlns:a16="http://schemas.microsoft.com/office/drawing/2014/main" id="{494E4DA3-7F28-415E-B004-1D374239D89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16369" y="1701864"/>
              <a:ext cx="4004167" cy="3994659"/>
            </a:xfrm>
            <a:prstGeom prst="rect">
              <a:avLst/>
            </a:prstGeom>
            <a:noFill/>
            <a:ln>
              <a:noFill/>
            </a:ln>
          </p:spPr>
        </p:pic>
        <p:sp>
          <p:nvSpPr>
            <p:cNvPr id="10" name="テキスト ボックス 9">
              <a:extLst>
                <a:ext uri="{FF2B5EF4-FFF2-40B4-BE49-F238E27FC236}">
                  <a16:creationId xmlns:a16="http://schemas.microsoft.com/office/drawing/2014/main" id="{697A9E65-D822-43B1-9CF4-468F6547D372}"/>
                </a:ext>
              </a:extLst>
            </p:cNvPr>
            <p:cNvSpPr txBox="1"/>
            <p:nvPr/>
          </p:nvSpPr>
          <p:spPr>
            <a:xfrm>
              <a:off x="5984721" y="1227574"/>
              <a:ext cx="3453189" cy="400110"/>
            </a:xfrm>
            <a:prstGeom prst="rect">
              <a:avLst/>
            </a:prstGeom>
            <a:noFill/>
          </p:spPr>
          <p:txBody>
            <a:bodyPr wrap="none" rtlCol="0">
              <a:spAutoFit/>
            </a:bodyPr>
            <a:lstStyle/>
            <a:p>
              <a:r>
                <a:rPr kumimoji="1" lang="en-US" altLang="ja-JP" sz="2000" dirty="0">
                  <a:latin typeface="Times New Roman" panose="02020603050405020304" pitchFamily="18" charset="0"/>
                  <a:cs typeface="Times New Roman" panose="02020603050405020304" pitchFamily="18" charset="0"/>
                </a:rPr>
                <a:t>Emittance vs. extraction current</a:t>
              </a:r>
              <a:endParaRPr kumimoji="1" lang="ja-JP" altLang="en-US" sz="2000" dirty="0">
                <a:latin typeface="Times New Roman" panose="02020603050405020304" pitchFamily="18" charset="0"/>
                <a:cs typeface="Times New Roman" panose="02020603050405020304" pitchFamily="18" charset="0"/>
              </a:endParaRPr>
            </a:p>
          </p:txBody>
        </p:sp>
        <p:sp>
          <p:nvSpPr>
            <p:cNvPr id="14" name="テキスト ボックス 13">
              <a:extLst>
                <a:ext uri="{FF2B5EF4-FFF2-40B4-BE49-F238E27FC236}">
                  <a16:creationId xmlns:a16="http://schemas.microsoft.com/office/drawing/2014/main" id="{C4FF80EE-FAC5-4B05-9446-FFDF6A022485}"/>
                </a:ext>
              </a:extLst>
            </p:cNvPr>
            <p:cNvSpPr txBox="1"/>
            <p:nvPr/>
          </p:nvSpPr>
          <p:spPr>
            <a:xfrm>
              <a:off x="8787164" y="3198167"/>
              <a:ext cx="1172116" cy="461665"/>
            </a:xfrm>
            <a:prstGeom prst="rect">
              <a:avLst/>
            </a:prstGeom>
            <a:noFill/>
          </p:spPr>
          <p:txBody>
            <a:bodyPr wrap="none" rtlCol="0">
              <a:spAutoFit/>
            </a:bodyPr>
            <a:lstStyle/>
            <a:p>
              <a:r>
                <a:rPr lang="en-US" altLang="ja-JP" sz="2400" dirty="0">
                  <a:latin typeface="Times New Roman" panose="02020603050405020304" pitchFamily="18" charset="0"/>
                  <a:cs typeface="Times New Roman" panose="02020603050405020304" pitchFamily="18" charset="0"/>
                </a:rPr>
                <a:t>V</a:t>
              </a:r>
              <a:r>
                <a:rPr lang="en-US" altLang="ja-JP" sz="2400" baseline="30000" dirty="0">
                  <a:latin typeface="Times New Roman" panose="02020603050405020304" pitchFamily="18" charset="0"/>
                  <a:cs typeface="Times New Roman" panose="02020603050405020304" pitchFamily="18" charset="0"/>
                </a:rPr>
                <a:t>13+</a:t>
              </a:r>
              <a:r>
                <a:rPr kumimoji="1" lang="en-US" altLang="ja-JP" sz="2400" baseline="30000" dirty="0">
                  <a:latin typeface="Times New Roman" panose="02020603050405020304" pitchFamily="18" charset="0"/>
                  <a:cs typeface="Times New Roman" panose="02020603050405020304" pitchFamily="18" charset="0"/>
                </a:rPr>
                <a:t> </a:t>
              </a:r>
              <a:r>
                <a:rPr kumimoji="1" lang="en-US" altLang="ja-JP" sz="2400" dirty="0">
                  <a:latin typeface="Times New Roman" panose="02020603050405020304" pitchFamily="18" charset="0"/>
                  <a:cs typeface="Times New Roman" panose="02020603050405020304" pitchFamily="18" charset="0"/>
                </a:rPr>
                <a:t>ion</a:t>
              </a:r>
              <a:endParaRPr kumimoji="1" lang="ja-JP" altLang="en-US" sz="2400" dirty="0">
                <a:latin typeface="Times New Roman" panose="02020603050405020304" pitchFamily="18" charset="0"/>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2CA3A8A8-765D-4FAB-A758-9766BC4B2FE1}"/>
                </a:ext>
              </a:extLst>
            </p:cNvPr>
            <p:cNvSpPr txBox="1"/>
            <p:nvPr/>
          </p:nvSpPr>
          <p:spPr>
            <a:xfrm>
              <a:off x="7517762" y="2397513"/>
              <a:ext cx="1172116" cy="461665"/>
            </a:xfrm>
            <a:prstGeom prst="rect">
              <a:avLst/>
            </a:prstGeom>
            <a:noFill/>
          </p:spPr>
          <p:txBody>
            <a:bodyPr wrap="none" rtlCol="0">
              <a:spAutoFit/>
            </a:bodyPr>
            <a:lstStyle/>
            <a:p>
              <a:r>
                <a:rPr kumimoji="1" lang="en-US" altLang="ja-JP" sz="2400" dirty="0">
                  <a:latin typeface="Times New Roman" panose="02020603050405020304" pitchFamily="18" charset="0"/>
                  <a:cs typeface="Times New Roman" panose="02020603050405020304" pitchFamily="18" charset="0"/>
                </a:rPr>
                <a:t>U</a:t>
              </a:r>
              <a:r>
                <a:rPr kumimoji="1" lang="en-US" altLang="ja-JP" sz="2400" baseline="30000" dirty="0">
                  <a:latin typeface="Times New Roman" panose="02020603050405020304" pitchFamily="18" charset="0"/>
                  <a:cs typeface="Times New Roman" panose="02020603050405020304" pitchFamily="18" charset="0"/>
                </a:rPr>
                <a:t>35+ </a:t>
              </a:r>
              <a:r>
                <a:rPr kumimoji="1" lang="en-US" altLang="ja-JP" sz="2400" dirty="0">
                  <a:latin typeface="Times New Roman" panose="02020603050405020304" pitchFamily="18" charset="0"/>
                  <a:cs typeface="Times New Roman" panose="02020603050405020304" pitchFamily="18" charset="0"/>
                </a:rPr>
                <a:t>ion</a:t>
              </a:r>
              <a:endParaRPr kumimoji="1" lang="ja-JP" altLang="en-US" sz="2400" dirty="0">
                <a:latin typeface="Times New Roman" panose="02020603050405020304" pitchFamily="18" charset="0"/>
                <a:cs typeface="Times New Roman" panose="02020603050405020304" pitchFamily="18" charset="0"/>
              </a:endParaRPr>
            </a:p>
          </p:txBody>
        </p:sp>
      </p:grpSp>
      <p:sp>
        <p:nvSpPr>
          <p:cNvPr id="16" name="テキスト ボックス 15">
            <a:extLst>
              <a:ext uri="{FF2B5EF4-FFF2-40B4-BE49-F238E27FC236}">
                <a16:creationId xmlns:a16="http://schemas.microsoft.com/office/drawing/2014/main" id="{0779950A-F4CE-462A-BDA6-424E4C505390}"/>
              </a:ext>
            </a:extLst>
          </p:cNvPr>
          <p:cNvSpPr txBox="1"/>
          <p:nvPr/>
        </p:nvSpPr>
        <p:spPr>
          <a:xfrm>
            <a:off x="4160105" y="262071"/>
            <a:ext cx="1636987" cy="523220"/>
          </a:xfrm>
          <a:prstGeom prst="rect">
            <a:avLst/>
          </a:prstGeom>
          <a:noFill/>
        </p:spPr>
        <p:txBody>
          <a:bodyPr wrap="none" rtlCol="0">
            <a:spAutoFit/>
          </a:bodyPr>
          <a:lstStyle/>
          <a:p>
            <a:r>
              <a:rPr lang="en-US" altLang="ja-JP" sz="2800" dirty="0">
                <a:latin typeface="Times New Roman" panose="02020603050405020304" pitchFamily="18" charset="0"/>
                <a:cs typeface="Times New Roman" panose="02020603050405020304" pitchFamily="18" charset="0"/>
              </a:rPr>
              <a:t>Emittance</a:t>
            </a:r>
            <a:endParaRPr kumimoji="1" lang="ja-JP" altLang="en-US" sz="2800" dirty="0">
              <a:latin typeface="Times New Roman" panose="02020603050405020304" pitchFamily="18" charset="0"/>
              <a:cs typeface="Times New Roman" panose="02020603050405020304" pitchFamily="18" charset="0"/>
            </a:endParaRPr>
          </a:p>
        </p:txBody>
      </p:sp>
      <p:sp>
        <p:nvSpPr>
          <p:cNvPr id="19" name="テキスト ボックス 18">
            <a:extLst>
              <a:ext uri="{FF2B5EF4-FFF2-40B4-BE49-F238E27FC236}">
                <a16:creationId xmlns:a16="http://schemas.microsoft.com/office/drawing/2014/main" id="{B929D12A-892B-4386-97B1-8D4E9B403827}"/>
              </a:ext>
            </a:extLst>
          </p:cNvPr>
          <p:cNvSpPr txBox="1"/>
          <p:nvPr/>
        </p:nvSpPr>
        <p:spPr>
          <a:xfrm>
            <a:off x="4243747" y="1571605"/>
            <a:ext cx="2925573" cy="923330"/>
          </a:xfrm>
          <a:prstGeom prst="rect">
            <a:avLst/>
          </a:prstGeom>
          <a:noFill/>
        </p:spPr>
        <p:txBody>
          <a:bodyPr wrap="square" rtlCol="0">
            <a:spAutoFit/>
          </a:bodyPr>
          <a:lstStyle/>
          <a:p>
            <a:pPr algn="just"/>
            <a:r>
              <a:rPr kumimoji="1" lang="en-US" altLang="ja-JP" dirty="0">
                <a:latin typeface="Times New Roman" panose="02020603050405020304" pitchFamily="18" charset="0"/>
                <a:cs typeface="Times New Roman" panose="02020603050405020304" pitchFamily="18" charset="0"/>
              </a:rPr>
              <a:t>It seems that the no relevance between the emittance and the microwave power</a:t>
            </a:r>
            <a:endParaRPr kumimoji="1" lang="ja-JP" altLang="en-US" dirty="0">
              <a:latin typeface="Times New Roman" panose="02020603050405020304" pitchFamily="18" charset="0"/>
              <a:cs typeface="Times New Roman" panose="02020603050405020304" pitchFamily="18" charset="0"/>
            </a:endParaRPr>
          </a:p>
        </p:txBody>
      </p:sp>
      <p:sp>
        <p:nvSpPr>
          <p:cNvPr id="20" name="矢印: 右 19">
            <a:extLst>
              <a:ext uri="{FF2B5EF4-FFF2-40B4-BE49-F238E27FC236}">
                <a16:creationId xmlns:a16="http://schemas.microsoft.com/office/drawing/2014/main" id="{9BF2260D-9807-416B-AD5A-384C039E2F3E}"/>
              </a:ext>
            </a:extLst>
          </p:cNvPr>
          <p:cNvSpPr/>
          <p:nvPr/>
        </p:nvSpPr>
        <p:spPr>
          <a:xfrm>
            <a:off x="4437888" y="3015747"/>
            <a:ext cx="2492688" cy="2712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テキスト ボックス 20">
            <a:extLst>
              <a:ext uri="{FF2B5EF4-FFF2-40B4-BE49-F238E27FC236}">
                <a16:creationId xmlns:a16="http://schemas.microsoft.com/office/drawing/2014/main" id="{3B2BD4C0-4408-4F49-8F81-45F6310D93AB}"/>
              </a:ext>
            </a:extLst>
          </p:cNvPr>
          <p:cNvSpPr txBox="1"/>
          <p:nvPr/>
        </p:nvSpPr>
        <p:spPr>
          <a:xfrm>
            <a:off x="4221445" y="3762901"/>
            <a:ext cx="2925573" cy="1200329"/>
          </a:xfrm>
          <a:prstGeom prst="rect">
            <a:avLst/>
          </a:prstGeom>
          <a:noFill/>
        </p:spPr>
        <p:txBody>
          <a:bodyPr wrap="square" rtlCol="0">
            <a:spAutoFit/>
          </a:bodyPr>
          <a:lstStyle/>
          <a:p>
            <a:pPr algn="just"/>
            <a:r>
              <a:rPr kumimoji="1" lang="en-US" altLang="ja-JP" dirty="0">
                <a:latin typeface="Times New Roman" panose="02020603050405020304" pitchFamily="18" charset="0"/>
                <a:cs typeface="Times New Roman" panose="02020603050405020304" pitchFamily="18" charset="0"/>
              </a:rPr>
              <a:t>The emittance </a:t>
            </a:r>
            <a:r>
              <a:rPr lang="en-US" altLang="ja-JP" dirty="0">
                <a:latin typeface="Times New Roman" panose="02020603050405020304" pitchFamily="18" charset="0"/>
                <a:cs typeface="Times New Roman" panose="02020603050405020304" pitchFamily="18" charset="0"/>
              </a:rPr>
              <a:t>becomes larger with increasing the extraction current</a:t>
            </a:r>
          </a:p>
          <a:p>
            <a:pPr algn="just"/>
            <a:r>
              <a:rPr kumimoji="1" lang="en-US" altLang="ja-JP" dirty="0">
                <a:latin typeface="Times New Roman" panose="02020603050405020304" pitchFamily="18" charset="0"/>
                <a:cs typeface="Times New Roman" panose="02020603050405020304" pitchFamily="18" charset="0"/>
              </a:rPr>
              <a:t>(space charge effect?)</a:t>
            </a:r>
            <a:endParaRPr kumimoji="1" lang="ja-JP"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9977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427" y="748278"/>
            <a:ext cx="1453513" cy="387604"/>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pic>
      <p:cxnSp>
        <p:nvCxnSpPr>
          <p:cNvPr id="5" name="直線コネクタ 4"/>
          <p:cNvCxnSpPr/>
          <p:nvPr/>
        </p:nvCxnSpPr>
        <p:spPr>
          <a:xfrm flipV="1">
            <a:off x="93427" y="1135882"/>
            <a:ext cx="11895373" cy="37681"/>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1694132" y="4315441"/>
            <a:ext cx="4253087" cy="523220"/>
          </a:xfrm>
          <a:prstGeom prst="rect">
            <a:avLst/>
          </a:prstGeom>
          <a:solidFill>
            <a:schemeClr val="bg1"/>
          </a:solidFill>
          <a:ln w="28575">
            <a:solidFill>
              <a:srgbClr val="FF000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(II)RIKEN RIBF (P------ U)</a:t>
            </a:r>
            <a:endParaRPr kumimoji="1" lang="ja-JP"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pic>
        <p:nvPicPr>
          <p:cNvPr id="13" name="イメージ" descr="イメージ"/>
          <p:cNvPicPr>
            <a:picLocks noChangeAspect="1"/>
          </p:cNvPicPr>
          <p:nvPr/>
        </p:nvPicPr>
        <p:blipFill>
          <a:blip r:embed="rId3">
            <a:extLst/>
          </a:blip>
          <a:stretch>
            <a:fillRect/>
          </a:stretch>
        </p:blipFill>
        <p:spPr>
          <a:xfrm>
            <a:off x="412194" y="1670899"/>
            <a:ext cx="6451775" cy="2420541"/>
          </a:xfrm>
          <a:prstGeom prst="rect">
            <a:avLst/>
          </a:prstGeom>
          <a:ln w="12700">
            <a:miter lim="400000"/>
          </a:ln>
        </p:spPr>
      </p:pic>
      <p:sp>
        <p:nvSpPr>
          <p:cNvPr id="16" name="右矢印 15"/>
          <p:cNvSpPr/>
          <p:nvPr/>
        </p:nvSpPr>
        <p:spPr>
          <a:xfrm rot="16200000">
            <a:off x="1395224" y="3046628"/>
            <a:ext cx="752511" cy="1546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17" name="テキスト ボックス 16"/>
          <p:cNvSpPr txBox="1"/>
          <p:nvPr/>
        </p:nvSpPr>
        <p:spPr>
          <a:xfrm>
            <a:off x="3003802" y="444588"/>
            <a:ext cx="640592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800" b="1"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I. </a:t>
            </a:r>
            <a:r>
              <a:rPr kumimoji="1" lang="en-US" altLang="ja-JP" sz="28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RIKEN Radioactive Ion Beam Facility</a:t>
            </a:r>
            <a:endParaRPr kumimoji="1" lang="ja-JP"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21" name="テキスト ボックス 20"/>
          <p:cNvSpPr txBox="1"/>
          <p:nvPr/>
        </p:nvSpPr>
        <p:spPr>
          <a:xfrm>
            <a:off x="2123736" y="4956268"/>
            <a:ext cx="359104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2009~2018,U beam (X100)</a:t>
            </a:r>
            <a:endParaRPr kumimoji="1" lang="ja-JP"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grpSp>
        <p:nvGrpSpPr>
          <p:cNvPr id="22" name="グループ化 21">
            <a:extLst>
              <a:ext uri="{FF2B5EF4-FFF2-40B4-BE49-F238E27FC236}">
                <a16:creationId xmlns:a16="http://schemas.microsoft.com/office/drawing/2014/main" id="{BA45EC40-55D8-4A2A-BF6C-AACAE06579F2}"/>
              </a:ext>
            </a:extLst>
          </p:cNvPr>
          <p:cNvGrpSpPr/>
          <p:nvPr/>
        </p:nvGrpSpPr>
        <p:grpSpPr>
          <a:xfrm>
            <a:off x="7234663" y="6291397"/>
            <a:ext cx="4635748" cy="338554"/>
            <a:chOff x="7234663" y="6291397"/>
            <a:chExt cx="4635748" cy="338554"/>
          </a:xfrm>
        </p:grpSpPr>
        <p:sp>
          <p:nvSpPr>
            <p:cNvPr id="23" name="正方形/長方形 22">
              <a:extLst>
                <a:ext uri="{FF2B5EF4-FFF2-40B4-BE49-F238E27FC236}">
                  <a16:creationId xmlns:a16="http://schemas.microsoft.com/office/drawing/2014/main" id="{5E612180-452C-44FA-BA3D-ED76A1050ED5}"/>
                </a:ext>
              </a:extLst>
            </p:cNvPr>
            <p:cNvSpPr/>
            <p:nvPr/>
          </p:nvSpPr>
          <p:spPr>
            <a:xfrm>
              <a:off x="7496061" y="6291397"/>
              <a:ext cx="4374350" cy="338554"/>
            </a:xfrm>
            <a:prstGeom prst="rect">
              <a:avLst/>
            </a:prstGeom>
          </p:spPr>
          <p:txBody>
            <a:bodyPr wrap="square">
              <a:spAutoFit/>
            </a:bodyPr>
            <a:lstStyle/>
            <a:p>
              <a:pPr algn="just">
                <a:spcAft>
                  <a:spcPts val="0"/>
                </a:spcAft>
              </a:pPr>
              <a:r>
                <a:rPr lang="en-US" altLang="ja-JP" sz="1600" b="1" dirty="0">
                  <a:effectLst/>
                  <a:latin typeface="Times New Roman" panose="02020603050405020304" pitchFamily="18" charset="0"/>
                  <a:ea typeface="DengXian" panose="02010600030101010101" pitchFamily="2" charset="-122"/>
                  <a:cs typeface="Times New Roman" panose="02020603050405020304" pitchFamily="18" charset="0"/>
                </a:rPr>
                <a:t>Cyclotron 2022 (Dec. 5-9, 2022, Beijing, China)</a:t>
              </a:r>
              <a:endParaRPr lang="ja-JP" altLang="ja-JP" sz="1600" b="1" dirty="0">
                <a:effectLst/>
                <a:latin typeface="Times New Roman" panose="02020603050405020304" pitchFamily="18" charset="0"/>
                <a:ea typeface="DengXian" panose="02010600030101010101" pitchFamily="2" charset="-122"/>
                <a:cs typeface="Times New Roman" panose="02020603050405020304" pitchFamily="18" charset="0"/>
              </a:endParaRPr>
            </a:p>
          </p:txBody>
        </p:sp>
        <p:pic>
          <p:nvPicPr>
            <p:cNvPr id="24" name="図 23">
              <a:extLst>
                <a:ext uri="{FF2B5EF4-FFF2-40B4-BE49-F238E27FC236}">
                  <a16:creationId xmlns:a16="http://schemas.microsoft.com/office/drawing/2014/main" id="{F4AA55D0-4C0C-4F1F-B4D5-850C659A22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663" y="6321555"/>
              <a:ext cx="261398" cy="278238"/>
            </a:xfrm>
            <a:prstGeom prst="rect">
              <a:avLst/>
            </a:prstGeom>
            <a:solidFill>
              <a:schemeClr val="accent6">
                <a:lumMod val="60000"/>
                <a:lumOff val="40000"/>
              </a:schemeClr>
            </a:solidFill>
          </p:spPr>
        </p:pic>
      </p:grpSp>
      <p:pic>
        <p:nvPicPr>
          <p:cNvPr id="25" name="図 24">
            <a:extLst>
              <a:ext uri="{FF2B5EF4-FFF2-40B4-BE49-F238E27FC236}">
                <a16:creationId xmlns:a16="http://schemas.microsoft.com/office/drawing/2014/main" id="{4FFBDD20-387D-4547-B5E4-9C044C9A5B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1275" y="1707051"/>
            <a:ext cx="5019136" cy="4002602"/>
          </a:xfrm>
          <a:prstGeom prst="rect">
            <a:avLst/>
          </a:prstGeom>
        </p:spPr>
      </p:pic>
      <p:sp>
        <p:nvSpPr>
          <p:cNvPr id="26" name="右矢印 14">
            <a:extLst>
              <a:ext uri="{FF2B5EF4-FFF2-40B4-BE49-F238E27FC236}">
                <a16:creationId xmlns:a16="http://schemas.microsoft.com/office/drawing/2014/main" id="{96E38B61-A3E8-4C52-B73A-8274A012E08D}"/>
              </a:ext>
            </a:extLst>
          </p:cNvPr>
          <p:cNvSpPr/>
          <p:nvPr/>
        </p:nvSpPr>
        <p:spPr>
          <a:xfrm>
            <a:off x="5884559" y="2505182"/>
            <a:ext cx="1751014" cy="2336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14" name="正方形/長方形 13">
            <a:extLst>
              <a:ext uri="{FF2B5EF4-FFF2-40B4-BE49-F238E27FC236}">
                <a16:creationId xmlns:a16="http://schemas.microsoft.com/office/drawing/2014/main" id="{DE670915-5B92-40D5-B3A3-1CB8CAD86C78}"/>
              </a:ext>
            </a:extLst>
          </p:cNvPr>
          <p:cNvSpPr/>
          <p:nvPr/>
        </p:nvSpPr>
        <p:spPr>
          <a:xfrm>
            <a:off x="8919334" y="5722118"/>
            <a:ext cx="2681696" cy="307777"/>
          </a:xfrm>
          <a:prstGeom prst="rect">
            <a:avLst/>
          </a:prstGeom>
        </p:spPr>
        <p:txBody>
          <a:bodyPr wrap="none">
            <a:spAutoFit/>
          </a:bodyPr>
          <a:lstStyle/>
          <a:p>
            <a:r>
              <a:rPr lang="en-US" altLang="ja-JP" sz="1400" dirty="0">
                <a:latin typeface="Times New Roman" panose="02020603050405020304" pitchFamily="18" charset="0"/>
                <a:ea typeface="Arial Unicode MS" panose="020B0604020202020204" pitchFamily="50" charset="-128"/>
                <a:cs typeface="Times New Roman" panose="02020603050405020304" pitchFamily="18" charset="0"/>
              </a:rPr>
              <a:t>N. Fukunishi, JPASJ 17 (2020)236</a:t>
            </a:r>
            <a:endParaRPr lang="ja-JP" altLang="en-US" sz="1400" dirty="0">
              <a:latin typeface="Times New Roman" panose="02020603050405020304" pitchFamily="18" charset="0"/>
              <a:ea typeface="Arial Unicode MS" panose="020B0604020202020204" pitchFamily="50" charset="-128"/>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8813B061-68D9-4C95-8549-677743A547E5}"/>
              </a:ext>
            </a:extLst>
          </p:cNvPr>
          <p:cNvSpPr txBox="1"/>
          <p:nvPr/>
        </p:nvSpPr>
        <p:spPr>
          <a:xfrm>
            <a:off x="130881" y="1486233"/>
            <a:ext cx="2578463" cy="369332"/>
          </a:xfrm>
          <a:prstGeom prst="rect">
            <a:avLst/>
          </a:prstGeom>
          <a:noFill/>
          <a:ln w="19050">
            <a:solidFill>
              <a:srgbClr val="FF0000"/>
            </a:solidFill>
          </a:ln>
        </p:spPr>
        <p:txBody>
          <a:bodyPr wrap="none" rtlCol="0">
            <a:spAutoFit/>
          </a:bodyPr>
          <a:lstStyle/>
          <a:p>
            <a:r>
              <a:rPr kumimoji="1" lang="en-US" altLang="ja-JP" b="1" dirty="0">
                <a:latin typeface="Times New Roman" panose="02020603050405020304" pitchFamily="18" charset="0"/>
                <a:cs typeface="Times New Roman" panose="02020603050405020304" pitchFamily="18" charset="0"/>
              </a:rPr>
              <a:t>Two 28GHz SC-ECRISs</a:t>
            </a:r>
            <a:endParaRPr kumimoji="1" lang="ja-JP" altLang="en-US" b="1" dirty="0">
              <a:latin typeface="Times New Roman" panose="02020603050405020304" pitchFamily="18" charset="0"/>
              <a:cs typeface="Times New Roman" panose="02020603050405020304" pitchFamily="18" charset="0"/>
            </a:endParaRPr>
          </a:p>
        </p:txBody>
      </p:sp>
      <p:cxnSp>
        <p:nvCxnSpPr>
          <p:cNvPr id="18" name="直線矢印コネクタ 17">
            <a:extLst>
              <a:ext uri="{FF2B5EF4-FFF2-40B4-BE49-F238E27FC236}">
                <a16:creationId xmlns:a16="http://schemas.microsoft.com/office/drawing/2014/main" id="{27F715A2-45EE-4052-818B-666819375829}"/>
              </a:ext>
            </a:extLst>
          </p:cNvPr>
          <p:cNvCxnSpPr/>
          <p:nvPr/>
        </p:nvCxnSpPr>
        <p:spPr>
          <a:xfrm>
            <a:off x="130881" y="1861457"/>
            <a:ext cx="495048" cy="45292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37002F2A-1589-4C2B-8AF9-100C7BE86027}"/>
              </a:ext>
            </a:extLst>
          </p:cNvPr>
          <p:cNvCxnSpPr>
            <a:cxnSpLocks/>
          </p:cNvCxnSpPr>
          <p:nvPr/>
        </p:nvCxnSpPr>
        <p:spPr>
          <a:xfrm>
            <a:off x="130881" y="1855565"/>
            <a:ext cx="495048" cy="13512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5224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1379E63-A486-4ED5-8824-C0B96FBCC2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276" y="374146"/>
            <a:ext cx="1938017" cy="516805"/>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pic>
      <p:cxnSp>
        <p:nvCxnSpPr>
          <p:cNvPr id="5" name="直線コネクタ 4">
            <a:extLst>
              <a:ext uri="{FF2B5EF4-FFF2-40B4-BE49-F238E27FC236}">
                <a16:creationId xmlns:a16="http://schemas.microsoft.com/office/drawing/2014/main" id="{F6D575C6-2021-42BA-BFA1-979866F6554D}"/>
              </a:ext>
            </a:extLst>
          </p:cNvPr>
          <p:cNvCxnSpPr/>
          <p:nvPr/>
        </p:nvCxnSpPr>
        <p:spPr>
          <a:xfrm flipV="1">
            <a:off x="181276" y="881568"/>
            <a:ext cx="11632445" cy="33589"/>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6" name="グループ化 5">
            <a:extLst>
              <a:ext uri="{FF2B5EF4-FFF2-40B4-BE49-F238E27FC236}">
                <a16:creationId xmlns:a16="http://schemas.microsoft.com/office/drawing/2014/main" id="{5128A3F1-5DCE-45AC-B57A-10C05F90086A}"/>
              </a:ext>
            </a:extLst>
          </p:cNvPr>
          <p:cNvGrpSpPr/>
          <p:nvPr/>
        </p:nvGrpSpPr>
        <p:grpSpPr>
          <a:xfrm>
            <a:off x="7234662" y="6291397"/>
            <a:ext cx="4767947" cy="584775"/>
            <a:chOff x="7234663" y="6291397"/>
            <a:chExt cx="4167478" cy="584775"/>
          </a:xfrm>
        </p:grpSpPr>
        <p:sp>
          <p:nvSpPr>
            <p:cNvPr id="7" name="正方形/長方形 6">
              <a:extLst>
                <a:ext uri="{FF2B5EF4-FFF2-40B4-BE49-F238E27FC236}">
                  <a16:creationId xmlns:a16="http://schemas.microsoft.com/office/drawing/2014/main" id="{5285300A-AA19-4DA6-8CE9-99EB96305F8A}"/>
                </a:ext>
              </a:extLst>
            </p:cNvPr>
            <p:cNvSpPr/>
            <p:nvPr/>
          </p:nvSpPr>
          <p:spPr>
            <a:xfrm>
              <a:off x="7496061" y="6291397"/>
              <a:ext cx="3906080" cy="584775"/>
            </a:xfrm>
            <a:prstGeom prst="rect">
              <a:avLst/>
            </a:prstGeom>
          </p:spPr>
          <p:txBody>
            <a:bodyPr wrap="square">
              <a:spAutoFit/>
            </a:bodyPr>
            <a:lstStyle/>
            <a:p>
              <a:pPr algn="just">
                <a:spcAft>
                  <a:spcPts val="0"/>
                </a:spcAft>
              </a:pPr>
              <a:r>
                <a:rPr lang="en-US" altLang="ja-JP" sz="1600" b="1" dirty="0">
                  <a:effectLst/>
                  <a:latin typeface="Times New Roman" panose="02020603050405020304" pitchFamily="18" charset="0"/>
                  <a:ea typeface="DengXian" panose="02010600030101010101" pitchFamily="2" charset="-122"/>
                  <a:cs typeface="Times New Roman" panose="02020603050405020304" pitchFamily="18" charset="0"/>
                </a:rPr>
                <a:t>Cyclotron 2022 (Dec. 5-9, 2022, Beijing, China)</a:t>
              </a:r>
              <a:endParaRPr lang="ja-JP" altLang="ja-JP" sz="1600" b="1" dirty="0">
                <a:effectLst/>
                <a:latin typeface="Times New Roman" panose="02020603050405020304" pitchFamily="18" charset="0"/>
                <a:ea typeface="DengXian" panose="02010600030101010101" pitchFamily="2" charset="-122"/>
                <a:cs typeface="Times New Roman" panose="02020603050405020304" pitchFamily="18" charset="0"/>
              </a:endParaRPr>
            </a:p>
          </p:txBody>
        </p:sp>
        <p:pic>
          <p:nvPicPr>
            <p:cNvPr id="8" name="図 7">
              <a:extLst>
                <a:ext uri="{FF2B5EF4-FFF2-40B4-BE49-F238E27FC236}">
                  <a16:creationId xmlns:a16="http://schemas.microsoft.com/office/drawing/2014/main" id="{E1642E17-F9B8-408D-B9B9-2DAADFFC0E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4663" y="6321555"/>
              <a:ext cx="261398" cy="278238"/>
            </a:xfrm>
            <a:prstGeom prst="rect">
              <a:avLst/>
            </a:prstGeom>
            <a:solidFill>
              <a:schemeClr val="accent6">
                <a:lumMod val="60000"/>
                <a:lumOff val="40000"/>
              </a:schemeClr>
            </a:solidFill>
          </p:spPr>
        </p:pic>
      </p:grpSp>
      <mc:AlternateContent xmlns:mc="http://schemas.openxmlformats.org/markup-compatibility/2006" xmlns:a14="http://schemas.microsoft.com/office/drawing/2010/main">
        <mc:Choice Requires="a14">
          <p:sp>
            <p:nvSpPr>
              <p:cNvPr id="11" name="テキスト ボックス 6">
                <a:extLst>
                  <a:ext uri="{FF2B5EF4-FFF2-40B4-BE49-F238E27FC236}">
                    <a16:creationId xmlns:a16="http://schemas.microsoft.com/office/drawing/2014/main" id="{73B77662-2CA3-45CB-94EB-423E388A3E62}"/>
                  </a:ext>
                </a:extLst>
              </p:cNvPr>
              <p:cNvSpPr txBox="1"/>
              <p:nvPr/>
            </p:nvSpPr>
            <p:spPr>
              <a:xfrm>
                <a:off x="3940149" y="1212698"/>
                <a:ext cx="2680093" cy="521810"/>
              </a:xfrm>
              <a:prstGeom prst="rect">
                <a:avLst/>
              </a:prstGeom>
              <a:noFill/>
            </p:spPr>
            <p:txBody>
              <a:bodyPr wrap="none" lIns="0" tIns="0" rIns="0" bIns="0" rtlCol="0">
                <a:spAutoFit/>
              </a:bodyPr>
              <a:lstStyle/>
              <a:p>
                <a:pPr>
                  <a:spcAft>
                    <a:spcPts val="0"/>
                  </a:spcAft>
                </a:pPr>
                <a14:m>
                  <m:oMath xmlns:m="http://schemas.openxmlformats.org/officeDocument/2006/math">
                    <m:sSub>
                      <m:sSubPr>
                        <m:ctrlPr>
                          <a:rPr lang="ja-JP" sz="2800" i="1" kern="120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2800" i="1" kern="1200">
                            <a:solidFill>
                              <a:srgbClr val="000000"/>
                            </a:solidFill>
                            <a:effectLst/>
                            <a:latin typeface="Cambria Math" panose="02040503050406030204" pitchFamily="18" charset="0"/>
                            <a:ea typeface="ＭＳ 明朝" panose="02020609040205080304" pitchFamily="17" charset="-128"/>
                            <a:cs typeface="Times New Roman" panose="02020603050405020304" pitchFamily="18" charset="0"/>
                          </a:rPr>
                          <m:t>𝜀</m:t>
                        </m:r>
                      </m:e>
                      <m:sub>
                        <m:r>
                          <a:rPr lang="en-US" sz="2800" i="1" kern="1200">
                            <a:solidFill>
                              <a:srgbClr val="000000"/>
                            </a:solidFill>
                            <a:effectLst/>
                            <a:latin typeface="Cambria Math" panose="02040503050406030204" pitchFamily="18" charset="0"/>
                            <a:ea typeface="ＭＳ 明朝" panose="02020609040205080304" pitchFamily="17" charset="-128"/>
                            <a:cs typeface="Times New Roman" panose="02020603050405020304" pitchFamily="18" charset="0"/>
                          </a:rPr>
                          <m:t>𝑒𝑓𝑓</m:t>
                        </m:r>
                      </m:sub>
                    </m:sSub>
                  </m:oMath>
                </a14:m>
                <a:r>
                  <a:rPr lang="en-US" sz="2800" kern="12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a:t>
                </a:r>
                <a14:m>
                  <m:oMath xmlns:m="http://schemas.openxmlformats.org/officeDocument/2006/math">
                    <m:rad>
                      <m:radPr>
                        <m:degHide m:val="on"/>
                        <m:ctrlPr>
                          <a:rPr lang="ja-JP" sz="2800" i="1" kern="1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ja-JP" sz="2800" i="1" kern="1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sz="2800" i="1" kern="1200">
                                <a:solidFill>
                                  <a:srgbClr val="000000"/>
                                </a:solidFill>
                                <a:effectLst/>
                                <a:latin typeface="Cambria Math" panose="02040503050406030204" pitchFamily="18" charset="0"/>
                                <a:ea typeface="ＭＳ 明朝" panose="02020609040205080304" pitchFamily="17" charset="-128"/>
                                <a:cs typeface="Times New Roman" panose="02020603050405020304" pitchFamily="18" charset="0"/>
                              </a:rPr>
                              <m:t>𝜀</m:t>
                            </m:r>
                          </m:e>
                          <m:sup>
                            <m:r>
                              <a:rPr lang="en-US" sz="2800" i="1" kern="1200">
                                <a:solidFill>
                                  <a:srgbClr val="000000"/>
                                </a:solidFill>
                                <a:effectLst/>
                                <a:latin typeface="Cambria Math" panose="02040503050406030204" pitchFamily="18" charset="0"/>
                                <a:ea typeface="ＭＳ 明朝" panose="02020609040205080304" pitchFamily="17" charset="-128"/>
                                <a:cs typeface="Times New Roman" panose="02020603050405020304" pitchFamily="18" charset="0"/>
                              </a:rPr>
                              <m:t>2</m:t>
                            </m:r>
                          </m:sup>
                        </m:sSup>
                        <m:r>
                          <a:rPr lang="en-US" sz="2800" i="1" kern="1200">
                            <a:solidFill>
                              <a:srgbClr val="000000"/>
                            </a:solidFill>
                            <a:effectLst/>
                            <a:latin typeface="Cambria Math" panose="02040503050406030204" pitchFamily="18" charset="0"/>
                            <a:ea typeface="ＭＳ 明朝" panose="02020609040205080304" pitchFamily="17" charset="-128"/>
                            <a:cs typeface="Times New Roman" panose="02020603050405020304" pitchFamily="18" charset="0"/>
                          </a:rPr>
                          <m:t>+</m:t>
                        </m:r>
                        <m:r>
                          <a:rPr lang="en-US" sz="2800" i="1" kern="1200">
                            <a:solidFill>
                              <a:srgbClr val="000000"/>
                            </a:solidFill>
                            <a:effectLst/>
                            <a:latin typeface="Cambria Math" panose="02040503050406030204" pitchFamily="18" charset="0"/>
                            <a:ea typeface="ＭＳ 明朝" panose="02020609040205080304" pitchFamily="17" charset="-128"/>
                            <a:cs typeface="Times New Roman" panose="02020603050405020304" pitchFamily="18" charset="0"/>
                          </a:rPr>
                          <m:t>𝐶</m:t>
                        </m:r>
                        <m:sSubSup>
                          <m:sSubSupPr>
                            <m:ctrlPr>
                              <a:rPr lang="en-US" altLang="ja-JP" sz="2800" i="1" kern="1200" smtClean="0">
                                <a:solidFill>
                                  <a:srgbClr val="000000"/>
                                </a:solidFill>
                                <a:effectLst/>
                                <a:latin typeface="Cambria Math" panose="02040503050406030204" pitchFamily="18" charset="0"/>
                                <a:ea typeface="ＭＳ 明朝" panose="02020609040205080304" pitchFamily="17" charset="-128"/>
                                <a:cs typeface="Times New Roman" panose="02020603050405020304" pitchFamily="18" charset="0"/>
                              </a:rPr>
                            </m:ctrlPr>
                          </m:sSubSupPr>
                          <m:e>
                            <m:r>
                              <a:rPr lang="en-US" altLang="ja-JP" sz="2800" b="0" i="1" kern="1200" smtClean="0">
                                <a:solidFill>
                                  <a:srgbClr val="000000"/>
                                </a:solidFill>
                                <a:effectLst/>
                                <a:latin typeface="Cambria Math" panose="02040503050406030204" pitchFamily="18" charset="0"/>
                                <a:ea typeface="ＭＳ 明朝" panose="02020609040205080304" pitchFamily="17" charset="-128"/>
                                <a:cs typeface="Times New Roman" panose="02020603050405020304" pitchFamily="18" charset="0"/>
                              </a:rPr>
                              <m:t>𝐼</m:t>
                            </m:r>
                          </m:e>
                          <m:sub>
                            <m:r>
                              <a:rPr lang="en-US" altLang="ja-JP" sz="2800" b="0" i="1" kern="1200" smtClean="0">
                                <a:solidFill>
                                  <a:srgbClr val="000000"/>
                                </a:solidFill>
                                <a:effectLst/>
                                <a:latin typeface="Cambria Math" panose="02040503050406030204" pitchFamily="18" charset="0"/>
                                <a:ea typeface="ＭＳ 明朝" panose="02020609040205080304" pitchFamily="17" charset="-128"/>
                                <a:cs typeface="Times New Roman" panose="02020603050405020304" pitchFamily="18" charset="0"/>
                              </a:rPr>
                              <m:t>𝑒𝑥𝑡</m:t>
                            </m:r>
                          </m:sub>
                          <m:sup>
                            <m:r>
                              <a:rPr lang="en-US" altLang="ja-JP" sz="2800" b="0" i="1" kern="1200" smtClean="0">
                                <a:solidFill>
                                  <a:srgbClr val="000000"/>
                                </a:solidFill>
                                <a:effectLst/>
                                <a:latin typeface="Cambria Math" panose="02040503050406030204" pitchFamily="18" charset="0"/>
                                <a:ea typeface="ＭＳ 明朝" panose="02020609040205080304" pitchFamily="17" charset="-128"/>
                                <a:cs typeface="Times New Roman" panose="02020603050405020304" pitchFamily="18" charset="0"/>
                              </a:rPr>
                              <m:t>2</m:t>
                            </m:r>
                          </m:sup>
                        </m:sSubSup>
                      </m:e>
                    </m:rad>
                  </m:oMath>
                </a14:m>
                <a:endParaRPr lang="ja-JP" sz="2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mc:Choice>
        <mc:Fallback xmlns="">
          <p:sp>
            <p:nvSpPr>
              <p:cNvPr id="11" name="テキスト ボックス 6">
                <a:extLst>
                  <a:ext uri="{FF2B5EF4-FFF2-40B4-BE49-F238E27FC236}">
                    <a16:creationId xmlns:a16="http://schemas.microsoft.com/office/drawing/2014/main" id="{73B77662-2CA3-45CB-94EB-423E388A3E62}"/>
                  </a:ext>
                </a:extLst>
              </p:cNvPr>
              <p:cNvSpPr txBox="1">
                <a:spLocks noRot="1" noChangeAspect="1" noMove="1" noResize="1" noEditPoints="1" noAdjustHandles="1" noChangeArrowheads="1" noChangeShapeType="1" noTextEdit="1"/>
              </p:cNvSpPr>
              <p:nvPr/>
            </p:nvSpPr>
            <p:spPr>
              <a:xfrm>
                <a:off x="3940149" y="1212698"/>
                <a:ext cx="2680093" cy="521810"/>
              </a:xfrm>
              <a:prstGeom prst="rect">
                <a:avLst/>
              </a:prstGeom>
              <a:blipFill>
                <a:blip r:embed="rId4"/>
                <a:stretch>
                  <a:fillRect t="-10465" b="-32558"/>
                </a:stretch>
              </a:blipFill>
            </p:spPr>
            <p:txBody>
              <a:bodyPr/>
              <a:lstStyle/>
              <a:p>
                <a:r>
                  <a:rPr lang="ja-JP" altLang="en-US">
                    <a:noFill/>
                  </a:rPr>
                  <a:t> </a:t>
                </a:r>
              </a:p>
            </p:txBody>
          </p:sp>
        </mc:Fallback>
      </mc:AlternateContent>
      <p:sp>
        <p:nvSpPr>
          <p:cNvPr id="3" name="テキスト ボックス 2">
            <a:extLst>
              <a:ext uri="{FF2B5EF4-FFF2-40B4-BE49-F238E27FC236}">
                <a16:creationId xmlns:a16="http://schemas.microsoft.com/office/drawing/2014/main" id="{3B4D8BAB-29D5-43BE-99AE-8F2BD06DEB8D}"/>
              </a:ext>
            </a:extLst>
          </p:cNvPr>
          <p:cNvSpPr txBox="1"/>
          <p:nvPr/>
        </p:nvSpPr>
        <p:spPr>
          <a:xfrm>
            <a:off x="669960" y="5497235"/>
            <a:ext cx="3637534" cy="707886"/>
          </a:xfrm>
          <a:prstGeom prst="rect">
            <a:avLst/>
          </a:prstGeom>
          <a:noFill/>
        </p:spPr>
        <p:txBody>
          <a:bodyPr wrap="none" rtlCol="0">
            <a:spAutoFit/>
          </a:bodyPr>
          <a:lstStyle/>
          <a:p>
            <a:r>
              <a:rPr kumimoji="1" lang="en-US" altLang="ja-JP" sz="2000" dirty="0">
                <a:latin typeface="Times New Roman" panose="02020603050405020304" pitchFamily="18" charset="0"/>
                <a:cs typeface="Times New Roman" panose="02020603050405020304" pitchFamily="18" charset="0"/>
              </a:rPr>
              <a:t>Space charge effect</a:t>
            </a:r>
          </a:p>
          <a:p>
            <a:r>
              <a:rPr kumimoji="1" lang="en-US" altLang="ja-JP" sz="2000" dirty="0">
                <a:latin typeface="Times New Roman" panose="02020603050405020304" pitchFamily="18" charset="0"/>
                <a:cs typeface="Times New Roman" panose="02020603050405020304" pitchFamily="18" charset="0"/>
              </a:rPr>
              <a:t>U</a:t>
            </a:r>
            <a:r>
              <a:rPr kumimoji="1" lang="en-US" altLang="ja-JP" sz="2000" baseline="30000" dirty="0">
                <a:latin typeface="Times New Roman" panose="02020603050405020304" pitchFamily="18" charset="0"/>
                <a:cs typeface="Times New Roman" panose="02020603050405020304" pitchFamily="18" charset="0"/>
              </a:rPr>
              <a:t>35+ </a:t>
            </a:r>
            <a:r>
              <a:rPr kumimoji="1" lang="en-US" altLang="ja-JP" sz="2000" dirty="0">
                <a:latin typeface="Times New Roman" panose="02020603050405020304" pitchFamily="18" charset="0"/>
                <a:cs typeface="Times New Roman" panose="02020603050405020304" pitchFamily="18" charset="0"/>
              </a:rPr>
              <a:t>emittance &lt;0.1 </a:t>
            </a:r>
            <a:r>
              <a:rPr kumimoji="1" lang="en-US" altLang="ja-JP" sz="2000" dirty="0">
                <a:latin typeface="Symbol" panose="05050102010706020507" pitchFamily="18" charset="2"/>
                <a:cs typeface="Times New Roman" panose="02020603050405020304" pitchFamily="18" charset="0"/>
              </a:rPr>
              <a:t>p</a:t>
            </a:r>
            <a:r>
              <a:rPr kumimoji="1" lang="en-US" altLang="ja-JP" sz="2000" dirty="0">
                <a:latin typeface="Times New Roman" panose="02020603050405020304" pitchFamily="18" charset="0"/>
                <a:cs typeface="Times New Roman" panose="02020603050405020304" pitchFamily="18" charset="0"/>
              </a:rPr>
              <a:t> mm mrad ?</a:t>
            </a:r>
            <a:endParaRPr kumimoji="1" lang="ja-JP" altLang="en-US" sz="2000" dirty="0">
              <a:latin typeface="Times New Roman" panose="02020603050405020304" pitchFamily="18" charset="0"/>
              <a:cs typeface="Times New Roman" panose="02020603050405020304" pitchFamily="18" charset="0"/>
            </a:endParaRPr>
          </a:p>
        </p:txBody>
      </p:sp>
      <p:grpSp>
        <p:nvGrpSpPr>
          <p:cNvPr id="13" name="グループ化 12">
            <a:extLst>
              <a:ext uri="{FF2B5EF4-FFF2-40B4-BE49-F238E27FC236}">
                <a16:creationId xmlns:a16="http://schemas.microsoft.com/office/drawing/2014/main" id="{A0C15E9A-9BD0-44D6-A613-8306484F4016}"/>
              </a:ext>
            </a:extLst>
          </p:cNvPr>
          <p:cNvGrpSpPr/>
          <p:nvPr/>
        </p:nvGrpSpPr>
        <p:grpSpPr>
          <a:xfrm>
            <a:off x="669960" y="1042953"/>
            <a:ext cx="3157011" cy="1128765"/>
            <a:chOff x="5636670" y="1263521"/>
            <a:chExt cx="3912198" cy="1128765"/>
          </a:xfrm>
        </p:grpSpPr>
        <mc:AlternateContent xmlns:mc="http://schemas.openxmlformats.org/markup-compatibility/2006" xmlns:a14="http://schemas.microsoft.com/office/drawing/2010/main">
          <mc:Choice Requires="a14">
            <p:sp>
              <p:nvSpPr>
                <p:cNvPr id="10" name="テキスト ボックス 5">
                  <a:extLst>
                    <a:ext uri="{FF2B5EF4-FFF2-40B4-BE49-F238E27FC236}">
                      <a16:creationId xmlns:a16="http://schemas.microsoft.com/office/drawing/2014/main" id="{12F5652D-81B8-4313-868C-77B342056E9B}"/>
                    </a:ext>
                  </a:extLst>
                </p:cNvPr>
                <p:cNvSpPr txBox="1"/>
                <p:nvPr/>
              </p:nvSpPr>
              <p:spPr>
                <a:xfrm>
                  <a:off x="5691195" y="1263521"/>
                  <a:ext cx="2913683" cy="751552"/>
                </a:xfrm>
                <a:prstGeom prst="rect">
                  <a:avLst/>
                </a:prstGeom>
                <a:noFill/>
              </p:spPr>
              <p:txBody>
                <a:bodyPr wrap="none" lIns="0" tIns="0" rIns="0" bIns="0" rtlCol="0">
                  <a:spAutoFit/>
                </a:bodyPr>
                <a:lstStyle/>
                <a:p>
                  <a:pPr>
                    <a:spcAft>
                      <a:spcPts val="0"/>
                    </a:spcAft>
                  </a:pPr>
                  <a14:m>
                    <m:oMath xmlns:m="http://schemas.openxmlformats.org/officeDocument/2006/math">
                      <m:sSub>
                        <m:sSubPr>
                          <m:ctrlPr>
                            <a:rPr lang="ja-JP" sz="2400" i="1" kern="1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2400" i="1" kern="1200">
                              <a:solidFill>
                                <a:srgbClr val="000000"/>
                              </a:solidFill>
                              <a:effectLst/>
                              <a:latin typeface="Cambria Math" panose="02040503050406030204" pitchFamily="18" charset="0"/>
                              <a:ea typeface="ＭＳ 明朝" panose="02020609040205080304" pitchFamily="17" charset="-128"/>
                              <a:cs typeface="Times New Roman" panose="02020603050405020304" pitchFamily="18" charset="0"/>
                            </a:rPr>
                            <m:t>𝜀</m:t>
                          </m:r>
                        </m:e>
                        <m:sub>
                          <m:r>
                            <a:rPr lang="en-US" sz="2400" i="1" kern="1200">
                              <a:solidFill>
                                <a:srgbClr val="000000"/>
                              </a:solidFill>
                              <a:effectLst/>
                              <a:latin typeface="Cambria Math" panose="02040503050406030204" pitchFamily="18" charset="0"/>
                              <a:ea typeface="ＭＳ 明朝" panose="02020609040205080304" pitchFamily="17" charset="-128"/>
                              <a:cs typeface="Times New Roman" panose="02020603050405020304" pitchFamily="18" charset="0"/>
                            </a:rPr>
                            <m:t>𝑒𝑓𝑓</m:t>
                          </m:r>
                        </m:sub>
                      </m:sSub>
                    </m:oMath>
                  </a14:m>
                  <a:r>
                    <a:rPr lang="en-US" sz="2400" kern="12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a:t>
                  </a:r>
                  <a14:m>
                    <m:oMath xmlns:m="http://schemas.openxmlformats.org/officeDocument/2006/math">
                      <m:rad>
                        <m:radPr>
                          <m:degHide m:val="on"/>
                          <m:ctrlPr>
                            <a:rPr lang="ja-JP" sz="2400" i="1" kern="1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ja-JP" sz="2400" i="1" kern="1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sz="2400" i="1" kern="1200">
                                  <a:solidFill>
                                    <a:srgbClr val="000000"/>
                                  </a:solidFill>
                                  <a:effectLst/>
                                  <a:latin typeface="Cambria Math" panose="02040503050406030204" pitchFamily="18" charset="0"/>
                                  <a:ea typeface="ＭＳ 明朝" panose="02020609040205080304" pitchFamily="17" charset="-128"/>
                                  <a:cs typeface="Times New Roman" panose="02020603050405020304" pitchFamily="18" charset="0"/>
                                </a:rPr>
                                <m:t>𝜀</m:t>
                              </m:r>
                            </m:e>
                            <m:sup>
                              <m:r>
                                <a:rPr lang="en-US" sz="2400" i="1" kern="1200">
                                  <a:solidFill>
                                    <a:srgbClr val="000000"/>
                                  </a:solidFill>
                                  <a:effectLst/>
                                  <a:latin typeface="Cambria Math" panose="02040503050406030204" pitchFamily="18" charset="0"/>
                                  <a:ea typeface="ＭＳ 明朝" panose="02020609040205080304" pitchFamily="17" charset="-128"/>
                                  <a:cs typeface="Times New Roman" panose="02020603050405020304" pitchFamily="18" charset="0"/>
                                </a:rPr>
                                <m:t>2</m:t>
                              </m:r>
                            </m:sup>
                          </m:sSup>
                          <m:r>
                            <a:rPr lang="en-US" sz="2400" i="1" kern="1200">
                              <a:solidFill>
                                <a:srgbClr val="000000"/>
                              </a:solidFill>
                              <a:effectLst/>
                              <a:latin typeface="Cambria Math" panose="02040503050406030204" pitchFamily="18" charset="0"/>
                              <a:ea typeface="ＭＳ 明朝" panose="02020609040205080304" pitchFamily="17" charset="-128"/>
                              <a:cs typeface="Times New Roman" panose="02020603050405020304" pitchFamily="18" charset="0"/>
                            </a:rPr>
                            <m:t>+</m:t>
                          </m:r>
                          <m:r>
                            <a:rPr lang="en-US" sz="2400" i="1" kern="1200">
                              <a:solidFill>
                                <a:srgbClr val="000000"/>
                              </a:solidFill>
                              <a:effectLst/>
                              <a:latin typeface="Cambria Math" panose="02040503050406030204" pitchFamily="18" charset="0"/>
                              <a:ea typeface="ＭＳ 明朝" panose="02020609040205080304" pitchFamily="17" charset="-128"/>
                              <a:cs typeface="Times New Roman" panose="02020603050405020304" pitchFamily="18" charset="0"/>
                            </a:rPr>
                            <m:t>𝐾</m:t>
                          </m:r>
                          <m:r>
                            <a:rPr lang="en-US" sz="2400" i="1" kern="1200">
                              <a:solidFill>
                                <a:srgbClr val="000000"/>
                              </a:solidFill>
                              <a:effectLst/>
                              <a:latin typeface="Cambria Math" panose="02040503050406030204" pitchFamily="18" charset="0"/>
                              <a:ea typeface="ＭＳ 明朝" panose="02020609040205080304" pitchFamily="17" charset="-128"/>
                              <a:cs typeface="Times New Roman" panose="02020603050405020304" pitchFamily="18" charset="0"/>
                            </a:rPr>
                            <m:t>(</m:t>
                          </m:r>
                          <m:f>
                            <m:fPr>
                              <m:ctrlPr>
                                <a:rPr lang="ja-JP" sz="2400" i="1" kern="1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ja-JP" sz="2400" i="1" kern="1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2400" i="1" kern="1200">
                                      <a:solidFill>
                                        <a:srgbClr val="000000"/>
                                      </a:solidFill>
                                      <a:effectLst/>
                                      <a:latin typeface="Cambria Math" panose="02040503050406030204" pitchFamily="18" charset="0"/>
                                      <a:ea typeface="ＭＳ 明朝" panose="02020609040205080304" pitchFamily="17" charset="-128"/>
                                      <a:cs typeface="Times New Roman" panose="02020603050405020304" pitchFamily="18" charset="0"/>
                                    </a:rPr>
                                    <m:t>𝐼</m:t>
                                  </m:r>
                                </m:e>
                                <m:sub>
                                  <m:r>
                                    <a:rPr lang="en-US" sz="2400" i="1" kern="1200">
                                      <a:solidFill>
                                        <a:srgbClr val="000000"/>
                                      </a:solidFill>
                                      <a:effectLst/>
                                      <a:latin typeface="Cambria Math" panose="02040503050406030204" pitchFamily="18" charset="0"/>
                                      <a:ea typeface="ＭＳ 明朝" panose="02020609040205080304" pitchFamily="17" charset="-128"/>
                                      <a:cs typeface="Times New Roman" panose="02020603050405020304" pitchFamily="18" charset="0"/>
                                    </a:rPr>
                                    <m:t>𝑧</m:t>
                                  </m:r>
                                </m:sub>
                              </m:sSub>
                            </m:num>
                            <m:den>
                              <m:sSub>
                                <m:sSubPr>
                                  <m:ctrlPr>
                                    <a:rPr lang="ja-JP" sz="2400" i="1" kern="1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2400" i="1" kern="1200">
                                      <a:solidFill>
                                        <a:srgbClr val="000000"/>
                                      </a:solidFill>
                                      <a:effectLst/>
                                      <a:latin typeface="Cambria Math" panose="02040503050406030204" pitchFamily="18" charset="0"/>
                                      <a:ea typeface="ＭＳ 明朝" panose="02020609040205080304" pitchFamily="17" charset="-128"/>
                                      <a:cs typeface="Times New Roman" panose="02020603050405020304" pitchFamily="18" charset="0"/>
                                    </a:rPr>
                                    <m:t>𝐼</m:t>
                                  </m:r>
                                </m:e>
                                <m:sub>
                                  <m:r>
                                    <a:rPr lang="en-US" sz="2400" i="1" kern="1200">
                                      <a:solidFill>
                                        <a:srgbClr val="000000"/>
                                      </a:solidFill>
                                      <a:effectLst/>
                                      <a:latin typeface="Cambria Math" panose="02040503050406030204" pitchFamily="18" charset="0"/>
                                      <a:ea typeface="ＭＳ 明朝" panose="02020609040205080304" pitchFamily="17" charset="-128"/>
                                      <a:cs typeface="Times New Roman" panose="02020603050405020304" pitchFamily="18" charset="0"/>
                                    </a:rPr>
                                    <m:t>𝑐</m:t>
                                  </m:r>
                                </m:sub>
                              </m:sSub>
                              <m:d>
                                <m:dPr>
                                  <m:ctrlPr>
                                    <a:rPr lang="ja-JP" sz="2400" i="1" kern="1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sz="2400" i="1" kern="1200">
                                      <a:solidFill>
                                        <a:srgbClr val="000000"/>
                                      </a:solidFill>
                                      <a:effectLst/>
                                      <a:latin typeface="Cambria Math" panose="02040503050406030204" pitchFamily="18" charset="0"/>
                                      <a:ea typeface="ＭＳ 明朝" panose="02020609040205080304" pitchFamily="17" charset="-128"/>
                                      <a:cs typeface="Times New Roman" panose="02020603050405020304" pitchFamily="18" charset="0"/>
                                    </a:rPr>
                                    <m:t>𝛽𝛾</m:t>
                                  </m:r>
                                </m:e>
                              </m:d>
                            </m:den>
                          </m:f>
                          <m:sSup>
                            <m:sSupPr>
                              <m:ctrlPr>
                                <a:rPr lang="ja-JP" sz="2400" i="1" kern="1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sz="2400" i="1" kern="1200">
                                  <a:solidFill>
                                    <a:srgbClr val="000000"/>
                                  </a:solidFill>
                                  <a:effectLst/>
                                  <a:latin typeface="Cambria Math" panose="02040503050406030204" pitchFamily="18" charset="0"/>
                                  <a:ea typeface="ＭＳ 明朝" panose="02020609040205080304" pitchFamily="17" charset="-128"/>
                                  <a:cs typeface="Times New Roman" panose="02020603050405020304" pitchFamily="18" charset="0"/>
                                </a:rPr>
                                <m:t>)</m:t>
                              </m:r>
                            </m:e>
                            <m:sup>
                              <m:r>
                                <a:rPr lang="en-US" sz="2400" i="1" kern="1200">
                                  <a:solidFill>
                                    <a:srgbClr val="000000"/>
                                  </a:solidFill>
                                  <a:effectLst/>
                                  <a:latin typeface="Cambria Math" panose="02040503050406030204" pitchFamily="18" charset="0"/>
                                  <a:ea typeface="ＭＳ 明朝" panose="02020609040205080304" pitchFamily="17" charset="-128"/>
                                  <a:cs typeface="Times New Roman" panose="02020603050405020304" pitchFamily="18" charset="0"/>
                                </a:rPr>
                                <m:t>2</m:t>
                              </m:r>
                            </m:sup>
                          </m:sSup>
                        </m:e>
                      </m:rad>
                    </m:oMath>
                  </a14:m>
                  <a:endParaRPr lang="ja-JP" sz="24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mc:Choice>
          <mc:Fallback xmlns="">
            <p:sp>
              <p:nvSpPr>
                <p:cNvPr id="10" name="テキスト ボックス 5">
                  <a:extLst>
                    <a:ext uri="{FF2B5EF4-FFF2-40B4-BE49-F238E27FC236}">
                      <a16:creationId xmlns:a16="http://schemas.microsoft.com/office/drawing/2014/main" id="{12F5652D-81B8-4313-868C-77B342056E9B}"/>
                    </a:ext>
                  </a:extLst>
                </p:cNvPr>
                <p:cNvSpPr txBox="1">
                  <a:spLocks noRot="1" noChangeAspect="1" noMove="1" noResize="1" noEditPoints="1" noAdjustHandles="1" noChangeArrowheads="1" noChangeShapeType="1" noTextEdit="1"/>
                </p:cNvSpPr>
                <p:nvPr/>
              </p:nvSpPr>
              <p:spPr>
                <a:xfrm>
                  <a:off x="5691195" y="1263521"/>
                  <a:ext cx="2913683" cy="751552"/>
                </a:xfrm>
                <a:prstGeom prst="rect">
                  <a:avLst/>
                </a:prstGeom>
                <a:blipFill>
                  <a:blip r:embed="rId6"/>
                  <a:stretch>
                    <a:fillRect/>
                  </a:stretch>
                </a:blipFill>
              </p:spPr>
              <p:txBody>
                <a:bodyPr/>
                <a:lstStyle/>
                <a:p>
                  <a:r>
                    <a:rPr lang="ja-JP" altLang="en-US">
                      <a:noFill/>
                    </a:rPr>
                    <a:t> </a:t>
                  </a:r>
                </a:p>
              </p:txBody>
            </p:sp>
          </mc:Fallback>
        </mc:AlternateContent>
        <p:sp>
          <p:nvSpPr>
            <p:cNvPr id="12" name="正方形/長方形 11">
              <a:extLst>
                <a:ext uri="{FF2B5EF4-FFF2-40B4-BE49-F238E27FC236}">
                  <a16:creationId xmlns:a16="http://schemas.microsoft.com/office/drawing/2014/main" id="{EB83B03D-EE9A-410A-891F-BADCB54D2D87}"/>
                </a:ext>
              </a:extLst>
            </p:cNvPr>
            <p:cNvSpPr/>
            <p:nvPr/>
          </p:nvSpPr>
          <p:spPr>
            <a:xfrm>
              <a:off x="5636670" y="2084509"/>
              <a:ext cx="3912198" cy="307777"/>
            </a:xfrm>
            <a:prstGeom prst="rect">
              <a:avLst/>
            </a:prstGeom>
          </p:spPr>
          <p:txBody>
            <a:bodyPr wrap="square">
              <a:spAutoFit/>
            </a:bodyPr>
            <a:lstStyle/>
            <a:p>
              <a:r>
                <a:rPr lang="en-US" altLang="ja-JP" sz="1400" dirty="0">
                  <a:latin typeface="Times-Roman"/>
                </a:rPr>
                <a:t>Y. K. Batygin, NIMA </a:t>
              </a:r>
              <a:r>
                <a:rPr lang="en-US" altLang="ja-JP" sz="1400" b="1" dirty="0">
                  <a:latin typeface="Times-Bold"/>
                </a:rPr>
                <a:t>539</a:t>
              </a:r>
              <a:r>
                <a:rPr lang="en-US" altLang="ja-JP" sz="1400" dirty="0">
                  <a:latin typeface="Times-Roman"/>
                </a:rPr>
                <a:t>, 455 (2005).</a:t>
              </a:r>
              <a:endParaRPr lang="ja-JP" altLang="en-US" sz="1400" dirty="0"/>
            </a:p>
          </p:txBody>
        </p:sp>
      </p:grpSp>
      <p:pic>
        <p:nvPicPr>
          <p:cNvPr id="14" name="図 13">
            <a:extLst>
              <a:ext uri="{FF2B5EF4-FFF2-40B4-BE49-F238E27FC236}">
                <a16:creationId xmlns:a16="http://schemas.microsoft.com/office/drawing/2014/main" id="{C39A0240-8B43-4AAA-94D2-B4A79157E07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51764" y="2032050"/>
            <a:ext cx="3580228" cy="3172611"/>
          </a:xfrm>
          <a:prstGeom prst="rect">
            <a:avLst/>
          </a:prstGeom>
        </p:spPr>
      </p:pic>
      <p:grpSp>
        <p:nvGrpSpPr>
          <p:cNvPr id="17" name="グループ化 16">
            <a:extLst>
              <a:ext uri="{FF2B5EF4-FFF2-40B4-BE49-F238E27FC236}">
                <a16:creationId xmlns:a16="http://schemas.microsoft.com/office/drawing/2014/main" id="{3A6D52D4-EC80-4421-A47C-755E4F70250C}"/>
              </a:ext>
            </a:extLst>
          </p:cNvPr>
          <p:cNvGrpSpPr/>
          <p:nvPr/>
        </p:nvGrpSpPr>
        <p:grpSpPr>
          <a:xfrm>
            <a:off x="576164" y="2228321"/>
            <a:ext cx="3390986" cy="3297391"/>
            <a:chOff x="589702" y="1697546"/>
            <a:chExt cx="3390986" cy="3297391"/>
          </a:xfrm>
        </p:grpSpPr>
        <p:pic>
          <p:nvPicPr>
            <p:cNvPr id="9" name="図 8">
              <a:extLst>
                <a:ext uri="{FF2B5EF4-FFF2-40B4-BE49-F238E27FC236}">
                  <a16:creationId xmlns:a16="http://schemas.microsoft.com/office/drawing/2014/main" id="{8A216395-AB41-48B8-B385-57573E9415A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9702" y="1697546"/>
              <a:ext cx="3390986" cy="3297391"/>
            </a:xfrm>
            <a:prstGeom prst="rect">
              <a:avLst/>
            </a:prstGeom>
          </p:spPr>
        </p:pic>
        <p:sp>
          <p:nvSpPr>
            <p:cNvPr id="2" name="正方形/長方形 1">
              <a:extLst>
                <a:ext uri="{FF2B5EF4-FFF2-40B4-BE49-F238E27FC236}">
                  <a16:creationId xmlns:a16="http://schemas.microsoft.com/office/drawing/2014/main" id="{E27B9C26-94BF-47F9-9B5B-6C8984A3E9DF}"/>
                </a:ext>
              </a:extLst>
            </p:cNvPr>
            <p:cNvSpPr/>
            <p:nvPr/>
          </p:nvSpPr>
          <p:spPr>
            <a:xfrm>
              <a:off x="878900" y="3839782"/>
              <a:ext cx="387275" cy="5486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a:extLst>
                <a:ext uri="{FF2B5EF4-FFF2-40B4-BE49-F238E27FC236}">
                  <a16:creationId xmlns:a16="http://schemas.microsoft.com/office/drawing/2014/main" id="{C94340C7-AD07-44C8-8924-8327BD781B06}"/>
                </a:ext>
              </a:extLst>
            </p:cNvPr>
            <p:cNvSpPr txBox="1"/>
            <p:nvPr/>
          </p:nvSpPr>
          <p:spPr>
            <a:xfrm>
              <a:off x="1430767" y="1886412"/>
              <a:ext cx="591829"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U</a:t>
              </a:r>
              <a:r>
                <a:rPr kumimoji="1" lang="en-US" altLang="ja-JP" baseline="30000" dirty="0">
                  <a:latin typeface="Times New Roman" panose="02020603050405020304" pitchFamily="18" charset="0"/>
                  <a:cs typeface="Times New Roman" panose="02020603050405020304" pitchFamily="18" charset="0"/>
                </a:rPr>
                <a:t>35+</a:t>
              </a:r>
              <a:endParaRPr kumimoji="1" lang="ja-JP" altLang="en-US" baseline="30000" dirty="0">
                <a:latin typeface="Times New Roman" panose="02020603050405020304" pitchFamily="18" charset="0"/>
                <a:cs typeface="Times New Roman" panose="02020603050405020304" pitchFamily="18" charset="0"/>
              </a:endParaRPr>
            </a:p>
          </p:txBody>
        </p:sp>
      </p:grpSp>
      <p:sp>
        <p:nvSpPr>
          <p:cNvPr id="16" name="テキスト ボックス 15">
            <a:extLst>
              <a:ext uri="{FF2B5EF4-FFF2-40B4-BE49-F238E27FC236}">
                <a16:creationId xmlns:a16="http://schemas.microsoft.com/office/drawing/2014/main" id="{FBC0F4FB-0DD3-4537-830C-E671A43F43C9}"/>
              </a:ext>
            </a:extLst>
          </p:cNvPr>
          <p:cNvSpPr txBox="1"/>
          <p:nvPr/>
        </p:nvSpPr>
        <p:spPr>
          <a:xfrm>
            <a:off x="3641670" y="220661"/>
            <a:ext cx="2978572" cy="523220"/>
          </a:xfrm>
          <a:prstGeom prst="rect">
            <a:avLst/>
          </a:prstGeom>
          <a:noFill/>
        </p:spPr>
        <p:txBody>
          <a:bodyPr wrap="none" rtlCol="0">
            <a:spAutoFit/>
          </a:bodyPr>
          <a:lstStyle/>
          <a:p>
            <a:r>
              <a:rPr kumimoji="1" lang="en-US" altLang="ja-JP" sz="2800" dirty="0">
                <a:latin typeface="Times New Roman" panose="02020603050405020304" pitchFamily="18" charset="0"/>
                <a:cs typeface="Times New Roman" panose="02020603050405020304" pitchFamily="18" charset="0"/>
              </a:rPr>
              <a:t>Space charge effect</a:t>
            </a:r>
            <a:endParaRPr kumimoji="1" lang="ja-JP" altLang="en-US" sz="2800" dirty="0">
              <a:latin typeface="Times New Roman" panose="02020603050405020304" pitchFamily="18" charset="0"/>
              <a:cs typeface="Times New Roman" panose="02020603050405020304" pitchFamily="18" charset="0"/>
            </a:endParaRPr>
          </a:p>
        </p:txBody>
      </p:sp>
      <p:sp>
        <p:nvSpPr>
          <p:cNvPr id="18" name="正方形/長方形 17">
            <a:extLst>
              <a:ext uri="{FF2B5EF4-FFF2-40B4-BE49-F238E27FC236}">
                <a16:creationId xmlns:a16="http://schemas.microsoft.com/office/drawing/2014/main" id="{A6CC9F73-D876-44F6-98F9-A1F0BF2F5154}"/>
              </a:ext>
            </a:extLst>
          </p:cNvPr>
          <p:cNvSpPr/>
          <p:nvPr/>
        </p:nvSpPr>
        <p:spPr>
          <a:xfrm>
            <a:off x="4216410" y="3845059"/>
            <a:ext cx="2632078" cy="1200329"/>
          </a:xfrm>
          <a:prstGeom prst="rect">
            <a:avLst/>
          </a:prstGeom>
        </p:spPr>
        <p:txBody>
          <a:bodyPr wrap="square">
            <a:spAutoFit/>
          </a:bodyPr>
          <a:lstStyle/>
          <a:p>
            <a:pPr algn="just"/>
            <a:r>
              <a:rPr lang="en-US" altLang="ja-JP" dirty="0">
                <a:latin typeface="Times New Roman" panose="02020603050405020304" pitchFamily="18" charset="0"/>
                <a:cs typeface="Times New Roman" panose="02020603050405020304" pitchFamily="18" charset="0"/>
              </a:rPr>
              <a:t>To obtain more accurate value, we need the measured emittance at lower extraction current</a:t>
            </a:r>
          </a:p>
        </p:txBody>
      </p:sp>
      <p:sp>
        <p:nvSpPr>
          <p:cNvPr id="19" name="矢印: 右 18">
            <a:extLst>
              <a:ext uri="{FF2B5EF4-FFF2-40B4-BE49-F238E27FC236}">
                <a16:creationId xmlns:a16="http://schemas.microsoft.com/office/drawing/2014/main" id="{99E8FB49-E028-4749-AC0D-03F5132CF6F2}"/>
              </a:ext>
            </a:extLst>
          </p:cNvPr>
          <p:cNvSpPr/>
          <p:nvPr/>
        </p:nvSpPr>
        <p:spPr>
          <a:xfrm>
            <a:off x="4036831" y="3292542"/>
            <a:ext cx="2741921" cy="2956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テキスト ボックス 19">
            <a:extLst>
              <a:ext uri="{FF2B5EF4-FFF2-40B4-BE49-F238E27FC236}">
                <a16:creationId xmlns:a16="http://schemas.microsoft.com/office/drawing/2014/main" id="{ECCBC438-5DEF-44F4-99F8-D0FD6B6CDFED}"/>
              </a:ext>
            </a:extLst>
          </p:cNvPr>
          <p:cNvSpPr txBox="1"/>
          <p:nvPr/>
        </p:nvSpPr>
        <p:spPr>
          <a:xfrm>
            <a:off x="7075653" y="1066177"/>
            <a:ext cx="3647054" cy="923330"/>
          </a:xfrm>
          <a:prstGeom prst="rect">
            <a:avLst/>
          </a:prstGeom>
          <a:noFill/>
          <a:ln>
            <a:solidFill>
              <a:srgbClr val="FF0000"/>
            </a:solidFill>
          </a:ln>
        </p:spPr>
        <p:txBody>
          <a:bodyPr wrap="square" rtlCol="0">
            <a:spAutoFit/>
          </a:bodyPr>
          <a:lstStyle/>
          <a:p>
            <a:r>
              <a:rPr kumimoji="1" lang="en-US" altLang="ja-JP" dirty="0">
                <a:latin typeface="Times New Roman" panose="02020603050405020304" pitchFamily="18" charset="0"/>
                <a:cs typeface="Times New Roman" panose="02020603050405020304" pitchFamily="18" charset="0"/>
              </a:rPr>
              <a:t>Test experiments (Xe</a:t>
            </a:r>
            <a:r>
              <a:rPr kumimoji="1" lang="en-US" altLang="ja-JP" baseline="30000" dirty="0">
                <a:latin typeface="Times New Roman" panose="02020603050405020304" pitchFamily="18" charset="0"/>
                <a:cs typeface="Times New Roman" panose="02020603050405020304" pitchFamily="18" charset="0"/>
              </a:rPr>
              <a:t>20+</a:t>
            </a:r>
            <a:r>
              <a:rPr kumimoji="1" lang="en-US" altLang="ja-JP" dirty="0">
                <a:latin typeface="Times New Roman" panose="02020603050405020304" pitchFamily="18" charset="0"/>
                <a:cs typeface="Times New Roman" panose="02020603050405020304" pitchFamily="18" charset="0"/>
              </a:rPr>
              <a:t>) for lower extraction current</a:t>
            </a:r>
            <a:endParaRPr lang="en-US" altLang="ja-JP" dirty="0">
              <a:latin typeface="Times New Roman" panose="02020603050405020304" pitchFamily="18" charset="0"/>
              <a:cs typeface="Times New Roman" panose="02020603050405020304" pitchFamily="18" charset="0"/>
            </a:endParaRPr>
          </a:p>
          <a:p>
            <a:r>
              <a:rPr kumimoji="1" lang="en-US" altLang="ja-JP" dirty="0">
                <a:latin typeface="Times New Roman" panose="02020603050405020304" pitchFamily="18" charset="0"/>
                <a:cs typeface="Times New Roman" panose="02020603050405020304" pitchFamily="18" charset="0"/>
              </a:rPr>
              <a:t>Beam intensity of Xe</a:t>
            </a:r>
            <a:r>
              <a:rPr kumimoji="1" lang="en-US" altLang="ja-JP" baseline="30000" dirty="0">
                <a:latin typeface="Times New Roman" panose="02020603050405020304" pitchFamily="18" charset="0"/>
                <a:cs typeface="Times New Roman" panose="02020603050405020304" pitchFamily="18" charset="0"/>
              </a:rPr>
              <a:t>20+ </a:t>
            </a:r>
            <a:r>
              <a:rPr kumimoji="1" lang="en-US" altLang="ja-JP" dirty="0">
                <a:latin typeface="Times New Roman" panose="02020603050405020304" pitchFamily="18" charset="0"/>
                <a:cs typeface="Times New Roman" panose="02020603050405020304" pitchFamily="18" charset="0"/>
              </a:rPr>
              <a:t>~30e</a:t>
            </a:r>
            <a:r>
              <a:rPr kumimoji="1" lang="en-US" altLang="ja-JP" dirty="0">
                <a:latin typeface="Symbol" panose="05050102010706020507" pitchFamily="18" charset="2"/>
                <a:cs typeface="Times New Roman" panose="02020603050405020304" pitchFamily="18" charset="0"/>
              </a:rPr>
              <a:t>m</a:t>
            </a:r>
            <a:r>
              <a:rPr kumimoji="1" lang="en-US" altLang="ja-JP" dirty="0">
                <a:latin typeface="Times New Roman" panose="02020603050405020304" pitchFamily="18" charset="0"/>
                <a:cs typeface="Times New Roman" panose="02020603050405020304" pitchFamily="18" charset="0"/>
              </a:rPr>
              <a:t>A</a:t>
            </a:r>
          </a:p>
        </p:txBody>
      </p:sp>
      <p:sp>
        <p:nvSpPr>
          <p:cNvPr id="21" name="テキスト ボックス 20">
            <a:extLst>
              <a:ext uri="{FF2B5EF4-FFF2-40B4-BE49-F238E27FC236}">
                <a16:creationId xmlns:a16="http://schemas.microsoft.com/office/drawing/2014/main" id="{C49EDFFF-0012-43DF-BF36-433523C11023}"/>
              </a:ext>
            </a:extLst>
          </p:cNvPr>
          <p:cNvSpPr txBox="1"/>
          <p:nvPr/>
        </p:nvSpPr>
        <p:spPr>
          <a:xfrm>
            <a:off x="4304293" y="2164839"/>
            <a:ext cx="2456313" cy="400110"/>
          </a:xfrm>
          <a:prstGeom prst="rect">
            <a:avLst/>
          </a:prstGeom>
          <a:noFill/>
          <a:ln>
            <a:solidFill>
              <a:schemeClr val="tx1"/>
            </a:solidFill>
          </a:ln>
        </p:spPr>
        <p:txBody>
          <a:bodyPr wrap="none" rtlCol="0">
            <a:spAutoFit/>
          </a:bodyPr>
          <a:lstStyle/>
          <a:p>
            <a:r>
              <a:rPr lang="en-US" altLang="ja-JP" sz="2000" b="1" dirty="0">
                <a:latin typeface="Times New Roman" panose="02020603050405020304" pitchFamily="18" charset="0"/>
                <a:cs typeface="Times New Roman" panose="02020603050405020304" pitchFamily="18" charset="0"/>
              </a:rPr>
              <a:t>Ion source emittance</a:t>
            </a:r>
            <a:endParaRPr kumimoji="1" lang="ja-JP" altLang="en-US" sz="2000" b="1" dirty="0">
              <a:latin typeface="Times New Roman" panose="02020603050405020304" pitchFamily="18" charset="0"/>
              <a:cs typeface="Times New Roman" panose="02020603050405020304" pitchFamily="18" charset="0"/>
            </a:endParaRPr>
          </a:p>
        </p:txBody>
      </p:sp>
      <p:cxnSp>
        <p:nvCxnSpPr>
          <p:cNvPr id="23" name="直線矢印コネクタ 22">
            <a:extLst>
              <a:ext uri="{FF2B5EF4-FFF2-40B4-BE49-F238E27FC236}">
                <a16:creationId xmlns:a16="http://schemas.microsoft.com/office/drawing/2014/main" id="{495238DD-C649-4876-9654-54DFB709F5D7}"/>
              </a:ext>
            </a:extLst>
          </p:cNvPr>
          <p:cNvCxnSpPr>
            <a:stCxn id="21" idx="0"/>
          </p:cNvCxnSpPr>
          <p:nvPr/>
        </p:nvCxnSpPr>
        <p:spPr>
          <a:xfrm flipH="1" flipV="1">
            <a:off x="5130956" y="1590169"/>
            <a:ext cx="401494" cy="57467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C1DC7A16-FF51-4B0D-BBB3-AEBA9DD632B4}"/>
              </a:ext>
            </a:extLst>
          </p:cNvPr>
          <p:cNvSpPr txBox="1"/>
          <p:nvPr/>
        </p:nvSpPr>
        <p:spPr>
          <a:xfrm>
            <a:off x="5564486" y="5331285"/>
            <a:ext cx="6056650" cy="830997"/>
          </a:xfrm>
          <a:prstGeom prst="rect">
            <a:avLst/>
          </a:prstGeom>
          <a:noFill/>
          <a:ln w="19050">
            <a:solidFill>
              <a:srgbClr val="FF0000"/>
            </a:solidFill>
          </a:ln>
        </p:spPr>
        <p:txBody>
          <a:bodyPr wrap="square" rtlCol="0">
            <a:spAutoFit/>
          </a:bodyPr>
          <a:lstStyle/>
          <a:p>
            <a:r>
              <a:rPr kumimoji="1" lang="en-US" altLang="ja-JP" sz="2400" dirty="0">
                <a:latin typeface="Times New Roman" panose="02020603050405020304" pitchFamily="18" charset="0"/>
                <a:cs typeface="Times New Roman" panose="02020603050405020304" pitchFamily="18" charset="0"/>
              </a:rPr>
              <a:t>To obtain smaller emittance, we need lower extraction current</a:t>
            </a:r>
            <a:endParaRPr kumimoji="1" lang="ja-JP"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625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0" grpId="0" animBg="1"/>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1379E63-A486-4ED5-8824-C0B96FBCC2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276" y="374146"/>
            <a:ext cx="1938017" cy="516805"/>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pic>
      <p:cxnSp>
        <p:nvCxnSpPr>
          <p:cNvPr id="5" name="直線コネクタ 4">
            <a:extLst>
              <a:ext uri="{FF2B5EF4-FFF2-40B4-BE49-F238E27FC236}">
                <a16:creationId xmlns:a16="http://schemas.microsoft.com/office/drawing/2014/main" id="{F6D575C6-2021-42BA-BFA1-979866F6554D}"/>
              </a:ext>
            </a:extLst>
          </p:cNvPr>
          <p:cNvCxnSpPr/>
          <p:nvPr/>
        </p:nvCxnSpPr>
        <p:spPr>
          <a:xfrm flipV="1">
            <a:off x="181276" y="881568"/>
            <a:ext cx="11632445" cy="33589"/>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6" name="グループ化 5">
            <a:extLst>
              <a:ext uri="{FF2B5EF4-FFF2-40B4-BE49-F238E27FC236}">
                <a16:creationId xmlns:a16="http://schemas.microsoft.com/office/drawing/2014/main" id="{67966D46-EEE7-453D-99F6-39FC0174BD69}"/>
              </a:ext>
            </a:extLst>
          </p:cNvPr>
          <p:cNvGrpSpPr/>
          <p:nvPr/>
        </p:nvGrpSpPr>
        <p:grpSpPr>
          <a:xfrm>
            <a:off x="7234663" y="6291397"/>
            <a:ext cx="4830090" cy="338554"/>
            <a:chOff x="7234663" y="6291397"/>
            <a:chExt cx="4830090" cy="338554"/>
          </a:xfrm>
        </p:grpSpPr>
        <p:sp>
          <p:nvSpPr>
            <p:cNvPr id="7" name="正方形/長方形 6">
              <a:extLst>
                <a:ext uri="{FF2B5EF4-FFF2-40B4-BE49-F238E27FC236}">
                  <a16:creationId xmlns:a16="http://schemas.microsoft.com/office/drawing/2014/main" id="{AB6D3A53-4B88-4ADD-925D-65C015702AF0}"/>
                </a:ext>
              </a:extLst>
            </p:cNvPr>
            <p:cNvSpPr/>
            <p:nvPr/>
          </p:nvSpPr>
          <p:spPr>
            <a:xfrm>
              <a:off x="7496061" y="6291397"/>
              <a:ext cx="4568692" cy="338554"/>
            </a:xfrm>
            <a:prstGeom prst="rect">
              <a:avLst/>
            </a:prstGeom>
          </p:spPr>
          <p:txBody>
            <a:bodyPr wrap="square">
              <a:spAutoFit/>
            </a:bodyPr>
            <a:lstStyle/>
            <a:p>
              <a:pPr algn="just">
                <a:spcAft>
                  <a:spcPts val="0"/>
                </a:spcAft>
              </a:pPr>
              <a:r>
                <a:rPr lang="en-US" altLang="ja-JP" sz="1600" b="1" dirty="0">
                  <a:effectLst/>
                  <a:latin typeface="Times New Roman" panose="02020603050405020304" pitchFamily="18" charset="0"/>
                  <a:ea typeface="DengXian" panose="02010600030101010101" pitchFamily="2" charset="-122"/>
                  <a:cs typeface="Times New Roman" panose="02020603050405020304" pitchFamily="18" charset="0"/>
                </a:rPr>
                <a:t>Cyclotron 2022 (Dec. 5-9, 2022, Beijing, China)</a:t>
              </a:r>
              <a:endParaRPr lang="ja-JP" altLang="ja-JP" sz="1600" b="1" dirty="0">
                <a:effectLst/>
                <a:latin typeface="Times New Roman" panose="02020603050405020304" pitchFamily="18" charset="0"/>
                <a:ea typeface="DengXian" panose="02010600030101010101" pitchFamily="2" charset="-122"/>
                <a:cs typeface="Times New Roman" panose="02020603050405020304" pitchFamily="18" charset="0"/>
              </a:endParaRPr>
            </a:p>
          </p:txBody>
        </p:sp>
        <p:pic>
          <p:nvPicPr>
            <p:cNvPr id="8" name="図 7">
              <a:extLst>
                <a:ext uri="{FF2B5EF4-FFF2-40B4-BE49-F238E27FC236}">
                  <a16:creationId xmlns:a16="http://schemas.microsoft.com/office/drawing/2014/main" id="{AC0BB6D6-4603-4837-A026-1305DC6C21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4663" y="6321555"/>
              <a:ext cx="261398" cy="278238"/>
            </a:xfrm>
            <a:prstGeom prst="rect">
              <a:avLst/>
            </a:prstGeom>
            <a:solidFill>
              <a:schemeClr val="accent6">
                <a:lumMod val="60000"/>
                <a:lumOff val="40000"/>
              </a:schemeClr>
            </a:solidFill>
          </p:spPr>
        </p:pic>
      </p:grpSp>
      <p:sp>
        <p:nvSpPr>
          <p:cNvPr id="17" name="テキスト ボックス 16">
            <a:extLst>
              <a:ext uri="{FF2B5EF4-FFF2-40B4-BE49-F238E27FC236}">
                <a16:creationId xmlns:a16="http://schemas.microsoft.com/office/drawing/2014/main" id="{C389E989-AF40-4EAB-BB84-BE8B94F10C08}"/>
              </a:ext>
            </a:extLst>
          </p:cNvPr>
          <p:cNvSpPr txBox="1"/>
          <p:nvPr/>
        </p:nvSpPr>
        <p:spPr>
          <a:xfrm>
            <a:off x="2452343" y="197416"/>
            <a:ext cx="8497839" cy="523220"/>
          </a:xfrm>
          <a:prstGeom prst="rect">
            <a:avLst/>
          </a:prstGeom>
          <a:noFill/>
        </p:spPr>
        <p:txBody>
          <a:bodyPr wrap="none" rtlCol="0">
            <a:spAutoFit/>
          </a:bodyPr>
          <a:lstStyle/>
          <a:p>
            <a:r>
              <a:rPr kumimoji="1" lang="en-US" altLang="ja-JP" sz="2800" dirty="0">
                <a:latin typeface="Times New Roman" panose="02020603050405020304" pitchFamily="18" charset="0"/>
                <a:cs typeface="Times New Roman" panose="02020603050405020304" pitchFamily="18" charset="0"/>
              </a:rPr>
              <a:t>Reduction of extraction beam</a:t>
            </a:r>
            <a:r>
              <a:rPr lang="ja-JP" altLang="en-US" sz="2800" dirty="0">
                <a:latin typeface="Times New Roman" panose="02020603050405020304" pitchFamily="18" charset="0"/>
                <a:cs typeface="Times New Roman" panose="02020603050405020304" pitchFamily="18" charset="0"/>
              </a:rPr>
              <a:t> </a:t>
            </a:r>
            <a:r>
              <a:rPr lang="en-US" altLang="ja-JP" sz="2800" dirty="0">
                <a:latin typeface="Times New Roman" panose="02020603050405020304" pitchFamily="18" charset="0"/>
                <a:cs typeface="Times New Roman" panose="02020603050405020304" pitchFamily="18" charset="0"/>
              </a:rPr>
              <a:t>current</a:t>
            </a:r>
            <a:r>
              <a:rPr kumimoji="1" lang="en-US" altLang="ja-JP" sz="2800" dirty="0">
                <a:latin typeface="Times New Roman" panose="02020603050405020304" pitchFamily="18" charset="0"/>
                <a:cs typeface="Times New Roman" panose="02020603050405020304" pitchFamily="18" charset="0"/>
              </a:rPr>
              <a:t> ( smaller emittance)</a:t>
            </a:r>
            <a:endParaRPr kumimoji="1" lang="ja-JP" altLang="en-US" sz="2800" dirty="0">
              <a:latin typeface="Times New Roman" panose="02020603050405020304" pitchFamily="18" charset="0"/>
              <a:cs typeface="Times New Roman" panose="02020603050405020304" pitchFamily="18" charset="0"/>
            </a:endParaRPr>
          </a:p>
        </p:txBody>
      </p:sp>
      <p:pic>
        <p:nvPicPr>
          <p:cNvPr id="38" name="図 37">
            <a:extLst>
              <a:ext uri="{FF2B5EF4-FFF2-40B4-BE49-F238E27FC236}">
                <a16:creationId xmlns:a16="http://schemas.microsoft.com/office/drawing/2014/main" id="{EAB2EE2D-C82E-4BFA-8921-0037F6DD5F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1060" y="4125316"/>
            <a:ext cx="2991278" cy="1918137"/>
          </a:xfrm>
          <a:prstGeom prst="rect">
            <a:avLst/>
          </a:prstGeom>
        </p:spPr>
      </p:pic>
      <p:pic>
        <p:nvPicPr>
          <p:cNvPr id="3" name="図 2">
            <a:extLst>
              <a:ext uri="{FF2B5EF4-FFF2-40B4-BE49-F238E27FC236}">
                <a16:creationId xmlns:a16="http://schemas.microsoft.com/office/drawing/2014/main" id="{7BA2310C-6D32-4A59-BC2B-653EB61757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0284" y="1894069"/>
            <a:ext cx="4584228" cy="1918137"/>
          </a:xfrm>
          <a:prstGeom prst="rect">
            <a:avLst/>
          </a:prstGeom>
        </p:spPr>
      </p:pic>
      <p:pic>
        <p:nvPicPr>
          <p:cNvPr id="12" name="図 11">
            <a:extLst>
              <a:ext uri="{FF2B5EF4-FFF2-40B4-BE49-F238E27FC236}">
                <a16:creationId xmlns:a16="http://schemas.microsoft.com/office/drawing/2014/main" id="{05E271A5-CD2F-4957-B5AC-28B9A5C4275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5153846" y="2237091"/>
            <a:ext cx="2464361" cy="1854623"/>
          </a:xfrm>
          <a:prstGeom prst="rect">
            <a:avLst/>
          </a:prstGeom>
        </p:spPr>
      </p:pic>
      <p:sp>
        <p:nvSpPr>
          <p:cNvPr id="9" name="楕円 8">
            <a:extLst>
              <a:ext uri="{FF2B5EF4-FFF2-40B4-BE49-F238E27FC236}">
                <a16:creationId xmlns:a16="http://schemas.microsoft.com/office/drawing/2014/main" id="{81A1AE73-2298-4E31-831D-08516AD1D062}"/>
              </a:ext>
            </a:extLst>
          </p:cNvPr>
          <p:cNvSpPr/>
          <p:nvPr/>
        </p:nvSpPr>
        <p:spPr>
          <a:xfrm>
            <a:off x="8374370" y="2916584"/>
            <a:ext cx="1535538" cy="15355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8FB599D1-55DE-49BE-A1E3-87E014C60C0B}"/>
              </a:ext>
            </a:extLst>
          </p:cNvPr>
          <p:cNvSpPr/>
          <p:nvPr/>
        </p:nvSpPr>
        <p:spPr>
          <a:xfrm>
            <a:off x="8771000" y="3313214"/>
            <a:ext cx="742277" cy="74227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35765926-6050-4A96-BA43-5DF30A92B8E2}"/>
              </a:ext>
            </a:extLst>
          </p:cNvPr>
          <p:cNvSpPr txBox="1"/>
          <p:nvPr/>
        </p:nvSpPr>
        <p:spPr>
          <a:xfrm>
            <a:off x="7610072" y="1468117"/>
            <a:ext cx="3157916" cy="646331"/>
          </a:xfrm>
          <a:prstGeom prst="rect">
            <a:avLst/>
          </a:prstGeom>
          <a:noFill/>
          <a:ln w="38100">
            <a:solidFill>
              <a:srgbClr val="FF0000"/>
            </a:solidFill>
          </a:ln>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Ion trap	</a:t>
            </a:r>
          </a:p>
          <a:p>
            <a:r>
              <a:rPr kumimoji="1" lang="en-US" altLang="ja-JP" dirty="0" err="1">
                <a:latin typeface="Times New Roman" panose="02020603050405020304" pitchFamily="18" charset="0"/>
                <a:cs typeface="Times New Roman" panose="02020603050405020304" pitchFamily="18" charset="0"/>
              </a:rPr>
              <a:t>qV</a:t>
            </a:r>
            <a:r>
              <a:rPr kumimoji="1" lang="en-US" altLang="ja-JP" dirty="0">
                <a:latin typeface="Times New Roman" panose="02020603050405020304" pitchFamily="18" charset="0"/>
                <a:cs typeface="Times New Roman" panose="02020603050405020304" pitchFamily="18" charset="0"/>
              </a:rPr>
              <a:t> (charge state x potential dip)</a:t>
            </a:r>
            <a:endParaRPr kumimoji="1" lang="ja-JP" altLang="en-US" dirty="0">
              <a:latin typeface="Times New Roman" panose="02020603050405020304" pitchFamily="18" charset="0"/>
              <a:cs typeface="Times New Roman" panose="02020603050405020304" pitchFamily="18" charset="0"/>
            </a:endParaRPr>
          </a:p>
        </p:txBody>
      </p:sp>
      <p:sp>
        <p:nvSpPr>
          <p:cNvPr id="18" name="テキスト ボックス 17">
            <a:extLst>
              <a:ext uri="{FF2B5EF4-FFF2-40B4-BE49-F238E27FC236}">
                <a16:creationId xmlns:a16="http://schemas.microsoft.com/office/drawing/2014/main" id="{9589A3CE-7B0F-4B46-8DC0-B00B86746820}"/>
              </a:ext>
            </a:extLst>
          </p:cNvPr>
          <p:cNvSpPr txBox="1"/>
          <p:nvPr/>
        </p:nvSpPr>
        <p:spPr>
          <a:xfrm>
            <a:off x="5349479" y="1543813"/>
            <a:ext cx="1717137" cy="369332"/>
          </a:xfrm>
          <a:prstGeom prst="rect">
            <a:avLst/>
          </a:prstGeom>
          <a:noFill/>
          <a:ln w="38100">
            <a:noFill/>
          </a:ln>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Plasma potential</a:t>
            </a:r>
            <a:endParaRPr kumimoji="1" lang="ja-JP" altLang="en-US" dirty="0">
              <a:latin typeface="Times New Roman" panose="02020603050405020304" pitchFamily="18" charset="0"/>
              <a:cs typeface="Times New Roman" panose="02020603050405020304" pitchFamily="18" charset="0"/>
            </a:endParaRPr>
          </a:p>
        </p:txBody>
      </p:sp>
      <p:sp>
        <p:nvSpPr>
          <p:cNvPr id="20" name="テキスト ボックス 19">
            <a:extLst>
              <a:ext uri="{FF2B5EF4-FFF2-40B4-BE49-F238E27FC236}">
                <a16:creationId xmlns:a16="http://schemas.microsoft.com/office/drawing/2014/main" id="{18F1D9AE-F6F1-43EB-AE6F-69ECABB0730B}"/>
              </a:ext>
            </a:extLst>
          </p:cNvPr>
          <p:cNvSpPr txBox="1"/>
          <p:nvPr/>
        </p:nvSpPr>
        <p:spPr>
          <a:xfrm rot="16200000">
            <a:off x="392934" y="4730607"/>
            <a:ext cx="1918138" cy="369332"/>
          </a:xfrm>
          <a:prstGeom prst="rect">
            <a:avLst/>
          </a:prstGeom>
          <a:noFill/>
        </p:spPr>
        <p:txBody>
          <a:bodyPr wrap="square" rtlCol="0">
            <a:spAutoFit/>
          </a:bodyPr>
          <a:lstStyle/>
          <a:p>
            <a:r>
              <a:rPr kumimoji="1" lang="en-US" altLang="ja-JP" dirty="0">
                <a:latin typeface="Times New Roman" panose="02020603050405020304" pitchFamily="18" charset="0"/>
                <a:cs typeface="Times New Roman" panose="02020603050405020304" pitchFamily="18" charset="0"/>
              </a:rPr>
              <a:t>Plasma potential</a:t>
            </a:r>
            <a:endParaRPr kumimoji="1" lang="ja-JP" altLang="en-US" dirty="0">
              <a:latin typeface="Times New Roman" panose="02020603050405020304" pitchFamily="18" charset="0"/>
              <a:cs typeface="Times New Roman" panose="02020603050405020304" pitchFamily="18" charset="0"/>
            </a:endParaRPr>
          </a:p>
        </p:txBody>
      </p:sp>
      <p:cxnSp>
        <p:nvCxnSpPr>
          <p:cNvPr id="13" name="直線コネクタ 12">
            <a:extLst>
              <a:ext uri="{FF2B5EF4-FFF2-40B4-BE49-F238E27FC236}">
                <a16:creationId xmlns:a16="http://schemas.microsoft.com/office/drawing/2014/main" id="{03196029-7971-4687-9424-AF1148707EDD}"/>
              </a:ext>
            </a:extLst>
          </p:cNvPr>
          <p:cNvCxnSpPr/>
          <p:nvPr/>
        </p:nvCxnSpPr>
        <p:spPr>
          <a:xfrm>
            <a:off x="2119293" y="2916584"/>
            <a:ext cx="408612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F045C773-8586-4EFA-B0D7-8CB76ED24B4F}"/>
              </a:ext>
            </a:extLst>
          </p:cNvPr>
          <p:cNvSpPr txBox="1"/>
          <p:nvPr/>
        </p:nvSpPr>
        <p:spPr>
          <a:xfrm>
            <a:off x="7468716" y="2375245"/>
            <a:ext cx="4220066"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Larger q         strong trap        central region</a:t>
            </a:r>
            <a:endParaRPr kumimoji="1" lang="ja-JP" altLang="en-US" dirty="0">
              <a:latin typeface="Times New Roman" panose="02020603050405020304" pitchFamily="18" charset="0"/>
              <a:cs typeface="Times New Roman" panose="02020603050405020304" pitchFamily="18" charset="0"/>
            </a:endParaRPr>
          </a:p>
        </p:txBody>
      </p:sp>
      <p:sp>
        <p:nvSpPr>
          <p:cNvPr id="23" name="テキスト ボックス 22">
            <a:extLst>
              <a:ext uri="{FF2B5EF4-FFF2-40B4-BE49-F238E27FC236}">
                <a16:creationId xmlns:a16="http://schemas.microsoft.com/office/drawing/2014/main" id="{3B43A17E-4CD8-458E-B4A9-D4993BBD5F8A}"/>
              </a:ext>
            </a:extLst>
          </p:cNvPr>
          <p:cNvSpPr txBox="1"/>
          <p:nvPr/>
        </p:nvSpPr>
        <p:spPr>
          <a:xfrm>
            <a:off x="181276" y="1137873"/>
            <a:ext cx="4963218" cy="523220"/>
          </a:xfrm>
          <a:prstGeom prst="rect">
            <a:avLst/>
          </a:prstGeom>
          <a:noFill/>
          <a:ln w="28575">
            <a:solidFill>
              <a:srgbClr val="FF0000"/>
            </a:solidFill>
          </a:ln>
        </p:spPr>
        <p:txBody>
          <a:bodyPr wrap="none" rtlCol="0">
            <a:spAutoFit/>
          </a:bodyPr>
          <a:lstStyle/>
          <a:p>
            <a:r>
              <a:rPr lang="en-US" altLang="ja-JP" sz="2800" dirty="0">
                <a:latin typeface="Times New Roman" panose="02020603050405020304" pitchFamily="18" charset="0"/>
                <a:cs typeface="Times New Roman" panose="02020603050405020304" pitchFamily="18" charset="0"/>
              </a:rPr>
              <a:t>Existence of plasma potential dip</a:t>
            </a:r>
            <a:endParaRPr kumimoji="1" lang="ja-JP" altLang="en-US" sz="2800" dirty="0">
              <a:latin typeface="Times New Roman" panose="02020603050405020304" pitchFamily="18" charset="0"/>
              <a:cs typeface="Times New Roman" panose="02020603050405020304" pitchFamily="18" charset="0"/>
            </a:endParaRPr>
          </a:p>
        </p:txBody>
      </p:sp>
      <p:sp>
        <p:nvSpPr>
          <p:cNvPr id="21" name="矢印: 右 20">
            <a:extLst>
              <a:ext uri="{FF2B5EF4-FFF2-40B4-BE49-F238E27FC236}">
                <a16:creationId xmlns:a16="http://schemas.microsoft.com/office/drawing/2014/main" id="{33D89A19-5CEE-41BF-A002-46A9120FF79D}"/>
              </a:ext>
            </a:extLst>
          </p:cNvPr>
          <p:cNvSpPr/>
          <p:nvPr/>
        </p:nvSpPr>
        <p:spPr>
          <a:xfrm>
            <a:off x="8388890" y="2426106"/>
            <a:ext cx="382110" cy="2921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矢印: 右 24">
            <a:extLst>
              <a:ext uri="{FF2B5EF4-FFF2-40B4-BE49-F238E27FC236}">
                <a16:creationId xmlns:a16="http://schemas.microsoft.com/office/drawing/2014/main" id="{1A70CAB0-C71C-4CB9-8FF4-DFA4132AD442}"/>
              </a:ext>
            </a:extLst>
          </p:cNvPr>
          <p:cNvSpPr/>
          <p:nvPr/>
        </p:nvSpPr>
        <p:spPr>
          <a:xfrm>
            <a:off x="9909908" y="2427023"/>
            <a:ext cx="382110" cy="2921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DD495E31-5333-4700-8B12-FB88E3253798}"/>
              </a:ext>
            </a:extLst>
          </p:cNvPr>
          <p:cNvSpPr txBox="1"/>
          <p:nvPr/>
        </p:nvSpPr>
        <p:spPr>
          <a:xfrm>
            <a:off x="8309217" y="4991140"/>
            <a:ext cx="1665841" cy="523220"/>
          </a:xfrm>
          <a:prstGeom prst="rect">
            <a:avLst/>
          </a:prstGeom>
          <a:noFill/>
          <a:ln w="38100">
            <a:noFill/>
          </a:ln>
        </p:spPr>
        <p:txBody>
          <a:bodyPr wrap="none" rtlCol="0">
            <a:spAutoFit/>
          </a:bodyPr>
          <a:lstStyle/>
          <a:p>
            <a:r>
              <a:rPr kumimoji="1" lang="en-US" altLang="ja-JP" sz="2800" dirty="0">
                <a:latin typeface="Times New Roman" panose="02020603050405020304" pitchFamily="18" charset="0"/>
                <a:cs typeface="Times New Roman" panose="02020603050405020304" pitchFamily="18" charset="0"/>
              </a:rPr>
              <a:t>Beam size</a:t>
            </a:r>
            <a:endParaRPr kumimoji="1" lang="ja-JP" altLang="en-US" sz="2800" dirty="0">
              <a:latin typeface="Times New Roman" panose="02020603050405020304" pitchFamily="18" charset="0"/>
              <a:cs typeface="Times New Roman" panose="02020603050405020304" pitchFamily="18" charset="0"/>
            </a:endParaRPr>
          </a:p>
        </p:txBody>
      </p:sp>
      <p:sp>
        <p:nvSpPr>
          <p:cNvPr id="28" name="テキスト ボックス 27">
            <a:extLst>
              <a:ext uri="{FF2B5EF4-FFF2-40B4-BE49-F238E27FC236}">
                <a16:creationId xmlns:a16="http://schemas.microsoft.com/office/drawing/2014/main" id="{C6A8133E-D59E-48AC-BE65-141E2D64164E}"/>
              </a:ext>
            </a:extLst>
          </p:cNvPr>
          <p:cNvSpPr txBox="1"/>
          <p:nvPr/>
        </p:nvSpPr>
        <p:spPr>
          <a:xfrm>
            <a:off x="6795138" y="4461977"/>
            <a:ext cx="1975862" cy="369332"/>
          </a:xfrm>
          <a:prstGeom prst="rect">
            <a:avLst/>
          </a:prstGeom>
          <a:noFill/>
          <a:ln w="38100">
            <a:solidFill>
              <a:schemeClr val="tx1"/>
            </a:solidFill>
          </a:ln>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Higher charge state</a:t>
            </a:r>
            <a:endParaRPr kumimoji="1" lang="ja-JP" altLang="en-US" dirty="0">
              <a:latin typeface="Times New Roman" panose="02020603050405020304" pitchFamily="18" charset="0"/>
              <a:cs typeface="Times New Roman" panose="02020603050405020304" pitchFamily="18" charset="0"/>
            </a:endParaRPr>
          </a:p>
        </p:txBody>
      </p:sp>
      <p:sp>
        <p:nvSpPr>
          <p:cNvPr id="29" name="テキスト ボックス 28">
            <a:extLst>
              <a:ext uri="{FF2B5EF4-FFF2-40B4-BE49-F238E27FC236}">
                <a16:creationId xmlns:a16="http://schemas.microsoft.com/office/drawing/2014/main" id="{6056501D-B086-4CA4-AE49-0CB3B2F77388}"/>
              </a:ext>
            </a:extLst>
          </p:cNvPr>
          <p:cNvSpPr txBox="1"/>
          <p:nvPr/>
        </p:nvSpPr>
        <p:spPr>
          <a:xfrm>
            <a:off x="9909908" y="4482535"/>
            <a:ext cx="1937390" cy="369332"/>
          </a:xfrm>
          <a:prstGeom prst="rect">
            <a:avLst/>
          </a:prstGeom>
          <a:noFill/>
          <a:ln w="38100">
            <a:solidFill>
              <a:schemeClr val="tx1"/>
            </a:solidFill>
          </a:ln>
        </p:spPr>
        <p:txBody>
          <a:bodyPr wrap="none" rtlCol="0">
            <a:spAutoFit/>
          </a:bodyPr>
          <a:lstStyle/>
          <a:p>
            <a:r>
              <a:rPr lang="en-US" altLang="ja-JP" dirty="0">
                <a:latin typeface="Times New Roman" panose="02020603050405020304" pitchFamily="18" charset="0"/>
                <a:cs typeface="Times New Roman" panose="02020603050405020304" pitchFamily="18" charset="0"/>
              </a:rPr>
              <a:t>Lower charge state</a:t>
            </a:r>
            <a:endParaRPr kumimoji="1" lang="ja-JP" altLang="en-US" dirty="0">
              <a:latin typeface="Times New Roman" panose="02020603050405020304" pitchFamily="18" charset="0"/>
              <a:cs typeface="Times New Roman" panose="02020603050405020304" pitchFamily="18" charset="0"/>
            </a:endParaRPr>
          </a:p>
        </p:txBody>
      </p:sp>
      <p:cxnSp>
        <p:nvCxnSpPr>
          <p:cNvPr id="26" name="直線矢印コネクタ 25">
            <a:extLst>
              <a:ext uri="{FF2B5EF4-FFF2-40B4-BE49-F238E27FC236}">
                <a16:creationId xmlns:a16="http://schemas.microsoft.com/office/drawing/2014/main" id="{572D8B68-1957-48A0-9BAB-A5F7567411C1}"/>
              </a:ext>
            </a:extLst>
          </p:cNvPr>
          <p:cNvCxnSpPr>
            <a:stCxn id="28" idx="0"/>
            <a:endCxn id="14" idx="3"/>
          </p:cNvCxnSpPr>
          <p:nvPr/>
        </p:nvCxnSpPr>
        <p:spPr>
          <a:xfrm flipV="1">
            <a:off x="7783069" y="3946787"/>
            <a:ext cx="1096635" cy="5151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6F10DF33-921C-41A3-89C1-86750AF5B1AF}"/>
              </a:ext>
            </a:extLst>
          </p:cNvPr>
          <p:cNvCxnSpPr>
            <a:cxnSpLocks/>
            <a:stCxn id="29" idx="0"/>
          </p:cNvCxnSpPr>
          <p:nvPr/>
        </p:nvCxnSpPr>
        <p:spPr>
          <a:xfrm flipH="1" flipV="1">
            <a:off x="9578749" y="4157799"/>
            <a:ext cx="1299854" cy="32473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正方形/長方形 1">
            <a:extLst>
              <a:ext uri="{FF2B5EF4-FFF2-40B4-BE49-F238E27FC236}">
                <a16:creationId xmlns:a16="http://schemas.microsoft.com/office/drawing/2014/main" id="{805F955F-DDCB-46AD-9021-21085442F872}"/>
              </a:ext>
            </a:extLst>
          </p:cNvPr>
          <p:cNvSpPr/>
          <p:nvPr/>
        </p:nvSpPr>
        <p:spPr>
          <a:xfrm>
            <a:off x="1352003" y="6208842"/>
            <a:ext cx="5491440" cy="523220"/>
          </a:xfrm>
          <a:prstGeom prst="rect">
            <a:avLst/>
          </a:prstGeom>
        </p:spPr>
        <p:txBody>
          <a:bodyPr wrap="none">
            <a:spAutoFit/>
          </a:bodyPr>
          <a:lstStyle/>
          <a:p>
            <a:r>
              <a:rPr lang="en-US" altLang="ja-JP" sz="1400" dirty="0">
                <a:latin typeface="Times New Roman" panose="02020603050405020304" pitchFamily="18" charset="0"/>
                <a:cs typeface="Times New Roman" panose="02020603050405020304" pitchFamily="18" charset="0"/>
              </a:rPr>
              <a:t>Physics of Particles and Nuclei Letters, 2021, Vol. 18, No. 3, pp. 370–377</a:t>
            </a:r>
          </a:p>
          <a:p>
            <a:r>
              <a:rPr lang="en-US" altLang="ja-JP" sz="1400" dirty="0">
                <a:latin typeface="Times New Roman" panose="02020603050405020304" pitchFamily="18" charset="0"/>
                <a:cs typeface="Times New Roman" panose="02020603050405020304" pitchFamily="18" charset="0"/>
              </a:rPr>
              <a:t>V. Mironov</a:t>
            </a:r>
            <a:r>
              <a:rPr lang="ja-JP" altLang="en-US" sz="1400" dirty="0">
                <a:latin typeface="Times New Roman" panose="02020603050405020304" pitchFamily="18" charset="0"/>
                <a:cs typeface="Times New Roman" panose="02020603050405020304" pitchFamily="18" charset="0"/>
              </a:rPr>
              <a:t> </a:t>
            </a:r>
            <a:r>
              <a:rPr lang="en-US" altLang="ja-JP" sz="1400" dirty="0">
                <a:latin typeface="Times New Roman" panose="02020603050405020304" pitchFamily="18" charset="0"/>
                <a:cs typeface="Times New Roman" panose="02020603050405020304" pitchFamily="18" charset="0"/>
              </a:rPr>
              <a:t>et</a:t>
            </a:r>
            <a:r>
              <a:rPr lang="ja-JP" altLang="en-US" sz="1400" dirty="0">
                <a:latin typeface="Times New Roman" panose="02020603050405020304" pitchFamily="18" charset="0"/>
                <a:cs typeface="Times New Roman" panose="02020603050405020304" pitchFamily="18" charset="0"/>
              </a:rPr>
              <a:t> </a:t>
            </a:r>
            <a:r>
              <a:rPr lang="en-US" altLang="ja-JP" sz="1400" dirty="0">
                <a:latin typeface="Times New Roman" panose="02020603050405020304" pitchFamily="18" charset="0"/>
                <a:cs typeface="Times New Roman" panose="02020603050405020304" pitchFamily="18" charset="0"/>
              </a:rPr>
              <a:t>al.,</a:t>
            </a:r>
            <a:endParaRPr lang="ja-JP" altLang="en-US" sz="1400" dirty="0">
              <a:latin typeface="Times New Roman" panose="02020603050405020304" pitchFamily="18" charset="0"/>
              <a:cs typeface="Times New Roman" panose="02020603050405020304" pitchFamily="18" charset="0"/>
            </a:endParaRPr>
          </a:p>
        </p:txBody>
      </p:sp>
      <p:sp>
        <p:nvSpPr>
          <p:cNvPr id="30" name="楕円 29">
            <a:extLst>
              <a:ext uri="{FF2B5EF4-FFF2-40B4-BE49-F238E27FC236}">
                <a16:creationId xmlns:a16="http://schemas.microsoft.com/office/drawing/2014/main" id="{6B460EB8-F86F-4EED-87AF-2C0FE605914D}"/>
              </a:ext>
            </a:extLst>
          </p:cNvPr>
          <p:cNvSpPr/>
          <p:nvPr/>
        </p:nvSpPr>
        <p:spPr>
          <a:xfrm>
            <a:off x="5734074" y="2644609"/>
            <a:ext cx="549031" cy="5490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a:extLst>
              <a:ext uri="{FF2B5EF4-FFF2-40B4-BE49-F238E27FC236}">
                <a16:creationId xmlns:a16="http://schemas.microsoft.com/office/drawing/2014/main" id="{5B8E2008-0E86-4A7C-A4C1-4D33BE58820D}"/>
              </a:ext>
            </a:extLst>
          </p:cNvPr>
          <p:cNvSpPr/>
          <p:nvPr/>
        </p:nvSpPr>
        <p:spPr>
          <a:xfrm>
            <a:off x="5875888" y="2783883"/>
            <a:ext cx="265401" cy="26540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50458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ppt_x"/>
                                          </p:val>
                                        </p:tav>
                                        <p:tav tm="100000">
                                          <p:val>
                                            <p:strVal val="#ppt_x"/>
                                          </p:val>
                                        </p:tav>
                                      </p:tavLst>
                                    </p:anim>
                                    <p:anim calcmode="lin" valueType="num">
                                      <p:cBhvr additive="base">
                                        <p:cTn id="34" dur="500" fill="hold"/>
                                        <p:tgtEl>
                                          <p:spTgt spid="26"/>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500" fill="hold"/>
                                        <p:tgtEl>
                                          <p:spTgt spid="33"/>
                                        </p:tgtEl>
                                        <p:attrNameLst>
                                          <p:attrName>ppt_x</p:attrName>
                                        </p:attrNameLst>
                                      </p:cBhvr>
                                      <p:tavLst>
                                        <p:tav tm="0">
                                          <p:val>
                                            <p:strVal val="#ppt_x"/>
                                          </p:val>
                                        </p:tav>
                                        <p:tav tm="100000">
                                          <p:val>
                                            <p:strVal val="#ppt_x"/>
                                          </p:val>
                                        </p:tav>
                                      </p:tavLst>
                                    </p:anim>
                                    <p:anim calcmode="lin" valueType="num">
                                      <p:cBhvr additive="base">
                                        <p:cTn id="38" dur="500" fill="hold"/>
                                        <p:tgtEl>
                                          <p:spTgt spid="3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500" fill="hold"/>
                                        <p:tgtEl>
                                          <p:spTgt spid="29"/>
                                        </p:tgtEl>
                                        <p:attrNameLst>
                                          <p:attrName>ppt_x</p:attrName>
                                        </p:attrNameLst>
                                      </p:cBhvr>
                                      <p:tavLst>
                                        <p:tav tm="0">
                                          <p:val>
                                            <p:strVal val="#ppt_x"/>
                                          </p:val>
                                        </p:tav>
                                        <p:tav tm="100000">
                                          <p:val>
                                            <p:strVal val="#ppt_x"/>
                                          </p:val>
                                        </p:tav>
                                      </p:tavLst>
                                    </p:anim>
                                    <p:anim calcmode="lin" valueType="num">
                                      <p:cBhvr additive="base">
                                        <p:cTn id="42" dur="500" fill="hold"/>
                                        <p:tgtEl>
                                          <p:spTgt spid="2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additive="base">
                                        <p:cTn id="45" dur="500" fill="hold"/>
                                        <p:tgtEl>
                                          <p:spTgt spid="28"/>
                                        </p:tgtEl>
                                        <p:attrNameLst>
                                          <p:attrName>ppt_x</p:attrName>
                                        </p:attrNameLst>
                                      </p:cBhvr>
                                      <p:tavLst>
                                        <p:tav tm="0">
                                          <p:val>
                                            <p:strVal val="#ppt_x"/>
                                          </p:val>
                                        </p:tav>
                                        <p:tav tm="100000">
                                          <p:val>
                                            <p:strVal val="#ppt_x"/>
                                          </p:val>
                                        </p:tav>
                                      </p:tavLst>
                                    </p:anim>
                                    <p:anim calcmode="lin" valueType="num">
                                      <p:cBhvr additive="base">
                                        <p:cTn id="46" dur="500" fill="hold"/>
                                        <p:tgtEl>
                                          <p:spTgt spid="28"/>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ppt_x"/>
                                          </p:val>
                                        </p:tav>
                                        <p:tav tm="100000">
                                          <p:val>
                                            <p:strVal val="#ppt_x"/>
                                          </p:val>
                                        </p:tav>
                                      </p:tavLst>
                                    </p:anim>
                                    <p:anim calcmode="lin" valueType="num">
                                      <p:cBhvr additive="base">
                                        <p:cTn id="50" dur="5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additive="base">
                                        <p:cTn id="53" dur="500" fill="hold"/>
                                        <p:tgtEl>
                                          <p:spTgt spid="30"/>
                                        </p:tgtEl>
                                        <p:attrNameLst>
                                          <p:attrName>ppt_x</p:attrName>
                                        </p:attrNameLst>
                                      </p:cBhvr>
                                      <p:tavLst>
                                        <p:tav tm="0">
                                          <p:val>
                                            <p:strVal val="#ppt_x"/>
                                          </p:val>
                                        </p:tav>
                                        <p:tav tm="100000">
                                          <p:val>
                                            <p:strVal val="#ppt_x"/>
                                          </p:val>
                                        </p:tav>
                                      </p:tavLst>
                                    </p:anim>
                                    <p:anim calcmode="lin" valueType="num">
                                      <p:cBhvr additive="base">
                                        <p:cTn id="54" dur="500" fill="hold"/>
                                        <p:tgtEl>
                                          <p:spTgt spid="30"/>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anim calcmode="lin" valueType="num">
                                      <p:cBhvr additive="base">
                                        <p:cTn id="57" dur="500" fill="hold"/>
                                        <p:tgtEl>
                                          <p:spTgt spid="31"/>
                                        </p:tgtEl>
                                        <p:attrNameLst>
                                          <p:attrName>ppt_x</p:attrName>
                                        </p:attrNameLst>
                                      </p:cBhvr>
                                      <p:tavLst>
                                        <p:tav tm="0">
                                          <p:val>
                                            <p:strVal val="#ppt_x"/>
                                          </p:val>
                                        </p:tav>
                                        <p:tav tm="100000">
                                          <p:val>
                                            <p:strVal val="#ppt_x"/>
                                          </p:val>
                                        </p:tav>
                                      </p:tavLst>
                                    </p:anim>
                                    <p:anim calcmode="lin" valueType="num">
                                      <p:cBhvr additive="base">
                                        <p:cTn id="5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0" grpId="0" animBg="1"/>
      <p:bldP spid="15" grpId="0"/>
      <p:bldP spid="21" grpId="0" animBg="1"/>
      <p:bldP spid="25" grpId="0" animBg="1"/>
      <p:bldP spid="27" grpId="0"/>
      <p:bldP spid="28" grpId="0" animBg="1"/>
      <p:bldP spid="29" grpId="0" animBg="1"/>
      <p:bldP spid="30"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1379E63-A486-4ED5-8824-C0B96FBCC2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276" y="374146"/>
            <a:ext cx="1938017" cy="516805"/>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pic>
      <p:cxnSp>
        <p:nvCxnSpPr>
          <p:cNvPr id="5" name="直線コネクタ 4">
            <a:extLst>
              <a:ext uri="{FF2B5EF4-FFF2-40B4-BE49-F238E27FC236}">
                <a16:creationId xmlns:a16="http://schemas.microsoft.com/office/drawing/2014/main" id="{F6D575C6-2021-42BA-BFA1-979866F6554D}"/>
              </a:ext>
            </a:extLst>
          </p:cNvPr>
          <p:cNvCxnSpPr/>
          <p:nvPr/>
        </p:nvCxnSpPr>
        <p:spPr>
          <a:xfrm flipV="1">
            <a:off x="181276" y="881568"/>
            <a:ext cx="11632445" cy="33589"/>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6" name="グループ化 5">
            <a:extLst>
              <a:ext uri="{FF2B5EF4-FFF2-40B4-BE49-F238E27FC236}">
                <a16:creationId xmlns:a16="http://schemas.microsoft.com/office/drawing/2014/main" id="{FCD09738-F24B-49A0-AB71-5B73309B5ACA}"/>
              </a:ext>
            </a:extLst>
          </p:cNvPr>
          <p:cNvGrpSpPr/>
          <p:nvPr/>
        </p:nvGrpSpPr>
        <p:grpSpPr>
          <a:xfrm>
            <a:off x="7234663" y="6291397"/>
            <a:ext cx="4785702" cy="338554"/>
            <a:chOff x="7234663" y="6291397"/>
            <a:chExt cx="4167478" cy="338554"/>
          </a:xfrm>
        </p:grpSpPr>
        <p:sp>
          <p:nvSpPr>
            <p:cNvPr id="7" name="正方形/長方形 6">
              <a:extLst>
                <a:ext uri="{FF2B5EF4-FFF2-40B4-BE49-F238E27FC236}">
                  <a16:creationId xmlns:a16="http://schemas.microsoft.com/office/drawing/2014/main" id="{EC1B0E7A-E1A4-4911-84D2-D73CED1CF8E1}"/>
                </a:ext>
              </a:extLst>
            </p:cNvPr>
            <p:cNvSpPr/>
            <p:nvPr/>
          </p:nvSpPr>
          <p:spPr>
            <a:xfrm>
              <a:off x="7496061" y="6291397"/>
              <a:ext cx="3906080" cy="338554"/>
            </a:xfrm>
            <a:prstGeom prst="rect">
              <a:avLst/>
            </a:prstGeom>
          </p:spPr>
          <p:txBody>
            <a:bodyPr wrap="square">
              <a:spAutoFit/>
            </a:bodyPr>
            <a:lstStyle/>
            <a:p>
              <a:pPr algn="just">
                <a:spcAft>
                  <a:spcPts val="0"/>
                </a:spcAft>
              </a:pPr>
              <a:r>
                <a:rPr lang="en-US" altLang="ja-JP" sz="1600" b="1" dirty="0">
                  <a:effectLst/>
                  <a:latin typeface="Times New Roman" panose="02020603050405020304" pitchFamily="18" charset="0"/>
                  <a:ea typeface="DengXian" panose="02010600030101010101" pitchFamily="2" charset="-122"/>
                  <a:cs typeface="Times New Roman" panose="02020603050405020304" pitchFamily="18" charset="0"/>
                </a:rPr>
                <a:t>Cyclotron 2022 (Dec. 5-9, 2022, Beijing, China)</a:t>
              </a:r>
              <a:endParaRPr lang="ja-JP" altLang="ja-JP" sz="1600" b="1" dirty="0">
                <a:effectLst/>
                <a:latin typeface="Times New Roman" panose="02020603050405020304" pitchFamily="18" charset="0"/>
                <a:ea typeface="DengXian" panose="02010600030101010101" pitchFamily="2" charset="-122"/>
                <a:cs typeface="Times New Roman" panose="02020603050405020304" pitchFamily="18" charset="0"/>
              </a:endParaRPr>
            </a:p>
          </p:txBody>
        </p:sp>
        <p:pic>
          <p:nvPicPr>
            <p:cNvPr id="8" name="図 7">
              <a:extLst>
                <a:ext uri="{FF2B5EF4-FFF2-40B4-BE49-F238E27FC236}">
                  <a16:creationId xmlns:a16="http://schemas.microsoft.com/office/drawing/2014/main" id="{D2876FBA-7B7C-44C8-B547-D0981EF65C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4663" y="6321555"/>
              <a:ext cx="261398" cy="278238"/>
            </a:xfrm>
            <a:prstGeom prst="rect">
              <a:avLst/>
            </a:prstGeom>
            <a:solidFill>
              <a:schemeClr val="accent6">
                <a:lumMod val="60000"/>
                <a:lumOff val="40000"/>
              </a:schemeClr>
            </a:solidFill>
          </p:spPr>
        </p:pic>
      </p:grpSp>
      <p:pic>
        <p:nvPicPr>
          <p:cNvPr id="9" name="図 8">
            <a:extLst>
              <a:ext uri="{FF2B5EF4-FFF2-40B4-BE49-F238E27FC236}">
                <a16:creationId xmlns:a16="http://schemas.microsoft.com/office/drawing/2014/main" id="{4F2320A2-2856-4F6F-9A46-BAD9FC3F3D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589" y="1909762"/>
            <a:ext cx="4703080" cy="4574092"/>
          </a:xfrm>
          <a:prstGeom prst="rect">
            <a:avLst/>
          </a:prstGeom>
        </p:spPr>
      </p:pic>
      <p:sp>
        <p:nvSpPr>
          <p:cNvPr id="10" name="テキスト ボックス 9">
            <a:extLst>
              <a:ext uri="{FF2B5EF4-FFF2-40B4-BE49-F238E27FC236}">
                <a16:creationId xmlns:a16="http://schemas.microsoft.com/office/drawing/2014/main" id="{01E61574-FB38-4573-85F1-0FE3517EE3A7}"/>
              </a:ext>
            </a:extLst>
          </p:cNvPr>
          <p:cNvSpPr txBox="1"/>
          <p:nvPr/>
        </p:nvSpPr>
        <p:spPr>
          <a:xfrm>
            <a:off x="4605002" y="1832807"/>
            <a:ext cx="3621504" cy="369332"/>
          </a:xfrm>
          <a:prstGeom prst="rect">
            <a:avLst/>
          </a:prstGeom>
          <a:solidFill>
            <a:schemeClr val="bg1"/>
          </a:solidFill>
          <a:ln>
            <a:solidFill>
              <a:srgbClr val="FF0000"/>
            </a:solidFill>
          </a:ln>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Extraction hole ( 10 mm in diameter)</a:t>
            </a:r>
            <a:endParaRPr kumimoji="1" lang="ja-JP" altLang="en-US" dirty="0">
              <a:latin typeface="Times New Roman" panose="02020603050405020304" pitchFamily="18" charset="0"/>
              <a:cs typeface="Times New Roman" panose="02020603050405020304" pitchFamily="18" charset="0"/>
            </a:endParaRPr>
          </a:p>
        </p:txBody>
      </p:sp>
      <p:sp>
        <p:nvSpPr>
          <p:cNvPr id="11" name="正方形/長方形 10">
            <a:extLst>
              <a:ext uri="{FF2B5EF4-FFF2-40B4-BE49-F238E27FC236}">
                <a16:creationId xmlns:a16="http://schemas.microsoft.com/office/drawing/2014/main" id="{BC888F7E-1FA9-42C9-AC21-B9C451EF9B65}"/>
              </a:ext>
            </a:extLst>
          </p:cNvPr>
          <p:cNvSpPr/>
          <p:nvPr/>
        </p:nvSpPr>
        <p:spPr>
          <a:xfrm>
            <a:off x="855245" y="1065088"/>
            <a:ext cx="6225550" cy="646331"/>
          </a:xfrm>
          <a:prstGeom prst="rect">
            <a:avLst/>
          </a:prstGeom>
          <a:ln w="38100">
            <a:solidFill>
              <a:srgbClr val="FF0000"/>
            </a:solidFill>
          </a:ln>
        </p:spPr>
        <p:txBody>
          <a:bodyPr wrap="none">
            <a:spAutoFit/>
          </a:bodyPr>
          <a:lstStyle/>
          <a:p>
            <a:r>
              <a:rPr lang="en-US" altLang="ja-JP" dirty="0">
                <a:latin typeface="Times New Roman" panose="02020603050405020304" pitchFamily="18" charset="0"/>
                <a:cs typeface="Times New Roman" panose="02020603050405020304" pitchFamily="18" charset="0"/>
              </a:rPr>
              <a:t>Extraction beam is mainly O ions ( lower charge state)</a:t>
            </a:r>
          </a:p>
          <a:p>
            <a:r>
              <a:rPr lang="en-US" altLang="ja-JP" dirty="0">
                <a:latin typeface="Times New Roman" panose="02020603050405020304" pitchFamily="18" charset="0"/>
                <a:cs typeface="Times New Roman" panose="02020603050405020304" pitchFamily="18" charset="0"/>
              </a:rPr>
              <a:t>We may reduce the extraction beam using smaller extraction hole</a:t>
            </a:r>
            <a:endParaRPr lang="ja-JP" altLang="en-US" dirty="0">
              <a:latin typeface="Times New Roman" panose="02020603050405020304" pitchFamily="18" charset="0"/>
              <a:cs typeface="Times New Roman" panose="02020603050405020304" pitchFamily="18" charset="0"/>
            </a:endParaRPr>
          </a:p>
        </p:txBody>
      </p:sp>
      <p:sp>
        <p:nvSpPr>
          <p:cNvPr id="2" name="フリーフォーム: 図形 1">
            <a:extLst>
              <a:ext uri="{FF2B5EF4-FFF2-40B4-BE49-F238E27FC236}">
                <a16:creationId xmlns:a16="http://schemas.microsoft.com/office/drawing/2014/main" id="{06655DBE-2C6F-4356-997F-9FBB82C6AE84}"/>
              </a:ext>
            </a:extLst>
          </p:cNvPr>
          <p:cNvSpPr/>
          <p:nvPr/>
        </p:nvSpPr>
        <p:spPr>
          <a:xfrm>
            <a:off x="2274277" y="2047631"/>
            <a:ext cx="2727569" cy="2579077"/>
          </a:xfrm>
          <a:custGeom>
            <a:avLst/>
            <a:gdLst>
              <a:gd name="connsiteX0" fmla="*/ 0 w 2727569"/>
              <a:gd name="connsiteY0" fmla="*/ 2313354 h 2579077"/>
              <a:gd name="connsiteX1" fmla="*/ 336061 w 2727569"/>
              <a:gd name="connsiteY1" fmla="*/ 1016000 h 2579077"/>
              <a:gd name="connsiteX2" fmla="*/ 1242646 w 2727569"/>
              <a:gd name="connsiteY2" fmla="*/ 0 h 2579077"/>
              <a:gd name="connsiteX3" fmla="*/ 2328985 w 2727569"/>
              <a:gd name="connsiteY3" fmla="*/ 445477 h 2579077"/>
              <a:gd name="connsiteX4" fmla="*/ 2727569 w 2727569"/>
              <a:gd name="connsiteY4" fmla="*/ 2157046 h 2579077"/>
              <a:gd name="connsiteX5" fmla="*/ 2047631 w 2727569"/>
              <a:gd name="connsiteY5" fmla="*/ 2305538 h 2579077"/>
              <a:gd name="connsiteX6" fmla="*/ 1438031 w 2727569"/>
              <a:gd name="connsiteY6" fmla="*/ 2016369 h 2579077"/>
              <a:gd name="connsiteX7" fmla="*/ 930031 w 2727569"/>
              <a:gd name="connsiteY7" fmla="*/ 2414954 h 2579077"/>
              <a:gd name="connsiteX8" fmla="*/ 414215 w 2727569"/>
              <a:gd name="connsiteY8" fmla="*/ 2579077 h 2579077"/>
              <a:gd name="connsiteX9" fmla="*/ 0 w 2727569"/>
              <a:gd name="connsiteY9" fmla="*/ 2313354 h 2579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27569" h="2579077">
                <a:moveTo>
                  <a:pt x="0" y="2313354"/>
                </a:moveTo>
                <a:lnTo>
                  <a:pt x="336061" y="1016000"/>
                </a:lnTo>
                <a:lnTo>
                  <a:pt x="1242646" y="0"/>
                </a:lnTo>
                <a:lnTo>
                  <a:pt x="2328985" y="445477"/>
                </a:lnTo>
                <a:lnTo>
                  <a:pt x="2727569" y="2157046"/>
                </a:lnTo>
                <a:lnTo>
                  <a:pt x="2047631" y="2305538"/>
                </a:lnTo>
                <a:lnTo>
                  <a:pt x="1438031" y="2016369"/>
                </a:lnTo>
                <a:lnTo>
                  <a:pt x="930031" y="2414954"/>
                </a:lnTo>
                <a:lnTo>
                  <a:pt x="414215" y="2579077"/>
                </a:lnTo>
                <a:lnTo>
                  <a:pt x="0" y="2313354"/>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フリーフォーム: 図形 2">
            <a:extLst>
              <a:ext uri="{FF2B5EF4-FFF2-40B4-BE49-F238E27FC236}">
                <a16:creationId xmlns:a16="http://schemas.microsoft.com/office/drawing/2014/main" id="{E77F65BF-5596-46E9-8027-6BBBE4A95D8B}"/>
              </a:ext>
            </a:extLst>
          </p:cNvPr>
          <p:cNvSpPr/>
          <p:nvPr/>
        </p:nvSpPr>
        <p:spPr>
          <a:xfrm>
            <a:off x="3571631" y="4196862"/>
            <a:ext cx="679938" cy="1602153"/>
          </a:xfrm>
          <a:custGeom>
            <a:avLst/>
            <a:gdLst>
              <a:gd name="connsiteX0" fmla="*/ 109415 w 679938"/>
              <a:gd name="connsiteY0" fmla="*/ 0 h 1602153"/>
              <a:gd name="connsiteX1" fmla="*/ 422031 w 679938"/>
              <a:gd name="connsiteY1" fmla="*/ 101600 h 1602153"/>
              <a:gd name="connsiteX2" fmla="*/ 679938 w 679938"/>
              <a:gd name="connsiteY2" fmla="*/ 750276 h 1602153"/>
              <a:gd name="connsiteX3" fmla="*/ 523631 w 679938"/>
              <a:gd name="connsiteY3" fmla="*/ 1484923 h 1602153"/>
              <a:gd name="connsiteX4" fmla="*/ 39077 w 679938"/>
              <a:gd name="connsiteY4" fmla="*/ 1602153 h 1602153"/>
              <a:gd name="connsiteX5" fmla="*/ 0 w 679938"/>
              <a:gd name="connsiteY5" fmla="*/ 976923 h 1602153"/>
              <a:gd name="connsiteX6" fmla="*/ 23446 w 679938"/>
              <a:gd name="connsiteY6" fmla="*/ 351692 h 1602153"/>
              <a:gd name="connsiteX7" fmla="*/ 109415 w 679938"/>
              <a:gd name="connsiteY7" fmla="*/ 0 h 1602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9938" h="1602153">
                <a:moveTo>
                  <a:pt x="109415" y="0"/>
                </a:moveTo>
                <a:lnTo>
                  <a:pt x="422031" y="101600"/>
                </a:lnTo>
                <a:lnTo>
                  <a:pt x="679938" y="750276"/>
                </a:lnTo>
                <a:lnTo>
                  <a:pt x="523631" y="1484923"/>
                </a:lnTo>
                <a:lnTo>
                  <a:pt x="39077" y="1602153"/>
                </a:lnTo>
                <a:lnTo>
                  <a:pt x="0" y="976923"/>
                </a:lnTo>
                <a:lnTo>
                  <a:pt x="23446" y="351692"/>
                </a:lnTo>
                <a:lnTo>
                  <a:pt x="109415" y="0"/>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ボックス 12">
            <a:extLst>
              <a:ext uri="{FF2B5EF4-FFF2-40B4-BE49-F238E27FC236}">
                <a16:creationId xmlns:a16="http://schemas.microsoft.com/office/drawing/2014/main" id="{7590F8FD-686E-4E0B-BDD2-399A71F3FEA9}"/>
              </a:ext>
            </a:extLst>
          </p:cNvPr>
          <p:cNvSpPr txBox="1"/>
          <p:nvPr/>
        </p:nvSpPr>
        <p:spPr>
          <a:xfrm>
            <a:off x="5868237" y="4270549"/>
            <a:ext cx="1132041" cy="523220"/>
          </a:xfrm>
          <a:prstGeom prst="rect">
            <a:avLst/>
          </a:prstGeom>
          <a:noFill/>
          <a:ln w="38100">
            <a:solidFill>
              <a:srgbClr val="FF0000"/>
            </a:solidFill>
          </a:ln>
        </p:spPr>
        <p:txBody>
          <a:bodyPr wrap="none" rtlCol="0">
            <a:spAutoFit/>
          </a:bodyPr>
          <a:lstStyle/>
          <a:p>
            <a:r>
              <a:rPr kumimoji="1" lang="en-US" altLang="ja-JP" sz="2800" dirty="0">
                <a:latin typeface="Times New Roman" panose="02020603050405020304" pitchFamily="18" charset="0"/>
                <a:cs typeface="Times New Roman" panose="02020603050405020304" pitchFamily="18" charset="0"/>
              </a:rPr>
              <a:t>U ions</a:t>
            </a:r>
            <a:endParaRPr kumimoji="1" lang="ja-JP" altLang="en-US" sz="2800" dirty="0">
              <a:latin typeface="Times New Roman" panose="02020603050405020304" pitchFamily="18" charset="0"/>
              <a:cs typeface="Times New Roman" panose="02020603050405020304" pitchFamily="18" charset="0"/>
            </a:endParaRPr>
          </a:p>
        </p:txBody>
      </p:sp>
      <p:sp>
        <p:nvSpPr>
          <p:cNvPr id="14" name="テキスト ボックス 13">
            <a:extLst>
              <a:ext uri="{FF2B5EF4-FFF2-40B4-BE49-F238E27FC236}">
                <a16:creationId xmlns:a16="http://schemas.microsoft.com/office/drawing/2014/main" id="{C420C86C-8A32-4653-BA10-6D809A17A451}"/>
              </a:ext>
            </a:extLst>
          </p:cNvPr>
          <p:cNvSpPr txBox="1"/>
          <p:nvPr/>
        </p:nvSpPr>
        <p:spPr>
          <a:xfrm>
            <a:off x="5991251" y="2662093"/>
            <a:ext cx="1132041" cy="523220"/>
          </a:xfrm>
          <a:prstGeom prst="rect">
            <a:avLst/>
          </a:prstGeom>
          <a:noFill/>
          <a:ln w="38100">
            <a:solidFill>
              <a:srgbClr val="FF0000"/>
            </a:solidFill>
          </a:ln>
        </p:spPr>
        <p:txBody>
          <a:bodyPr wrap="none" rtlCol="0">
            <a:spAutoFit/>
          </a:bodyPr>
          <a:lstStyle/>
          <a:p>
            <a:r>
              <a:rPr lang="en-US" altLang="ja-JP" sz="2800" dirty="0">
                <a:latin typeface="Times New Roman" panose="02020603050405020304" pitchFamily="18" charset="0"/>
                <a:cs typeface="Times New Roman" panose="02020603050405020304" pitchFamily="18" charset="0"/>
              </a:rPr>
              <a:t>O</a:t>
            </a:r>
            <a:r>
              <a:rPr kumimoji="1" lang="en-US" altLang="ja-JP" sz="2800" dirty="0">
                <a:latin typeface="Times New Roman" panose="02020603050405020304" pitchFamily="18" charset="0"/>
                <a:cs typeface="Times New Roman" panose="02020603050405020304" pitchFamily="18" charset="0"/>
              </a:rPr>
              <a:t> ions</a:t>
            </a:r>
            <a:endParaRPr kumimoji="1" lang="ja-JP" altLang="en-US" sz="2800" dirty="0">
              <a:latin typeface="Times New Roman" panose="02020603050405020304" pitchFamily="18" charset="0"/>
              <a:cs typeface="Times New Roman" panose="02020603050405020304" pitchFamily="18" charset="0"/>
            </a:endParaRPr>
          </a:p>
        </p:txBody>
      </p:sp>
      <p:cxnSp>
        <p:nvCxnSpPr>
          <p:cNvPr id="16" name="直線矢印コネクタ 15">
            <a:extLst>
              <a:ext uri="{FF2B5EF4-FFF2-40B4-BE49-F238E27FC236}">
                <a16:creationId xmlns:a16="http://schemas.microsoft.com/office/drawing/2014/main" id="{46F7FF35-1F1C-4A32-80ED-B7019A07DA70}"/>
              </a:ext>
            </a:extLst>
          </p:cNvPr>
          <p:cNvCxnSpPr>
            <a:stCxn id="14" idx="1"/>
          </p:cNvCxnSpPr>
          <p:nvPr/>
        </p:nvCxnSpPr>
        <p:spPr>
          <a:xfrm flipH="1">
            <a:off x="4722725" y="2923703"/>
            <a:ext cx="1268526" cy="41346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7D345571-083C-4F15-A8C4-1B3A49A5782C}"/>
              </a:ext>
            </a:extLst>
          </p:cNvPr>
          <p:cNvCxnSpPr>
            <a:cxnSpLocks/>
            <a:stCxn id="13" idx="1"/>
          </p:cNvCxnSpPr>
          <p:nvPr/>
        </p:nvCxnSpPr>
        <p:spPr>
          <a:xfrm flipH="1">
            <a:off x="4175555" y="4532159"/>
            <a:ext cx="1692682" cy="46577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34E5D8E1-4A64-4848-88A8-78BDB23CB07B}"/>
              </a:ext>
            </a:extLst>
          </p:cNvPr>
          <p:cNvSpPr txBox="1"/>
          <p:nvPr/>
        </p:nvSpPr>
        <p:spPr>
          <a:xfrm>
            <a:off x="7212404" y="2772373"/>
            <a:ext cx="2597827"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(2+~5+) Larger beam size</a:t>
            </a:r>
            <a:endParaRPr kumimoji="1" lang="ja-JP" altLang="en-US" dirty="0">
              <a:latin typeface="Times New Roman" panose="02020603050405020304" pitchFamily="18" charset="0"/>
              <a:cs typeface="Times New Roman" panose="02020603050405020304" pitchFamily="18" charset="0"/>
            </a:endParaRPr>
          </a:p>
        </p:txBody>
      </p:sp>
      <p:sp>
        <p:nvSpPr>
          <p:cNvPr id="20" name="テキスト ボックス 19">
            <a:extLst>
              <a:ext uri="{FF2B5EF4-FFF2-40B4-BE49-F238E27FC236}">
                <a16:creationId xmlns:a16="http://schemas.microsoft.com/office/drawing/2014/main" id="{248921CD-91D5-4EDA-B08C-1DD733160E4E}"/>
              </a:ext>
            </a:extLst>
          </p:cNvPr>
          <p:cNvSpPr txBox="1"/>
          <p:nvPr/>
        </p:nvSpPr>
        <p:spPr>
          <a:xfrm>
            <a:off x="7200930" y="4332140"/>
            <a:ext cx="2935419" cy="369332"/>
          </a:xfrm>
          <a:prstGeom prst="rect">
            <a:avLst/>
          </a:prstGeom>
          <a:noFill/>
        </p:spPr>
        <p:txBody>
          <a:bodyPr wrap="none" rtlCol="0">
            <a:spAutoFit/>
          </a:bodyPr>
          <a:lstStyle/>
          <a:p>
            <a:r>
              <a:rPr lang="en-US" altLang="ja-JP" dirty="0">
                <a:latin typeface="Times New Roman" panose="02020603050405020304" pitchFamily="18" charset="0"/>
                <a:cs typeface="Times New Roman" panose="02020603050405020304" pitchFamily="18" charset="0"/>
              </a:rPr>
              <a:t>(31+~40+) Smaller</a:t>
            </a:r>
            <a:r>
              <a:rPr kumimoji="1" lang="en-US" altLang="ja-JP" dirty="0">
                <a:latin typeface="Times New Roman" panose="02020603050405020304" pitchFamily="18" charset="0"/>
                <a:cs typeface="Times New Roman" panose="02020603050405020304" pitchFamily="18" charset="0"/>
              </a:rPr>
              <a:t> beam size</a:t>
            </a:r>
            <a:endParaRPr kumimoji="1" lang="ja-JP" altLang="en-US" dirty="0">
              <a:latin typeface="Times New Roman" panose="02020603050405020304" pitchFamily="18" charset="0"/>
              <a:cs typeface="Times New Roman" panose="02020603050405020304" pitchFamily="18" charset="0"/>
            </a:endParaRPr>
          </a:p>
        </p:txBody>
      </p:sp>
      <p:sp>
        <p:nvSpPr>
          <p:cNvPr id="21" name="テキスト ボックス 20">
            <a:extLst>
              <a:ext uri="{FF2B5EF4-FFF2-40B4-BE49-F238E27FC236}">
                <a16:creationId xmlns:a16="http://schemas.microsoft.com/office/drawing/2014/main" id="{A5E93578-2C64-4214-9C2C-A5DDE70DC17B}"/>
              </a:ext>
            </a:extLst>
          </p:cNvPr>
          <p:cNvSpPr txBox="1"/>
          <p:nvPr/>
        </p:nvSpPr>
        <p:spPr>
          <a:xfrm>
            <a:off x="6096000" y="5184021"/>
            <a:ext cx="4941356" cy="1015663"/>
          </a:xfrm>
          <a:prstGeom prst="rect">
            <a:avLst/>
          </a:prstGeom>
          <a:noFill/>
          <a:ln w="28575">
            <a:solidFill>
              <a:srgbClr val="FF0000"/>
            </a:solidFill>
          </a:ln>
        </p:spPr>
        <p:txBody>
          <a:bodyPr wrap="square" rtlCol="0">
            <a:spAutoFit/>
          </a:bodyPr>
          <a:lstStyle/>
          <a:p>
            <a:pPr algn="just"/>
            <a:r>
              <a:rPr lang="en-US" altLang="ja-JP" sz="2000" dirty="0">
                <a:latin typeface="Times New Roman" panose="02020603050405020304" pitchFamily="18" charset="0"/>
                <a:cs typeface="Times New Roman" panose="02020603050405020304" pitchFamily="18" charset="0"/>
              </a:rPr>
              <a:t>If we use smaller extraction hole, the total extraction current may be reduced while keeping the beam intensity of U</a:t>
            </a:r>
            <a:r>
              <a:rPr lang="en-US" altLang="ja-JP" sz="2000" baseline="30000" dirty="0">
                <a:latin typeface="Times New Roman" panose="02020603050405020304" pitchFamily="18" charset="0"/>
                <a:cs typeface="Times New Roman" panose="02020603050405020304" pitchFamily="18" charset="0"/>
              </a:rPr>
              <a:t>35+</a:t>
            </a:r>
            <a:endParaRPr kumimoji="1" lang="ja-JP" altLang="en-US" sz="2000" baseline="30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961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ppt_x"/>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2" grpId="0" animBg="1"/>
      <p:bldP spid="3" grpId="0" animBg="1"/>
      <p:bldP spid="13" grpId="0" animBg="1"/>
      <p:bldP spid="14" grpId="0" animBg="1"/>
      <p:bldP spid="19" grpId="0"/>
      <p:bldP spid="20" grpId="0"/>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1379E63-A486-4ED5-8824-C0B96FBCC2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276" y="374146"/>
            <a:ext cx="1938017" cy="516805"/>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pic>
      <p:cxnSp>
        <p:nvCxnSpPr>
          <p:cNvPr id="5" name="直線コネクタ 4">
            <a:extLst>
              <a:ext uri="{FF2B5EF4-FFF2-40B4-BE49-F238E27FC236}">
                <a16:creationId xmlns:a16="http://schemas.microsoft.com/office/drawing/2014/main" id="{F6D575C6-2021-42BA-BFA1-979866F6554D}"/>
              </a:ext>
            </a:extLst>
          </p:cNvPr>
          <p:cNvCxnSpPr/>
          <p:nvPr/>
        </p:nvCxnSpPr>
        <p:spPr>
          <a:xfrm flipV="1">
            <a:off x="181276" y="881568"/>
            <a:ext cx="11632445" cy="33589"/>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E1FCEFC4-022D-4076-BAA9-535675C14529}"/>
              </a:ext>
            </a:extLst>
          </p:cNvPr>
          <p:cNvSpPr/>
          <p:nvPr/>
        </p:nvSpPr>
        <p:spPr>
          <a:xfrm>
            <a:off x="2289312" y="173682"/>
            <a:ext cx="8515203" cy="707886"/>
          </a:xfrm>
          <a:prstGeom prst="rect">
            <a:avLst/>
          </a:prstGeom>
        </p:spPr>
        <p:txBody>
          <a:bodyPr wrap="square">
            <a:spAutoFit/>
          </a:bodyPr>
          <a:lstStyle/>
          <a:p>
            <a:pPr algn="just">
              <a:spcAft>
                <a:spcPts val="0"/>
              </a:spcAft>
            </a:pPr>
            <a:r>
              <a:rPr lang="ja-JP" altLang="ja-JP"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High performance ECR ion sources development at RIKEN and their impact to heavy ion accelerators.</a:t>
            </a:r>
            <a:endParaRPr lang="ja-JP" altLang="ja-JP" sz="2000" b="1" dirty="0">
              <a:effectLst/>
              <a:latin typeface="Times New Roman" panose="02020603050405020304" pitchFamily="18" charset="0"/>
              <a:ea typeface="DengXian" panose="02010600030101010101" pitchFamily="2" charset="-122"/>
              <a:cs typeface="Times New Roman" panose="02020603050405020304" pitchFamily="18" charset="0"/>
            </a:endParaRPr>
          </a:p>
        </p:txBody>
      </p:sp>
      <p:sp>
        <p:nvSpPr>
          <p:cNvPr id="6" name="正方形/長方形 5">
            <a:extLst>
              <a:ext uri="{FF2B5EF4-FFF2-40B4-BE49-F238E27FC236}">
                <a16:creationId xmlns:a16="http://schemas.microsoft.com/office/drawing/2014/main" id="{EEED98BA-8559-47C7-BC2B-99EA992D0044}"/>
              </a:ext>
            </a:extLst>
          </p:cNvPr>
          <p:cNvSpPr/>
          <p:nvPr/>
        </p:nvSpPr>
        <p:spPr>
          <a:xfrm>
            <a:off x="5316374" y="1019593"/>
            <a:ext cx="6351369" cy="338554"/>
          </a:xfrm>
          <a:prstGeom prst="rect">
            <a:avLst/>
          </a:prstGeom>
        </p:spPr>
        <p:txBody>
          <a:bodyPr wrap="square">
            <a:spAutoFit/>
          </a:bodyPr>
          <a:lstStyle/>
          <a:p>
            <a:pPr algn="just">
              <a:spcAft>
                <a:spcPts val="0"/>
              </a:spcAft>
            </a:pPr>
            <a:r>
              <a:rPr lang="en-US" altLang="ja-JP" sz="1600" b="1" dirty="0">
                <a:effectLst/>
                <a:latin typeface="Times New Roman" panose="02020603050405020304" pitchFamily="18" charset="0"/>
                <a:ea typeface="DengXian" panose="02010600030101010101" pitchFamily="2" charset="-122"/>
                <a:cs typeface="Times New Roman" panose="02020603050405020304" pitchFamily="18" charset="0"/>
              </a:rPr>
              <a:t>T. Nakagawa (Nishina center for accelerator based science, RIKEN)</a:t>
            </a:r>
            <a:endParaRPr lang="ja-JP" altLang="ja-JP" sz="1600" b="1" dirty="0">
              <a:effectLst/>
              <a:latin typeface="Times New Roman" panose="02020603050405020304" pitchFamily="18" charset="0"/>
              <a:ea typeface="DengXian" panose="02010600030101010101" pitchFamily="2" charset="-122"/>
              <a:cs typeface="Times New Roman" panose="02020603050405020304" pitchFamily="18" charset="0"/>
            </a:endParaRPr>
          </a:p>
        </p:txBody>
      </p:sp>
      <p:sp>
        <p:nvSpPr>
          <p:cNvPr id="7" name="テキスト ボックス 6">
            <a:extLst>
              <a:ext uri="{FF2B5EF4-FFF2-40B4-BE49-F238E27FC236}">
                <a16:creationId xmlns:a16="http://schemas.microsoft.com/office/drawing/2014/main" id="{E4B5EC2D-E34C-4E7B-B484-2F84DA7E9B3F}"/>
              </a:ext>
            </a:extLst>
          </p:cNvPr>
          <p:cNvSpPr txBox="1"/>
          <p:nvPr/>
        </p:nvSpPr>
        <p:spPr>
          <a:xfrm>
            <a:off x="422274" y="2128735"/>
            <a:ext cx="6052527" cy="3908762"/>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buAutoNum type="arabicPeriod"/>
            </a:pPr>
            <a:r>
              <a:rPr lang="en-US" altLang="ja-JP" sz="20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Introduction</a:t>
            </a:r>
          </a:p>
          <a:p>
            <a:pPr marL="1257300" lvl="2" indent="-342900">
              <a:buAutoNum type="arabicPeriod"/>
            </a:pPr>
            <a:r>
              <a:rPr lang="en-US" altLang="ja-JP" sz="16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RIBF and SHE search exp.</a:t>
            </a:r>
          </a:p>
          <a:p>
            <a:pPr marL="1257300" lvl="2" indent="-342900">
              <a:buAutoNum type="arabicPeriod"/>
            </a:pPr>
            <a:r>
              <a:rPr lang="en-US" altLang="ja-JP" sz="16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Brief history</a:t>
            </a:r>
          </a:p>
          <a:p>
            <a:pPr marL="1257300" lvl="2" indent="-342900">
              <a:buAutoNum type="arabicPeriod"/>
            </a:pPr>
            <a:r>
              <a:rPr lang="en-US" altLang="ja-JP" sz="16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Upgrade plan</a:t>
            </a:r>
            <a:endParaRPr lang="en-US" altLang="ja-JP" sz="20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endParaRPr>
          </a:p>
          <a:p>
            <a:pPr marL="342900" indent="-342900">
              <a:buAutoNum type="arabicPeriod"/>
            </a:pPr>
            <a:r>
              <a:rPr lang="en-US" altLang="ja-JP" sz="20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Ion source</a:t>
            </a:r>
          </a:p>
          <a:p>
            <a:pPr marL="800100" lvl="1" indent="-342900">
              <a:buAutoNum type="arabicPeriod"/>
            </a:pPr>
            <a:r>
              <a:rPr lang="en-US" altLang="ja-JP"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Structure</a:t>
            </a:r>
          </a:p>
          <a:p>
            <a:pPr marL="800100" lvl="1" indent="-342900">
              <a:buAutoNum type="arabicPeriod"/>
            </a:pPr>
            <a:r>
              <a:rPr lang="en-US" altLang="ja-JP"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High temp. oven</a:t>
            </a:r>
          </a:p>
          <a:p>
            <a:pPr marL="342900" indent="-342900">
              <a:buFontTx/>
              <a:buAutoNum type="arabicPeriod"/>
            </a:pPr>
            <a:r>
              <a:rPr lang="en-US" altLang="ja-JP" sz="20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Production of U ion beam(RIBF)</a:t>
            </a:r>
          </a:p>
          <a:p>
            <a:pPr marL="1257300" lvl="2" indent="-342900">
              <a:buAutoNum type="arabicPeriod"/>
            </a:pPr>
            <a:r>
              <a:rPr lang="en-US" altLang="ja-JP" sz="16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Beam intensity (Consumption rate of material)</a:t>
            </a:r>
          </a:p>
          <a:p>
            <a:pPr marL="1257300" lvl="2" indent="-342900">
              <a:buAutoNum type="arabicPeriod"/>
            </a:pPr>
            <a:r>
              <a:rPr lang="en-US" altLang="ja-JP" sz="16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Emittance ( Space charge effect)</a:t>
            </a:r>
          </a:p>
          <a:p>
            <a:pPr marL="342900" indent="-342900">
              <a:buAutoNum type="arabicPeriod"/>
            </a:pPr>
            <a:r>
              <a:rPr lang="en-US" altLang="ja-JP" sz="2000" b="1" dirty="0">
                <a:latin typeface="Times New Roman" panose="02020603050405020304" pitchFamily="18" charset="0"/>
                <a:ea typeface="Arial Unicode MS" panose="020B0604020202020204" pitchFamily="50" charset="-128"/>
                <a:cs typeface="Times New Roman" panose="02020603050405020304" pitchFamily="18" charset="0"/>
              </a:rPr>
              <a:t> Production of V ion beam(SHE)</a:t>
            </a:r>
          </a:p>
          <a:p>
            <a:pPr marL="1257300" lvl="2" indent="-342900">
              <a:buAutoNum type="arabicPeriod"/>
            </a:pPr>
            <a:r>
              <a:rPr kumimoji="1" lang="en-US" altLang="ja-JP" sz="1600" b="1" dirty="0">
                <a:latin typeface="Times New Roman" panose="02020603050405020304" pitchFamily="18" charset="0"/>
                <a:ea typeface="Arial Unicode MS" panose="020B0604020202020204" pitchFamily="50" charset="-128"/>
                <a:cs typeface="Times New Roman" panose="02020603050405020304" pitchFamily="18" charset="0"/>
              </a:rPr>
              <a:t>Beam intensity(consumption rate)</a:t>
            </a:r>
          </a:p>
          <a:p>
            <a:pPr marL="1257300" lvl="2" indent="-342900">
              <a:buAutoNum type="arabicPeriod"/>
            </a:pPr>
            <a:r>
              <a:rPr lang="en-US" altLang="ja-JP" sz="16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Emittance and emittance slit</a:t>
            </a:r>
            <a:endParaRPr kumimoji="1" lang="en-US" altLang="ja-JP" sz="16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endParaRPr>
          </a:p>
          <a:p>
            <a:pPr marL="342900" indent="-342900">
              <a:buAutoNum type="arabicPeriod"/>
            </a:pPr>
            <a:r>
              <a:rPr lang="en-US" altLang="ja-JP" sz="20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C</a:t>
            </a:r>
            <a:r>
              <a:rPr kumimoji="1" lang="en-US" altLang="ja-JP" sz="20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onclusion</a:t>
            </a:r>
            <a:r>
              <a:rPr lang="ja-JP" altLang="en-US" sz="20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 </a:t>
            </a:r>
            <a:r>
              <a:rPr lang="en-US" altLang="ja-JP" sz="20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and Next step</a:t>
            </a:r>
            <a:endParaRPr kumimoji="1" lang="ja-JP" altLang="en-US" sz="20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endParaRPr>
          </a:p>
        </p:txBody>
      </p:sp>
      <p:pic>
        <p:nvPicPr>
          <p:cNvPr id="8" name="Picture 2" descr="RILAC 2 ion source room 20130626">
            <a:extLst>
              <a:ext uri="{FF2B5EF4-FFF2-40B4-BE49-F238E27FC236}">
                <a16:creationId xmlns:a16="http://schemas.microsoft.com/office/drawing/2014/main" id="{848742ED-8E79-494D-89AE-3D1F1F7AD79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6061" y="3558350"/>
            <a:ext cx="2950945" cy="1930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イメージ" descr="イメージ">
            <a:extLst>
              <a:ext uri="{FF2B5EF4-FFF2-40B4-BE49-F238E27FC236}">
                <a16:creationId xmlns:a16="http://schemas.microsoft.com/office/drawing/2014/main" id="{26302419-441B-4B72-BE95-6E2ACF3BD546}"/>
              </a:ext>
            </a:extLst>
          </p:cNvPr>
          <p:cNvPicPr>
            <a:picLocks noChangeAspect="1"/>
          </p:cNvPicPr>
          <p:nvPr/>
        </p:nvPicPr>
        <p:blipFill>
          <a:blip r:embed="rId4">
            <a:extLst/>
          </a:blip>
          <a:stretch>
            <a:fillRect/>
          </a:stretch>
        </p:blipFill>
        <p:spPr>
          <a:xfrm>
            <a:off x="7123723" y="1780704"/>
            <a:ext cx="4393412" cy="1648296"/>
          </a:xfrm>
          <a:prstGeom prst="rect">
            <a:avLst/>
          </a:prstGeom>
          <a:ln w="12700">
            <a:miter lim="400000"/>
          </a:ln>
        </p:spPr>
      </p:pic>
      <p:grpSp>
        <p:nvGrpSpPr>
          <p:cNvPr id="12" name="グループ化 11">
            <a:extLst>
              <a:ext uri="{FF2B5EF4-FFF2-40B4-BE49-F238E27FC236}">
                <a16:creationId xmlns:a16="http://schemas.microsoft.com/office/drawing/2014/main" id="{4A111323-3FD8-4BD8-B38B-CB879453F5AC}"/>
              </a:ext>
            </a:extLst>
          </p:cNvPr>
          <p:cNvGrpSpPr/>
          <p:nvPr/>
        </p:nvGrpSpPr>
        <p:grpSpPr>
          <a:xfrm>
            <a:off x="7234663" y="6291397"/>
            <a:ext cx="4579058" cy="584775"/>
            <a:chOff x="7234663" y="6291397"/>
            <a:chExt cx="4167478" cy="584775"/>
          </a:xfrm>
        </p:grpSpPr>
        <p:sp>
          <p:nvSpPr>
            <p:cNvPr id="10" name="正方形/長方形 9">
              <a:extLst>
                <a:ext uri="{FF2B5EF4-FFF2-40B4-BE49-F238E27FC236}">
                  <a16:creationId xmlns:a16="http://schemas.microsoft.com/office/drawing/2014/main" id="{E18F2EBA-EC01-4B4E-9F3D-4BD7228149BE}"/>
                </a:ext>
              </a:extLst>
            </p:cNvPr>
            <p:cNvSpPr/>
            <p:nvPr/>
          </p:nvSpPr>
          <p:spPr>
            <a:xfrm>
              <a:off x="7496061" y="6291397"/>
              <a:ext cx="3906080" cy="584775"/>
            </a:xfrm>
            <a:prstGeom prst="rect">
              <a:avLst/>
            </a:prstGeom>
          </p:spPr>
          <p:txBody>
            <a:bodyPr wrap="square">
              <a:spAutoFit/>
            </a:bodyPr>
            <a:lstStyle/>
            <a:p>
              <a:pPr algn="just">
                <a:spcAft>
                  <a:spcPts val="0"/>
                </a:spcAft>
              </a:pPr>
              <a:r>
                <a:rPr lang="en-US" altLang="ja-JP" sz="1600" b="1" dirty="0">
                  <a:effectLst/>
                  <a:latin typeface="Times New Roman" panose="02020603050405020304" pitchFamily="18" charset="0"/>
                  <a:ea typeface="DengXian" panose="02010600030101010101" pitchFamily="2" charset="-122"/>
                  <a:cs typeface="Times New Roman" panose="02020603050405020304" pitchFamily="18" charset="0"/>
                </a:rPr>
                <a:t>Cyclotron 2022 (Dec. 5-9, 2022, Beijing, China)</a:t>
              </a:r>
              <a:endParaRPr lang="ja-JP" altLang="ja-JP" sz="1600" b="1" dirty="0">
                <a:effectLst/>
                <a:latin typeface="Times New Roman" panose="02020603050405020304" pitchFamily="18" charset="0"/>
                <a:ea typeface="DengXian" panose="02010600030101010101" pitchFamily="2" charset="-122"/>
                <a:cs typeface="Times New Roman" panose="02020603050405020304" pitchFamily="18" charset="0"/>
              </a:endParaRPr>
            </a:p>
          </p:txBody>
        </p:sp>
        <p:pic>
          <p:nvPicPr>
            <p:cNvPr id="11" name="図 10">
              <a:extLst>
                <a:ext uri="{FF2B5EF4-FFF2-40B4-BE49-F238E27FC236}">
                  <a16:creationId xmlns:a16="http://schemas.microsoft.com/office/drawing/2014/main" id="{84226A7D-9F4F-4EC6-9482-DBD7AC1609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4663" y="6321555"/>
              <a:ext cx="261398" cy="278238"/>
            </a:xfrm>
            <a:prstGeom prst="rect">
              <a:avLst/>
            </a:prstGeom>
            <a:solidFill>
              <a:schemeClr val="accent6">
                <a:lumMod val="60000"/>
                <a:lumOff val="40000"/>
              </a:schemeClr>
            </a:solidFill>
          </p:spPr>
        </p:pic>
      </p:grpSp>
    </p:spTree>
    <p:extLst>
      <p:ext uri="{BB962C8B-B14F-4D97-AF65-F5344CB8AC3E}">
        <p14:creationId xmlns:p14="http://schemas.microsoft.com/office/powerpoint/2010/main" val="34859593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1379E63-A486-4ED5-8824-C0B96FBCC2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276" y="374146"/>
            <a:ext cx="1938017" cy="516805"/>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pic>
      <p:cxnSp>
        <p:nvCxnSpPr>
          <p:cNvPr id="5" name="直線コネクタ 4">
            <a:extLst>
              <a:ext uri="{FF2B5EF4-FFF2-40B4-BE49-F238E27FC236}">
                <a16:creationId xmlns:a16="http://schemas.microsoft.com/office/drawing/2014/main" id="{F6D575C6-2021-42BA-BFA1-979866F6554D}"/>
              </a:ext>
            </a:extLst>
          </p:cNvPr>
          <p:cNvCxnSpPr/>
          <p:nvPr/>
        </p:nvCxnSpPr>
        <p:spPr>
          <a:xfrm flipV="1">
            <a:off x="181276" y="881568"/>
            <a:ext cx="11632445" cy="33589"/>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6" name="グループ化 5">
            <a:extLst>
              <a:ext uri="{FF2B5EF4-FFF2-40B4-BE49-F238E27FC236}">
                <a16:creationId xmlns:a16="http://schemas.microsoft.com/office/drawing/2014/main" id="{735F9834-4130-42C7-9ED5-A2853D476B4B}"/>
              </a:ext>
            </a:extLst>
          </p:cNvPr>
          <p:cNvGrpSpPr/>
          <p:nvPr/>
        </p:nvGrpSpPr>
        <p:grpSpPr>
          <a:xfrm>
            <a:off x="7234662" y="6291397"/>
            <a:ext cx="4803457" cy="338554"/>
            <a:chOff x="7234663" y="6291397"/>
            <a:chExt cx="4167478" cy="338554"/>
          </a:xfrm>
        </p:grpSpPr>
        <p:sp>
          <p:nvSpPr>
            <p:cNvPr id="7" name="正方形/長方形 6">
              <a:extLst>
                <a:ext uri="{FF2B5EF4-FFF2-40B4-BE49-F238E27FC236}">
                  <a16:creationId xmlns:a16="http://schemas.microsoft.com/office/drawing/2014/main" id="{2F8106F4-E4B9-44E6-84F3-83F1B78C4AF2}"/>
                </a:ext>
              </a:extLst>
            </p:cNvPr>
            <p:cNvSpPr/>
            <p:nvPr/>
          </p:nvSpPr>
          <p:spPr>
            <a:xfrm>
              <a:off x="7496061" y="6291397"/>
              <a:ext cx="3906080" cy="338554"/>
            </a:xfrm>
            <a:prstGeom prst="rect">
              <a:avLst/>
            </a:prstGeom>
          </p:spPr>
          <p:txBody>
            <a:bodyPr wrap="square">
              <a:spAutoFit/>
            </a:bodyPr>
            <a:lstStyle/>
            <a:p>
              <a:pPr algn="just">
                <a:spcAft>
                  <a:spcPts val="0"/>
                </a:spcAft>
              </a:pPr>
              <a:r>
                <a:rPr lang="en-US" altLang="ja-JP" sz="1600" b="1" dirty="0">
                  <a:effectLst/>
                  <a:latin typeface="Times New Roman" panose="02020603050405020304" pitchFamily="18" charset="0"/>
                  <a:ea typeface="DengXian" panose="02010600030101010101" pitchFamily="2" charset="-122"/>
                  <a:cs typeface="Times New Roman" panose="02020603050405020304" pitchFamily="18" charset="0"/>
                </a:rPr>
                <a:t>Cyclotron 2022 (Dec. 5-9, 2022, Beijing, China)</a:t>
              </a:r>
              <a:endParaRPr lang="ja-JP" altLang="ja-JP" sz="1600" b="1" dirty="0">
                <a:effectLst/>
                <a:latin typeface="Times New Roman" panose="02020603050405020304" pitchFamily="18" charset="0"/>
                <a:ea typeface="DengXian" panose="02010600030101010101" pitchFamily="2" charset="-122"/>
                <a:cs typeface="Times New Roman" panose="02020603050405020304" pitchFamily="18" charset="0"/>
              </a:endParaRPr>
            </a:p>
          </p:txBody>
        </p:sp>
        <p:pic>
          <p:nvPicPr>
            <p:cNvPr id="8" name="図 7">
              <a:extLst>
                <a:ext uri="{FF2B5EF4-FFF2-40B4-BE49-F238E27FC236}">
                  <a16:creationId xmlns:a16="http://schemas.microsoft.com/office/drawing/2014/main" id="{E7CC7942-BE0A-4786-B661-1461B24B5D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4663" y="6321555"/>
              <a:ext cx="261398" cy="278238"/>
            </a:xfrm>
            <a:prstGeom prst="rect">
              <a:avLst/>
            </a:prstGeom>
            <a:solidFill>
              <a:schemeClr val="accent6">
                <a:lumMod val="60000"/>
                <a:lumOff val="40000"/>
              </a:schemeClr>
            </a:solidFill>
          </p:spPr>
        </p:pic>
      </p:grpSp>
      <p:pic>
        <p:nvPicPr>
          <p:cNvPr id="11" name="図 10">
            <a:extLst>
              <a:ext uri="{FF2B5EF4-FFF2-40B4-BE49-F238E27FC236}">
                <a16:creationId xmlns:a16="http://schemas.microsoft.com/office/drawing/2014/main" id="{04A1933F-CE32-41A9-BDCA-19133429648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91102" y="1115602"/>
            <a:ext cx="3658384" cy="2725328"/>
          </a:xfrm>
          <a:prstGeom prst="rect">
            <a:avLst/>
          </a:prstGeom>
          <a:noFill/>
          <a:ln>
            <a:noFill/>
          </a:ln>
        </p:spPr>
      </p:pic>
      <p:sp>
        <p:nvSpPr>
          <p:cNvPr id="9" name="テキスト ボックス 8">
            <a:extLst>
              <a:ext uri="{FF2B5EF4-FFF2-40B4-BE49-F238E27FC236}">
                <a16:creationId xmlns:a16="http://schemas.microsoft.com/office/drawing/2014/main" id="{D34A3DEB-8CC4-4E5F-9370-5775866D5CDC}"/>
              </a:ext>
            </a:extLst>
          </p:cNvPr>
          <p:cNvSpPr txBox="1"/>
          <p:nvPr/>
        </p:nvSpPr>
        <p:spPr>
          <a:xfrm>
            <a:off x="3122300" y="369952"/>
            <a:ext cx="7048404" cy="461665"/>
          </a:xfrm>
          <a:prstGeom prst="rect">
            <a:avLst/>
          </a:prstGeom>
          <a:noFill/>
        </p:spPr>
        <p:txBody>
          <a:bodyPr wrap="none" rtlCol="0">
            <a:spAutoFit/>
          </a:bodyPr>
          <a:lstStyle/>
          <a:p>
            <a:r>
              <a:rPr lang="en-US" altLang="ja-JP" sz="2400" dirty="0">
                <a:latin typeface="Times New Roman" panose="02020603050405020304" pitchFamily="18" charset="0"/>
                <a:cs typeface="Times New Roman" panose="02020603050405020304" pitchFamily="18" charset="0"/>
              </a:rPr>
              <a:t>Consumption rate of V and Ti ( High temperature oven)</a:t>
            </a:r>
            <a:endParaRPr kumimoji="1" lang="ja-JP" altLang="en-US" sz="2400" dirty="0">
              <a:latin typeface="Times New Roman" panose="02020603050405020304" pitchFamily="18" charset="0"/>
              <a:cs typeface="Times New Roman" panose="02020603050405020304" pitchFamily="18" charset="0"/>
            </a:endParaRPr>
          </a:p>
        </p:txBody>
      </p:sp>
      <p:grpSp>
        <p:nvGrpSpPr>
          <p:cNvPr id="15" name="グループ化 14">
            <a:extLst>
              <a:ext uri="{FF2B5EF4-FFF2-40B4-BE49-F238E27FC236}">
                <a16:creationId xmlns:a16="http://schemas.microsoft.com/office/drawing/2014/main" id="{ED229BDD-1B7D-4F1D-B7B6-7BECFBF1B4B2}"/>
              </a:ext>
            </a:extLst>
          </p:cNvPr>
          <p:cNvGrpSpPr/>
          <p:nvPr/>
        </p:nvGrpSpPr>
        <p:grpSpPr>
          <a:xfrm>
            <a:off x="1969947" y="2928506"/>
            <a:ext cx="5264716" cy="3250465"/>
            <a:chOff x="4733004" y="2311077"/>
            <a:chExt cx="5264716" cy="3250465"/>
          </a:xfrm>
        </p:grpSpPr>
        <p:pic>
          <p:nvPicPr>
            <p:cNvPr id="10" name="図 9">
              <a:extLst>
                <a:ext uri="{FF2B5EF4-FFF2-40B4-BE49-F238E27FC236}">
                  <a16:creationId xmlns:a16="http://schemas.microsoft.com/office/drawing/2014/main" id="{D9FE5A9A-DEEA-4BA8-BABA-790B47D53520}"/>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733004" y="2311077"/>
              <a:ext cx="5264716" cy="3250465"/>
            </a:xfrm>
            <a:prstGeom prst="rect">
              <a:avLst/>
            </a:prstGeom>
            <a:noFill/>
            <a:ln>
              <a:noFill/>
            </a:ln>
          </p:spPr>
        </p:pic>
        <p:sp>
          <p:nvSpPr>
            <p:cNvPr id="13" name="フリーフォーム: 図形 12">
              <a:extLst>
                <a:ext uri="{FF2B5EF4-FFF2-40B4-BE49-F238E27FC236}">
                  <a16:creationId xmlns:a16="http://schemas.microsoft.com/office/drawing/2014/main" id="{2317BB2E-0B2E-4FC4-94B3-E1BBAF8532BB}"/>
                </a:ext>
              </a:extLst>
            </p:cNvPr>
            <p:cNvSpPr/>
            <p:nvPr/>
          </p:nvSpPr>
          <p:spPr>
            <a:xfrm>
              <a:off x="6078071" y="3141233"/>
              <a:ext cx="1559858" cy="1699708"/>
            </a:xfrm>
            <a:custGeom>
              <a:avLst/>
              <a:gdLst>
                <a:gd name="connsiteX0" fmla="*/ 0 w 1559858"/>
                <a:gd name="connsiteY0" fmla="*/ 1699708 h 1699708"/>
                <a:gd name="connsiteX1" fmla="*/ 1011218 w 1559858"/>
                <a:gd name="connsiteY1" fmla="*/ 1075765 h 1699708"/>
                <a:gd name="connsiteX2" fmla="*/ 1559858 w 1559858"/>
                <a:gd name="connsiteY2" fmla="*/ 0 h 1699708"/>
              </a:gdLst>
              <a:ahLst/>
              <a:cxnLst>
                <a:cxn ang="0">
                  <a:pos x="connsiteX0" y="connsiteY0"/>
                </a:cxn>
                <a:cxn ang="0">
                  <a:pos x="connsiteX1" y="connsiteY1"/>
                </a:cxn>
                <a:cxn ang="0">
                  <a:pos x="connsiteX2" y="connsiteY2"/>
                </a:cxn>
              </a:cxnLst>
              <a:rect l="l" t="t" r="r" b="b"/>
              <a:pathLst>
                <a:path w="1559858" h="1699708">
                  <a:moveTo>
                    <a:pt x="0" y="1699708"/>
                  </a:moveTo>
                  <a:cubicBezTo>
                    <a:pt x="375621" y="1529379"/>
                    <a:pt x="751242" y="1359050"/>
                    <a:pt x="1011218" y="1075765"/>
                  </a:cubicBezTo>
                  <a:cubicBezTo>
                    <a:pt x="1271194" y="792480"/>
                    <a:pt x="1415526" y="396240"/>
                    <a:pt x="15598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フリーフォーム: 図形 13">
              <a:extLst>
                <a:ext uri="{FF2B5EF4-FFF2-40B4-BE49-F238E27FC236}">
                  <a16:creationId xmlns:a16="http://schemas.microsoft.com/office/drawing/2014/main" id="{067D0A71-08D4-4B0F-90AB-C785DB21B65B}"/>
                </a:ext>
              </a:extLst>
            </p:cNvPr>
            <p:cNvSpPr/>
            <p:nvPr/>
          </p:nvSpPr>
          <p:spPr>
            <a:xfrm>
              <a:off x="7767021" y="3119718"/>
              <a:ext cx="957431" cy="1495313"/>
            </a:xfrm>
            <a:custGeom>
              <a:avLst/>
              <a:gdLst>
                <a:gd name="connsiteX0" fmla="*/ 0 w 957431"/>
                <a:gd name="connsiteY0" fmla="*/ 1495313 h 1495313"/>
                <a:gd name="connsiteX1" fmla="*/ 527125 w 957431"/>
                <a:gd name="connsiteY1" fmla="*/ 925157 h 1495313"/>
                <a:gd name="connsiteX2" fmla="*/ 957431 w 957431"/>
                <a:gd name="connsiteY2" fmla="*/ 0 h 1495313"/>
              </a:gdLst>
              <a:ahLst/>
              <a:cxnLst>
                <a:cxn ang="0">
                  <a:pos x="connsiteX0" y="connsiteY0"/>
                </a:cxn>
                <a:cxn ang="0">
                  <a:pos x="connsiteX1" y="connsiteY1"/>
                </a:cxn>
                <a:cxn ang="0">
                  <a:pos x="connsiteX2" y="connsiteY2"/>
                </a:cxn>
              </a:cxnLst>
              <a:rect l="l" t="t" r="r" b="b"/>
              <a:pathLst>
                <a:path w="957431" h="1495313">
                  <a:moveTo>
                    <a:pt x="0" y="1495313"/>
                  </a:moveTo>
                  <a:cubicBezTo>
                    <a:pt x="183776" y="1334844"/>
                    <a:pt x="367553" y="1174376"/>
                    <a:pt x="527125" y="925157"/>
                  </a:cubicBezTo>
                  <a:cubicBezTo>
                    <a:pt x="686697" y="675938"/>
                    <a:pt x="822064" y="337969"/>
                    <a:pt x="957431" y="0"/>
                  </a:cubicBezTo>
                </a:path>
              </a:pathLst>
            </a:custGeom>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ja-JP" altLang="en-US" dirty="0"/>
            </a:p>
          </p:txBody>
        </p:sp>
      </p:grpSp>
      <p:sp>
        <p:nvSpPr>
          <p:cNvPr id="2" name="正方形/長方形 1">
            <a:extLst>
              <a:ext uri="{FF2B5EF4-FFF2-40B4-BE49-F238E27FC236}">
                <a16:creationId xmlns:a16="http://schemas.microsoft.com/office/drawing/2014/main" id="{615602C4-B886-4EAC-9173-834AB3C94592}"/>
              </a:ext>
            </a:extLst>
          </p:cNvPr>
          <p:cNvSpPr/>
          <p:nvPr/>
        </p:nvSpPr>
        <p:spPr>
          <a:xfrm>
            <a:off x="4094943" y="1600856"/>
            <a:ext cx="4774737" cy="1200329"/>
          </a:xfrm>
          <a:prstGeom prst="rect">
            <a:avLst/>
          </a:prstGeom>
        </p:spPr>
        <p:txBody>
          <a:bodyPr wrap="square">
            <a:spAutoFit/>
          </a:bodyPr>
          <a:lstStyle/>
          <a:p>
            <a:pPr algn="just"/>
            <a:r>
              <a:rPr lang="en-US" altLang="ja-JP" dirty="0">
                <a:latin typeface="Times New Roman" panose="02020603050405020304" pitchFamily="18" charset="0"/>
                <a:cs typeface="Times New Roman" panose="02020603050405020304" pitchFamily="18" charset="0"/>
              </a:rPr>
              <a:t>To obtain metal vapor (Ti and V), we used the High temp. oven. To avoid the chemical reaction between the crucible and material (Ti and V), we used theY</a:t>
            </a:r>
            <a:r>
              <a:rPr lang="en-US" altLang="ja-JP" baseline="-25000" dirty="0">
                <a:latin typeface="Times New Roman" panose="02020603050405020304" pitchFamily="18" charset="0"/>
                <a:cs typeface="Times New Roman" panose="02020603050405020304" pitchFamily="18" charset="0"/>
              </a:rPr>
              <a:t>2</a:t>
            </a:r>
            <a:r>
              <a:rPr lang="en-US" altLang="ja-JP" dirty="0">
                <a:latin typeface="Times New Roman" panose="02020603050405020304" pitchFamily="18" charset="0"/>
                <a:cs typeface="Times New Roman" panose="02020603050405020304" pitchFamily="18" charset="0"/>
              </a:rPr>
              <a:t>O</a:t>
            </a:r>
            <a:r>
              <a:rPr lang="en-US" altLang="ja-JP" baseline="-25000" dirty="0">
                <a:latin typeface="Times New Roman" panose="02020603050405020304" pitchFamily="18" charset="0"/>
                <a:cs typeface="Times New Roman" panose="02020603050405020304" pitchFamily="18" charset="0"/>
              </a:rPr>
              <a:t>3</a:t>
            </a:r>
            <a:r>
              <a:rPr lang="en-US" altLang="ja-JP" dirty="0">
                <a:latin typeface="Times New Roman" panose="02020603050405020304" pitchFamily="18" charset="0"/>
                <a:cs typeface="Times New Roman" panose="02020603050405020304" pitchFamily="18" charset="0"/>
              </a:rPr>
              <a:t> inner crucible.</a:t>
            </a:r>
          </a:p>
        </p:txBody>
      </p:sp>
      <p:sp>
        <p:nvSpPr>
          <p:cNvPr id="3" name="正方形/長方形 2">
            <a:extLst>
              <a:ext uri="{FF2B5EF4-FFF2-40B4-BE49-F238E27FC236}">
                <a16:creationId xmlns:a16="http://schemas.microsoft.com/office/drawing/2014/main" id="{5E2C8169-CD36-4FE9-B9CF-363F1CDC4D80}"/>
              </a:ext>
            </a:extLst>
          </p:cNvPr>
          <p:cNvSpPr/>
          <p:nvPr/>
        </p:nvSpPr>
        <p:spPr>
          <a:xfrm>
            <a:off x="7132320" y="3029167"/>
            <a:ext cx="3971988" cy="2585323"/>
          </a:xfrm>
          <a:prstGeom prst="rect">
            <a:avLst/>
          </a:prstGeom>
        </p:spPr>
        <p:txBody>
          <a:bodyPr wrap="square">
            <a:spAutoFit/>
          </a:bodyPr>
          <a:lstStyle/>
          <a:p>
            <a:pPr algn="just"/>
            <a:r>
              <a:rPr lang="en-US" altLang="ja-JP" dirty="0">
                <a:latin typeface="Times New Roman" panose="02020603050405020304" pitchFamily="18" charset="0"/>
                <a:cs typeface="Times New Roman" panose="02020603050405020304" pitchFamily="18" charset="0"/>
              </a:rPr>
              <a:t>The consumption rate increases exponentially with increasing the oven power. The consumption rate of Ti is much higher than that for V. it is due to the difference of the melting point.</a:t>
            </a:r>
          </a:p>
          <a:p>
            <a:pPr algn="just"/>
            <a:endParaRPr lang="en-US" altLang="ja-JP" dirty="0">
              <a:latin typeface="Times New Roman" panose="02020603050405020304" pitchFamily="18" charset="0"/>
              <a:cs typeface="Times New Roman" panose="02020603050405020304" pitchFamily="18" charset="0"/>
            </a:endParaRPr>
          </a:p>
          <a:p>
            <a:pPr algn="just"/>
            <a:r>
              <a:rPr lang="en-US" altLang="ja-JP" dirty="0">
                <a:latin typeface="Times New Roman" panose="02020603050405020304" pitchFamily="18" charset="0"/>
                <a:cs typeface="Times New Roman" panose="02020603050405020304" pitchFamily="18" charset="0"/>
              </a:rPr>
              <a:t>Melting point of Ti: ~1670 K</a:t>
            </a:r>
          </a:p>
          <a:p>
            <a:pPr algn="just"/>
            <a:r>
              <a:rPr lang="en-US" altLang="ja-JP" dirty="0">
                <a:latin typeface="Times New Roman" panose="02020603050405020304" pitchFamily="18" charset="0"/>
                <a:cs typeface="Times New Roman" panose="02020603050405020304" pitchFamily="18" charset="0"/>
              </a:rPr>
              <a:t>Melting point of V: ~1940 K</a:t>
            </a:r>
          </a:p>
          <a:p>
            <a:pPr algn="just"/>
            <a:endParaRPr lang="en-US" altLang="ja-JP" dirty="0">
              <a:latin typeface="Times New Roman" panose="02020603050405020304" pitchFamily="18" charset="0"/>
              <a:cs typeface="Times New Roman" panose="02020603050405020304" pitchFamily="18" charset="0"/>
            </a:endParaRPr>
          </a:p>
        </p:txBody>
      </p:sp>
      <p:sp>
        <p:nvSpPr>
          <p:cNvPr id="16" name="正方形/長方形 15">
            <a:extLst>
              <a:ext uri="{FF2B5EF4-FFF2-40B4-BE49-F238E27FC236}">
                <a16:creationId xmlns:a16="http://schemas.microsoft.com/office/drawing/2014/main" id="{B5B01391-7CA8-4C8E-AE9F-516251DDEA4D}"/>
              </a:ext>
            </a:extLst>
          </p:cNvPr>
          <p:cNvSpPr/>
          <p:nvPr/>
        </p:nvSpPr>
        <p:spPr>
          <a:xfrm>
            <a:off x="2010667" y="6206855"/>
            <a:ext cx="4085333" cy="276999"/>
          </a:xfrm>
          <a:prstGeom prst="rect">
            <a:avLst/>
          </a:prstGeom>
        </p:spPr>
        <p:txBody>
          <a:bodyPr wrap="square">
            <a:spAutoFit/>
          </a:bodyPr>
          <a:lstStyle/>
          <a:p>
            <a:r>
              <a:rPr lang="en-US" altLang="ja-JP" sz="1200" dirty="0">
                <a:latin typeface="Times New Roman" panose="02020603050405020304" pitchFamily="18" charset="0"/>
                <a:cs typeface="Times New Roman" panose="02020603050405020304" pitchFamily="18" charset="0"/>
              </a:rPr>
              <a:t>J. Ohnishi et al, ECRIS2018, Catania, Italy, WEB4</a:t>
            </a:r>
            <a:endParaRPr lang="ja-JP" alt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88367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1379E63-A486-4ED5-8824-C0B96FBCC2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276" y="374146"/>
            <a:ext cx="1938017" cy="516805"/>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pic>
      <p:cxnSp>
        <p:nvCxnSpPr>
          <p:cNvPr id="5" name="直線コネクタ 4">
            <a:extLst>
              <a:ext uri="{FF2B5EF4-FFF2-40B4-BE49-F238E27FC236}">
                <a16:creationId xmlns:a16="http://schemas.microsoft.com/office/drawing/2014/main" id="{F6D575C6-2021-42BA-BFA1-979866F6554D}"/>
              </a:ext>
            </a:extLst>
          </p:cNvPr>
          <p:cNvCxnSpPr/>
          <p:nvPr/>
        </p:nvCxnSpPr>
        <p:spPr>
          <a:xfrm flipV="1">
            <a:off x="181276" y="881568"/>
            <a:ext cx="11632445" cy="33589"/>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6" name="グループ化 5">
            <a:extLst>
              <a:ext uri="{FF2B5EF4-FFF2-40B4-BE49-F238E27FC236}">
                <a16:creationId xmlns:a16="http://schemas.microsoft.com/office/drawing/2014/main" id="{1A59199E-09DE-470F-9DF9-1DA0AA163427}"/>
              </a:ext>
            </a:extLst>
          </p:cNvPr>
          <p:cNvGrpSpPr/>
          <p:nvPr/>
        </p:nvGrpSpPr>
        <p:grpSpPr>
          <a:xfrm>
            <a:off x="7234663" y="6291397"/>
            <a:ext cx="4579058" cy="338554"/>
            <a:chOff x="7234663" y="6291397"/>
            <a:chExt cx="4579058" cy="338554"/>
          </a:xfrm>
        </p:grpSpPr>
        <p:sp>
          <p:nvSpPr>
            <p:cNvPr id="7" name="正方形/長方形 6">
              <a:extLst>
                <a:ext uri="{FF2B5EF4-FFF2-40B4-BE49-F238E27FC236}">
                  <a16:creationId xmlns:a16="http://schemas.microsoft.com/office/drawing/2014/main" id="{4E0021FA-760A-4EC5-B249-1495674F284A}"/>
                </a:ext>
              </a:extLst>
            </p:cNvPr>
            <p:cNvSpPr/>
            <p:nvPr/>
          </p:nvSpPr>
          <p:spPr>
            <a:xfrm>
              <a:off x="7496061" y="6291397"/>
              <a:ext cx="4317660" cy="338554"/>
            </a:xfrm>
            <a:prstGeom prst="rect">
              <a:avLst/>
            </a:prstGeom>
          </p:spPr>
          <p:txBody>
            <a:bodyPr wrap="square">
              <a:spAutoFit/>
            </a:bodyPr>
            <a:lstStyle/>
            <a:p>
              <a:pPr algn="just">
                <a:spcAft>
                  <a:spcPts val="0"/>
                </a:spcAft>
              </a:pPr>
              <a:r>
                <a:rPr lang="en-US" altLang="ja-JP" sz="1600" b="1" dirty="0">
                  <a:effectLst/>
                  <a:latin typeface="Times New Roman" panose="02020603050405020304" pitchFamily="18" charset="0"/>
                  <a:ea typeface="DengXian" panose="02010600030101010101" pitchFamily="2" charset="-122"/>
                  <a:cs typeface="Times New Roman" panose="02020603050405020304" pitchFamily="18" charset="0"/>
                </a:rPr>
                <a:t>Cyclotron 2022 (Dec. 5-9, 2022, Beijing, China)</a:t>
              </a:r>
              <a:endParaRPr lang="ja-JP" altLang="ja-JP" sz="1600" b="1" dirty="0">
                <a:effectLst/>
                <a:latin typeface="Times New Roman" panose="02020603050405020304" pitchFamily="18" charset="0"/>
                <a:ea typeface="DengXian" panose="02010600030101010101" pitchFamily="2" charset="-122"/>
                <a:cs typeface="Times New Roman" panose="02020603050405020304" pitchFamily="18" charset="0"/>
              </a:endParaRPr>
            </a:p>
          </p:txBody>
        </p:sp>
        <p:pic>
          <p:nvPicPr>
            <p:cNvPr id="8" name="図 7">
              <a:extLst>
                <a:ext uri="{FF2B5EF4-FFF2-40B4-BE49-F238E27FC236}">
                  <a16:creationId xmlns:a16="http://schemas.microsoft.com/office/drawing/2014/main" id="{BA22A019-264B-4F13-93DB-D971C5376E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4663" y="6321555"/>
              <a:ext cx="261398" cy="278238"/>
            </a:xfrm>
            <a:prstGeom prst="rect">
              <a:avLst/>
            </a:prstGeom>
            <a:solidFill>
              <a:schemeClr val="accent6">
                <a:lumMod val="60000"/>
                <a:lumOff val="40000"/>
              </a:schemeClr>
            </a:solidFill>
          </p:spPr>
        </p:pic>
      </p:grpSp>
      <p:pic>
        <p:nvPicPr>
          <p:cNvPr id="9" name="図 8">
            <a:extLst>
              <a:ext uri="{FF2B5EF4-FFF2-40B4-BE49-F238E27FC236}">
                <a16:creationId xmlns:a16="http://schemas.microsoft.com/office/drawing/2014/main" id="{18AD994B-56C4-4879-9CC3-2C4854F0CB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9686" y="1969721"/>
            <a:ext cx="5391923" cy="4309881"/>
          </a:xfrm>
          <a:prstGeom prst="rect">
            <a:avLst/>
          </a:prstGeom>
        </p:spPr>
      </p:pic>
      <p:sp>
        <p:nvSpPr>
          <p:cNvPr id="13" name="楕円 12">
            <a:extLst>
              <a:ext uri="{FF2B5EF4-FFF2-40B4-BE49-F238E27FC236}">
                <a16:creationId xmlns:a16="http://schemas.microsoft.com/office/drawing/2014/main" id="{6FCF9769-DB05-4F92-8B90-7AE28E30D557}"/>
              </a:ext>
            </a:extLst>
          </p:cNvPr>
          <p:cNvSpPr/>
          <p:nvPr/>
        </p:nvSpPr>
        <p:spPr>
          <a:xfrm>
            <a:off x="2649623" y="2895176"/>
            <a:ext cx="278238" cy="2782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楕円 13">
            <a:extLst>
              <a:ext uri="{FF2B5EF4-FFF2-40B4-BE49-F238E27FC236}">
                <a16:creationId xmlns:a16="http://schemas.microsoft.com/office/drawing/2014/main" id="{ECFF20C9-7145-4422-81E0-D723411AD6EA}"/>
              </a:ext>
            </a:extLst>
          </p:cNvPr>
          <p:cNvSpPr/>
          <p:nvPr/>
        </p:nvSpPr>
        <p:spPr>
          <a:xfrm>
            <a:off x="3490211" y="4381205"/>
            <a:ext cx="278238" cy="2782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5" name="直線コネクタ 14">
            <a:extLst>
              <a:ext uri="{FF2B5EF4-FFF2-40B4-BE49-F238E27FC236}">
                <a16:creationId xmlns:a16="http://schemas.microsoft.com/office/drawing/2014/main" id="{8511FBAF-F564-4633-9932-0C06004B774B}"/>
              </a:ext>
            </a:extLst>
          </p:cNvPr>
          <p:cNvCxnSpPr>
            <a:cxnSpLocks/>
          </p:cNvCxnSpPr>
          <p:nvPr/>
        </p:nvCxnSpPr>
        <p:spPr>
          <a:xfrm>
            <a:off x="3140439" y="2226040"/>
            <a:ext cx="0" cy="344024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5322C857-CDED-4D2F-99DE-A902BC860CBF}"/>
              </a:ext>
            </a:extLst>
          </p:cNvPr>
          <p:cNvSpPr txBox="1"/>
          <p:nvPr/>
        </p:nvSpPr>
        <p:spPr>
          <a:xfrm>
            <a:off x="2820374" y="290883"/>
            <a:ext cx="7071167" cy="461665"/>
          </a:xfrm>
          <a:prstGeom prst="rect">
            <a:avLst/>
          </a:prstGeom>
          <a:noFill/>
        </p:spPr>
        <p:txBody>
          <a:bodyPr wrap="none" rtlCol="0">
            <a:spAutoFit/>
          </a:bodyPr>
          <a:lstStyle/>
          <a:p>
            <a:r>
              <a:rPr lang="en-US" altLang="ja-JP" sz="2400" dirty="0">
                <a:latin typeface="Times New Roman" panose="02020603050405020304" pitchFamily="18" charset="0"/>
                <a:cs typeface="Times New Roman" panose="02020603050405020304" pitchFamily="18" charset="0"/>
              </a:rPr>
              <a:t>V</a:t>
            </a:r>
            <a:r>
              <a:rPr lang="en-US" altLang="ja-JP" sz="2400" baseline="30000" dirty="0">
                <a:latin typeface="Times New Roman" panose="02020603050405020304" pitchFamily="18" charset="0"/>
                <a:cs typeface="Times New Roman" panose="02020603050405020304" pitchFamily="18" charset="0"/>
              </a:rPr>
              <a:t>13+ </a:t>
            </a:r>
            <a:r>
              <a:rPr lang="en-US" altLang="ja-JP" sz="2400" dirty="0">
                <a:latin typeface="Times New Roman" panose="02020603050405020304" pitchFamily="18" charset="0"/>
                <a:cs typeface="Times New Roman" panose="02020603050405020304" pitchFamily="18" charset="0"/>
              </a:rPr>
              <a:t>intensity(consumption rate vs. microwave power)</a:t>
            </a:r>
            <a:endParaRPr kumimoji="1" lang="ja-JP" altLang="en-US" sz="2400" dirty="0">
              <a:latin typeface="Times New Roman" panose="02020603050405020304" pitchFamily="18" charset="0"/>
              <a:cs typeface="Times New Roman" panose="02020603050405020304" pitchFamily="18" charset="0"/>
            </a:endParaRPr>
          </a:p>
        </p:txBody>
      </p:sp>
      <p:cxnSp>
        <p:nvCxnSpPr>
          <p:cNvPr id="18" name="直線矢印コネクタ 17">
            <a:extLst>
              <a:ext uri="{FF2B5EF4-FFF2-40B4-BE49-F238E27FC236}">
                <a16:creationId xmlns:a16="http://schemas.microsoft.com/office/drawing/2014/main" id="{EE9BD995-BB6A-4625-8726-C492364FA4D1}"/>
              </a:ext>
            </a:extLst>
          </p:cNvPr>
          <p:cNvCxnSpPr>
            <a:cxnSpLocks/>
            <a:endCxn id="13" idx="6"/>
          </p:cNvCxnSpPr>
          <p:nvPr/>
        </p:nvCxnSpPr>
        <p:spPr>
          <a:xfrm flipH="1" flipV="1">
            <a:off x="2927861" y="3034295"/>
            <a:ext cx="4306802" cy="118792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05B44FF7-7FD4-4A7D-BA16-7452B836DFD4}"/>
              </a:ext>
            </a:extLst>
          </p:cNvPr>
          <p:cNvCxnSpPr>
            <a:cxnSpLocks/>
          </p:cNvCxnSpPr>
          <p:nvPr/>
        </p:nvCxnSpPr>
        <p:spPr>
          <a:xfrm flipH="1" flipV="1">
            <a:off x="3768449" y="4659443"/>
            <a:ext cx="3466214" cy="33338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47B879EE-AFD4-4884-AA3C-1D2EF3DA3775}"/>
              </a:ext>
            </a:extLst>
          </p:cNvPr>
          <p:cNvSpPr txBox="1"/>
          <p:nvPr/>
        </p:nvSpPr>
        <p:spPr>
          <a:xfrm>
            <a:off x="5171389" y="1379299"/>
            <a:ext cx="3997761" cy="646331"/>
          </a:xfrm>
          <a:prstGeom prst="rect">
            <a:avLst/>
          </a:prstGeom>
          <a:noFill/>
          <a:ln w="28575">
            <a:solidFill>
              <a:srgbClr val="FF0000"/>
            </a:solidFill>
          </a:ln>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Double oven system </a:t>
            </a:r>
            <a:r>
              <a:rPr lang="en-US" altLang="ja-JP" dirty="0">
                <a:latin typeface="Times New Roman" panose="02020603050405020304" pitchFamily="18" charset="0"/>
                <a:cs typeface="Times New Roman" panose="02020603050405020304" pitchFamily="18" charset="0"/>
              </a:rPr>
              <a:t>( metal V: </a:t>
            </a:r>
            <a:r>
              <a:rPr kumimoji="1" lang="en-US" altLang="ja-JP" dirty="0">
                <a:latin typeface="Times New Roman" panose="02020603050405020304" pitchFamily="18" charset="0"/>
                <a:cs typeface="Times New Roman" panose="02020603050405020304" pitchFamily="18" charset="0"/>
              </a:rPr>
              <a:t>4 gr max)</a:t>
            </a:r>
          </a:p>
          <a:p>
            <a:r>
              <a:rPr kumimoji="1" lang="en-US" altLang="ja-JP" dirty="0">
                <a:latin typeface="Times New Roman" panose="02020603050405020304" pitchFamily="18" charset="0"/>
                <a:cs typeface="Times New Roman" panose="02020603050405020304" pitchFamily="18" charset="0"/>
              </a:rPr>
              <a:t>One month operation without break</a:t>
            </a:r>
            <a:endParaRPr kumimoji="1" lang="ja-JP" altLang="en-US" dirty="0">
              <a:latin typeface="Times New Roman" panose="02020603050405020304" pitchFamily="18" charset="0"/>
              <a:cs typeface="Times New Roman" panose="02020603050405020304" pitchFamily="18" charset="0"/>
            </a:endParaRPr>
          </a:p>
        </p:txBody>
      </p:sp>
      <p:cxnSp>
        <p:nvCxnSpPr>
          <p:cNvPr id="24" name="直線矢印コネクタ 23">
            <a:extLst>
              <a:ext uri="{FF2B5EF4-FFF2-40B4-BE49-F238E27FC236}">
                <a16:creationId xmlns:a16="http://schemas.microsoft.com/office/drawing/2014/main" id="{306EFCCD-2B13-4DD5-97EA-CC3A300186F8}"/>
              </a:ext>
            </a:extLst>
          </p:cNvPr>
          <p:cNvCxnSpPr>
            <a:stCxn id="22" idx="1"/>
          </p:cNvCxnSpPr>
          <p:nvPr/>
        </p:nvCxnSpPr>
        <p:spPr>
          <a:xfrm flipH="1">
            <a:off x="3140439" y="1702465"/>
            <a:ext cx="2030950" cy="52357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8023F320-89D1-4BC2-9E5A-2476903C40B2}"/>
              </a:ext>
            </a:extLst>
          </p:cNvPr>
          <p:cNvSpPr txBox="1"/>
          <p:nvPr/>
        </p:nvSpPr>
        <p:spPr>
          <a:xfrm>
            <a:off x="7249418" y="3952119"/>
            <a:ext cx="2797561" cy="646331"/>
          </a:xfrm>
          <a:prstGeom prst="rect">
            <a:avLst/>
          </a:prstGeom>
          <a:noFill/>
          <a:ln w="28575">
            <a:solidFill>
              <a:srgbClr val="FF0000"/>
            </a:solidFill>
          </a:ln>
        </p:spPr>
        <p:txBody>
          <a:bodyPr wrap="none" rtlCol="0">
            <a:spAutoFit/>
          </a:bodyPr>
          <a:lstStyle/>
          <a:p>
            <a:r>
              <a:rPr lang="en-US" altLang="ja-JP" dirty="0">
                <a:latin typeface="Times New Roman" panose="02020603050405020304" pitchFamily="18" charset="0"/>
                <a:cs typeface="Times New Roman" panose="02020603050405020304" pitchFamily="18" charset="0"/>
              </a:rPr>
              <a:t>Microwave</a:t>
            </a:r>
            <a:r>
              <a:rPr lang="ja-JP" altLang="en-US" dirty="0">
                <a:latin typeface="Times New Roman" panose="02020603050405020304" pitchFamily="18" charset="0"/>
                <a:cs typeface="Times New Roman" panose="02020603050405020304" pitchFamily="18" charset="0"/>
              </a:rPr>
              <a:t> </a:t>
            </a:r>
            <a:r>
              <a:rPr lang="en-US" altLang="ja-JP" dirty="0">
                <a:latin typeface="Times New Roman" panose="02020603050405020304" pitchFamily="18" charset="0"/>
                <a:cs typeface="Times New Roman" panose="02020603050405020304" pitchFamily="18" charset="0"/>
              </a:rPr>
              <a:t>power</a:t>
            </a:r>
            <a:r>
              <a:rPr lang="ja-JP" altLang="en-US" dirty="0">
                <a:latin typeface="Times New Roman" panose="02020603050405020304" pitchFamily="18" charset="0"/>
                <a:cs typeface="Times New Roman" panose="02020603050405020304" pitchFamily="18" charset="0"/>
              </a:rPr>
              <a:t> </a:t>
            </a:r>
            <a:r>
              <a:rPr lang="en-US" altLang="ja-JP" dirty="0">
                <a:latin typeface="Times New Roman" panose="02020603050405020304" pitchFamily="18" charset="0"/>
                <a:cs typeface="Times New Roman" panose="02020603050405020304" pitchFamily="18" charset="0"/>
              </a:rPr>
              <a:t>:~2.4</a:t>
            </a:r>
            <a:r>
              <a:rPr lang="ja-JP" altLang="en-US" dirty="0">
                <a:latin typeface="Times New Roman" panose="02020603050405020304" pitchFamily="18" charset="0"/>
                <a:cs typeface="Times New Roman" panose="02020603050405020304" pitchFamily="18" charset="0"/>
              </a:rPr>
              <a:t> </a:t>
            </a:r>
            <a:r>
              <a:rPr lang="en-US" altLang="ja-JP" dirty="0">
                <a:latin typeface="Times New Roman" panose="02020603050405020304" pitchFamily="18" charset="0"/>
                <a:cs typeface="Times New Roman" panose="02020603050405020304" pitchFamily="18" charset="0"/>
              </a:rPr>
              <a:t>kW</a:t>
            </a:r>
          </a:p>
          <a:p>
            <a:r>
              <a:rPr kumimoji="1" lang="en-US" altLang="ja-JP" dirty="0">
                <a:latin typeface="Times New Roman" panose="02020603050405020304" pitchFamily="18" charset="0"/>
                <a:cs typeface="Times New Roman" panose="02020603050405020304" pitchFamily="18" charset="0"/>
              </a:rPr>
              <a:t>Consumption rate: ~4 mg/h</a:t>
            </a:r>
            <a:endParaRPr kumimoji="1" lang="ja-JP" altLang="en-US" dirty="0">
              <a:latin typeface="Times New Roman" panose="02020603050405020304" pitchFamily="18" charset="0"/>
              <a:cs typeface="Times New Roman" panose="02020603050405020304" pitchFamily="18" charset="0"/>
            </a:endParaRPr>
          </a:p>
        </p:txBody>
      </p:sp>
      <p:sp>
        <p:nvSpPr>
          <p:cNvPr id="21" name="テキスト ボックス 20">
            <a:extLst>
              <a:ext uri="{FF2B5EF4-FFF2-40B4-BE49-F238E27FC236}">
                <a16:creationId xmlns:a16="http://schemas.microsoft.com/office/drawing/2014/main" id="{FA3C3BD6-4C28-410D-A598-9D2BDA21FF77}"/>
              </a:ext>
            </a:extLst>
          </p:cNvPr>
          <p:cNvSpPr txBox="1"/>
          <p:nvPr/>
        </p:nvSpPr>
        <p:spPr>
          <a:xfrm>
            <a:off x="7249418" y="4669662"/>
            <a:ext cx="2900153" cy="646331"/>
          </a:xfrm>
          <a:prstGeom prst="rect">
            <a:avLst/>
          </a:prstGeom>
          <a:noFill/>
          <a:ln w="28575">
            <a:solidFill>
              <a:srgbClr val="FF0000"/>
            </a:solidFill>
          </a:ln>
        </p:spPr>
        <p:txBody>
          <a:bodyPr wrap="none" rtlCol="0">
            <a:spAutoFit/>
          </a:bodyPr>
          <a:lstStyle/>
          <a:p>
            <a:r>
              <a:rPr lang="en-US" altLang="ja-JP" dirty="0">
                <a:latin typeface="Times New Roman" panose="02020603050405020304" pitchFamily="18" charset="0"/>
                <a:cs typeface="Times New Roman" panose="02020603050405020304" pitchFamily="18" charset="0"/>
              </a:rPr>
              <a:t>Microwave</a:t>
            </a:r>
            <a:r>
              <a:rPr lang="ja-JP" altLang="en-US" dirty="0">
                <a:latin typeface="Times New Roman" panose="02020603050405020304" pitchFamily="18" charset="0"/>
                <a:cs typeface="Times New Roman" panose="02020603050405020304" pitchFamily="18" charset="0"/>
              </a:rPr>
              <a:t> </a:t>
            </a:r>
            <a:r>
              <a:rPr lang="en-US" altLang="ja-JP" dirty="0">
                <a:latin typeface="Times New Roman" panose="02020603050405020304" pitchFamily="18" charset="0"/>
                <a:cs typeface="Times New Roman" panose="02020603050405020304" pitchFamily="18" charset="0"/>
              </a:rPr>
              <a:t>power</a:t>
            </a:r>
            <a:r>
              <a:rPr lang="ja-JP" altLang="en-US" dirty="0">
                <a:latin typeface="Times New Roman" panose="02020603050405020304" pitchFamily="18" charset="0"/>
                <a:cs typeface="Times New Roman" panose="02020603050405020304" pitchFamily="18" charset="0"/>
              </a:rPr>
              <a:t> </a:t>
            </a:r>
            <a:r>
              <a:rPr lang="en-US" altLang="ja-JP" dirty="0">
                <a:latin typeface="Times New Roman" panose="02020603050405020304" pitchFamily="18" charset="0"/>
                <a:cs typeface="Times New Roman" panose="02020603050405020304" pitchFamily="18" charset="0"/>
              </a:rPr>
              <a:t>:~1.4 kW</a:t>
            </a:r>
          </a:p>
          <a:p>
            <a:r>
              <a:rPr kumimoji="1" lang="en-US" altLang="ja-JP" dirty="0">
                <a:latin typeface="Times New Roman" panose="02020603050405020304" pitchFamily="18" charset="0"/>
                <a:cs typeface="Times New Roman" panose="02020603050405020304" pitchFamily="18" charset="0"/>
              </a:rPr>
              <a:t>Consumption rate: ~ 10 mg/h</a:t>
            </a:r>
            <a:endParaRPr kumimoji="1" lang="ja-JP" altLang="en-US" dirty="0">
              <a:latin typeface="Times New Roman" panose="02020603050405020304" pitchFamily="18" charset="0"/>
              <a:cs typeface="Times New Roman" panose="02020603050405020304" pitchFamily="18" charset="0"/>
            </a:endParaRPr>
          </a:p>
        </p:txBody>
      </p:sp>
      <p:sp>
        <p:nvSpPr>
          <p:cNvPr id="23" name="テキスト ボックス 22">
            <a:extLst>
              <a:ext uri="{FF2B5EF4-FFF2-40B4-BE49-F238E27FC236}">
                <a16:creationId xmlns:a16="http://schemas.microsoft.com/office/drawing/2014/main" id="{2327F8D5-3BCE-4F2D-923E-8B872DAE8545}"/>
              </a:ext>
            </a:extLst>
          </p:cNvPr>
          <p:cNvSpPr txBox="1"/>
          <p:nvPr/>
        </p:nvSpPr>
        <p:spPr>
          <a:xfrm>
            <a:off x="7124187" y="2758354"/>
            <a:ext cx="4190691" cy="923330"/>
          </a:xfrm>
          <a:prstGeom prst="rect">
            <a:avLst/>
          </a:prstGeom>
          <a:noFill/>
          <a:ln w="28575">
            <a:noFill/>
          </a:ln>
        </p:spPr>
        <p:txBody>
          <a:bodyPr wrap="square" rtlCol="0">
            <a:spAutoFit/>
          </a:bodyPr>
          <a:lstStyle/>
          <a:p>
            <a:r>
              <a:rPr lang="en-US" altLang="ja-JP" dirty="0">
                <a:latin typeface="Times New Roman" panose="02020603050405020304" pitchFamily="18" charset="0"/>
                <a:cs typeface="Times New Roman" panose="02020603050405020304" pitchFamily="18" charset="0"/>
              </a:rPr>
              <a:t>Many combinations of microwave power and material consumption rate to produce same beam intensity</a:t>
            </a:r>
            <a:endParaRPr kumimoji="1" lang="ja-JP" altLang="en-US" dirty="0">
              <a:latin typeface="Times New Roman" panose="02020603050405020304" pitchFamily="18" charset="0"/>
              <a:cs typeface="Times New Roman" panose="02020603050405020304" pitchFamily="18" charset="0"/>
            </a:endParaRPr>
          </a:p>
        </p:txBody>
      </p:sp>
      <p:sp>
        <p:nvSpPr>
          <p:cNvPr id="2" name="テキスト ボックス 1">
            <a:extLst>
              <a:ext uri="{FF2B5EF4-FFF2-40B4-BE49-F238E27FC236}">
                <a16:creationId xmlns:a16="http://schemas.microsoft.com/office/drawing/2014/main" id="{EFC77EAD-F978-449A-AFC3-D1A5427189B2}"/>
              </a:ext>
            </a:extLst>
          </p:cNvPr>
          <p:cNvSpPr txBox="1"/>
          <p:nvPr/>
        </p:nvSpPr>
        <p:spPr>
          <a:xfrm>
            <a:off x="3322903" y="6337702"/>
            <a:ext cx="2746073" cy="276999"/>
          </a:xfrm>
          <a:prstGeom prst="rect">
            <a:avLst/>
          </a:prstGeom>
          <a:noFill/>
        </p:spPr>
        <p:txBody>
          <a:bodyPr wrap="none" rtlCol="0">
            <a:spAutoFit/>
          </a:bodyPr>
          <a:lstStyle/>
          <a:p>
            <a:r>
              <a:rPr kumimoji="1" lang="en-US" altLang="ja-JP" sz="1200" dirty="0">
                <a:latin typeface="Times New Roman" panose="02020603050405020304" pitchFamily="18" charset="0"/>
                <a:cs typeface="Times New Roman" panose="02020603050405020304" pitchFamily="18" charset="0"/>
              </a:rPr>
              <a:t>T. Nagatomo et al, RSI 91, 023318(2020)</a:t>
            </a:r>
            <a:endParaRPr kumimoji="1" lang="ja-JP" alt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6300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ppt_x"/>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22" grpId="0" animBg="1"/>
      <p:bldP spid="20" grpId="0" animBg="1"/>
      <p:bldP spid="21" grpId="0" animBg="1"/>
      <p:bldP spid="2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1379E63-A486-4ED5-8824-C0B96FBCC2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276" y="374146"/>
            <a:ext cx="1938017" cy="516805"/>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pic>
      <p:cxnSp>
        <p:nvCxnSpPr>
          <p:cNvPr id="5" name="直線コネクタ 4">
            <a:extLst>
              <a:ext uri="{FF2B5EF4-FFF2-40B4-BE49-F238E27FC236}">
                <a16:creationId xmlns:a16="http://schemas.microsoft.com/office/drawing/2014/main" id="{F6D575C6-2021-42BA-BFA1-979866F6554D}"/>
              </a:ext>
            </a:extLst>
          </p:cNvPr>
          <p:cNvCxnSpPr/>
          <p:nvPr/>
        </p:nvCxnSpPr>
        <p:spPr>
          <a:xfrm flipV="1">
            <a:off x="181276" y="881568"/>
            <a:ext cx="11632445" cy="33589"/>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6" name="グループ化 5">
            <a:extLst>
              <a:ext uri="{FF2B5EF4-FFF2-40B4-BE49-F238E27FC236}">
                <a16:creationId xmlns:a16="http://schemas.microsoft.com/office/drawing/2014/main" id="{18D35D3D-1033-48FE-A3FB-A8D29DB0902C}"/>
              </a:ext>
            </a:extLst>
          </p:cNvPr>
          <p:cNvGrpSpPr/>
          <p:nvPr/>
        </p:nvGrpSpPr>
        <p:grpSpPr>
          <a:xfrm>
            <a:off x="7234663" y="6291397"/>
            <a:ext cx="4579058" cy="338554"/>
            <a:chOff x="7234663" y="6291397"/>
            <a:chExt cx="4579058" cy="338554"/>
          </a:xfrm>
        </p:grpSpPr>
        <p:sp>
          <p:nvSpPr>
            <p:cNvPr id="7" name="正方形/長方形 6">
              <a:extLst>
                <a:ext uri="{FF2B5EF4-FFF2-40B4-BE49-F238E27FC236}">
                  <a16:creationId xmlns:a16="http://schemas.microsoft.com/office/drawing/2014/main" id="{A53D76C1-DC10-4041-9707-3F592467481B}"/>
                </a:ext>
              </a:extLst>
            </p:cNvPr>
            <p:cNvSpPr/>
            <p:nvPr/>
          </p:nvSpPr>
          <p:spPr>
            <a:xfrm>
              <a:off x="7496061" y="6291397"/>
              <a:ext cx="4317660" cy="338554"/>
            </a:xfrm>
            <a:prstGeom prst="rect">
              <a:avLst/>
            </a:prstGeom>
          </p:spPr>
          <p:txBody>
            <a:bodyPr wrap="square">
              <a:spAutoFit/>
            </a:bodyPr>
            <a:lstStyle/>
            <a:p>
              <a:pPr algn="just">
                <a:spcAft>
                  <a:spcPts val="0"/>
                </a:spcAft>
              </a:pPr>
              <a:r>
                <a:rPr lang="en-US" altLang="ja-JP" sz="1600" b="1" dirty="0">
                  <a:effectLst/>
                  <a:latin typeface="Times New Roman" panose="02020603050405020304" pitchFamily="18" charset="0"/>
                  <a:ea typeface="DengXian" panose="02010600030101010101" pitchFamily="2" charset="-122"/>
                  <a:cs typeface="Times New Roman" panose="02020603050405020304" pitchFamily="18" charset="0"/>
                </a:rPr>
                <a:t>Cyclotron 2022 (Dec. 5-9, 2022, Beijing, China)</a:t>
              </a:r>
              <a:endParaRPr lang="ja-JP" altLang="ja-JP" sz="1600" b="1" dirty="0">
                <a:effectLst/>
                <a:latin typeface="Times New Roman" panose="02020603050405020304" pitchFamily="18" charset="0"/>
                <a:ea typeface="DengXian" panose="02010600030101010101" pitchFamily="2" charset="-122"/>
                <a:cs typeface="Times New Roman" panose="02020603050405020304" pitchFamily="18" charset="0"/>
              </a:endParaRPr>
            </a:p>
          </p:txBody>
        </p:sp>
        <p:pic>
          <p:nvPicPr>
            <p:cNvPr id="8" name="図 7">
              <a:extLst>
                <a:ext uri="{FF2B5EF4-FFF2-40B4-BE49-F238E27FC236}">
                  <a16:creationId xmlns:a16="http://schemas.microsoft.com/office/drawing/2014/main" id="{B91C5228-C2AB-4166-8E9D-0993E66BE3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4663" y="6321555"/>
              <a:ext cx="261398" cy="278238"/>
            </a:xfrm>
            <a:prstGeom prst="rect">
              <a:avLst/>
            </a:prstGeom>
            <a:solidFill>
              <a:schemeClr val="accent6">
                <a:lumMod val="60000"/>
                <a:lumOff val="40000"/>
              </a:schemeClr>
            </a:solidFill>
          </p:spPr>
        </p:pic>
      </p:grpSp>
      <p:pic>
        <p:nvPicPr>
          <p:cNvPr id="10" name="図 9">
            <a:extLst>
              <a:ext uri="{FF2B5EF4-FFF2-40B4-BE49-F238E27FC236}">
                <a16:creationId xmlns:a16="http://schemas.microsoft.com/office/drawing/2014/main" id="{DD2B7546-5A00-4948-8321-B36047FCCB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4998" y="1711669"/>
            <a:ext cx="3944783" cy="3571312"/>
          </a:xfrm>
          <a:prstGeom prst="rect">
            <a:avLst/>
          </a:prstGeom>
        </p:spPr>
      </p:pic>
      <p:pic>
        <p:nvPicPr>
          <p:cNvPr id="14" name="図 13">
            <a:extLst>
              <a:ext uri="{FF2B5EF4-FFF2-40B4-BE49-F238E27FC236}">
                <a16:creationId xmlns:a16="http://schemas.microsoft.com/office/drawing/2014/main" id="{20A1D87E-4FFF-433E-B9B6-8700676703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626" y="1559656"/>
            <a:ext cx="3765372" cy="3757544"/>
          </a:xfrm>
          <a:prstGeom prst="rect">
            <a:avLst/>
          </a:prstGeom>
        </p:spPr>
      </p:pic>
      <p:sp>
        <p:nvSpPr>
          <p:cNvPr id="9" name="テキスト ボックス 8">
            <a:extLst>
              <a:ext uri="{FF2B5EF4-FFF2-40B4-BE49-F238E27FC236}">
                <a16:creationId xmlns:a16="http://schemas.microsoft.com/office/drawing/2014/main" id="{A2B5804B-26BE-48E4-B7E9-477BF31A190B}"/>
              </a:ext>
            </a:extLst>
          </p:cNvPr>
          <p:cNvSpPr txBox="1"/>
          <p:nvPr/>
        </p:nvSpPr>
        <p:spPr>
          <a:xfrm>
            <a:off x="2535561" y="347540"/>
            <a:ext cx="8525924" cy="461665"/>
          </a:xfrm>
          <a:prstGeom prst="rect">
            <a:avLst/>
          </a:prstGeom>
          <a:noFill/>
        </p:spPr>
        <p:txBody>
          <a:bodyPr wrap="none" rtlCol="0">
            <a:spAutoFit/>
          </a:bodyPr>
          <a:lstStyle/>
          <a:p>
            <a:r>
              <a:rPr lang="en-US" altLang="ja-JP" sz="2400" dirty="0">
                <a:latin typeface="Times New Roman" panose="02020603050405020304" pitchFamily="18" charset="0"/>
                <a:cs typeface="Times New Roman" panose="02020603050405020304" pitchFamily="18" charset="0"/>
              </a:rPr>
              <a:t>V</a:t>
            </a:r>
            <a:r>
              <a:rPr lang="en-US" altLang="ja-JP" sz="2400" baseline="30000" dirty="0">
                <a:latin typeface="Times New Roman" panose="02020603050405020304" pitchFamily="18" charset="0"/>
                <a:cs typeface="Times New Roman" panose="02020603050405020304" pitchFamily="18" charset="0"/>
              </a:rPr>
              <a:t>13+ </a:t>
            </a:r>
            <a:r>
              <a:rPr lang="en-US" altLang="ja-JP" sz="2400" dirty="0">
                <a:latin typeface="Times New Roman" panose="02020603050405020304" pitchFamily="18" charset="0"/>
                <a:cs typeface="Times New Roman" panose="02020603050405020304" pitchFamily="18" charset="0"/>
              </a:rPr>
              <a:t>ion beam – microwave power dependence, charge distribution-</a:t>
            </a:r>
            <a:endParaRPr kumimoji="1" lang="ja-JP" altLang="en-US" sz="2400" dirty="0">
              <a:latin typeface="Times New Roman" panose="02020603050405020304" pitchFamily="18" charset="0"/>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EBEB7855-D7FE-41BE-BF60-0832C2672CCE}"/>
              </a:ext>
            </a:extLst>
          </p:cNvPr>
          <p:cNvSpPr txBox="1"/>
          <p:nvPr/>
        </p:nvSpPr>
        <p:spPr>
          <a:xfrm>
            <a:off x="8099781" y="1575019"/>
            <a:ext cx="3900668" cy="3416320"/>
          </a:xfrm>
          <a:prstGeom prst="rect">
            <a:avLst/>
          </a:prstGeom>
          <a:noFill/>
          <a:ln w="28575">
            <a:noFill/>
          </a:ln>
        </p:spPr>
        <p:txBody>
          <a:bodyPr wrap="square" rtlCol="0">
            <a:spAutoFit/>
          </a:bodyPr>
          <a:lstStyle/>
          <a:p>
            <a:pPr algn="just"/>
            <a:r>
              <a:rPr kumimoji="1" lang="en-US" altLang="ja-JP" dirty="0">
                <a:latin typeface="Times New Roman" panose="02020603050405020304" pitchFamily="18" charset="0"/>
                <a:cs typeface="Times New Roman" panose="02020603050405020304" pitchFamily="18" charset="0"/>
              </a:rPr>
              <a:t>The beam intensity linearly increases with increasing the microwave power up to ~3.5 kW. It should be stressed that the beam intensity is not saturated at highest power. Therefore we have possibility to obtain higher beam intensity at higher power.</a:t>
            </a:r>
          </a:p>
          <a:p>
            <a:pPr algn="just"/>
            <a:endParaRPr kumimoji="1" lang="en-US" altLang="ja-JP" dirty="0">
              <a:latin typeface="Times New Roman" panose="02020603050405020304" pitchFamily="18" charset="0"/>
              <a:cs typeface="Times New Roman" panose="02020603050405020304" pitchFamily="18" charset="0"/>
            </a:endParaRPr>
          </a:p>
          <a:p>
            <a:pPr algn="just"/>
            <a:r>
              <a:rPr kumimoji="1" lang="en-US" altLang="ja-JP" dirty="0">
                <a:latin typeface="Times New Roman" panose="02020603050405020304" pitchFamily="18" charset="0"/>
                <a:cs typeface="Times New Roman" panose="02020603050405020304" pitchFamily="18" charset="0"/>
              </a:rPr>
              <a:t>We do not find strong peak of highly charged N ions in the spectrum to produce  ~1mA of V</a:t>
            </a:r>
            <a:r>
              <a:rPr kumimoji="1" lang="en-US" altLang="ja-JP" baseline="30000" dirty="0">
                <a:latin typeface="Times New Roman" panose="02020603050405020304" pitchFamily="18" charset="0"/>
                <a:cs typeface="Times New Roman" panose="02020603050405020304" pitchFamily="18" charset="0"/>
              </a:rPr>
              <a:t>13+ </a:t>
            </a:r>
          </a:p>
          <a:p>
            <a:pPr algn="just"/>
            <a:endParaRPr kumimoji="1" lang="ja-JP"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81287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1379E63-A486-4ED5-8824-C0B96FBCC2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276" y="374146"/>
            <a:ext cx="1938017" cy="516805"/>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pic>
      <p:cxnSp>
        <p:nvCxnSpPr>
          <p:cNvPr id="5" name="直線コネクタ 4">
            <a:extLst>
              <a:ext uri="{FF2B5EF4-FFF2-40B4-BE49-F238E27FC236}">
                <a16:creationId xmlns:a16="http://schemas.microsoft.com/office/drawing/2014/main" id="{F6D575C6-2021-42BA-BFA1-979866F6554D}"/>
              </a:ext>
            </a:extLst>
          </p:cNvPr>
          <p:cNvCxnSpPr/>
          <p:nvPr/>
        </p:nvCxnSpPr>
        <p:spPr>
          <a:xfrm flipV="1">
            <a:off x="181276" y="881568"/>
            <a:ext cx="11632445" cy="33589"/>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6" name="グループ化 5">
            <a:extLst>
              <a:ext uri="{FF2B5EF4-FFF2-40B4-BE49-F238E27FC236}">
                <a16:creationId xmlns:a16="http://schemas.microsoft.com/office/drawing/2014/main" id="{5C206B7D-07B1-4B00-84E8-3114FB2A3E6C}"/>
              </a:ext>
            </a:extLst>
          </p:cNvPr>
          <p:cNvGrpSpPr/>
          <p:nvPr/>
        </p:nvGrpSpPr>
        <p:grpSpPr>
          <a:xfrm>
            <a:off x="7234663" y="6291397"/>
            <a:ext cx="4785702" cy="338554"/>
            <a:chOff x="7234663" y="6291397"/>
            <a:chExt cx="4785702" cy="338554"/>
          </a:xfrm>
        </p:grpSpPr>
        <p:sp>
          <p:nvSpPr>
            <p:cNvPr id="7" name="正方形/長方形 6">
              <a:extLst>
                <a:ext uri="{FF2B5EF4-FFF2-40B4-BE49-F238E27FC236}">
                  <a16:creationId xmlns:a16="http://schemas.microsoft.com/office/drawing/2014/main" id="{2380DB90-5554-49D5-9456-DBFFA3B662FF}"/>
                </a:ext>
              </a:extLst>
            </p:cNvPr>
            <p:cNvSpPr/>
            <p:nvPr/>
          </p:nvSpPr>
          <p:spPr>
            <a:xfrm>
              <a:off x="7496061" y="6291397"/>
              <a:ext cx="4524304" cy="338554"/>
            </a:xfrm>
            <a:prstGeom prst="rect">
              <a:avLst/>
            </a:prstGeom>
          </p:spPr>
          <p:txBody>
            <a:bodyPr wrap="square">
              <a:spAutoFit/>
            </a:bodyPr>
            <a:lstStyle/>
            <a:p>
              <a:pPr algn="just">
                <a:spcAft>
                  <a:spcPts val="0"/>
                </a:spcAft>
              </a:pPr>
              <a:r>
                <a:rPr lang="en-US" altLang="ja-JP" sz="1600" b="1" dirty="0">
                  <a:effectLst/>
                  <a:latin typeface="Times New Roman" panose="02020603050405020304" pitchFamily="18" charset="0"/>
                  <a:ea typeface="DengXian" panose="02010600030101010101" pitchFamily="2" charset="-122"/>
                  <a:cs typeface="Times New Roman" panose="02020603050405020304" pitchFamily="18" charset="0"/>
                </a:rPr>
                <a:t>Cyclotron 2022 (Dec. 5-9, 2022, Beijing, China)</a:t>
              </a:r>
              <a:endParaRPr lang="ja-JP" altLang="ja-JP" sz="1600" b="1" dirty="0">
                <a:effectLst/>
                <a:latin typeface="Times New Roman" panose="02020603050405020304" pitchFamily="18" charset="0"/>
                <a:ea typeface="DengXian" panose="02010600030101010101" pitchFamily="2" charset="-122"/>
                <a:cs typeface="Times New Roman" panose="02020603050405020304" pitchFamily="18" charset="0"/>
              </a:endParaRPr>
            </a:p>
          </p:txBody>
        </p:sp>
        <p:pic>
          <p:nvPicPr>
            <p:cNvPr id="8" name="図 7">
              <a:extLst>
                <a:ext uri="{FF2B5EF4-FFF2-40B4-BE49-F238E27FC236}">
                  <a16:creationId xmlns:a16="http://schemas.microsoft.com/office/drawing/2014/main" id="{897A0544-BE22-4554-8086-7147F129DE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4663" y="6321555"/>
              <a:ext cx="261398" cy="278238"/>
            </a:xfrm>
            <a:prstGeom prst="rect">
              <a:avLst/>
            </a:prstGeom>
            <a:solidFill>
              <a:schemeClr val="accent6">
                <a:lumMod val="60000"/>
                <a:lumOff val="40000"/>
              </a:schemeClr>
            </a:solidFill>
          </p:spPr>
        </p:pic>
      </p:grpSp>
      <p:grpSp>
        <p:nvGrpSpPr>
          <p:cNvPr id="14" name="グループ化 13">
            <a:extLst>
              <a:ext uri="{FF2B5EF4-FFF2-40B4-BE49-F238E27FC236}">
                <a16:creationId xmlns:a16="http://schemas.microsoft.com/office/drawing/2014/main" id="{F4122597-D0FC-47BB-B69B-45723A30C69E}"/>
              </a:ext>
            </a:extLst>
          </p:cNvPr>
          <p:cNvGrpSpPr/>
          <p:nvPr/>
        </p:nvGrpSpPr>
        <p:grpSpPr>
          <a:xfrm>
            <a:off x="930702" y="1259970"/>
            <a:ext cx="3794975" cy="4825064"/>
            <a:chOff x="1357921" y="1227229"/>
            <a:chExt cx="3794975" cy="4825064"/>
          </a:xfrm>
        </p:grpSpPr>
        <p:pic>
          <p:nvPicPr>
            <p:cNvPr id="9" name="図 8">
              <a:extLst>
                <a:ext uri="{FF2B5EF4-FFF2-40B4-BE49-F238E27FC236}">
                  <a16:creationId xmlns:a16="http://schemas.microsoft.com/office/drawing/2014/main" id="{3625DDF8-2CF9-427A-ADDB-B5153C0BED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7921" y="2708117"/>
              <a:ext cx="2871066" cy="3344176"/>
            </a:xfrm>
            <a:prstGeom prst="rect">
              <a:avLst/>
            </a:prstGeom>
          </p:spPr>
        </p:pic>
        <p:sp>
          <p:nvSpPr>
            <p:cNvPr id="2" name="テキスト ボックス 1">
              <a:extLst>
                <a:ext uri="{FF2B5EF4-FFF2-40B4-BE49-F238E27FC236}">
                  <a16:creationId xmlns:a16="http://schemas.microsoft.com/office/drawing/2014/main" id="{1FAC1055-7408-4373-B4B2-F722059F90D3}"/>
                </a:ext>
              </a:extLst>
            </p:cNvPr>
            <p:cNvSpPr txBox="1"/>
            <p:nvPr/>
          </p:nvSpPr>
          <p:spPr>
            <a:xfrm>
              <a:off x="1822514" y="1227229"/>
              <a:ext cx="2871299" cy="800219"/>
            </a:xfrm>
            <a:prstGeom prst="rect">
              <a:avLst/>
            </a:prstGeom>
            <a:noFill/>
          </p:spPr>
          <p:txBody>
            <a:bodyPr wrap="none" rtlCol="0">
              <a:spAutoFit/>
            </a:bodyPr>
            <a:lstStyle/>
            <a:p>
              <a:r>
                <a:rPr kumimoji="1" lang="en-US" altLang="ja-JP" sz="2800" baseline="30000" dirty="0">
                  <a:latin typeface="Times New Roman" panose="02020603050405020304" pitchFamily="18" charset="0"/>
                  <a:cs typeface="Times New Roman" panose="02020603050405020304" pitchFamily="18" charset="0"/>
                </a:rPr>
                <a:t>70</a:t>
              </a:r>
              <a:r>
                <a:rPr kumimoji="1" lang="en-US" altLang="ja-JP" sz="2800" dirty="0">
                  <a:latin typeface="Times New Roman" panose="02020603050405020304" pitchFamily="18" charset="0"/>
                  <a:cs typeface="Times New Roman" panose="02020603050405020304" pitchFamily="18" charset="0"/>
                </a:rPr>
                <a:t>Zn</a:t>
              </a:r>
              <a:r>
                <a:rPr kumimoji="1" lang="en-US" altLang="ja-JP" sz="2800" baseline="30000" dirty="0">
                  <a:latin typeface="Times New Roman" panose="02020603050405020304" pitchFamily="18" charset="0"/>
                  <a:cs typeface="Times New Roman" panose="02020603050405020304" pitchFamily="18" charset="0"/>
                </a:rPr>
                <a:t>15+,16+ </a:t>
              </a:r>
              <a:r>
                <a:rPr kumimoji="1" lang="en-US" altLang="ja-JP" sz="2800" dirty="0">
                  <a:latin typeface="Times New Roman" panose="02020603050405020304" pitchFamily="18" charset="0"/>
                  <a:cs typeface="Times New Roman" panose="02020603050405020304" pitchFamily="18" charset="0"/>
                </a:rPr>
                <a:t>~50e</a:t>
              </a:r>
              <a:r>
                <a:rPr kumimoji="1" lang="en-US" altLang="ja-JP" sz="2800" dirty="0">
                  <a:latin typeface="Symbol" panose="05050102010706020507" pitchFamily="18" charset="2"/>
                  <a:cs typeface="Times New Roman" panose="02020603050405020304" pitchFamily="18" charset="0"/>
                </a:rPr>
                <a:t>m</a:t>
              </a:r>
              <a:r>
                <a:rPr kumimoji="1" lang="en-US" altLang="ja-JP" sz="2800" dirty="0">
                  <a:latin typeface="Times New Roman" panose="02020603050405020304" pitchFamily="18" charset="0"/>
                  <a:cs typeface="Times New Roman" panose="02020603050405020304" pitchFamily="18" charset="0"/>
                </a:rPr>
                <a:t>A</a:t>
              </a:r>
            </a:p>
            <a:p>
              <a:r>
                <a:rPr lang="en-US" altLang="ja-JP" dirty="0">
                  <a:latin typeface="Times New Roman" panose="02020603050405020304" pitchFamily="18" charset="0"/>
                  <a:cs typeface="Times New Roman" panose="02020603050405020304" pitchFamily="18" charset="0"/>
                </a:rPr>
                <a:t>	~3p</a:t>
              </a:r>
              <a:r>
                <a:rPr lang="en-US" altLang="ja-JP" dirty="0">
                  <a:latin typeface="Symbol" panose="05050102010706020507" pitchFamily="18" charset="2"/>
                  <a:cs typeface="Times New Roman" panose="02020603050405020304" pitchFamily="18" charset="0"/>
                </a:rPr>
                <a:t>m</a:t>
              </a:r>
              <a:r>
                <a:rPr lang="en-US" altLang="ja-JP" dirty="0">
                  <a:latin typeface="Times New Roman" panose="02020603050405020304" pitchFamily="18" charset="0"/>
                  <a:cs typeface="Times New Roman" panose="02020603050405020304" pitchFamily="18" charset="0"/>
                </a:rPr>
                <a:t>A</a:t>
              </a:r>
              <a:endParaRPr kumimoji="1" lang="ja-JP" altLang="en-US" dirty="0">
                <a:latin typeface="Times New Roman" panose="02020603050405020304" pitchFamily="18" charset="0"/>
                <a:cs typeface="Times New Roman" panose="02020603050405020304" pitchFamily="18" charset="0"/>
              </a:endParaRPr>
            </a:p>
          </p:txBody>
        </p:sp>
        <p:sp>
          <p:nvSpPr>
            <p:cNvPr id="3" name="テキスト ボックス 2">
              <a:extLst>
                <a:ext uri="{FF2B5EF4-FFF2-40B4-BE49-F238E27FC236}">
                  <a16:creationId xmlns:a16="http://schemas.microsoft.com/office/drawing/2014/main" id="{4315521D-7D58-4D82-8FCD-EF98ABE45381}"/>
                </a:ext>
              </a:extLst>
            </p:cNvPr>
            <p:cNvSpPr txBox="1"/>
            <p:nvPr/>
          </p:nvSpPr>
          <p:spPr>
            <a:xfrm>
              <a:off x="1411166" y="2116661"/>
              <a:ext cx="3741730" cy="369332"/>
            </a:xfrm>
            <a:prstGeom prst="rect">
              <a:avLst/>
            </a:prstGeom>
            <a:noFill/>
          </p:spPr>
          <p:txBody>
            <a:bodyPr wrap="none" rtlCol="0">
              <a:spAutoFit/>
            </a:bodyPr>
            <a:lstStyle/>
            <a:p>
              <a:r>
                <a:rPr lang="en-US" altLang="ja-JP" dirty="0">
                  <a:latin typeface="Times New Roman" panose="02020603050405020304" pitchFamily="18" charset="0"/>
                  <a:cs typeface="Times New Roman" panose="02020603050405020304" pitchFamily="18" charset="0"/>
                </a:rPr>
                <a:t>Nh   19(+19, -10)fb  (~150day/counts)</a:t>
              </a:r>
              <a:endParaRPr kumimoji="1" lang="ja-JP" altLang="en-US" dirty="0">
                <a:latin typeface="Times New Roman" panose="02020603050405020304" pitchFamily="18" charset="0"/>
                <a:cs typeface="Times New Roman" panose="02020603050405020304" pitchFamily="18" charset="0"/>
              </a:endParaRPr>
            </a:p>
          </p:txBody>
        </p:sp>
      </p:grpSp>
      <p:grpSp>
        <p:nvGrpSpPr>
          <p:cNvPr id="15" name="グループ化 14">
            <a:extLst>
              <a:ext uri="{FF2B5EF4-FFF2-40B4-BE49-F238E27FC236}">
                <a16:creationId xmlns:a16="http://schemas.microsoft.com/office/drawing/2014/main" id="{E2CD53F4-AFFF-4A26-9AD4-D94BB8F5D288}"/>
              </a:ext>
            </a:extLst>
          </p:cNvPr>
          <p:cNvGrpSpPr/>
          <p:nvPr/>
        </p:nvGrpSpPr>
        <p:grpSpPr>
          <a:xfrm>
            <a:off x="4266594" y="1259970"/>
            <a:ext cx="3944783" cy="4944844"/>
            <a:chOff x="5392970" y="1221017"/>
            <a:chExt cx="3944783" cy="4944844"/>
          </a:xfrm>
        </p:grpSpPr>
        <p:pic>
          <p:nvPicPr>
            <p:cNvPr id="10" name="図 9">
              <a:extLst>
                <a:ext uri="{FF2B5EF4-FFF2-40B4-BE49-F238E27FC236}">
                  <a16:creationId xmlns:a16="http://schemas.microsoft.com/office/drawing/2014/main" id="{C7E0A954-BDEC-4FF2-996E-2C33EF1F21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2970" y="2594549"/>
              <a:ext cx="3944783" cy="3571312"/>
            </a:xfrm>
            <a:prstGeom prst="rect">
              <a:avLst/>
            </a:prstGeom>
          </p:spPr>
        </p:pic>
        <p:sp>
          <p:nvSpPr>
            <p:cNvPr id="11" name="テキスト ボックス 10">
              <a:extLst>
                <a:ext uri="{FF2B5EF4-FFF2-40B4-BE49-F238E27FC236}">
                  <a16:creationId xmlns:a16="http://schemas.microsoft.com/office/drawing/2014/main" id="{133C2DDB-4A21-46FA-BB6B-0F9F8AF5BE55}"/>
                </a:ext>
              </a:extLst>
            </p:cNvPr>
            <p:cNvSpPr txBox="1"/>
            <p:nvPr/>
          </p:nvSpPr>
          <p:spPr>
            <a:xfrm>
              <a:off x="6408012" y="1221017"/>
              <a:ext cx="2190023" cy="800219"/>
            </a:xfrm>
            <a:prstGeom prst="rect">
              <a:avLst/>
            </a:prstGeom>
            <a:noFill/>
          </p:spPr>
          <p:txBody>
            <a:bodyPr wrap="none" rtlCol="0">
              <a:spAutoFit/>
            </a:bodyPr>
            <a:lstStyle/>
            <a:p>
              <a:r>
                <a:rPr lang="en-US" altLang="ja-JP" sz="2800" baseline="30000" dirty="0">
                  <a:latin typeface="Times New Roman" panose="02020603050405020304" pitchFamily="18" charset="0"/>
                  <a:cs typeface="Times New Roman" panose="02020603050405020304" pitchFamily="18" charset="0"/>
                </a:rPr>
                <a:t>51</a:t>
              </a:r>
              <a:r>
                <a:rPr lang="en-US" altLang="ja-JP" sz="2800" dirty="0">
                  <a:latin typeface="Times New Roman" panose="02020603050405020304" pitchFamily="18" charset="0"/>
                  <a:cs typeface="Times New Roman" panose="02020603050405020304" pitchFamily="18" charset="0"/>
                </a:rPr>
                <a:t>V</a:t>
              </a:r>
              <a:r>
                <a:rPr kumimoji="1" lang="en-US" altLang="ja-JP" sz="2800" baseline="30000" dirty="0">
                  <a:latin typeface="Times New Roman" panose="02020603050405020304" pitchFamily="18" charset="0"/>
                  <a:cs typeface="Times New Roman" panose="02020603050405020304" pitchFamily="18" charset="0"/>
                </a:rPr>
                <a:t>13+ </a:t>
              </a:r>
              <a:r>
                <a:rPr kumimoji="1" lang="en-US" altLang="ja-JP" sz="2800" dirty="0">
                  <a:latin typeface="Times New Roman" panose="02020603050405020304" pitchFamily="18" charset="0"/>
                  <a:cs typeface="Times New Roman" panose="02020603050405020304" pitchFamily="18" charset="0"/>
                </a:rPr>
                <a:t>~1emA</a:t>
              </a:r>
            </a:p>
            <a:p>
              <a:r>
                <a:rPr lang="en-US" altLang="ja-JP" dirty="0">
                  <a:latin typeface="Times New Roman" panose="02020603050405020304" pitchFamily="18" charset="0"/>
                  <a:cs typeface="Times New Roman" panose="02020603050405020304" pitchFamily="18" charset="0"/>
                </a:rPr>
                <a:t>	~75p</a:t>
              </a:r>
              <a:r>
                <a:rPr lang="en-US" altLang="ja-JP" dirty="0">
                  <a:latin typeface="Symbol" panose="05050102010706020507" pitchFamily="18" charset="2"/>
                  <a:cs typeface="Times New Roman" panose="02020603050405020304" pitchFamily="18" charset="0"/>
                </a:rPr>
                <a:t>m</a:t>
              </a:r>
              <a:r>
                <a:rPr lang="en-US" altLang="ja-JP" dirty="0">
                  <a:latin typeface="Times New Roman" panose="02020603050405020304" pitchFamily="18" charset="0"/>
                  <a:cs typeface="Times New Roman" panose="02020603050405020304" pitchFamily="18" charset="0"/>
                </a:rPr>
                <a:t>A</a:t>
              </a:r>
              <a:endParaRPr kumimoji="1" lang="ja-JP" altLang="en-US" dirty="0">
                <a:latin typeface="Times New Roman" panose="02020603050405020304" pitchFamily="18" charset="0"/>
                <a:cs typeface="Times New Roman" panose="02020603050405020304" pitchFamily="18" charset="0"/>
              </a:endParaRPr>
            </a:p>
          </p:txBody>
        </p:sp>
        <p:sp>
          <p:nvSpPr>
            <p:cNvPr id="12" name="テキスト ボックス 11">
              <a:extLst>
                <a:ext uri="{FF2B5EF4-FFF2-40B4-BE49-F238E27FC236}">
                  <a16:creationId xmlns:a16="http://schemas.microsoft.com/office/drawing/2014/main" id="{345479F5-591D-4F2F-B390-BA938E50A0BE}"/>
                </a:ext>
              </a:extLst>
            </p:cNvPr>
            <p:cNvSpPr txBox="1"/>
            <p:nvPr/>
          </p:nvSpPr>
          <p:spPr>
            <a:xfrm>
              <a:off x="6230399" y="2127305"/>
              <a:ext cx="2416046" cy="369332"/>
            </a:xfrm>
            <a:prstGeom prst="rect">
              <a:avLst/>
            </a:prstGeom>
            <a:noFill/>
          </p:spPr>
          <p:txBody>
            <a:bodyPr wrap="none" rtlCol="0">
              <a:spAutoFit/>
            </a:bodyPr>
            <a:lstStyle/>
            <a:p>
              <a:r>
                <a:rPr lang="en-US" altLang="ja-JP" dirty="0">
                  <a:latin typeface="Times New Roman" panose="02020603050405020304" pitchFamily="18" charset="0"/>
                  <a:cs typeface="Times New Roman" panose="02020603050405020304" pitchFamily="18" charset="0"/>
                </a:rPr>
                <a:t>Z=119	? days/ counts</a:t>
              </a:r>
              <a:endParaRPr kumimoji="1" lang="ja-JP" altLang="en-US" dirty="0">
                <a:latin typeface="Times New Roman" panose="02020603050405020304" pitchFamily="18" charset="0"/>
                <a:cs typeface="Times New Roman" panose="02020603050405020304" pitchFamily="18" charset="0"/>
              </a:endParaRPr>
            </a:p>
          </p:txBody>
        </p:sp>
      </p:grpSp>
      <p:sp>
        <p:nvSpPr>
          <p:cNvPr id="13" name="テキスト ボックス 12">
            <a:extLst>
              <a:ext uri="{FF2B5EF4-FFF2-40B4-BE49-F238E27FC236}">
                <a16:creationId xmlns:a16="http://schemas.microsoft.com/office/drawing/2014/main" id="{BCD67586-3E6D-47B4-91DC-45EE629F735C}"/>
              </a:ext>
            </a:extLst>
          </p:cNvPr>
          <p:cNvSpPr txBox="1"/>
          <p:nvPr/>
        </p:nvSpPr>
        <p:spPr>
          <a:xfrm>
            <a:off x="2820374" y="290883"/>
            <a:ext cx="8079263" cy="461665"/>
          </a:xfrm>
          <a:prstGeom prst="rect">
            <a:avLst/>
          </a:prstGeom>
          <a:noFill/>
        </p:spPr>
        <p:txBody>
          <a:bodyPr wrap="none" rtlCol="0">
            <a:spAutoFit/>
          </a:bodyPr>
          <a:lstStyle/>
          <a:p>
            <a:r>
              <a:rPr lang="en-US" altLang="ja-JP" sz="2400" dirty="0">
                <a:latin typeface="Times New Roman" panose="02020603050405020304" pitchFamily="18" charset="0"/>
                <a:cs typeface="Times New Roman" panose="02020603050405020304" pitchFamily="18" charset="0"/>
              </a:rPr>
              <a:t>Zn ion beam(Nh production) vs.V13+ beam (Z=119 production)</a:t>
            </a:r>
            <a:endParaRPr kumimoji="1" lang="ja-JP" altLang="en-US" sz="2400" dirty="0">
              <a:latin typeface="Times New Roman" panose="02020603050405020304" pitchFamily="18" charset="0"/>
              <a:cs typeface="Times New Roman" panose="02020603050405020304" pitchFamily="18" charset="0"/>
            </a:endParaRPr>
          </a:p>
        </p:txBody>
      </p:sp>
      <p:sp>
        <p:nvSpPr>
          <p:cNvPr id="16" name="テキスト ボックス 15">
            <a:extLst>
              <a:ext uri="{FF2B5EF4-FFF2-40B4-BE49-F238E27FC236}">
                <a16:creationId xmlns:a16="http://schemas.microsoft.com/office/drawing/2014/main" id="{EDA520D6-3C3D-4741-9975-C9D889BDB099}"/>
              </a:ext>
            </a:extLst>
          </p:cNvPr>
          <p:cNvSpPr txBox="1"/>
          <p:nvPr/>
        </p:nvSpPr>
        <p:spPr>
          <a:xfrm>
            <a:off x="8357498" y="2033337"/>
            <a:ext cx="3434571" cy="1200329"/>
          </a:xfrm>
          <a:prstGeom prst="rect">
            <a:avLst/>
          </a:prstGeom>
          <a:noFill/>
          <a:ln w="28575">
            <a:noFill/>
          </a:ln>
        </p:spPr>
        <p:txBody>
          <a:bodyPr wrap="square" rtlCol="0">
            <a:spAutoFit/>
          </a:bodyPr>
          <a:lstStyle/>
          <a:p>
            <a:pPr algn="just"/>
            <a:r>
              <a:rPr kumimoji="1" lang="en-US" altLang="ja-JP" dirty="0">
                <a:latin typeface="Times New Roman" panose="02020603050405020304" pitchFamily="18" charset="0"/>
                <a:cs typeface="Times New Roman" panose="02020603050405020304" pitchFamily="18" charset="0"/>
              </a:rPr>
              <a:t>The beam intensity of V</a:t>
            </a:r>
            <a:r>
              <a:rPr kumimoji="1" lang="en-US" altLang="ja-JP" baseline="30000" dirty="0">
                <a:latin typeface="Times New Roman" panose="02020603050405020304" pitchFamily="18" charset="0"/>
                <a:cs typeface="Times New Roman" panose="02020603050405020304" pitchFamily="18" charset="0"/>
              </a:rPr>
              <a:t>13+ </a:t>
            </a:r>
            <a:r>
              <a:rPr kumimoji="1" lang="en-US" altLang="ja-JP" dirty="0">
                <a:latin typeface="Times New Roman" panose="02020603050405020304" pitchFamily="18" charset="0"/>
                <a:cs typeface="Times New Roman" panose="02020603050405020304" pitchFamily="18" charset="0"/>
              </a:rPr>
              <a:t>ions is over 20 times higher than that of Zn ion beam used to produce Nh (Z=113)  </a:t>
            </a:r>
            <a:endParaRPr kumimoji="1" lang="ja-JP" altLang="en-US" dirty="0">
              <a:latin typeface="Times New Roman" panose="02020603050405020304" pitchFamily="18" charset="0"/>
              <a:cs typeface="Times New Roman" panose="02020603050405020304" pitchFamily="18" charset="0"/>
            </a:endParaRPr>
          </a:p>
        </p:txBody>
      </p:sp>
      <p:sp>
        <p:nvSpPr>
          <p:cNvPr id="17" name="テキスト ボックス 16">
            <a:extLst>
              <a:ext uri="{FF2B5EF4-FFF2-40B4-BE49-F238E27FC236}">
                <a16:creationId xmlns:a16="http://schemas.microsoft.com/office/drawing/2014/main" id="{22D62650-D4F7-4055-B041-F62A542889EF}"/>
              </a:ext>
            </a:extLst>
          </p:cNvPr>
          <p:cNvSpPr txBox="1"/>
          <p:nvPr/>
        </p:nvSpPr>
        <p:spPr>
          <a:xfrm>
            <a:off x="2125314" y="2430658"/>
            <a:ext cx="2296911" cy="307777"/>
          </a:xfrm>
          <a:prstGeom prst="rect">
            <a:avLst/>
          </a:prstGeom>
          <a:noFill/>
        </p:spPr>
        <p:txBody>
          <a:bodyPr wrap="none" rtlCol="0">
            <a:spAutoFit/>
          </a:bodyPr>
          <a:lstStyle/>
          <a:p>
            <a:r>
              <a:rPr kumimoji="1" lang="en-US" altLang="ja-JP" sz="1400" dirty="0">
                <a:latin typeface="Times New Roman" panose="02020603050405020304" pitchFamily="18" charset="0"/>
                <a:cs typeface="Times New Roman" panose="02020603050405020304" pitchFamily="18" charset="0"/>
              </a:rPr>
              <a:t>K. Morita NP A944 (2015)30</a:t>
            </a:r>
            <a:endParaRPr kumimoji="1" lang="ja-JP" alt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900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1379E63-A486-4ED5-8824-C0B96FBCC2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276" y="374146"/>
            <a:ext cx="1938017" cy="516805"/>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pic>
      <p:cxnSp>
        <p:nvCxnSpPr>
          <p:cNvPr id="5" name="直線コネクタ 4">
            <a:extLst>
              <a:ext uri="{FF2B5EF4-FFF2-40B4-BE49-F238E27FC236}">
                <a16:creationId xmlns:a16="http://schemas.microsoft.com/office/drawing/2014/main" id="{F6D575C6-2021-42BA-BFA1-979866F6554D}"/>
              </a:ext>
            </a:extLst>
          </p:cNvPr>
          <p:cNvCxnSpPr/>
          <p:nvPr/>
        </p:nvCxnSpPr>
        <p:spPr>
          <a:xfrm flipV="1">
            <a:off x="181276" y="881568"/>
            <a:ext cx="11632445" cy="33589"/>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E1FCEFC4-022D-4076-BAA9-535675C14529}"/>
              </a:ext>
            </a:extLst>
          </p:cNvPr>
          <p:cNvSpPr/>
          <p:nvPr/>
        </p:nvSpPr>
        <p:spPr>
          <a:xfrm>
            <a:off x="2289312" y="173682"/>
            <a:ext cx="8515203" cy="707886"/>
          </a:xfrm>
          <a:prstGeom prst="rect">
            <a:avLst/>
          </a:prstGeom>
        </p:spPr>
        <p:txBody>
          <a:bodyPr wrap="square">
            <a:spAutoFit/>
          </a:bodyPr>
          <a:lstStyle/>
          <a:p>
            <a:pPr algn="just">
              <a:spcAft>
                <a:spcPts val="0"/>
              </a:spcAft>
            </a:pPr>
            <a:r>
              <a:rPr lang="ja-JP" altLang="ja-JP"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High performance ECR ion sources development at RIKEN and their impact to heavy ion accelerators.</a:t>
            </a:r>
            <a:endParaRPr lang="ja-JP" altLang="ja-JP" sz="2000" b="1" dirty="0">
              <a:effectLst/>
              <a:latin typeface="Times New Roman" panose="02020603050405020304" pitchFamily="18" charset="0"/>
              <a:ea typeface="DengXian" panose="02010600030101010101" pitchFamily="2" charset="-122"/>
              <a:cs typeface="Times New Roman" panose="02020603050405020304" pitchFamily="18" charset="0"/>
            </a:endParaRPr>
          </a:p>
        </p:txBody>
      </p:sp>
      <p:sp>
        <p:nvSpPr>
          <p:cNvPr id="6" name="正方形/長方形 5">
            <a:extLst>
              <a:ext uri="{FF2B5EF4-FFF2-40B4-BE49-F238E27FC236}">
                <a16:creationId xmlns:a16="http://schemas.microsoft.com/office/drawing/2014/main" id="{EEED98BA-8559-47C7-BC2B-99EA992D0044}"/>
              </a:ext>
            </a:extLst>
          </p:cNvPr>
          <p:cNvSpPr/>
          <p:nvPr/>
        </p:nvSpPr>
        <p:spPr>
          <a:xfrm>
            <a:off x="5316374" y="1019593"/>
            <a:ext cx="6351369" cy="338554"/>
          </a:xfrm>
          <a:prstGeom prst="rect">
            <a:avLst/>
          </a:prstGeom>
        </p:spPr>
        <p:txBody>
          <a:bodyPr wrap="square">
            <a:spAutoFit/>
          </a:bodyPr>
          <a:lstStyle/>
          <a:p>
            <a:pPr algn="just">
              <a:spcAft>
                <a:spcPts val="0"/>
              </a:spcAft>
            </a:pPr>
            <a:r>
              <a:rPr lang="en-US" altLang="ja-JP" sz="1600" b="1" dirty="0">
                <a:effectLst/>
                <a:latin typeface="Times New Roman" panose="02020603050405020304" pitchFamily="18" charset="0"/>
                <a:ea typeface="DengXian" panose="02010600030101010101" pitchFamily="2" charset="-122"/>
                <a:cs typeface="Times New Roman" panose="02020603050405020304" pitchFamily="18" charset="0"/>
              </a:rPr>
              <a:t>T. Nakagawa (Nishina center for accelerator based science, RIKEN)</a:t>
            </a:r>
            <a:endParaRPr lang="ja-JP" altLang="ja-JP" sz="1600" b="1" dirty="0">
              <a:effectLst/>
              <a:latin typeface="Times New Roman" panose="02020603050405020304" pitchFamily="18" charset="0"/>
              <a:ea typeface="DengXian" panose="02010600030101010101" pitchFamily="2" charset="-122"/>
              <a:cs typeface="Times New Roman" panose="02020603050405020304" pitchFamily="18" charset="0"/>
            </a:endParaRPr>
          </a:p>
        </p:txBody>
      </p:sp>
      <p:sp>
        <p:nvSpPr>
          <p:cNvPr id="7" name="テキスト ボックス 6">
            <a:extLst>
              <a:ext uri="{FF2B5EF4-FFF2-40B4-BE49-F238E27FC236}">
                <a16:creationId xmlns:a16="http://schemas.microsoft.com/office/drawing/2014/main" id="{E4B5EC2D-E34C-4E7B-B484-2F84DA7E9B3F}"/>
              </a:ext>
            </a:extLst>
          </p:cNvPr>
          <p:cNvSpPr txBox="1"/>
          <p:nvPr/>
        </p:nvSpPr>
        <p:spPr>
          <a:xfrm>
            <a:off x="422274" y="2128735"/>
            <a:ext cx="6052527" cy="3908762"/>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buAutoNum type="arabicPeriod"/>
            </a:pPr>
            <a:r>
              <a:rPr lang="en-US" altLang="ja-JP" sz="20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Introduction</a:t>
            </a:r>
          </a:p>
          <a:p>
            <a:pPr marL="1257300" lvl="2" indent="-342900">
              <a:buAutoNum type="arabicPeriod"/>
            </a:pPr>
            <a:r>
              <a:rPr lang="en-US" altLang="ja-JP" sz="16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RIBF and SHE search exp.</a:t>
            </a:r>
          </a:p>
          <a:p>
            <a:pPr marL="1257300" lvl="2" indent="-342900">
              <a:buAutoNum type="arabicPeriod"/>
            </a:pPr>
            <a:r>
              <a:rPr lang="en-US" altLang="ja-JP" sz="16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Brief history</a:t>
            </a:r>
          </a:p>
          <a:p>
            <a:pPr marL="1257300" lvl="2" indent="-342900">
              <a:buAutoNum type="arabicPeriod"/>
            </a:pPr>
            <a:r>
              <a:rPr lang="en-US" altLang="ja-JP" sz="16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Upgrade plan</a:t>
            </a:r>
            <a:endParaRPr lang="en-US" altLang="ja-JP" sz="20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endParaRPr>
          </a:p>
          <a:p>
            <a:pPr marL="342900" indent="-342900">
              <a:buAutoNum type="arabicPeriod"/>
            </a:pPr>
            <a:r>
              <a:rPr lang="en-US" altLang="ja-JP" sz="20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Ion source</a:t>
            </a:r>
          </a:p>
          <a:p>
            <a:pPr marL="800100" lvl="1" indent="-342900">
              <a:buAutoNum type="arabicPeriod"/>
            </a:pPr>
            <a:r>
              <a:rPr lang="en-US" altLang="ja-JP"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Structure</a:t>
            </a:r>
          </a:p>
          <a:p>
            <a:pPr marL="800100" lvl="1" indent="-342900">
              <a:buAutoNum type="arabicPeriod"/>
            </a:pPr>
            <a:r>
              <a:rPr lang="en-US" altLang="ja-JP"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High temp. oven</a:t>
            </a:r>
          </a:p>
          <a:p>
            <a:pPr marL="342900" indent="-342900">
              <a:buFontTx/>
              <a:buAutoNum type="arabicPeriod"/>
            </a:pPr>
            <a:r>
              <a:rPr lang="en-US" altLang="ja-JP" sz="20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Production of U ion beam(RIBF)</a:t>
            </a:r>
          </a:p>
          <a:p>
            <a:pPr marL="1257300" lvl="2" indent="-342900">
              <a:buAutoNum type="arabicPeriod"/>
            </a:pPr>
            <a:r>
              <a:rPr lang="en-US" altLang="ja-JP" sz="16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Beam intensity (Consumption rate of material)</a:t>
            </a:r>
          </a:p>
          <a:p>
            <a:pPr marL="1257300" lvl="2" indent="-342900">
              <a:buAutoNum type="arabicPeriod"/>
            </a:pPr>
            <a:r>
              <a:rPr lang="en-US" altLang="ja-JP" sz="16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Emittance ( Space charge effect)</a:t>
            </a:r>
          </a:p>
          <a:p>
            <a:pPr marL="342900" indent="-342900">
              <a:buAutoNum type="arabicPeriod"/>
            </a:pPr>
            <a:r>
              <a:rPr lang="en-US" altLang="ja-JP" sz="2000" b="1" dirty="0">
                <a:latin typeface="Times New Roman" panose="02020603050405020304" pitchFamily="18" charset="0"/>
                <a:ea typeface="Arial Unicode MS" panose="020B0604020202020204" pitchFamily="50" charset="-128"/>
                <a:cs typeface="Times New Roman" panose="02020603050405020304" pitchFamily="18" charset="0"/>
              </a:rPr>
              <a:t> Production of V ion beam(SHE)</a:t>
            </a:r>
          </a:p>
          <a:p>
            <a:pPr marL="1257300" lvl="2" indent="-342900">
              <a:buAutoNum type="arabicPeriod"/>
            </a:pPr>
            <a:r>
              <a:rPr kumimoji="1" lang="en-US" altLang="ja-JP" sz="16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Beam intensity(consumption rate)</a:t>
            </a:r>
          </a:p>
          <a:p>
            <a:pPr marL="1257300" lvl="2" indent="-342900">
              <a:buAutoNum type="arabicPeriod"/>
            </a:pPr>
            <a:r>
              <a:rPr lang="en-US" altLang="ja-JP" sz="1600" b="1" dirty="0">
                <a:latin typeface="Times New Roman" panose="02020603050405020304" pitchFamily="18" charset="0"/>
                <a:ea typeface="Arial Unicode MS" panose="020B0604020202020204" pitchFamily="50" charset="-128"/>
                <a:cs typeface="Times New Roman" panose="02020603050405020304" pitchFamily="18" charset="0"/>
              </a:rPr>
              <a:t>Emittance and emittance slit</a:t>
            </a:r>
            <a:endParaRPr kumimoji="1" lang="en-US" altLang="ja-JP" sz="1600" b="1" dirty="0">
              <a:latin typeface="Times New Roman" panose="02020603050405020304" pitchFamily="18" charset="0"/>
              <a:ea typeface="Arial Unicode MS" panose="020B0604020202020204" pitchFamily="50" charset="-128"/>
              <a:cs typeface="Times New Roman" panose="02020603050405020304" pitchFamily="18" charset="0"/>
            </a:endParaRPr>
          </a:p>
          <a:p>
            <a:pPr marL="342900" indent="-342900">
              <a:buAutoNum type="arabicPeriod"/>
            </a:pPr>
            <a:r>
              <a:rPr lang="en-US" altLang="ja-JP" sz="20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C</a:t>
            </a:r>
            <a:r>
              <a:rPr kumimoji="1" lang="en-US" altLang="ja-JP" sz="20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onclusion</a:t>
            </a:r>
            <a:r>
              <a:rPr lang="ja-JP" altLang="en-US" sz="20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 </a:t>
            </a:r>
            <a:r>
              <a:rPr lang="en-US" altLang="ja-JP" sz="20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and Next step</a:t>
            </a:r>
            <a:endParaRPr kumimoji="1" lang="ja-JP" altLang="en-US" sz="20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endParaRPr>
          </a:p>
        </p:txBody>
      </p:sp>
      <p:pic>
        <p:nvPicPr>
          <p:cNvPr id="8" name="Picture 2" descr="RILAC 2 ion source room 20130626">
            <a:extLst>
              <a:ext uri="{FF2B5EF4-FFF2-40B4-BE49-F238E27FC236}">
                <a16:creationId xmlns:a16="http://schemas.microsoft.com/office/drawing/2014/main" id="{848742ED-8E79-494D-89AE-3D1F1F7AD79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6061" y="3558350"/>
            <a:ext cx="2950945" cy="1930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イメージ" descr="イメージ">
            <a:extLst>
              <a:ext uri="{FF2B5EF4-FFF2-40B4-BE49-F238E27FC236}">
                <a16:creationId xmlns:a16="http://schemas.microsoft.com/office/drawing/2014/main" id="{26302419-441B-4B72-BE95-6E2ACF3BD546}"/>
              </a:ext>
            </a:extLst>
          </p:cNvPr>
          <p:cNvPicPr>
            <a:picLocks noChangeAspect="1"/>
          </p:cNvPicPr>
          <p:nvPr/>
        </p:nvPicPr>
        <p:blipFill>
          <a:blip r:embed="rId4">
            <a:extLst/>
          </a:blip>
          <a:stretch>
            <a:fillRect/>
          </a:stretch>
        </p:blipFill>
        <p:spPr>
          <a:xfrm>
            <a:off x="7123723" y="1780704"/>
            <a:ext cx="4393412" cy="1648296"/>
          </a:xfrm>
          <a:prstGeom prst="rect">
            <a:avLst/>
          </a:prstGeom>
          <a:ln w="12700">
            <a:miter lim="400000"/>
          </a:ln>
        </p:spPr>
      </p:pic>
      <p:grpSp>
        <p:nvGrpSpPr>
          <p:cNvPr id="12" name="グループ化 11">
            <a:extLst>
              <a:ext uri="{FF2B5EF4-FFF2-40B4-BE49-F238E27FC236}">
                <a16:creationId xmlns:a16="http://schemas.microsoft.com/office/drawing/2014/main" id="{4A111323-3FD8-4BD8-B38B-CB879453F5AC}"/>
              </a:ext>
            </a:extLst>
          </p:cNvPr>
          <p:cNvGrpSpPr/>
          <p:nvPr/>
        </p:nvGrpSpPr>
        <p:grpSpPr>
          <a:xfrm>
            <a:off x="7234663" y="6291397"/>
            <a:ext cx="4654810" cy="338554"/>
            <a:chOff x="7234663" y="6291397"/>
            <a:chExt cx="4654810" cy="338554"/>
          </a:xfrm>
        </p:grpSpPr>
        <p:sp>
          <p:nvSpPr>
            <p:cNvPr id="10" name="正方形/長方形 9">
              <a:extLst>
                <a:ext uri="{FF2B5EF4-FFF2-40B4-BE49-F238E27FC236}">
                  <a16:creationId xmlns:a16="http://schemas.microsoft.com/office/drawing/2014/main" id="{E18F2EBA-EC01-4B4E-9F3D-4BD7228149BE}"/>
                </a:ext>
              </a:extLst>
            </p:cNvPr>
            <p:cNvSpPr/>
            <p:nvPr/>
          </p:nvSpPr>
          <p:spPr>
            <a:xfrm>
              <a:off x="7496061" y="6291397"/>
              <a:ext cx="4393412" cy="338554"/>
            </a:xfrm>
            <a:prstGeom prst="rect">
              <a:avLst/>
            </a:prstGeom>
          </p:spPr>
          <p:txBody>
            <a:bodyPr wrap="square">
              <a:spAutoFit/>
            </a:bodyPr>
            <a:lstStyle/>
            <a:p>
              <a:pPr algn="just">
                <a:spcAft>
                  <a:spcPts val="0"/>
                </a:spcAft>
              </a:pPr>
              <a:r>
                <a:rPr lang="en-US" altLang="ja-JP" sz="1600" b="1" dirty="0">
                  <a:effectLst/>
                  <a:latin typeface="Times New Roman" panose="02020603050405020304" pitchFamily="18" charset="0"/>
                  <a:ea typeface="DengXian" panose="02010600030101010101" pitchFamily="2" charset="-122"/>
                  <a:cs typeface="Times New Roman" panose="02020603050405020304" pitchFamily="18" charset="0"/>
                </a:rPr>
                <a:t>Cyclotron 2022 (Dec. 5-9, 2022, Beijing, China)</a:t>
              </a:r>
              <a:endParaRPr lang="ja-JP" altLang="ja-JP" sz="1600" b="1" dirty="0">
                <a:effectLst/>
                <a:latin typeface="Times New Roman" panose="02020603050405020304" pitchFamily="18" charset="0"/>
                <a:ea typeface="DengXian" panose="02010600030101010101" pitchFamily="2" charset="-122"/>
                <a:cs typeface="Times New Roman" panose="02020603050405020304" pitchFamily="18" charset="0"/>
              </a:endParaRPr>
            </a:p>
          </p:txBody>
        </p:sp>
        <p:pic>
          <p:nvPicPr>
            <p:cNvPr id="11" name="図 10">
              <a:extLst>
                <a:ext uri="{FF2B5EF4-FFF2-40B4-BE49-F238E27FC236}">
                  <a16:creationId xmlns:a16="http://schemas.microsoft.com/office/drawing/2014/main" id="{84226A7D-9F4F-4EC6-9482-DBD7AC1609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4663" y="6321555"/>
              <a:ext cx="261398" cy="278238"/>
            </a:xfrm>
            <a:prstGeom prst="rect">
              <a:avLst/>
            </a:prstGeom>
            <a:solidFill>
              <a:schemeClr val="accent6">
                <a:lumMod val="60000"/>
                <a:lumOff val="40000"/>
              </a:schemeClr>
            </a:solidFill>
          </p:spPr>
        </p:pic>
      </p:grpSp>
    </p:spTree>
    <p:extLst>
      <p:ext uri="{BB962C8B-B14F-4D97-AF65-F5344CB8AC3E}">
        <p14:creationId xmlns:p14="http://schemas.microsoft.com/office/powerpoint/2010/main" val="29942446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427" y="748278"/>
            <a:ext cx="1453513" cy="387604"/>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pic>
      <p:cxnSp>
        <p:nvCxnSpPr>
          <p:cNvPr id="5" name="直線コネクタ 4"/>
          <p:cNvCxnSpPr/>
          <p:nvPr/>
        </p:nvCxnSpPr>
        <p:spPr>
          <a:xfrm flipV="1">
            <a:off x="93427" y="1135882"/>
            <a:ext cx="11895373" cy="37681"/>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グループ"/>
          <p:cNvGrpSpPr/>
          <p:nvPr/>
        </p:nvGrpSpPr>
        <p:grpSpPr>
          <a:xfrm>
            <a:off x="587427" y="1902730"/>
            <a:ext cx="6084917" cy="4107372"/>
            <a:chOff x="0" y="0"/>
            <a:chExt cx="11777831" cy="7950139"/>
          </a:xfrm>
        </p:grpSpPr>
        <p:pic>
          <p:nvPicPr>
            <p:cNvPr id="9" name="Windows 7 printed document-21.pdf" descr="Windows 7 printed document-21.pdf"/>
            <p:cNvPicPr>
              <a:picLocks noChangeAspect="1"/>
            </p:cNvPicPr>
            <p:nvPr/>
          </p:nvPicPr>
          <p:blipFill>
            <a:blip r:embed="rId3">
              <a:extLst/>
            </a:blip>
            <a:srcRect l="10946" t="2364" r="30604" b="36222"/>
            <a:stretch>
              <a:fillRect/>
            </a:stretch>
          </p:blipFill>
          <p:spPr>
            <a:xfrm rot="5400000">
              <a:off x="1922545" y="-1869493"/>
              <a:ext cx="7897087" cy="11742178"/>
            </a:xfrm>
            <a:prstGeom prst="rect">
              <a:avLst/>
            </a:prstGeom>
            <a:ln w="12700" cap="flat">
              <a:solidFill>
                <a:srgbClr val="FF0000"/>
              </a:solidFill>
              <a:miter lim="400000"/>
            </a:ln>
            <a:effectLst/>
          </p:spPr>
        </p:pic>
        <p:grpSp>
          <p:nvGrpSpPr>
            <p:cNvPr id="10" name="グループ"/>
            <p:cNvGrpSpPr/>
            <p:nvPr/>
          </p:nvGrpSpPr>
          <p:grpSpPr>
            <a:xfrm>
              <a:off x="5916018" y="0"/>
              <a:ext cx="5861814" cy="6005576"/>
              <a:chOff x="0" y="0"/>
              <a:chExt cx="5861813" cy="6005575"/>
            </a:xfrm>
          </p:grpSpPr>
          <p:sp>
            <p:nvSpPr>
              <p:cNvPr id="11" name="四角形"/>
              <p:cNvSpPr/>
              <p:nvPr/>
            </p:nvSpPr>
            <p:spPr>
              <a:xfrm>
                <a:off x="12700" y="0"/>
                <a:ext cx="199232" cy="1819011"/>
              </a:xfrm>
              <a:prstGeom prst="rect">
                <a:avLst/>
              </a:prstGeom>
              <a:solidFill>
                <a:srgbClr val="D6D5D5"/>
              </a:solidFill>
              <a:ln w="12700" cap="flat">
                <a:solidFill>
                  <a:srgbClr val="FF0000"/>
                </a:solidFill>
                <a:miter lim="400000"/>
              </a:ln>
              <a:effectLst/>
            </p:spPr>
            <p:txBody>
              <a:bodyPr wrap="square" lIns="50800" tIns="50800" rIns="50800" bIns="50800" numCol="1" anchor="ctr">
                <a:noAutofit/>
              </a:bodyPr>
              <a:lstStyle/>
              <a:p>
                <a:pPr>
                  <a:defRPr sz="2200">
                    <a:solidFill>
                      <a:srgbClr val="FFFFFF"/>
                    </a:solidFill>
                    <a:latin typeface="+mn-lt"/>
                    <a:ea typeface="+mn-ea"/>
                    <a:cs typeface="+mn-cs"/>
                    <a:sym typeface="ヒラギノ角ゴ ProN W3"/>
                  </a:defRPr>
                </a:pPr>
                <a:endParaRPr dirty="0">
                  <a:solidFill>
                    <a:schemeClr val="bg1">
                      <a:lumMod val="85000"/>
                    </a:schemeClr>
                  </a:solidFill>
                  <a:latin typeface="Times New Roman" panose="02020603050405020304" pitchFamily="18" charset="0"/>
                  <a:cs typeface="Times New Roman" panose="02020603050405020304" pitchFamily="18" charset="0"/>
                </a:endParaRPr>
              </a:p>
            </p:txBody>
          </p:sp>
          <p:sp>
            <p:nvSpPr>
              <p:cNvPr id="12" name="四角形"/>
              <p:cNvSpPr/>
              <p:nvPr/>
            </p:nvSpPr>
            <p:spPr>
              <a:xfrm>
                <a:off x="0" y="2032000"/>
                <a:ext cx="199231" cy="3939124"/>
              </a:xfrm>
              <a:prstGeom prst="rect">
                <a:avLst/>
              </a:prstGeom>
              <a:solidFill>
                <a:srgbClr val="D6D5D5"/>
              </a:solidFill>
              <a:ln w="12700" cap="flat">
                <a:solidFill>
                  <a:srgbClr val="FF0000"/>
                </a:solidFill>
                <a:miter lim="400000"/>
              </a:ln>
              <a:effectLst/>
            </p:spPr>
            <p:txBody>
              <a:bodyPr wrap="square" lIns="50800" tIns="50800" rIns="50800" bIns="50800" numCol="1" anchor="ctr">
                <a:noAutofit/>
              </a:bodyPr>
              <a:lstStyle/>
              <a:p>
                <a:pPr>
                  <a:defRPr sz="2200">
                    <a:solidFill>
                      <a:srgbClr val="FFFFFF"/>
                    </a:solidFill>
                    <a:latin typeface="+mn-lt"/>
                    <a:ea typeface="+mn-ea"/>
                    <a:cs typeface="+mn-cs"/>
                    <a:sym typeface="ヒラギノ角ゴ ProN W3"/>
                  </a:defRPr>
                </a:pPr>
                <a:endParaRPr dirty="0">
                  <a:solidFill>
                    <a:schemeClr val="bg1">
                      <a:lumMod val="85000"/>
                    </a:schemeClr>
                  </a:solidFill>
                  <a:latin typeface="Times New Roman" panose="02020603050405020304" pitchFamily="18" charset="0"/>
                  <a:cs typeface="Times New Roman" panose="02020603050405020304" pitchFamily="18" charset="0"/>
                </a:endParaRPr>
              </a:p>
            </p:txBody>
          </p:sp>
          <p:sp>
            <p:nvSpPr>
              <p:cNvPr id="13" name="四角形"/>
              <p:cNvSpPr/>
              <p:nvPr/>
            </p:nvSpPr>
            <p:spPr>
              <a:xfrm>
                <a:off x="3342947" y="0"/>
                <a:ext cx="69785" cy="966590"/>
              </a:xfrm>
              <a:prstGeom prst="rect">
                <a:avLst/>
              </a:prstGeom>
              <a:solidFill>
                <a:srgbClr val="D6D5D5"/>
              </a:solidFill>
              <a:ln w="12700" cap="flat">
                <a:solidFill>
                  <a:srgbClr val="FF0000"/>
                </a:solidFill>
                <a:miter lim="400000"/>
              </a:ln>
              <a:effectLst/>
            </p:spPr>
            <p:txBody>
              <a:bodyPr wrap="square" lIns="50800" tIns="50800" rIns="50800" bIns="50800" numCol="1" anchor="ctr">
                <a:noAutofit/>
              </a:bodyPr>
              <a:lstStyle/>
              <a:p>
                <a:pPr>
                  <a:defRPr sz="2200">
                    <a:solidFill>
                      <a:srgbClr val="FFFFFF"/>
                    </a:solidFill>
                    <a:latin typeface="+mn-lt"/>
                    <a:ea typeface="+mn-ea"/>
                    <a:cs typeface="+mn-cs"/>
                    <a:sym typeface="ヒラギノ角ゴ ProN W3"/>
                  </a:defRPr>
                </a:pPr>
                <a:endParaRPr dirty="0">
                  <a:solidFill>
                    <a:schemeClr val="bg1">
                      <a:lumMod val="85000"/>
                    </a:schemeClr>
                  </a:solidFill>
                  <a:latin typeface="Times New Roman" panose="02020603050405020304" pitchFamily="18" charset="0"/>
                  <a:cs typeface="Times New Roman" panose="02020603050405020304" pitchFamily="18" charset="0"/>
                </a:endParaRPr>
              </a:p>
            </p:txBody>
          </p:sp>
          <p:sp>
            <p:nvSpPr>
              <p:cNvPr id="14" name="四角形"/>
              <p:cNvSpPr/>
              <p:nvPr/>
            </p:nvSpPr>
            <p:spPr>
              <a:xfrm>
                <a:off x="3965247" y="913010"/>
                <a:ext cx="69785" cy="823583"/>
              </a:xfrm>
              <a:prstGeom prst="rect">
                <a:avLst/>
              </a:prstGeom>
              <a:solidFill>
                <a:srgbClr val="D6D5D5"/>
              </a:solidFill>
              <a:ln w="12700" cap="flat">
                <a:solidFill>
                  <a:srgbClr val="FF0000"/>
                </a:solidFill>
                <a:miter lim="400000"/>
              </a:ln>
              <a:effectLst/>
            </p:spPr>
            <p:txBody>
              <a:bodyPr wrap="square" lIns="50800" tIns="50800" rIns="50800" bIns="50800" numCol="1" anchor="ctr">
                <a:noAutofit/>
              </a:bodyPr>
              <a:lstStyle/>
              <a:p>
                <a:pPr>
                  <a:defRPr sz="2200">
                    <a:solidFill>
                      <a:srgbClr val="FFFFFF"/>
                    </a:solidFill>
                    <a:latin typeface="+mn-lt"/>
                    <a:ea typeface="+mn-ea"/>
                    <a:cs typeface="+mn-cs"/>
                    <a:sym typeface="ヒラギノ角ゴ ProN W3"/>
                  </a:defRPr>
                </a:pPr>
                <a:endParaRPr dirty="0">
                  <a:solidFill>
                    <a:schemeClr val="bg1">
                      <a:lumMod val="85000"/>
                    </a:schemeClr>
                  </a:solidFill>
                  <a:latin typeface="Times New Roman" panose="02020603050405020304" pitchFamily="18" charset="0"/>
                  <a:cs typeface="Times New Roman" panose="02020603050405020304" pitchFamily="18" charset="0"/>
                </a:endParaRPr>
              </a:p>
            </p:txBody>
          </p:sp>
          <p:sp>
            <p:nvSpPr>
              <p:cNvPr id="15" name="四角形"/>
              <p:cNvSpPr/>
              <p:nvPr/>
            </p:nvSpPr>
            <p:spPr>
              <a:xfrm>
                <a:off x="3965247" y="2115277"/>
                <a:ext cx="69785" cy="1661055"/>
              </a:xfrm>
              <a:prstGeom prst="rect">
                <a:avLst/>
              </a:prstGeom>
              <a:solidFill>
                <a:srgbClr val="D6D5D5"/>
              </a:solidFill>
              <a:ln w="12700" cap="flat">
                <a:solidFill>
                  <a:srgbClr val="FF0000"/>
                </a:solidFill>
                <a:miter lim="400000"/>
              </a:ln>
              <a:effectLst/>
            </p:spPr>
            <p:txBody>
              <a:bodyPr wrap="square" lIns="50800" tIns="50800" rIns="50800" bIns="50800" numCol="1" anchor="ctr">
                <a:noAutofit/>
              </a:bodyPr>
              <a:lstStyle/>
              <a:p>
                <a:pPr>
                  <a:defRPr sz="2200">
                    <a:solidFill>
                      <a:srgbClr val="FFFFFF"/>
                    </a:solidFill>
                    <a:latin typeface="+mn-lt"/>
                    <a:ea typeface="+mn-ea"/>
                    <a:cs typeface="+mn-cs"/>
                    <a:sym typeface="ヒラギノ角ゴ ProN W3"/>
                  </a:defRPr>
                </a:pPr>
                <a:endParaRPr dirty="0">
                  <a:solidFill>
                    <a:schemeClr val="bg1">
                      <a:lumMod val="85000"/>
                    </a:schemeClr>
                  </a:solidFill>
                  <a:latin typeface="Times New Roman" panose="02020603050405020304" pitchFamily="18" charset="0"/>
                  <a:cs typeface="Times New Roman" panose="02020603050405020304" pitchFamily="18" charset="0"/>
                </a:endParaRPr>
              </a:p>
            </p:txBody>
          </p:sp>
          <p:sp>
            <p:nvSpPr>
              <p:cNvPr id="16" name="四角形"/>
              <p:cNvSpPr/>
              <p:nvPr/>
            </p:nvSpPr>
            <p:spPr>
              <a:xfrm>
                <a:off x="3348407" y="3771900"/>
                <a:ext cx="84264" cy="1819011"/>
              </a:xfrm>
              <a:prstGeom prst="rect">
                <a:avLst/>
              </a:prstGeom>
              <a:solidFill>
                <a:srgbClr val="D6D5D5"/>
              </a:solidFill>
              <a:ln w="12700" cap="flat">
                <a:solidFill>
                  <a:srgbClr val="FF0000"/>
                </a:solidFill>
                <a:miter lim="400000"/>
              </a:ln>
              <a:effectLst/>
            </p:spPr>
            <p:txBody>
              <a:bodyPr wrap="square" lIns="50800" tIns="50800" rIns="50800" bIns="50800" numCol="1" anchor="ctr">
                <a:noAutofit/>
              </a:bodyPr>
              <a:lstStyle/>
              <a:p>
                <a:pPr>
                  <a:defRPr sz="2200">
                    <a:solidFill>
                      <a:srgbClr val="FFFFFF"/>
                    </a:solidFill>
                    <a:latin typeface="+mn-lt"/>
                    <a:ea typeface="+mn-ea"/>
                    <a:cs typeface="+mn-cs"/>
                    <a:sym typeface="ヒラギノ角ゴ ProN W3"/>
                  </a:defRPr>
                </a:pPr>
                <a:endParaRPr dirty="0">
                  <a:solidFill>
                    <a:schemeClr val="bg1">
                      <a:lumMod val="85000"/>
                    </a:schemeClr>
                  </a:solidFill>
                  <a:latin typeface="Times New Roman" panose="02020603050405020304" pitchFamily="18" charset="0"/>
                  <a:cs typeface="Times New Roman" panose="02020603050405020304" pitchFamily="18" charset="0"/>
                </a:endParaRPr>
              </a:p>
            </p:txBody>
          </p:sp>
          <p:sp>
            <p:nvSpPr>
              <p:cNvPr id="17" name="四角形"/>
              <p:cNvSpPr/>
              <p:nvPr/>
            </p:nvSpPr>
            <p:spPr>
              <a:xfrm>
                <a:off x="3111340" y="5573977"/>
                <a:ext cx="84264" cy="406401"/>
              </a:xfrm>
              <a:prstGeom prst="rect">
                <a:avLst/>
              </a:prstGeom>
              <a:solidFill>
                <a:srgbClr val="D6D5D5"/>
              </a:solidFill>
              <a:ln w="12700" cap="flat">
                <a:solidFill>
                  <a:srgbClr val="FF0000"/>
                </a:solidFill>
                <a:miter lim="400000"/>
              </a:ln>
              <a:effectLst/>
            </p:spPr>
            <p:txBody>
              <a:bodyPr wrap="square" lIns="50800" tIns="50800" rIns="50800" bIns="50800" numCol="1" anchor="ctr">
                <a:noAutofit/>
              </a:bodyPr>
              <a:lstStyle/>
              <a:p>
                <a:pPr>
                  <a:defRPr sz="2200">
                    <a:solidFill>
                      <a:srgbClr val="FFFFFF"/>
                    </a:solidFill>
                    <a:latin typeface="+mn-lt"/>
                    <a:ea typeface="+mn-ea"/>
                    <a:cs typeface="+mn-cs"/>
                    <a:sym typeface="ヒラギノ角ゴ ProN W3"/>
                  </a:defRPr>
                </a:pPr>
                <a:endParaRPr dirty="0">
                  <a:solidFill>
                    <a:schemeClr val="bg1">
                      <a:lumMod val="85000"/>
                    </a:schemeClr>
                  </a:solidFill>
                  <a:latin typeface="Times New Roman" panose="02020603050405020304" pitchFamily="18" charset="0"/>
                  <a:cs typeface="Times New Roman" panose="02020603050405020304" pitchFamily="18" charset="0"/>
                </a:endParaRPr>
              </a:p>
            </p:txBody>
          </p:sp>
          <p:sp>
            <p:nvSpPr>
              <p:cNvPr id="18" name="四角形"/>
              <p:cNvSpPr/>
              <p:nvPr/>
            </p:nvSpPr>
            <p:spPr>
              <a:xfrm rot="5400000">
                <a:off x="3263244" y="5498273"/>
                <a:ext cx="84264" cy="236075"/>
              </a:xfrm>
              <a:prstGeom prst="rect">
                <a:avLst/>
              </a:prstGeom>
              <a:solidFill>
                <a:srgbClr val="D6D5D5"/>
              </a:solidFill>
              <a:ln w="12700" cap="flat">
                <a:solidFill>
                  <a:srgbClr val="FF0000"/>
                </a:solidFill>
                <a:miter lim="400000"/>
              </a:ln>
              <a:effectLst/>
            </p:spPr>
            <p:txBody>
              <a:bodyPr wrap="square" lIns="50800" tIns="50800" rIns="50800" bIns="50800" numCol="1" anchor="ctr">
                <a:noAutofit/>
              </a:bodyPr>
              <a:lstStyle/>
              <a:p>
                <a:pPr>
                  <a:defRPr sz="2200">
                    <a:solidFill>
                      <a:srgbClr val="FFFFFF"/>
                    </a:solidFill>
                    <a:latin typeface="+mn-lt"/>
                    <a:ea typeface="+mn-ea"/>
                    <a:cs typeface="+mn-cs"/>
                    <a:sym typeface="ヒラギノ角ゴ ProN W3"/>
                  </a:defRPr>
                </a:pPr>
                <a:endParaRPr dirty="0">
                  <a:solidFill>
                    <a:schemeClr val="bg1">
                      <a:lumMod val="85000"/>
                    </a:schemeClr>
                  </a:solidFill>
                  <a:latin typeface="Times New Roman" panose="02020603050405020304" pitchFamily="18" charset="0"/>
                  <a:cs typeface="Times New Roman" panose="02020603050405020304" pitchFamily="18" charset="0"/>
                </a:endParaRPr>
              </a:p>
            </p:txBody>
          </p:sp>
          <p:sp>
            <p:nvSpPr>
              <p:cNvPr id="19" name="四角形"/>
              <p:cNvSpPr/>
              <p:nvPr/>
            </p:nvSpPr>
            <p:spPr>
              <a:xfrm rot="5400000">
                <a:off x="1572027" y="4391256"/>
                <a:ext cx="84264" cy="3144375"/>
              </a:xfrm>
              <a:prstGeom prst="rect">
                <a:avLst/>
              </a:prstGeom>
              <a:solidFill>
                <a:srgbClr val="D6D5D5"/>
              </a:solidFill>
              <a:ln w="12700" cap="flat">
                <a:solidFill>
                  <a:srgbClr val="FF0000"/>
                </a:solidFill>
                <a:miter lim="400000"/>
              </a:ln>
              <a:effectLst/>
            </p:spPr>
            <p:txBody>
              <a:bodyPr wrap="square" lIns="50800" tIns="50800" rIns="50800" bIns="50800" numCol="1" anchor="ctr">
                <a:noAutofit/>
              </a:bodyPr>
              <a:lstStyle/>
              <a:p>
                <a:pPr>
                  <a:defRPr sz="2200">
                    <a:solidFill>
                      <a:srgbClr val="FFFFFF"/>
                    </a:solidFill>
                    <a:latin typeface="+mn-lt"/>
                    <a:ea typeface="+mn-ea"/>
                    <a:cs typeface="+mn-cs"/>
                    <a:sym typeface="ヒラギノ角ゴ ProN W3"/>
                  </a:defRPr>
                </a:pPr>
                <a:endParaRPr dirty="0">
                  <a:solidFill>
                    <a:schemeClr val="bg1">
                      <a:lumMod val="85000"/>
                    </a:schemeClr>
                  </a:solidFill>
                  <a:latin typeface="Times New Roman" panose="02020603050405020304" pitchFamily="18" charset="0"/>
                  <a:cs typeface="Times New Roman" panose="02020603050405020304" pitchFamily="18" charset="0"/>
                </a:endParaRPr>
              </a:p>
            </p:txBody>
          </p:sp>
          <p:sp>
            <p:nvSpPr>
              <p:cNvPr id="20" name="四角形"/>
              <p:cNvSpPr/>
              <p:nvPr/>
            </p:nvSpPr>
            <p:spPr>
              <a:xfrm rot="5400000">
                <a:off x="3648680" y="3445107"/>
                <a:ext cx="84264" cy="693275"/>
              </a:xfrm>
              <a:prstGeom prst="rect">
                <a:avLst/>
              </a:prstGeom>
              <a:solidFill>
                <a:srgbClr val="D6D5D5"/>
              </a:solidFill>
              <a:ln w="12700" cap="flat">
                <a:solidFill>
                  <a:srgbClr val="FF0000"/>
                </a:solidFill>
                <a:miter lim="400000"/>
              </a:ln>
              <a:effectLst/>
            </p:spPr>
            <p:txBody>
              <a:bodyPr wrap="square" lIns="50800" tIns="50800" rIns="50800" bIns="50800" numCol="1" anchor="ctr">
                <a:noAutofit/>
              </a:bodyPr>
              <a:lstStyle/>
              <a:p>
                <a:pPr>
                  <a:defRPr sz="2200">
                    <a:solidFill>
                      <a:srgbClr val="FFFFFF"/>
                    </a:solidFill>
                    <a:latin typeface="+mn-lt"/>
                    <a:ea typeface="+mn-ea"/>
                    <a:cs typeface="+mn-cs"/>
                    <a:sym typeface="ヒラギノ角ゴ ProN W3"/>
                  </a:defRPr>
                </a:pPr>
                <a:endParaRPr dirty="0">
                  <a:solidFill>
                    <a:schemeClr val="bg1">
                      <a:lumMod val="85000"/>
                    </a:schemeClr>
                  </a:solidFill>
                  <a:latin typeface="Times New Roman" panose="02020603050405020304" pitchFamily="18" charset="0"/>
                  <a:cs typeface="Times New Roman" panose="02020603050405020304" pitchFamily="18" charset="0"/>
                </a:endParaRPr>
              </a:p>
            </p:txBody>
          </p:sp>
          <p:sp>
            <p:nvSpPr>
              <p:cNvPr id="21" name="四角形"/>
              <p:cNvSpPr/>
              <p:nvPr/>
            </p:nvSpPr>
            <p:spPr>
              <a:xfrm rot="5400000">
                <a:off x="3648680" y="562868"/>
                <a:ext cx="84264" cy="693275"/>
              </a:xfrm>
              <a:prstGeom prst="rect">
                <a:avLst/>
              </a:prstGeom>
              <a:solidFill>
                <a:srgbClr val="D6D5D5"/>
              </a:solidFill>
              <a:ln w="12700" cap="flat">
                <a:solidFill>
                  <a:srgbClr val="FF0000"/>
                </a:solidFill>
                <a:miter lim="400000"/>
              </a:ln>
              <a:effectLst/>
            </p:spPr>
            <p:txBody>
              <a:bodyPr wrap="square" lIns="50800" tIns="50800" rIns="50800" bIns="50800" numCol="1" anchor="ctr">
                <a:noAutofit/>
              </a:bodyPr>
              <a:lstStyle/>
              <a:p>
                <a:pPr>
                  <a:defRPr sz="2200">
                    <a:solidFill>
                      <a:srgbClr val="FFFFFF"/>
                    </a:solidFill>
                    <a:latin typeface="+mn-lt"/>
                    <a:ea typeface="+mn-ea"/>
                    <a:cs typeface="+mn-cs"/>
                    <a:sym typeface="ヒラギノ角ゴ ProN W3"/>
                  </a:defRPr>
                </a:pPr>
                <a:endParaRPr dirty="0">
                  <a:solidFill>
                    <a:schemeClr val="bg1">
                      <a:lumMod val="85000"/>
                    </a:schemeClr>
                  </a:solidFill>
                  <a:latin typeface="Times New Roman" panose="02020603050405020304" pitchFamily="18" charset="0"/>
                  <a:cs typeface="Times New Roman" panose="02020603050405020304" pitchFamily="18" charset="0"/>
                </a:endParaRPr>
              </a:p>
            </p:txBody>
          </p:sp>
          <p:sp>
            <p:nvSpPr>
              <p:cNvPr id="22" name="四角形"/>
              <p:cNvSpPr/>
              <p:nvPr/>
            </p:nvSpPr>
            <p:spPr>
              <a:xfrm rot="5400000">
                <a:off x="4247494" y="4391256"/>
                <a:ext cx="84264" cy="3144375"/>
              </a:xfrm>
              <a:prstGeom prst="rect">
                <a:avLst/>
              </a:prstGeom>
              <a:solidFill>
                <a:srgbClr val="D6D5D5"/>
              </a:solidFill>
              <a:ln w="12700" cap="flat">
                <a:solidFill>
                  <a:srgbClr val="FF0000"/>
                </a:solidFill>
                <a:miter lim="400000"/>
              </a:ln>
              <a:effectLst/>
            </p:spPr>
            <p:txBody>
              <a:bodyPr wrap="square" lIns="50800" tIns="50800" rIns="50800" bIns="50800" numCol="1" anchor="ctr">
                <a:noAutofit/>
              </a:bodyPr>
              <a:lstStyle/>
              <a:p>
                <a:pPr>
                  <a:defRPr sz="2200">
                    <a:solidFill>
                      <a:srgbClr val="FFFFFF"/>
                    </a:solidFill>
                    <a:latin typeface="+mn-lt"/>
                    <a:ea typeface="+mn-ea"/>
                    <a:cs typeface="+mn-cs"/>
                    <a:sym typeface="ヒラギノ角ゴ ProN W3"/>
                  </a:defRPr>
                </a:pPr>
                <a:endParaRPr dirty="0">
                  <a:solidFill>
                    <a:schemeClr val="bg1">
                      <a:lumMod val="85000"/>
                    </a:schemeClr>
                  </a:solidFill>
                  <a:latin typeface="Times New Roman" panose="02020603050405020304" pitchFamily="18" charset="0"/>
                  <a:cs typeface="Times New Roman" panose="02020603050405020304" pitchFamily="18" charset="0"/>
                </a:endParaRPr>
              </a:p>
            </p:txBody>
          </p:sp>
        </p:grpSp>
      </p:grpSp>
      <p:pic>
        <p:nvPicPr>
          <p:cNvPr id="23" name="イメージ" descr="イメージ"/>
          <p:cNvPicPr>
            <a:picLocks noChangeAspect="1"/>
          </p:cNvPicPr>
          <p:nvPr/>
        </p:nvPicPr>
        <p:blipFill>
          <a:blip r:embed="rId4">
            <a:extLst/>
          </a:blip>
          <a:stretch>
            <a:fillRect/>
          </a:stretch>
        </p:blipFill>
        <p:spPr>
          <a:xfrm>
            <a:off x="6857431" y="1499691"/>
            <a:ext cx="4406212" cy="3304659"/>
          </a:xfrm>
          <a:prstGeom prst="rect">
            <a:avLst/>
          </a:prstGeom>
          <a:ln w="12700">
            <a:miter lim="400000"/>
          </a:ln>
        </p:spPr>
      </p:pic>
      <p:cxnSp>
        <p:nvCxnSpPr>
          <p:cNvPr id="3" name="直線矢印コネクタ 2"/>
          <p:cNvCxnSpPr/>
          <p:nvPr/>
        </p:nvCxnSpPr>
        <p:spPr>
          <a:xfrm flipH="1" flipV="1">
            <a:off x="5810596" y="3607724"/>
            <a:ext cx="1471353" cy="46551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正方形/長方形 23"/>
          <p:cNvSpPr/>
          <p:nvPr/>
        </p:nvSpPr>
        <p:spPr>
          <a:xfrm>
            <a:off x="2706821" y="2607972"/>
            <a:ext cx="3294967" cy="6107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Times New Roman" panose="02020603050405020304" pitchFamily="18" charset="0"/>
              <a:cs typeface="Times New Roman" panose="02020603050405020304" pitchFamily="18" charset="0"/>
            </a:endParaRPr>
          </a:p>
        </p:txBody>
      </p:sp>
      <p:sp>
        <p:nvSpPr>
          <p:cNvPr id="25" name="テキスト ボックス 24"/>
          <p:cNvSpPr txBox="1"/>
          <p:nvPr/>
        </p:nvSpPr>
        <p:spPr>
          <a:xfrm>
            <a:off x="2706821" y="2071048"/>
            <a:ext cx="1082348" cy="523220"/>
          </a:xfrm>
          <a:prstGeom prst="rect">
            <a:avLst/>
          </a:prstGeom>
          <a:noFill/>
          <a:ln>
            <a:solidFill>
              <a:srgbClr val="FF0000"/>
            </a:solidFill>
          </a:ln>
        </p:spPr>
        <p:txBody>
          <a:bodyPr wrap="none" rtlCol="0">
            <a:spAutoFit/>
          </a:bodyPr>
          <a:lstStyle/>
          <a:p>
            <a:r>
              <a:rPr kumimoji="1" lang="en-US" altLang="ja-JP" sz="2800" dirty="0">
                <a:solidFill>
                  <a:srgbClr val="FF0000"/>
                </a:solidFill>
                <a:latin typeface="Times New Roman" panose="02020603050405020304" pitchFamily="18" charset="0"/>
                <a:cs typeface="Times New Roman" panose="02020603050405020304" pitchFamily="18" charset="0"/>
              </a:rPr>
              <a:t>LEBT</a:t>
            </a:r>
            <a:endParaRPr kumimoji="1" lang="ja-JP" altLang="en-US" sz="2800" dirty="0">
              <a:solidFill>
                <a:srgbClr val="FF0000"/>
              </a:solidFill>
              <a:latin typeface="Times New Roman" panose="02020603050405020304" pitchFamily="18" charset="0"/>
              <a:cs typeface="Times New Roman" panose="02020603050405020304" pitchFamily="18" charset="0"/>
            </a:endParaRPr>
          </a:p>
        </p:txBody>
      </p:sp>
      <p:sp>
        <p:nvSpPr>
          <p:cNvPr id="2" name="テキスト ボックス 1"/>
          <p:cNvSpPr txBox="1"/>
          <p:nvPr/>
        </p:nvSpPr>
        <p:spPr>
          <a:xfrm>
            <a:off x="3000115" y="542574"/>
            <a:ext cx="6034088" cy="523220"/>
          </a:xfrm>
          <a:prstGeom prst="rect">
            <a:avLst/>
          </a:prstGeom>
          <a:noFill/>
        </p:spPr>
        <p:txBody>
          <a:bodyPr wrap="none" rtlCol="0">
            <a:spAutoFit/>
          </a:bodyPr>
          <a:lstStyle/>
          <a:p>
            <a:r>
              <a:rPr kumimoji="1" lang="en-US" altLang="ja-JP" sz="2800" dirty="0">
                <a:latin typeface="Times New Roman" panose="02020603050405020304" pitchFamily="18" charset="0"/>
                <a:cs typeface="Times New Roman" panose="02020603050405020304" pitchFamily="18" charset="0"/>
              </a:rPr>
              <a:t>Low Energy Beam Transport (LEBT) (I)</a:t>
            </a:r>
            <a:endParaRPr kumimoji="1" lang="ja-JP" altLang="en-US" sz="2800" dirty="0">
              <a:latin typeface="Times New Roman" panose="02020603050405020304" pitchFamily="18" charset="0"/>
              <a:cs typeface="Times New Roman" panose="02020603050405020304" pitchFamily="18" charset="0"/>
            </a:endParaRPr>
          </a:p>
        </p:txBody>
      </p:sp>
      <p:grpSp>
        <p:nvGrpSpPr>
          <p:cNvPr id="26" name="グループ化 25">
            <a:extLst>
              <a:ext uri="{FF2B5EF4-FFF2-40B4-BE49-F238E27FC236}">
                <a16:creationId xmlns:a16="http://schemas.microsoft.com/office/drawing/2014/main" id="{ED759F03-8830-4C49-B944-6A4673F50877}"/>
              </a:ext>
            </a:extLst>
          </p:cNvPr>
          <p:cNvGrpSpPr/>
          <p:nvPr/>
        </p:nvGrpSpPr>
        <p:grpSpPr>
          <a:xfrm>
            <a:off x="7234662" y="6291397"/>
            <a:ext cx="4754137" cy="338554"/>
            <a:chOff x="7234663" y="6291397"/>
            <a:chExt cx="4167478" cy="338554"/>
          </a:xfrm>
        </p:grpSpPr>
        <p:sp>
          <p:nvSpPr>
            <p:cNvPr id="27" name="正方形/長方形 26">
              <a:extLst>
                <a:ext uri="{FF2B5EF4-FFF2-40B4-BE49-F238E27FC236}">
                  <a16:creationId xmlns:a16="http://schemas.microsoft.com/office/drawing/2014/main" id="{4C6546B2-37C1-4DAC-9CC7-7CC8E78A3056}"/>
                </a:ext>
              </a:extLst>
            </p:cNvPr>
            <p:cNvSpPr/>
            <p:nvPr/>
          </p:nvSpPr>
          <p:spPr>
            <a:xfrm>
              <a:off x="7496061" y="6291397"/>
              <a:ext cx="3906080" cy="338554"/>
            </a:xfrm>
            <a:prstGeom prst="rect">
              <a:avLst/>
            </a:prstGeom>
          </p:spPr>
          <p:txBody>
            <a:bodyPr wrap="square">
              <a:spAutoFit/>
            </a:bodyPr>
            <a:lstStyle/>
            <a:p>
              <a:pPr algn="just">
                <a:spcAft>
                  <a:spcPts val="0"/>
                </a:spcAft>
              </a:pPr>
              <a:r>
                <a:rPr lang="en-US" altLang="ja-JP" sz="1600" b="1" dirty="0">
                  <a:effectLst/>
                  <a:latin typeface="Times New Roman" panose="02020603050405020304" pitchFamily="18" charset="0"/>
                  <a:ea typeface="DengXian" panose="02010600030101010101" pitchFamily="2" charset="-122"/>
                  <a:cs typeface="Times New Roman" panose="02020603050405020304" pitchFamily="18" charset="0"/>
                </a:rPr>
                <a:t>Cyclotron 2022 (Dec. 5-9, 2022, Beijing, China)</a:t>
              </a:r>
              <a:endParaRPr lang="ja-JP" altLang="ja-JP" sz="1600" b="1" dirty="0">
                <a:effectLst/>
                <a:latin typeface="Times New Roman" panose="02020603050405020304" pitchFamily="18" charset="0"/>
                <a:ea typeface="DengXian" panose="02010600030101010101" pitchFamily="2" charset="-122"/>
                <a:cs typeface="Times New Roman" panose="02020603050405020304" pitchFamily="18" charset="0"/>
              </a:endParaRPr>
            </a:p>
          </p:txBody>
        </p:sp>
        <p:pic>
          <p:nvPicPr>
            <p:cNvPr id="28" name="図 27">
              <a:extLst>
                <a:ext uri="{FF2B5EF4-FFF2-40B4-BE49-F238E27FC236}">
                  <a16:creationId xmlns:a16="http://schemas.microsoft.com/office/drawing/2014/main" id="{51A2786E-1455-465F-830F-9771883D57C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4663" y="6321555"/>
              <a:ext cx="261398" cy="278238"/>
            </a:xfrm>
            <a:prstGeom prst="rect">
              <a:avLst/>
            </a:prstGeom>
            <a:solidFill>
              <a:schemeClr val="accent6">
                <a:lumMod val="60000"/>
                <a:lumOff val="40000"/>
              </a:schemeClr>
            </a:solidFill>
          </p:spPr>
        </p:pic>
      </p:grpSp>
    </p:spTree>
    <p:extLst>
      <p:ext uri="{BB962C8B-B14F-4D97-AF65-F5344CB8AC3E}">
        <p14:creationId xmlns:p14="http://schemas.microsoft.com/office/powerpoint/2010/main" val="538043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427" y="748278"/>
            <a:ext cx="1453513" cy="387604"/>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pic>
      <p:cxnSp>
        <p:nvCxnSpPr>
          <p:cNvPr id="5" name="直線コネクタ 4"/>
          <p:cNvCxnSpPr/>
          <p:nvPr/>
        </p:nvCxnSpPr>
        <p:spPr>
          <a:xfrm flipV="1">
            <a:off x="93427" y="1135882"/>
            <a:ext cx="11895373" cy="37681"/>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130881" y="5032706"/>
            <a:ext cx="6733088" cy="523220"/>
          </a:xfrm>
          <a:prstGeom prst="rect">
            <a:avLst/>
          </a:prstGeom>
          <a:solidFill>
            <a:schemeClr val="bg1"/>
          </a:solidFill>
          <a:ln w="28575">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(I)Synthesizing new elements(Z=119,120….)</a:t>
            </a:r>
            <a:endParaRPr kumimoji="1" lang="ja-JP"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pic>
        <p:nvPicPr>
          <p:cNvPr id="13" name="イメージ" descr="イメージ"/>
          <p:cNvPicPr>
            <a:picLocks noChangeAspect="1"/>
          </p:cNvPicPr>
          <p:nvPr/>
        </p:nvPicPr>
        <p:blipFill>
          <a:blip r:embed="rId3">
            <a:extLst/>
          </a:blip>
          <a:stretch>
            <a:fillRect/>
          </a:stretch>
        </p:blipFill>
        <p:spPr>
          <a:xfrm>
            <a:off x="412194" y="1670899"/>
            <a:ext cx="6451775" cy="2420541"/>
          </a:xfrm>
          <a:prstGeom prst="rect">
            <a:avLst/>
          </a:prstGeom>
          <a:ln w="12700">
            <a:miter lim="400000"/>
          </a:ln>
        </p:spPr>
      </p:pic>
      <p:sp>
        <p:nvSpPr>
          <p:cNvPr id="2" name="右矢印 1"/>
          <p:cNvSpPr/>
          <p:nvPr/>
        </p:nvSpPr>
        <p:spPr>
          <a:xfrm rot="5400000">
            <a:off x="1664256" y="4187203"/>
            <a:ext cx="1383583" cy="1869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14" name="右矢印 13"/>
          <p:cNvSpPr/>
          <p:nvPr/>
        </p:nvSpPr>
        <p:spPr>
          <a:xfrm rot="5400000">
            <a:off x="1692479" y="3729035"/>
            <a:ext cx="2299919" cy="1869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3" name="テキスト ボックス 2"/>
          <p:cNvSpPr txBox="1"/>
          <p:nvPr/>
        </p:nvSpPr>
        <p:spPr>
          <a:xfrm>
            <a:off x="130881" y="4230413"/>
            <a:ext cx="2419252" cy="461665"/>
          </a:xfrm>
          <a:prstGeom prst="rect">
            <a:avLst/>
          </a:prstGeom>
          <a:solidFill>
            <a:schemeClr val="bg1"/>
          </a:solidFill>
          <a:ln w="28575">
            <a:solidFill>
              <a:srgbClr val="FF000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Metallic ion beam</a:t>
            </a:r>
            <a:endParaRPr kumimoji="1" lang="ja-JP"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16" name="右矢印 15"/>
          <p:cNvSpPr/>
          <p:nvPr/>
        </p:nvSpPr>
        <p:spPr>
          <a:xfrm rot="16200000">
            <a:off x="1395224" y="3046628"/>
            <a:ext cx="752511" cy="1546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8" name="テキスト ボックス 7"/>
          <p:cNvSpPr txBox="1"/>
          <p:nvPr/>
        </p:nvSpPr>
        <p:spPr>
          <a:xfrm>
            <a:off x="2649252" y="4230413"/>
            <a:ext cx="1977657" cy="461665"/>
          </a:xfrm>
          <a:prstGeom prst="rect">
            <a:avLst/>
          </a:prstGeom>
          <a:solidFill>
            <a:schemeClr val="bg1"/>
          </a:solidFill>
          <a:ln w="28575">
            <a:solidFill>
              <a:srgbClr val="FF000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Ti, V, Cr…..)</a:t>
            </a:r>
            <a:endParaRPr kumimoji="1" lang="ja-JP"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17" name="テキスト ボックス 16"/>
          <p:cNvSpPr txBox="1"/>
          <p:nvPr/>
        </p:nvSpPr>
        <p:spPr>
          <a:xfrm>
            <a:off x="3202608" y="467326"/>
            <a:ext cx="593412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II. Synthesis of Super-heavy elements</a:t>
            </a:r>
            <a:endParaRPr kumimoji="1" lang="ja-JP"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19" name="テキスト ボックス 18"/>
          <p:cNvSpPr txBox="1"/>
          <p:nvPr/>
        </p:nvSpPr>
        <p:spPr>
          <a:xfrm>
            <a:off x="9506447" y="2179805"/>
            <a:ext cx="263908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V+Cm</a:t>
            </a:r>
            <a:r>
              <a:rPr kumimoji="1"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a:t>
            </a:r>
            <a:r>
              <a:rPr kumimoji="1"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Z=119(Super heavy element)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Small production cross section</a:t>
            </a:r>
            <a:endParaRPr lang="en-US" altLang="ja-JP"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Need intense beam</a:t>
            </a:r>
          </a:p>
        </p:txBody>
      </p:sp>
      <p:grpSp>
        <p:nvGrpSpPr>
          <p:cNvPr id="22" name="グループ化 21">
            <a:extLst>
              <a:ext uri="{FF2B5EF4-FFF2-40B4-BE49-F238E27FC236}">
                <a16:creationId xmlns:a16="http://schemas.microsoft.com/office/drawing/2014/main" id="{BA45EC40-55D8-4A2A-BF6C-AACAE06579F2}"/>
              </a:ext>
            </a:extLst>
          </p:cNvPr>
          <p:cNvGrpSpPr/>
          <p:nvPr/>
        </p:nvGrpSpPr>
        <p:grpSpPr>
          <a:xfrm>
            <a:off x="7391681" y="6361359"/>
            <a:ext cx="4597119" cy="338554"/>
            <a:chOff x="7234663" y="6291397"/>
            <a:chExt cx="4597119" cy="338554"/>
          </a:xfrm>
        </p:grpSpPr>
        <p:sp>
          <p:nvSpPr>
            <p:cNvPr id="23" name="正方形/長方形 22">
              <a:extLst>
                <a:ext uri="{FF2B5EF4-FFF2-40B4-BE49-F238E27FC236}">
                  <a16:creationId xmlns:a16="http://schemas.microsoft.com/office/drawing/2014/main" id="{5E612180-452C-44FA-BA3D-ED76A1050ED5}"/>
                </a:ext>
              </a:extLst>
            </p:cNvPr>
            <p:cNvSpPr/>
            <p:nvPr/>
          </p:nvSpPr>
          <p:spPr>
            <a:xfrm>
              <a:off x="7496061" y="6291397"/>
              <a:ext cx="4335721" cy="338554"/>
            </a:xfrm>
            <a:prstGeom prst="rect">
              <a:avLst/>
            </a:prstGeom>
          </p:spPr>
          <p:txBody>
            <a:bodyPr wrap="square">
              <a:spAutoFit/>
            </a:bodyPr>
            <a:lstStyle/>
            <a:p>
              <a:pPr algn="just">
                <a:spcAft>
                  <a:spcPts val="0"/>
                </a:spcAft>
              </a:pPr>
              <a:r>
                <a:rPr lang="en-US" altLang="ja-JP" sz="1600" b="1" dirty="0">
                  <a:effectLst/>
                  <a:latin typeface="Times New Roman" panose="02020603050405020304" pitchFamily="18" charset="0"/>
                  <a:ea typeface="DengXian" panose="02010600030101010101" pitchFamily="2" charset="-122"/>
                  <a:cs typeface="Times New Roman" panose="02020603050405020304" pitchFamily="18" charset="0"/>
                </a:rPr>
                <a:t>Cyclotron 2022 (Dec. 5-9, 2022, Beijing, China)</a:t>
              </a:r>
              <a:endParaRPr lang="ja-JP" altLang="ja-JP" sz="1600" b="1" dirty="0">
                <a:effectLst/>
                <a:latin typeface="Times New Roman" panose="02020603050405020304" pitchFamily="18" charset="0"/>
                <a:ea typeface="DengXian" panose="02010600030101010101" pitchFamily="2" charset="-122"/>
                <a:cs typeface="Times New Roman" panose="02020603050405020304" pitchFamily="18" charset="0"/>
              </a:endParaRPr>
            </a:p>
          </p:txBody>
        </p:sp>
        <p:pic>
          <p:nvPicPr>
            <p:cNvPr id="24" name="図 23">
              <a:extLst>
                <a:ext uri="{FF2B5EF4-FFF2-40B4-BE49-F238E27FC236}">
                  <a16:creationId xmlns:a16="http://schemas.microsoft.com/office/drawing/2014/main" id="{F4AA55D0-4C0C-4F1F-B4D5-850C659A22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663" y="6321555"/>
              <a:ext cx="261398" cy="278238"/>
            </a:xfrm>
            <a:prstGeom prst="rect">
              <a:avLst/>
            </a:prstGeom>
            <a:solidFill>
              <a:schemeClr val="accent6">
                <a:lumMod val="60000"/>
                <a:lumOff val="40000"/>
              </a:schemeClr>
            </a:solidFill>
          </p:spPr>
        </p:pic>
      </p:grpSp>
      <p:sp>
        <p:nvSpPr>
          <p:cNvPr id="27" name="テキスト ボックス 26">
            <a:extLst>
              <a:ext uri="{FF2B5EF4-FFF2-40B4-BE49-F238E27FC236}">
                <a16:creationId xmlns:a16="http://schemas.microsoft.com/office/drawing/2014/main" id="{16C02FE8-E50D-4C32-BF46-0D53FADD54CE}"/>
              </a:ext>
            </a:extLst>
          </p:cNvPr>
          <p:cNvSpPr txBox="1"/>
          <p:nvPr/>
        </p:nvSpPr>
        <p:spPr>
          <a:xfrm>
            <a:off x="88841" y="5752787"/>
            <a:ext cx="7091044" cy="830997"/>
          </a:xfrm>
          <a:prstGeom prst="rect">
            <a:avLst/>
          </a:prstGeom>
          <a:solidFill>
            <a:schemeClr val="bg1"/>
          </a:solidFill>
          <a:ln w="28575">
            <a:solidFill>
              <a:srgbClr val="FF000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30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48</a:t>
            </a:r>
            <a:r>
              <a:rPr kumimoji="1" lang="en-US" altLang="ja-JP"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Ca</a:t>
            </a:r>
            <a:r>
              <a:rPr kumimoji="1" lang="en-US" altLang="ja-JP" sz="2400" b="0" i="0" u="none" strike="noStrike" kern="1200" cap="none" spc="0" normalizeH="0" baseline="30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16+ </a:t>
            </a:r>
            <a:r>
              <a:rPr kumimoji="1" lang="en-US" altLang="ja-JP"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for RIKEN RIBF</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30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50</a:t>
            </a:r>
            <a:r>
              <a:rPr kumimoji="1" lang="en-US" altLang="ja-JP"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Ti</a:t>
            </a:r>
            <a:r>
              <a:rPr kumimoji="1" lang="en-US" altLang="ja-JP" sz="2400" b="0" i="0" u="none" strike="noStrike" kern="1200" cap="none" spc="0" normalizeH="0" baseline="30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13+</a:t>
            </a:r>
            <a:r>
              <a:rPr kumimoji="1" lang="en-US" altLang="ja-JP"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a:t>
            </a:r>
            <a:r>
              <a:rPr kumimoji="1" lang="en-US" altLang="ja-JP" sz="2400" b="0" i="0" u="none" strike="noStrike" kern="1200" cap="none" spc="0" normalizeH="0" baseline="30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51</a:t>
            </a:r>
            <a:r>
              <a:rPr kumimoji="1" lang="en-US" altLang="ja-JP"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V</a:t>
            </a:r>
            <a:r>
              <a:rPr kumimoji="1" lang="en-US" altLang="ja-JP" sz="2400" b="0" i="0" u="none" strike="noStrike" kern="1200" cap="none" spc="0" normalizeH="0" baseline="30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13+</a:t>
            </a:r>
            <a:r>
              <a:rPr kumimoji="1" lang="en-US" altLang="ja-JP"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etc for synthesis of super-heavy elements</a:t>
            </a:r>
            <a:endParaRPr kumimoji="1" lang="ja-JP"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pic>
        <p:nvPicPr>
          <p:cNvPr id="7" name="図 6">
            <a:extLst>
              <a:ext uri="{FF2B5EF4-FFF2-40B4-BE49-F238E27FC236}">
                <a16:creationId xmlns:a16="http://schemas.microsoft.com/office/drawing/2014/main" id="{D9C0F84C-A672-4400-B08E-09C324818E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02228" y="1237568"/>
            <a:ext cx="2565960" cy="4653948"/>
          </a:xfrm>
          <a:prstGeom prst="rect">
            <a:avLst/>
          </a:prstGeom>
        </p:spPr>
      </p:pic>
      <p:sp>
        <p:nvSpPr>
          <p:cNvPr id="9" name="テキスト ボックス 8">
            <a:extLst>
              <a:ext uri="{FF2B5EF4-FFF2-40B4-BE49-F238E27FC236}">
                <a16:creationId xmlns:a16="http://schemas.microsoft.com/office/drawing/2014/main" id="{129C8792-1DE0-48C6-BCD0-8B7FB4D0A33C}"/>
              </a:ext>
            </a:extLst>
          </p:cNvPr>
          <p:cNvSpPr txBox="1"/>
          <p:nvPr/>
        </p:nvSpPr>
        <p:spPr>
          <a:xfrm>
            <a:off x="8417169" y="5877041"/>
            <a:ext cx="3057440" cy="307777"/>
          </a:xfrm>
          <a:prstGeom prst="rect">
            <a:avLst/>
          </a:prstGeom>
          <a:noFill/>
        </p:spPr>
        <p:txBody>
          <a:bodyPr wrap="none" rtlCol="0">
            <a:spAutoFit/>
          </a:bodyPr>
          <a:lstStyle/>
          <a:p>
            <a:r>
              <a:rPr lang="en-US" altLang="ja-JP" sz="1400" dirty="0">
                <a:latin typeface="Times New Roman" panose="02020603050405020304" pitchFamily="18" charset="0"/>
                <a:cs typeface="Times New Roman" panose="02020603050405020304" pitchFamily="18" charset="0"/>
              </a:rPr>
              <a:t>M. Tanaka et al, JPSJ 91, 084201(2022)</a:t>
            </a:r>
            <a:endParaRPr kumimoji="1" lang="ja-JP" altLang="en-US" sz="1400" dirty="0">
              <a:latin typeface="Times New Roman" panose="02020603050405020304" pitchFamily="18" charset="0"/>
              <a:cs typeface="Times New Roman" panose="02020603050405020304" pitchFamily="18" charset="0"/>
            </a:endParaRPr>
          </a:p>
        </p:txBody>
      </p:sp>
      <p:sp>
        <p:nvSpPr>
          <p:cNvPr id="6" name="テキスト ボックス 5">
            <a:extLst>
              <a:ext uri="{FF2B5EF4-FFF2-40B4-BE49-F238E27FC236}">
                <a16:creationId xmlns:a16="http://schemas.microsoft.com/office/drawing/2014/main" id="{9277B09C-1424-4D4A-B16A-4873A70D789E}"/>
              </a:ext>
            </a:extLst>
          </p:cNvPr>
          <p:cNvSpPr txBox="1"/>
          <p:nvPr/>
        </p:nvSpPr>
        <p:spPr>
          <a:xfrm>
            <a:off x="130881" y="1486233"/>
            <a:ext cx="2578463" cy="369332"/>
          </a:xfrm>
          <a:prstGeom prst="rect">
            <a:avLst/>
          </a:prstGeom>
          <a:noFill/>
          <a:ln w="19050">
            <a:solidFill>
              <a:srgbClr val="FF0000"/>
            </a:solidFill>
          </a:ln>
        </p:spPr>
        <p:txBody>
          <a:bodyPr wrap="none" rtlCol="0">
            <a:spAutoFit/>
          </a:bodyPr>
          <a:lstStyle/>
          <a:p>
            <a:r>
              <a:rPr kumimoji="1" lang="en-US" altLang="ja-JP" b="1" dirty="0">
                <a:latin typeface="Times New Roman" panose="02020603050405020304" pitchFamily="18" charset="0"/>
                <a:cs typeface="Times New Roman" panose="02020603050405020304" pitchFamily="18" charset="0"/>
              </a:rPr>
              <a:t>Two 28GHz SC-ECRISs</a:t>
            </a:r>
            <a:endParaRPr kumimoji="1" lang="ja-JP" altLang="en-US" b="1" dirty="0">
              <a:latin typeface="Times New Roman" panose="02020603050405020304" pitchFamily="18" charset="0"/>
              <a:cs typeface="Times New Roman" panose="02020603050405020304" pitchFamily="18" charset="0"/>
            </a:endParaRPr>
          </a:p>
        </p:txBody>
      </p:sp>
      <p:cxnSp>
        <p:nvCxnSpPr>
          <p:cNvPr id="11" name="直線矢印コネクタ 10">
            <a:extLst>
              <a:ext uri="{FF2B5EF4-FFF2-40B4-BE49-F238E27FC236}">
                <a16:creationId xmlns:a16="http://schemas.microsoft.com/office/drawing/2014/main" id="{F71B91F1-FFF6-45E8-8123-C2CFA9BCA362}"/>
              </a:ext>
            </a:extLst>
          </p:cNvPr>
          <p:cNvCxnSpPr/>
          <p:nvPr/>
        </p:nvCxnSpPr>
        <p:spPr>
          <a:xfrm>
            <a:off x="130881" y="1861457"/>
            <a:ext cx="495048" cy="45292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24E50843-4A93-43CB-BCF0-2D924CD9595A}"/>
              </a:ext>
            </a:extLst>
          </p:cNvPr>
          <p:cNvCxnSpPr>
            <a:cxnSpLocks/>
          </p:cNvCxnSpPr>
          <p:nvPr/>
        </p:nvCxnSpPr>
        <p:spPr>
          <a:xfrm>
            <a:off x="130881" y="1855565"/>
            <a:ext cx="495048" cy="13512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001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427" y="748278"/>
            <a:ext cx="1453513" cy="387604"/>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pic>
      <p:cxnSp>
        <p:nvCxnSpPr>
          <p:cNvPr id="5" name="直線コネクタ 4"/>
          <p:cNvCxnSpPr/>
          <p:nvPr/>
        </p:nvCxnSpPr>
        <p:spPr>
          <a:xfrm flipV="1">
            <a:off x="93427" y="1135882"/>
            <a:ext cx="11895373" cy="37681"/>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イメージ" descr="イメージ"/>
          <p:cNvPicPr>
            <a:picLocks noChangeAspect="1"/>
          </p:cNvPicPr>
          <p:nvPr/>
        </p:nvPicPr>
        <p:blipFill>
          <a:blip r:embed="rId3">
            <a:extLst/>
          </a:blip>
          <a:stretch>
            <a:fillRect/>
          </a:stretch>
        </p:blipFill>
        <p:spPr>
          <a:xfrm>
            <a:off x="6206584" y="1561167"/>
            <a:ext cx="5360357" cy="1856076"/>
          </a:xfrm>
          <a:prstGeom prst="rect">
            <a:avLst/>
          </a:prstGeom>
          <a:ln w="12700">
            <a:miter lim="400000"/>
          </a:ln>
        </p:spPr>
      </p:pic>
      <p:grpSp>
        <p:nvGrpSpPr>
          <p:cNvPr id="10" name="グループ"/>
          <p:cNvGrpSpPr/>
          <p:nvPr/>
        </p:nvGrpSpPr>
        <p:grpSpPr>
          <a:xfrm>
            <a:off x="743609" y="1990450"/>
            <a:ext cx="5116432" cy="2245715"/>
            <a:chOff x="0" y="61317"/>
            <a:chExt cx="11861594" cy="4969798"/>
          </a:xfrm>
        </p:grpSpPr>
        <p:pic>
          <p:nvPicPr>
            <p:cNvPr id="11" name="イメージ" descr="イメージ"/>
            <p:cNvPicPr>
              <a:picLocks noChangeAspect="1"/>
            </p:cNvPicPr>
            <p:nvPr/>
          </p:nvPicPr>
          <p:blipFill>
            <a:blip r:embed="rId4">
              <a:extLst/>
            </a:blip>
            <a:srcRect/>
            <a:stretch>
              <a:fillRect/>
            </a:stretch>
          </p:blipFill>
          <p:spPr>
            <a:xfrm>
              <a:off x="735656" y="1703895"/>
              <a:ext cx="9924821" cy="3327221"/>
            </a:xfrm>
            <a:prstGeom prst="rect">
              <a:avLst/>
            </a:prstGeom>
            <a:ln w="12700" cap="flat">
              <a:noFill/>
              <a:miter lim="400000"/>
            </a:ln>
            <a:effectLst/>
          </p:spPr>
        </p:pic>
        <p:pic>
          <p:nvPicPr>
            <p:cNvPr id="12" name="イメージ" descr="イメージ"/>
            <p:cNvPicPr>
              <a:picLocks noChangeAspect="1"/>
            </p:cNvPicPr>
            <p:nvPr/>
          </p:nvPicPr>
          <p:blipFill>
            <a:blip r:embed="rId5">
              <a:extLst/>
            </a:blip>
            <a:srcRect l="28981" t="17180" r="4364" b="63558"/>
            <a:stretch>
              <a:fillRect/>
            </a:stretch>
          </p:blipFill>
          <p:spPr>
            <a:xfrm>
              <a:off x="0" y="61317"/>
              <a:ext cx="11861595" cy="1466647"/>
            </a:xfrm>
            <a:prstGeom prst="rect">
              <a:avLst/>
            </a:prstGeom>
            <a:ln w="12700" cap="flat">
              <a:noFill/>
              <a:miter lim="400000"/>
            </a:ln>
            <a:effectLst/>
          </p:spPr>
        </p:pic>
      </p:grpSp>
      <p:pic>
        <p:nvPicPr>
          <p:cNvPr id="2" name="図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53033" y="3608030"/>
            <a:ext cx="5329845" cy="1828151"/>
          </a:xfrm>
          <a:prstGeom prst="rect">
            <a:avLst/>
          </a:prstGeom>
        </p:spPr>
      </p:pic>
      <p:sp>
        <p:nvSpPr>
          <p:cNvPr id="3" name="正方形/長方形 2"/>
          <p:cNvSpPr/>
          <p:nvPr/>
        </p:nvSpPr>
        <p:spPr>
          <a:xfrm>
            <a:off x="2388358" y="1798784"/>
            <a:ext cx="813080" cy="8861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Times New Roman" panose="02020603050405020304" pitchFamily="18" charset="0"/>
              <a:cs typeface="Times New Roman" panose="02020603050405020304" pitchFamily="18" charset="0"/>
            </a:endParaRPr>
          </a:p>
        </p:txBody>
      </p:sp>
      <p:sp>
        <p:nvSpPr>
          <p:cNvPr id="13" name="正方形/長方形 12"/>
          <p:cNvSpPr/>
          <p:nvPr/>
        </p:nvSpPr>
        <p:spPr>
          <a:xfrm>
            <a:off x="2404278" y="3083949"/>
            <a:ext cx="813080" cy="8861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Times New Roman" panose="02020603050405020304" pitchFamily="18" charset="0"/>
              <a:cs typeface="Times New Roman" panose="02020603050405020304" pitchFamily="18" charset="0"/>
            </a:endParaRPr>
          </a:p>
        </p:txBody>
      </p:sp>
      <p:sp>
        <p:nvSpPr>
          <p:cNvPr id="14" name="テキスト ボックス 13"/>
          <p:cNvSpPr txBox="1"/>
          <p:nvPr/>
        </p:nvSpPr>
        <p:spPr>
          <a:xfrm>
            <a:off x="2074460" y="1333619"/>
            <a:ext cx="1452962"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Emittance slit</a:t>
            </a:r>
            <a:endParaRPr kumimoji="1" lang="ja-JP" altLang="en-US" dirty="0">
              <a:latin typeface="Times New Roman" panose="02020603050405020304" pitchFamily="18" charset="0"/>
              <a:cs typeface="Times New Roman" panose="02020603050405020304" pitchFamily="18" charset="0"/>
            </a:endParaRPr>
          </a:p>
        </p:txBody>
      </p:sp>
      <p:sp>
        <p:nvSpPr>
          <p:cNvPr id="15" name="テキスト ボックス 14"/>
          <p:cNvSpPr txBox="1"/>
          <p:nvPr/>
        </p:nvSpPr>
        <p:spPr>
          <a:xfrm>
            <a:off x="1952071" y="4315665"/>
            <a:ext cx="1685654"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Beam trajectory</a:t>
            </a:r>
            <a:endParaRPr kumimoji="1" lang="ja-JP" altLang="en-US" dirty="0">
              <a:latin typeface="Times New Roman" panose="02020603050405020304" pitchFamily="18" charset="0"/>
              <a:cs typeface="Times New Roman" panose="02020603050405020304" pitchFamily="18" charset="0"/>
            </a:endParaRPr>
          </a:p>
        </p:txBody>
      </p:sp>
      <p:sp>
        <p:nvSpPr>
          <p:cNvPr id="17" name="正方形/長方形 16"/>
          <p:cNvSpPr/>
          <p:nvPr/>
        </p:nvSpPr>
        <p:spPr>
          <a:xfrm>
            <a:off x="650525" y="4764496"/>
            <a:ext cx="5133666" cy="1477328"/>
          </a:xfrm>
          <a:prstGeom prst="rect">
            <a:avLst/>
          </a:prstGeom>
        </p:spPr>
        <p:txBody>
          <a:bodyPr wrap="square">
            <a:spAutoFit/>
          </a:bodyPr>
          <a:lstStyle/>
          <a:p>
            <a:pPr algn="just">
              <a:spcAft>
                <a:spcPts val="0"/>
              </a:spcAft>
            </a:pPr>
            <a:r>
              <a:rPr lang="en-US" altLang="ja-JP" kern="100" dirty="0">
                <a:latin typeface="Times New Roman" panose="02020603050405020304" pitchFamily="18" charset="0"/>
                <a:ea typeface="ＭＳ 明朝" panose="02020609040205080304" pitchFamily="17" charset="-128"/>
                <a:cs typeface="Times New Roman" panose="02020603050405020304" pitchFamily="18" charset="0"/>
              </a:rPr>
              <a:t> For safe operation of intense beam for long term, it is important to minimize the beam loss in the accelerators. Therefore, we installed the emittance slits at the beam focus point (F1) which can cut off the beam in the phase spaces (x-x’ and y-y’)</a:t>
            </a:r>
            <a:endParaRPr lang="ja-JP" altLang="ja-JP" dirty="0">
              <a:effectLst/>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8" name="テキスト ボックス 7"/>
          <p:cNvSpPr txBox="1"/>
          <p:nvPr/>
        </p:nvSpPr>
        <p:spPr>
          <a:xfrm>
            <a:off x="4345428" y="635431"/>
            <a:ext cx="2225289" cy="523220"/>
          </a:xfrm>
          <a:prstGeom prst="rect">
            <a:avLst/>
          </a:prstGeom>
          <a:noFill/>
        </p:spPr>
        <p:txBody>
          <a:bodyPr wrap="none" rtlCol="0">
            <a:spAutoFit/>
          </a:bodyPr>
          <a:lstStyle/>
          <a:p>
            <a:r>
              <a:rPr kumimoji="1" lang="en-US" altLang="ja-JP" sz="2800" dirty="0">
                <a:latin typeface="Times New Roman" panose="02020603050405020304" pitchFamily="18" charset="0"/>
                <a:cs typeface="Times New Roman" panose="02020603050405020304" pitchFamily="18" charset="0"/>
              </a:rPr>
              <a:t>Emittance Slit</a:t>
            </a:r>
            <a:endParaRPr kumimoji="1" lang="ja-JP" altLang="en-US" sz="2800" dirty="0">
              <a:latin typeface="Times New Roman" panose="02020603050405020304" pitchFamily="18" charset="0"/>
              <a:cs typeface="Times New Roman" panose="02020603050405020304" pitchFamily="18" charset="0"/>
            </a:endParaRPr>
          </a:p>
        </p:txBody>
      </p:sp>
      <p:grpSp>
        <p:nvGrpSpPr>
          <p:cNvPr id="18" name="グループ化 17">
            <a:extLst>
              <a:ext uri="{FF2B5EF4-FFF2-40B4-BE49-F238E27FC236}">
                <a16:creationId xmlns:a16="http://schemas.microsoft.com/office/drawing/2014/main" id="{978D847B-5019-4EC9-8156-B99B2C3457EA}"/>
              </a:ext>
            </a:extLst>
          </p:cNvPr>
          <p:cNvGrpSpPr/>
          <p:nvPr/>
        </p:nvGrpSpPr>
        <p:grpSpPr>
          <a:xfrm>
            <a:off x="7234663" y="6291397"/>
            <a:ext cx="4541024" cy="338554"/>
            <a:chOff x="7234663" y="6291397"/>
            <a:chExt cx="4541024" cy="338554"/>
          </a:xfrm>
        </p:grpSpPr>
        <p:sp>
          <p:nvSpPr>
            <p:cNvPr id="19" name="正方形/長方形 18">
              <a:extLst>
                <a:ext uri="{FF2B5EF4-FFF2-40B4-BE49-F238E27FC236}">
                  <a16:creationId xmlns:a16="http://schemas.microsoft.com/office/drawing/2014/main" id="{66FCA8B5-4AF8-4115-8BE4-81175D665DB9}"/>
                </a:ext>
              </a:extLst>
            </p:cNvPr>
            <p:cNvSpPr/>
            <p:nvPr/>
          </p:nvSpPr>
          <p:spPr>
            <a:xfrm>
              <a:off x="7496060" y="6291397"/>
              <a:ext cx="4279627" cy="338554"/>
            </a:xfrm>
            <a:prstGeom prst="rect">
              <a:avLst/>
            </a:prstGeom>
          </p:spPr>
          <p:txBody>
            <a:bodyPr wrap="square">
              <a:spAutoFit/>
            </a:bodyPr>
            <a:lstStyle/>
            <a:p>
              <a:pPr algn="just">
                <a:spcAft>
                  <a:spcPts val="0"/>
                </a:spcAft>
              </a:pPr>
              <a:r>
                <a:rPr lang="en-US" altLang="ja-JP" sz="1600" b="1" dirty="0">
                  <a:effectLst/>
                  <a:latin typeface="Times New Roman" panose="02020603050405020304" pitchFamily="18" charset="0"/>
                  <a:ea typeface="DengXian" panose="02010600030101010101" pitchFamily="2" charset="-122"/>
                  <a:cs typeface="Times New Roman" panose="02020603050405020304" pitchFamily="18" charset="0"/>
                </a:rPr>
                <a:t>Cyclotron 2022 (Dec. 5-9, 2022, Beijing, China)</a:t>
              </a:r>
              <a:endParaRPr lang="ja-JP" altLang="ja-JP" sz="1600" b="1" dirty="0">
                <a:effectLst/>
                <a:latin typeface="Times New Roman" panose="02020603050405020304" pitchFamily="18" charset="0"/>
                <a:ea typeface="DengXian" panose="02010600030101010101" pitchFamily="2" charset="-122"/>
                <a:cs typeface="Times New Roman" panose="02020603050405020304" pitchFamily="18" charset="0"/>
              </a:endParaRPr>
            </a:p>
          </p:txBody>
        </p:sp>
        <p:pic>
          <p:nvPicPr>
            <p:cNvPr id="20" name="図 19">
              <a:extLst>
                <a:ext uri="{FF2B5EF4-FFF2-40B4-BE49-F238E27FC236}">
                  <a16:creationId xmlns:a16="http://schemas.microsoft.com/office/drawing/2014/main" id="{D005455D-D437-45BE-9E08-CC711CD4958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34663" y="6321555"/>
              <a:ext cx="261398" cy="278238"/>
            </a:xfrm>
            <a:prstGeom prst="rect">
              <a:avLst/>
            </a:prstGeom>
            <a:solidFill>
              <a:schemeClr val="accent6">
                <a:lumMod val="60000"/>
                <a:lumOff val="40000"/>
              </a:schemeClr>
            </a:solidFill>
          </p:spPr>
        </p:pic>
      </p:grpSp>
      <p:sp>
        <p:nvSpPr>
          <p:cNvPr id="21" name="テキスト ボックス 20">
            <a:extLst>
              <a:ext uri="{FF2B5EF4-FFF2-40B4-BE49-F238E27FC236}">
                <a16:creationId xmlns:a16="http://schemas.microsoft.com/office/drawing/2014/main" id="{39D2EA2B-D555-45B7-A7B4-FB2D4BEA18B8}"/>
              </a:ext>
            </a:extLst>
          </p:cNvPr>
          <p:cNvSpPr txBox="1"/>
          <p:nvPr/>
        </p:nvSpPr>
        <p:spPr>
          <a:xfrm>
            <a:off x="9344561" y="5709780"/>
            <a:ext cx="2746073" cy="276999"/>
          </a:xfrm>
          <a:prstGeom prst="rect">
            <a:avLst/>
          </a:prstGeom>
          <a:noFill/>
        </p:spPr>
        <p:txBody>
          <a:bodyPr wrap="none" rtlCol="0">
            <a:spAutoFit/>
          </a:bodyPr>
          <a:lstStyle/>
          <a:p>
            <a:r>
              <a:rPr kumimoji="1" lang="en-US" altLang="ja-JP" sz="1200" dirty="0">
                <a:latin typeface="Times New Roman" panose="02020603050405020304" pitchFamily="18" charset="0"/>
                <a:cs typeface="Times New Roman" panose="02020603050405020304" pitchFamily="18" charset="0"/>
              </a:rPr>
              <a:t>T. Nagatomo et al, RSI 91, 023318(2020)</a:t>
            </a:r>
            <a:endParaRPr kumimoji="1" lang="ja-JP" alt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4308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1379E63-A486-4ED5-8824-C0B96FBCC2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276" y="374146"/>
            <a:ext cx="1938017" cy="516805"/>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pic>
      <p:cxnSp>
        <p:nvCxnSpPr>
          <p:cNvPr id="5" name="直線コネクタ 4">
            <a:extLst>
              <a:ext uri="{FF2B5EF4-FFF2-40B4-BE49-F238E27FC236}">
                <a16:creationId xmlns:a16="http://schemas.microsoft.com/office/drawing/2014/main" id="{F6D575C6-2021-42BA-BFA1-979866F6554D}"/>
              </a:ext>
            </a:extLst>
          </p:cNvPr>
          <p:cNvCxnSpPr/>
          <p:nvPr/>
        </p:nvCxnSpPr>
        <p:spPr>
          <a:xfrm flipV="1">
            <a:off x="181276" y="881568"/>
            <a:ext cx="11632445" cy="33589"/>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E1FCEFC4-022D-4076-BAA9-535675C14529}"/>
              </a:ext>
            </a:extLst>
          </p:cNvPr>
          <p:cNvSpPr/>
          <p:nvPr/>
        </p:nvSpPr>
        <p:spPr>
          <a:xfrm>
            <a:off x="2289312" y="173682"/>
            <a:ext cx="8515203" cy="707886"/>
          </a:xfrm>
          <a:prstGeom prst="rect">
            <a:avLst/>
          </a:prstGeom>
        </p:spPr>
        <p:txBody>
          <a:bodyPr wrap="square">
            <a:spAutoFit/>
          </a:bodyPr>
          <a:lstStyle/>
          <a:p>
            <a:pPr algn="just">
              <a:spcAft>
                <a:spcPts val="0"/>
              </a:spcAft>
            </a:pPr>
            <a:r>
              <a:rPr lang="ja-JP" altLang="ja-JP"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High performance ECR ion sources development at RIKEN and their impact to heavy ion accelerators.</a:t>
            </a:r>
            <a:endParaRPr lang="ja-JP" altLang="ja-JP" sz="2000" b="1" dirty="0">
              <a:effectLst/>
              <a:latin typeface="Times New Roman" panose="02020603050405020304" pitchFamily="18" charset="0"/>
              <a:ea typeface="DengXian" panose="02010600030101010101" pitchFamily="2" charset="-122"/>
              <a:cs typeface="Times New Roman" panose="02020603050405020304" pitchFamily="18" charset="0"/>
            </a:endParaRPr>
          </a:p>
        </p:txBody>
      </p:sp>
      <p:sp>
        <p:nvSpPr>
          <p:cNvPr id="6" name="正方形/長方形 5">
            <a:extLst>
              <a:ext uri="{FF2B5EF4-FFF2-40B4-BE49-F238E27FC236}">
                <a16:creationId xmlns:a16="http://schemas.microsoft.com/office/drawing/2014/main" id="{EEED98BA-8559-47C7-BC2B-99EA992D0044}"/>
              </a:ext>
            </a:extLst>
          </p:cNvPr>
          <p:cNvSpPr/>
          <p:nvPr/>
        </p:nvSpPr>
        <p:spPr>
          <a:xfrm>
            <a:off x="5316374" y="1019593"/>
            <a:ext cx="6351369" cy="338554"/>
          </a:xfrm>
          <a:prstGeom prst="rect">
            <a:avLst/>
          </a:prstGeom>
        </p:spPr>
        <p:txBody>
          <a:bodyPr wrap="square">
            <a:spAutoFit/>
          </a:bodyPr>
          <a:lstStyle/>
          <a:p>
            <a:pPr algn="just">
              <a:spcAft>
                <a:spcPts val="0"/>
              </a:spcAft>
            </a:pPr>
            <a:r>
              <a:rPr lang="en-US" altLang="ja-JP" sz="1600" b="1" dirty="0">
                <a:effectLst/>
                <a:latin typeface="Times New Roman" panose="02020603050405020304" pitchFamily="18" charset="0"/>
                <a:ea typeface="DengXian" panose="02010600030101010101" pitchFamily="2" charset="-122"/>
                <a:cs typeface="Times New Roman" panose="02020603050405020304" pitchFamily="18" charset="0"/>
              </a:rPr>
              <a:t>T. Nakagawa (Nishina center for accelerator based science, RIKEN)</a:t>
            </a:r>
            <a:endParaRPr lang="ja-JP" altLang="ja-JP" sz="1600" b="1" dirty="0">
              <a:effectLst/>
              <a:latin typeface="Times New Roman" panose="02020603050405020304" pitchFamily="18" charset="0"/>
              <a:ea typeface="DengXian" panose="02010600030101010101" pitchFamily="2" charset="-122"/>
              <a:cs typeface="Times New Roman" panose="02020603050405020304" pitchFamily="18" charset="0"/>
            </a:endParaRPr>
          </a:p>
        </p:txBody>
      </p:sp>
      <p:sp>
        <p:nvSpPr>
          <p:cNvPr id="7" name="テキスト ボックス 6">
            <a:extLst>
              <a:ext uri="{FF2B5EF4-FFF2-40B4-BE49-F238E27FC236}">
                <a16:creationId xmlns:a16="http://schemas.microsoft.com/office/drawing/2014/main" id="{E4B5EC2D-E34C-4E7B-B484-2F84DA7E9B3F}"/>
              </a:ext>
            </a:extLst>
          </p:cNvPr>
          <p:cNvSpPr txBox="1"/>
          <p:nvPr/>
        </p:nvSpPr>
        <p:spPr>
          <a:xfrm>
            <a:off x="422274" y="2128735"/>
            <a:ext cx="6052527" cy="3908762"/>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buAutoNum type="arabicPeriod"/>
            </a:pPr>
            <a:r>
              <a:rPr lang="en-US" altLang="ja-JP" sz="20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Introduction</a:t>
            </a:r>
          </a:p>
          <a:p>
            <a:pPr marL="1257300" lvl="2" indent="-342900">
              <a:buAutoNum type="arabicPeriod"/>
            </a:pPr>
            <a:r>
              <a:rPr lang="en-US" altLang="ja-JP" sz="16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RIBF and SHE search exp.</a:t>
            </a:r>
          </a:p>
          <a:p>
            <a:pPr marL="1257300" lvl="2" indent="-342900">
              <a:buAutoNum type="arabicPeriod"/>
            </a:pPr>
            <a:r>
              <a:rPr lang="en-US" altLang="ja-JP" sz="16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Brief history</a:t>
            </a:r>
          </a:p>
          <a:p>
            <a:pPr marL="1257300" lvl="2" indent="-342900">
              <a:buAutoNum type="arabicPeriod"/>
            </a:pPr>
            <a:r>
              <a:rPr lang="en-US" altLang="ja-JP" sz="16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Upgrade plan</a:t>
            </a:r>
            <a:endParaRPr lang="en-US" altLang="ja-JP" sz="20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endParaRPr>
          </a:p>
          <a:p>
            <a:pPr marL="342900" indent="-342900">
              <a:buAutoNum type="arabicPeriod"/>
            </a:pPr>
            <a:r>
              <a:rPr lang="en-US" altLang="ja-JP" sz="20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Ion source</a:t>
            </a:r>
          </a:p>
          <a:p>
            <a:pPr marL="800100" lvl="1" indent="-342900">
              <a:buAutoNum type="arabicPeriod"/>
            </a:pPr>
            <a:r>
              <a:rPr lang="en-US" altLang="ja-JP"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Structure</a:t>
            </a:r>
          </a:p>
          <a:p>
            <a:pPr marL="800100" lvl="1" indent="-342900">
              <a:buAutoNum type="arabicPeriod"/>
            </a:pPr>
            <a:r>
              <a:rPr lang="en-US" altLang="ja-JP"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High temp. oven</a:t>
            </a:r>
          </a:p>
          <a:p>
            <a:pPr marL="342900" indent="-342900">
              <a:buFontTx/>
              <a:buAutoNum type="arabicPeriod"/>
            </a:pPr>
            <a:r>
              <a:rPr lang="en-US" altLang="ja-JP" sz="20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Production of U ion beam(RIBF)</a:t>
            </a:r>
          </a:p>
          <a:p>
            <a:pPr marL="1257300" lvl="2" indent="-342900">
              <a:buAutoNum type="arabicPeriod"/>
            </a:pPr>
            <a:r>
              <a:rPr lang="en-US" altLang="ja-JP" sz="16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Beam intensity (Consumption rate of material)</a:t>
            </a:r>
          </a:p>
          <a:p>
            <a:pPr marL="1257300" lvl="2" indent="-342900">
              <a:buAutoNum type="arabicPeriod"/>
            </a:pPr>
            <a:r>
              <a:rPr lang="en-US" altLang="ja-JP" sz="16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Emittance ( Space charge effect)</a:t>
            </a:r>
          </a:p>
          <a:p>
            <a:pPr marL="342900" indent="-342900">
              <a:buAutoNum type="arabicPeriod"/>
            </a:pPr>
            <a:r>
              <a:rPr lang="en-US" altLang="ja-JP" sz="20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 Production of V ion beam(SHE)</a:t>
            </a:r>
          </a:p>
          <a:p>
            <a:pPr marL="1257300" lvl="2" indent="-342900">
              <a:buAutoNum type="arabicPeriod"/>
            </a:pPr>
            <a:r>
              <a:rPr kumimoji="1" lang="en-US" altLang="ja-JP" sz="16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Beam intensity(consumption rate)</a:t>
            </a:r>
          </a:p>
          <a:p>
            <a:pPr marL="1257300" lvl="2" indent="-342900">
              <a:buAutoNum type="arabicPeriod"/>
            </a:pPr>
            <a:r>
              <a:rPr lang="en-US" altLang="ja-JP" sz="16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Emittance and emittance slit</a:t>
            </a:r>
            <a:endParaRPr kumimoji="1" lang="en-US" altLang="ja-JP" sz="16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endParaRPr>
          </a:p>
          <a:p>
            <a:pPr marL="342900" indent="-342900">
              <a:buAutoNum type="arabicPeriod"/>
            </a:pPr>
            <a:r>
              <a:rPr lang="en-US" altLang="ja-JP" sz="2000" b="1" dirty="0">
                <a:latin typeface="Times New Roman" panose="02020603050405020304" pitchFamily="18" charset="0"/>
                <a:ea typeface="Arial Unicode MS" panose="020B0604020202020204" pitchFamily="50" charset="-128"/>
                <a:cs typeface="Times New Roman" panose="02020603050405020304" pitchFamily="18" charset="0"/>
              </a:rPr>
              <a:t>C</a:t>
            </a:r>
            <a:r>
              <a:rPr kumimoji="1" lang="en-US" altLang="ja-JP" sz="2000" b="1" dirty="0">
                <a:latin typeface="Times New Roman" panose="02020603050405020304" pitchFamily="18" charset="0"/>
                <a:ea typeface="Arial Unicode MS" panose="020B0604020202020204" pitchFamily="50" charset="-128"/>
                <a:cs typeface="Times New Roman" panose="02020603050405020304" pitchFamily="18" charset="0"/>
              </a:rPr>
              <a:t>onclusion</a:t>
            </a:r>
            <a:r>
              <a:rPr lang="ja-JP" altLang="en-US" sz="2000" b="1" dirty="0">
                <a:latin typeface="Times New Roman" panose="02020603050405020304" pitchFamily="18" charset="0"/>
                <a:ea typeface="Arial Unicode MS" panose="020B0604020202020204" pitchFamily="50" charset="-128"/>
                <a:cs typeface="Times New Roman" panose="02020603050405020304" pitchFamily="18" charset="0"/>
              </a:rPr>
              <a:t> </a:t>
            </a:r>
            <a:r>
              <a:rPr lang="en-US" altLang="ja-JP" sz="2000" b="1" dirty="0">
                <a:latin typeface="Times New Roman" panose="02020603050405020304" pitchFamily="18" charset="0"/>
                <a:ea typeface="Arial Unicode MS" panose="020B0604020202020204" pitchFamily="50" charset="-128"/>
                <a:cs typeface="Times New Roman" panose="02020603050405020304" pitchFamily="18" charset="0"/>
              </a:rPr>
              <a:t>and Next step</a:t>
            </a:r>
            <a:endParaRPr kumimoji="1" lang="ja-JP" altLang="en-US" sz="2000" b="1" dirty="0">
              <a:latin typeface="Times New Roman" panose="02020603050405020304" pitchFamily="18" charset="0"/>
              <a:ea typeface="Arial Unicode MS" panose="020B0604020202020204" pitchFamily="50" charset="-128"/>
              <a:cs typeface="Times New Roman" panose="02020603050405020304" pitchFamily="18" charset="0"/>
            </a:endParaRPr>
          </a:p>
        </p:txBody>
      </p:sp>
      <p:pic>
        <p:nvPicPr>
          <p:cNvPr id="8" name="Picture 2" descr="RILAC 2 ion source room 20130626">
            <a:extLst>
              <a:ext uri="{FF2B5EF4-FFF2-40B4-BE49-F238E27FC236}">
                <a16:creationId xmlns:a16="http://schemas.microsoft.com/office/drawing/2014/main" id="{848742ED-8E79-494D-89AE-3D1F1F7AD79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6061" y="3558350"/>
            <a:ext cx="2950945" cy="1930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イメージ" descr="イメージ">
            <a:extLst>
              <a:ext uri="{FF2B5EF4-FFF2-40B4-BE49-F238E27FC236}">
                <a16:creationId xmlns:a16="http://schemas.microsoft.com/office/drawing/2014/main" id="{26302419-441B-4B72-BE95-6E2ACF3BD546}"/>
              </a:ext>
            </a:extLst>
          </p:cNvPr>
          <p:cNvPicPr>
            <a:picLocks noChangeAspect="1"/>
          </p:cNvPicPr>
          <p:nvPr/>
        </p:nvPicPr>
        <p:blipFill>
          <a:blip r:embed="rId4">
            <a:extLst/>
          </a:blip>
          <a:stretch>
            <a:fillRect/>
          </a:stretch>
        </p:blipFill>
        <p:spPr>
          <a:xfrm>
            <a:off x="7123723" y="1780704"/>
            <a:ext cx="4393412" cy="1648296"/>
          </a:xfrm>
          <a:prstGeom prst="rect">
            <a:avLst/>
          </a:prstGeom>
          <a:ln w="12700">
            <a:miter lim="400000"/>
          </a:ln>
        </p:spPr>
      </p:pic>
      <p:grpSp>
        <p:nvGrpSpPr>
          <p:cNvPr id="12" name="グループ化 11">
            <a:extLst>
              <a:ext uri="{FF2B5EF4-FFF2-40B4-BE49-F238E27FC236}">
                <a16:creationId xmlns:a16="http://schemas.microsoft.com/office/drawing/2014/main" id="{4A111323-3FD8-4BD8-B38B-CB879453F5AC}"/>
              </a:ext>
            </a:extLst>
          </p:cNvPr>
          <p:cNvGrpSpPr/>
          <p:nvPr/>
        </p:nvGrpSpPr>
        <p:grpSpPr>
          <a:xfrm>
            <a:off x="7234663" y="6291397"/>
            <a:ext cx="4759068" cy="338554"/>
            <a:chOff x="7234663" y="6291397"/>
            <a:chExt cx="4759068" cy="338554"/>
          </a:xfrm>
        </p:grpSpPr>
        <p:sp>
          <p:nvSpPr>
            <p:cNvPr id="10" name="正方形/長方形 9">
              <a:extLst>
                <a:ext uri="{FF2B5EF4-FFF2-40B4-BE49-F238E27FC236}">
                  <a16:creationId xmlns:a16="http://schemas.microsoft.com/office/drawing/2014/main" id="{E18F2EBA-EC01-4B4E-9F3D-4BD7228149BE}"/>
                </a:ext>
              </a:extLst>
            </p:cNvPr>
            <p:cNvSpPr/>
            <p:nvPr/>
          </p:nvSpPr>
          <p:spPr>
            <a:xfrm>
              <a:off x="7496060" y="6291397"/>
              <a:ext cx="4497671" cy="338554"/>
            </a:xfrm>
            <a:prstGeom prst="rect">
              <a:avLst/>
            </a:prstGeom>
          </p:spPr>
          <p:txBody>
            <a:bodyPr wrap="square">
              <a:spAutoFit/>
            </a:bodyPr>
            <a:lstStyle/>
            <a:p>
              <a:pPr algn="just">
                <a:spcAft>
                  <a:spcPts val="0"/>
                </a:spcAft>
              </a:pPr>
              <a:r>
                <a:rPr lang="en-US" altLang="ja-JP" sz="1600" b="1" dirty="0">
                  <a:effectLst/>
                  <a:latin typeface="Times New Roman" panose="02020603050405020304" pitchFamily="18" charset="0"/>
                  <a:ea typeface="DengXian" panose="02010600030101010101" pitchFamily="2" charset="-122"/>
                  <a:cs typeface="Times New Roman" panose="02020603050405020304" pitchFamily="18" charset="0"/>
                </a:rPr>
                <a:t>Cyclotron 2022 (Dec. 5-9, 2022, Beijing, China)</a:t>
              </a:r>
              <a:endParaRPr lang="ja-JP" altLang="ja-JP" sz="1600" b="1" dirty="0">
                <a:effectLst/>
                <a:latin typeface="Times New Roman" panose="02020603050405020304" pitchFamily="18" charset="0"/>
                <a:ea typeface="DengXian" panose="02010600030101010101" pitchFamily="2" charset="-122"/>
                <a:cs typeface="Times New Roman" panose="02020603050405020304" pitchFamily="18" charset="0"/>
              </a:endParaRPr>
            </a:p>
          </p:txBody>
        </p:sp>
        <p:pic>
          <p:nvPicPr>
            <p:cNvPr id="11" name="図 10">
              <a:extLst>
                <a:ext uri="{FF2B5EF4-FFF2-40B4-BE49-F238E27FC236}">
                  <a16:creationId xmlns:a16="http://schemas.microsoft.com/office/drawing/2014/main" id="{84226A7D-9F4F-4EC6-9482-DBD7AC1609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4663" y="6321555"/>
              <a:ext cx="261398" cy="278238"/>
            </a:xfrm>
            <a:prstGeom prst="rect">
              <a:avLst/>
            </a:prstGeom>
            <a:solidFill>
              <a:schemeClr val="accent6">
                <a:lumMod val="60000"/>
                <a:lumOff val="40000"/>
              </a:schemeClr>
            </a:solidFill>
          </p:spPr>
        </p:pic>
      </p:grpSp>
    </p:spTree>
    <p:extLst>
      <p:ext uri="{BB962C8B-B14F-4D97-AF65-F5344CB8AC3E}">
        <p14:creationId xmlns:p14="http://schemas.microsoft.com/office/powerpoint/2010/main" val="22700197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1379E63-A486-4ED5-8824-C0B96FBCC2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276" y="374146"/>
            <a:ext cx="1938017" cy="516805"/>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pic>
      <p:cxnSp>
        <p:nvCxnSpPr>
          <p:cNvPr id="5" name="直線コネクタ 4">
            <a:extLst>
              <a:ext uri="{FF2B5EF4-FFF2-40B4-BE49-F238E27FC236}">
                <a16:creationId xmlns:a16="http://schemas.microsoft.com/office/drawing/2014/main" id="{F6D575C6-2021-42BA-BFA1-979866F6554D}"/>
              </a:ext>
            </a:extLst>
          </p:cNvPr>
          <p:cNvCxnSpPr/>
          <p:nvPr/>
        </p:nvCxnSpPr>
        <p:spPr>
          <a:xfrm flipV="1">
            <a:off x="181276" y="881568"/>
            <a:ext cx="11632445" cy="33589"/>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6" name="グループ化 5">
            <a:extLst>
              <a:ext uri="{FF2B5EF4-FFF2-40B4-BE49-F238E27FC236}">
                <a16:creationId xmlns:a16="http://schemas.microsoft.com/office/drawing/2014/main" id="{735F9834-4130-42C7-9ED5-A2853D476B4B}"/>
              </a:ext>
            </a:extLst>
          </p:cNvPr>
          <p:cNvGrpSpPr/>
          <p:nvPr/>
        </p:nvGrpSpPr>
        <p:grpSpPr>
          <a:xfrm>
            <a:off x="7234663" y="6291397"/>
            <a:ext cx="4579058" cy="338554"/>
            <a:chOff x="7234663" y="6291397"/>
            <a:chExt cx="4579058" cy="338554"/>
          </a:xfrm>
        </p:grpSpPr>
        <p:sp>
          <p:nvSpPr>
            <p:cNvPr id="7" name="正方形/長方形 6">
              <a:extLst>
                <a:ext uri="{FF2B5EF4-FFF2-40B4-BE49-F238E27FC236}">
                  <a16:creationId xmlns:a16="http://schemas.microsoft.com/office/drawing/2014/main" id="{2F8106F4-E4B9-44E6-84F3-83F1B78C4AF2}"/>
                </a:ext>
              </a:extLst>
            </p:cNvPr>
            <p:cNvSpPr/>
            <p:nvPr/>
          </p:nvSpPr>
          <p:spPr>
            <a:xfrm>
              <a:off x="7496061" y="6291397"/>
              <a:ext cx="4317660" cy="338554"/>
            </a:xfrm>
            <a:prstGeom prst="rect">
              <a:avLst/>
            </a:prstGeom>
          </p:spPr>
          <p:txBody>
            <a:bodyPr wrap="square">
              <a:spAutoFit/>
            </a:bodyPr>
            <a:lstStyle/>
            <a:p>
              <a:pPr algn="just">
                <a:spcAft>
                  <a:spcPts val="0"/>
                </a:spcAft>
              </a:pPr>
              <a:r>
                <a:rPr lang="en-US" altLang="ja-JP" sz="1600" b="1" dirty="0">
                  <a:effectLst/>
                  <a:latin typeface="Times New Roman" panose="02020603050405020304" pitchFamily="18" charset="0"/>
                  <a:ea typeface="DengXian" panose="02010600030101010101" pitchFamily="2" charset="-122"/>
                  <a:cs typeface="Times New Roman" panose="02020603050405020304" pitchFamily="18" charset="0"/>
                </a:rPr>
                <a:t>Cyclotron 2022 (Dec. 5-9, 2022, Beijing, China)</a:t>
              </a:r>
              <a:endParaRPr lang="ja-JP" altLang="ja-JP" sz="1600" b="1" dirty="0">
                <a:effectLst/>
                <a:latin typeface="Times New Roman" panose="02020603050405020304" pitchFamily="18" charset="0"/>
                <a:ea typeface="DengXian" panose="02010600030101010101" pitchFamily="2" charset="-122"/>
                <a:cs typeface="Times New Roman" panose="02020603050405020304" pitchFamily="18" charset="0"/>
              </a:endParaRPr>
            </a:p>
          </p:txBody>
        </p:sp>
        <p:pic>
          <p:nvPicPr>
            <p:cNvPr id="8" name="図 7">
              <a:extLst>
                <a:ext uri="{FF2B5EF4-FFF2-40B4-BE49-F238E27FC236}">
                  <a16:creationId xmlns:a16="http://schemas.microsoft.com/office/drawing/2014/main" id="{E7CC7942-BE0A-4786-B661-1461B24B5D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4663" y="6321555"/>
              <a:ext cx="261398" cy="278238"/>
            </a:xfrm>
            <a:prstGeom prst="rect">
              <a:avLst/>
            </a:prstGeom>
            <a:solidFill>
              <a:schemeClr val="accent6">
                <a:lumMod val="60000"/>
                <a:lumOff val="40000"/>
              </a:schemeClr>
            </a:solidFill>
          </p:spPr>
        </p:pic>
      </p:grpSp>
      <p:sp>
        <p:nvSpPr>
          <p:cNvPr id="2" name="正方形/長方形 1">
            <a:extLst>
              <a:ext uri="{FF2B5EF4-FFF2-40B4-BE49-F238E27FC236}">
                <a16:creationId xmlns:a16="http://schemas.microsoft.com/office/drawing/2014/main" id="{DAA6A0D5-C0D2-4FB6-AF5A-837DD874AC24}"/>
              </a:ext>
            </a:extLst>
          </p:cNvPr>
          <p:cNvSpPr/>
          <p:nvPr/>
        </p:nvSpPr>
        <p:spPr>
          <a:xfrm>
            <a:off x="3595687" y="374146"/>
            <a:ext cx="2781531" cy="369332"/>
          </a:xfrm>
          <a:prstGeom prst="rect">
            <a:avLst/>
          </a:prstGeom>
        </p:spPr>
        <p:txBody>
          <a:bodyPr wrap="none">
            <a:spAutoFit/>
          </a:bodyPr>
          <a:lstStyle/>
          <a:p>
            <a:r>
              <a:rPr lang="en-US" altLang="ja-JP" b="1" dirty="0">
                <a:latin typeface="Times New Roman" panose="02020603050405020304" pitchFamily="18" charset="0"/>
                <a:ea typeface="Arial Unicode MS" panose="020B0604020202020204" pitchFamily="50" charset="-128"/>
                <a:cs typeface="Times New Roman" panose="02020603050405020304" pitchFamily="18" charset="0"/>
              </a:rPr>
              <a:t>Conclusions</a:t>
            </a:r>
            <a:r>
              <a:rPr lang="ja-JP" altLang="en-US" b="1" dirty="0">
                <a:latin typeface="Times New Roman" panose="02020603050405020304" pitchFamily="18" charset="0"/>
                <a:ea typeface="Arial Unicode MS" panose="020B0604020202020204" pitchFamily="50" charset="-128"/>
                <a:cs typeface="Times New Roman" panose="02020603050405020304" pitchFamily="18" charset="0"/>
              </a:rPr>
              <a:t> </a:t>
            </a:r>
            <a:r>
              <a:rPr lang="en-US" altLang="ja-JP" b="1" dirty="0">
                <a:latin typeface="Times New Roman" panose="02020603050405020304" pitchFamily="18" charset="0"/>
                <a:ea typeface="Arial Unicode MS" panose="020B0604020202020204" pitchFamily="50" charset="-128"/>
                <a:cs typeface="Times New Roman" panose="02020603050405020304" pitchFamily="18" charset="0"/>
              </a:rPr>
              <a:t>and Next step</a:t>
            </a:r>
            <a:endParaRPr lang="ja-JP" altLang="en-US" b="1" dirty="0">
              <a:latin typeface="Times New Roman" panose="02020603050405020304" pitchFamily="18" charset="0"/>
              <a:ea typeface="Arial Unicode MS" panose="020B0604020202020204" pitchFamily="50" charset="-128"/>
              <a:cs typeface="Times New Roman" panose="02020603050405020304" pitchFamily="18" charset="0"/>
            </a:endParaRPr>
          </a:p>
        </p:txBody>
      </p:sp>
      <p:sp>
        <p:nvSpPr>
          <p:cNvPr id="9" name="テキスト ボックス 8">
            <a:extLst>
              <a:ext uri="{FF2B5EF4-FFF2-40B4-BE49-F238E27FC236}">
                <a16:creationId xmlns:a16="http://schemas.microsoft.com/office/drawing/2014/main" id="{B2BFB1CC-E0BE-42AE-8B40-70B06B28B33C}"/>
              </a:ext>
            </a:extLst>
          </p:cNvPr>
          <p:cNvSpPr txBox="1"/>
          <p:nvPr/>
        </p:nvSpPr>
        <p:spPr>
          <a:xfrm>
            <a:off x="1222652" y="1188103"/>
            <a:ext cx="4774846" cy="4247317"/>
          </a:xfrm>
          <a:prstGeom prst="rect">
            <a:avLst/>
          </a:prstGeom>
          <a:noFill/>
        </p:spPr>
        <p:txBody>
          <a:bodyPr wrap="square" rtlCol="0">
            <a:spAutoFit/>
          </a:bodyPr>
          <a:lstStyle/>
          <a:p>
            <a:pPr marL="342900" indent="-342900">
              <a:buAutoNum type="arabicPeriod"/>
            </a:pPr>
            <a:r>
              <a:rPr lang="en-US" altLang="ja-JP" dirty="0">
                <a:latin typeface="Times New Roman" panose="02020603050405020304" pitchFamily="18" charset="0"/>
                <a:cs typeface="Times New Roman" panose="02020603050405020304" pitchFamily="18" charset="0"/>
              </a:rPr>
              <a:t>Production</a:t>
            </a:r>
            <a:r>
              <a:rPr lang="ja-JP" altLang="en-US" dirty="0">
                <a:latin typeface="Times New Roman" panose="02020603050405020304" pitchFamily="18" charset="0"/>
                <a:cs typeface="Times New Roman" panose="02020603050405020304" pitchFamily="18" charset="0"/>
              </a:rPr>
              <a:t> </a:t>
            </a:r>
            <a:r>
              <a:rPr lang="en-US" altLang="ja-JP" dirty="0">
                <a:latin typeface="Times New Roman" panose="02020603050405020304" pitchFamily="18" charset="0"/>
                <a:cs typeface="Times New Roman" panose="02020603050405020304" pitchFamily="18" charset="0"/>
              </a:rPr>
              <a:t>of</a:t>
            </a:r>
            <a:r>
              <a:rPr lang="ja-JP" altLang="en-US" dirty="0">
                <a:latin typeface="Times New Roman" panose="02020603050405020304" pitchFamily="18" charset="0"/>
                <a:cs typeface="Times New Roman" panose="02020603050405020304" pitchFamily="18" charset="0"/>
              </a:rPr>
              <a:t> </a:t>
            </a:r>
            <a:r>
              <a:rPr lang="en-US" altLang="ja-JP" dirty="0">
                <a:latin typeface="Times New Roman" panose="02020603050405020304" pitchFamily="18" charset="0"/>
                <a:cs typeface="Times New Roman" panose="02020603050405020304" pitchFamily="18" charset="0"/>
              </a:rPr>
              <a:t>intense U and V ion beam with optimizing the consumption rate of the material (metal vapor)</a:t>
            </a:r>
          </a:p>
          <a:p>
            <a:pPr marL="800100" lvl="1" indent="-342900">
              <a:buAutoNum type="arabicPeriod"/>
            </a:pPr>
            <a:r>
              <a:rPr lang="en-US" altLang="ja-JP" dirty="0">
                <a:latin typeface="Times New Roman" panose="02020603050405020304" pitchFamily="18" charset="0"/>
                <a:cs typeface="Times New Roman" panose="02020603050405020304" pitchFamily="18" charset="0"/>
              </a:rPr>
              <a:t>U</a:t>
            </a:r>
            <a:r>
              <a:rPr lang="en-US" altLang="ja-JP" baseline="30000" dirty="0">
                <a:latin typeface="Times New Roman" panose="02020603050405020304" pitchFamily="18" charset="0"/>
                <a:cs typeface="Times New Roman" panose="02020603050405020304" pitchFamily="18" charset="0"/>
              </a:rPr>
              <a:t>33+ </a:t>
            </a:r>
            <a:r>
              <a:rPr lang="en-US" altLang="ja-JP" dirty="0">
                <a:latin typeface="Times New Roman" panose="02020603050405020304" pitchFamily="18" charset="0"/>
                <a:cs typeface="Times New Roman" panose="02020603050405020304" pitchFamily="18" charset="0"/>
              </a:rPr>
              <a:t>~350e</a:t>
            </a:r>
            <a:r>
              <a:rPr lang="en-US" altLang="ja-JP" dirty="0">
                <a:latin typeface="Symbol" panose="05050102010706020507" pitchFamily="18" charset="2"/>
                <a:cs typeface="Times New Roman" panose="02020603050405020304" pitchFamily="18" charset="0"/>
              </a:rPr>
              <a:t>m</a:t>
            </a:r>
            <a:r>
              <a:rPr lang="en-US" altLang="ja-JP" dirty="0">
                <a:latin typeface="Times New Roman" panose="02020603050405020304" pitchFamily="18" charset="0"/>
                <a:cs typeface="Times New Roman" panose="02020603050405020304" pitchFamily="18" charset="0"/>
              </a:rPr>
              <a:t>A</a:t>
            </a:r>
          </a:p>
          <a:p>
            <a:pPr marL="800100" lvl="1" indent="-342900">
              <a:buAutoNum type="arabicPeriod"/>
            </a:pPr>
            <a:r>
              <a:rPr lang="en-US" altLang="ja-JP" dirty="0">
                <a:latin typeface="Times New Roman" panose="02020603050405020304" pitchFamily="18" charset="0"/>
                <a:cs typeface="Times New Roman" panose="02020603050405020304" pitchFamily="18" charset="0"/>
              </a:rPr>
              <a:t>U</a:t>
            </a:r>
            <a:r>
              <a:rPr lang="en-US" altLang="ja-JP" baseline="30000" dirty="0">
                <a:latin typeface="Times New Roman" panose="02020603050405020304" pitchFamily="18" charset="0"/>
                <a:cs typeface="Times New Roman" panose="02020603050405020304" pitchFamily="18" charset="0"/>
              </a:rPr>
              <a:t>50+ </a:t>
            </a:r>
            <a:r>
              <a:rPr lang="en-US" altLang="ja-JP" dirty="0">
                <a:latin typeface="Times New Roman" panose="02020603050405020304" pitchFamily="18" charset="0"/>
                <a:cs typeface="Times New Roman" panose="02020603050405020304" pitchFamily="18" charset="0"/>
              </a:rPr>
              <a:t>~20e</a:t>
            </a:r>
            <a:r>
              <a:rPr lang="en-US" altLang="ja-JP" dirty="0">
                <a:latin typeface="Symbol" panose="05050102010706020507" pitchFamily="18" charset="2"/>
                <a:cs typeface="Times New Roman" panose="02020603050405020304" pitchFamily="18" charset="0"/>
              </a:rPr>
              <a:t>m</a:t>
            </a:r>
            <a:r>
              <a:rPr lang="en-US" altLang="ja-JP" dirty="0">
                <a:latin typeface="Times New Roman" panose="02020603050405020304" pitchFamily="18" charset="0"/>
                <a:cs typeface="Times New Roman" panose="02020603050405020304" pitchFamily="18" charset="0"/>
              </a:rPr>
              <a:t>A</a:t>
            </a:r>
          </a:p>
          <a:p>
            <a:pPr marL="800100" lvl="1" indent="-342900">
              <a:buAutoNum type="arabicPeriod"/>
            </a:pPr>
            <a:r>
              <a:rPr lang="en-US" altLang="ja-JP" dirty="0">
                <a:latin typeface="Times New Roman" panose="02020603050405020304" pitchFamily="18" charset="0"/>
                <a:cs typeface="Times New Roman" panose="02020603050405020304" pitchFamily="18" charset="0"/>
              </a:rPr>
              <a:t>The beam intensity of U</a:t>
            </a:r>
            <a:r>
              <a:rPr lang="en-US" altLang="ja-JP" baseline="30000" dirty="0">
                <a:latin typeface="Times New Roman" panose="02020603050405020304" pitchFamily="18" charset="0"/>
                <a:cs typeface="Times New Roman" panose="02020603050405020304" pitchFamily="18" charset="0"/>
              </a:rPr>
              <a:t>35+</a:t>
            </a:r>
            <a:r>
              <a:rPr lang="en-US" altLang="ja-JP" dirty="0">
                <a:latin typeface="Times New Roman" panose="02020603050405020304" pitchFamily="18" charset="0"/>
                <a:cs typeface="Times New Roman" panose="02020603050405020304" pitchFamily="18" charset="0"/>
              </a:rPr>
              <a:t>(28GHz SC-ECRIS) is about 100 times higher than that with 18GHz RIKEN ECRIS</a:t>
            </a:r>
          </a:p>
          <a:p>
            <a:pPr marL="800100" lvl="1" indent="-342900">
              <a:buAutoNum type="arabicPeriod"/>
            </a:pPr>
            <a:r>
              <a:rPr lang="en-US" altLang="ja-JP" baseline="30000" dirty="0">
                <a:latin typeface="Times New Roman" panose="02020603050405020304" pitchFamily="18" charset="0"/>
                <a:cs typeface="Times New Roman" panose="02020603050405020304" pitchFamily="18" charset="0"/>
              </a:rPr>
              <a:t>51</a:t>
            </a:r>
            <a:r>
              <a:rPr lang="en-US" altLang="ja-JP" dirty="0">
                <a:latin typeface="Times New Roman" panose="02020603050405020304" pitchFamily="18" charset="0"/>
                <a:cs typeface="Times New Roman" panose="02020603050405020304" pitchFamily="18" charset="0"/>
              </a:rPr>
              <a:t>V</a:t>
            </a:r>
            <a:r>
              <a:rPr lang="en-US" altLang="ja-JP" baseline="30000" dirty="0">
                <a:latin typeface="Times New Roman" panose="02020603050405020304" pitchFamily="18" charset="0"/>
                <a:cs typeface="Times New Roman" panose="02020603050405020304" pitchFamily="18" charset="0"/>
              </a:rPr>
              <a:t>13+ </a:t>
            </a:r>
            <a:r>
              <a:rPr lang="en-US" altLang="ja-JP" dirty="0">
                <a:latin typeface="Times New Roman" panose="02020603050405020304" pitchFamily="18" charset="0"/>
                <a:cs typeface="Times New Roman" panose="02020603050405020304" pitchFamily="18" charset="0"/>
              </a:rPr>
              <a:t>~1emA</a:t>
            </a:r>
          </a:p>
          <a:p>
            <a:pPr marL="800100" lvl="1" indent="-342900">
              <a:buFontTx/>
              <a:buAutoNum type="arabicPeriod"/>
            </a:pPr>
            <a:r>
              <a:rPr lang="en-US" altLang="ja-JP" dirty="0">
                <a:latin typeface="Times New Roman" panose="02020603050405020304" pitchFamily="18" charset="0"/>
                <a:cs typeface="Times New Roman" panose="02020603050405020304" pitchFamily="18" charset="0"/>
              </a:rPr>
              <a:t>The beam intensity of V</a:t>
            </a:r>
            <a:r>
              <a:rPr lang="en-US" altLang="ja-JP" baseline="30000" dirty="0">
                <a:latin typeface="Times New Roman" panose="02020603050405020304" pitchFamily="18" charset="0"/>
                <a:cs typeface="Times New Roman" panose="02020603050405020304" pitchFamily="18" charset="0"/>
              </a:rPr>
              <a:t>13+ </a:t>
            </a:r>
            <a:r>
              <a:rPr lang="en-US" altLang="ja-JP" dirty="0">
                <a:latin typeface="Times New Roman" panose="02020603050405020304" pitchFamily="18" charset="0"/>
                <a:cs typeface="Times New Roman" panose="02020603050405020304" pitchFamily="18" charset="0"/>
              </a:rPr>
              <a:t>ions is over 20 times higher than that of Zn ion beam used to produce Nh (Z=113)  </a:t>
            </a:r>
            <a:endParaRPr lang="ja-JP" altLang="en-US" dirty="0">
              <a:latin typeface="Times New Roman" panose="02020603050405020304" pitchFamily="18" charset="0"/>
              <a:cs typeface="Times New Roman" panose="02020603050405020304" pitchFamily="18" charset="0"/>
            </a:endParaRPr>
          </a:p>
          <a:p>
            <a:pPr marL="800100" lvl="1" indent="-342900">
              <a:buAutoNum type="arabicPeriod"/>
            </a:pPr>
            <a:endParaRPr lang="en-US" altLang="ja-JP" dirty="0">
              <a:latin typeface="Times New Roman" panose="02020603050405020304" pitchFamily="18" charset="0"/>
              <a:cs typeface="Times New Roman" panose="02020603050405020304" pitchFamily="18" charset="0"/>
            </a:endParaRPr>
          </a:p>
          <a:p>
            <a:pPr marL="342900" indent="-342900">
              <a:buAutoNum type="arabicPeriod"/>
            </a:pPr>
            <a:endParaRPr lang="en-US" altLang="ja-JP" dirty="0">
              <a:latin typeface="Times New Roman" panose="02020603050405020304" pitchFamily="18" charset="0"/>
              <a:cs typeface="Times New Roman" panose="02020603050405020304" pitchFamily="18" charset="0"/>
            </a:endParaRPr>
          </a:p>
          <a:p>
            <a:r>
              <a:rPr lang="en-US" altLang="ja-JP" dirty="0">
                <a:latin typeface="Times New Roman" panose="02020603050405020304" pitchFamily="18" charset="0"/>
                <a:cs typeface="Times New Roman" panose="02020603050405020304" pitchFamily="18" charset="0"/>
              </a:rPr>
              <a:t> </a:t>
            </a:r>
            <a:endParaRPr kumimoji="1" lang="ja-JP" altLang="en-US" dirty="0">
              <a:latin typeface="Times New Roman" panose="02020603050405020304" pitchFamily="18" charset="0"/>
              <a:cs typeface="Times New Roman" panose="02020603050405020304" pitchFamily="18" charset="0"/>
            </a:endParaRPr>
          </a:p>
        </p:txBody>
      </p:sp>
      <p:pic>
        <p:nvPicPr>
          <p:cNvPr id="10" name="図 9">
            <a:extLst>
              <a:ext uri="{FF2B5EF4-FFF2-40B4-BE49-F238E27FC236}">
                <a16:creationId xmlns:a16="http://schemas.microsoft.com/office/drawing/2014/main" id="{E05C0EA8-9D3C-47E3-9A81-AF4F974C0E17}"/>
              </a:ext>
            </a:extLst>
          </p:cNvPr>
          <p:cNvPicPr>
            <a:picLocks noChangeAspect="1"/>
          </p:cNvPicPr>
          <p:nvPr/>
        </p:nvPicPr>
        <p:blipFill>
          <a:blip r:embed="rId4"/>
          <a:stretch>
            <a:fillRect/>
          </a:stretch>
        </p:blipFill>
        <p:spPr>
          <a:xfrm>
            <a:off x="6222438" y="1283534"/>
            <a:ext cx="5374083" cy="2503834"/>
          </a:xfrm>
          <a:prstGeom prst="rect">
            <a:avLst/>
          </a:prstGeom>
        </p:spPr>
      </p:pic>
      <p:sp>
        <p:nvSpPr>
          <p:cNvPr id="3" name="正方形/長方形 2">
            <a:extLst>
              <a:ext uri="{FF2B5EF4-FFF2-40B4-BE49-F238E27FC236}">
                <a16:creationId xmlns:a16="http://schemas.microsoft.com/office/drawing/2014/main" id="{137C79A7-D64A-4ACB-97FB-35C249497FDD}"/>
              </a:ext>
            </a:extLst>
          </p:cNvPr>
          <p:cNvSpPr/>
          <p:nvPr/>
        </p:nvSpPr>
        <p:spPr>
          <a:xfrm>
            <a:off x="1150284" y="4499104"/>
            <a:ext cx="10144309" cy="1754326"/>
          </a:xfrm>
          <a:prstGeom prst="rect">
            <a:avLst/>
          </a:prstGeom>
        </p:spPr>
        <p:txBody>
          <a:bodyPr wrap="square">
            <a:spAutoFit/>
          </a:bodyPr>
          <a:lstStyle/>
          <a:p>
            <a:r>
              <a:rPr lang="en-US" altLang="ja-JP" dirty="0">
                <a:latin typeface="Times New Roman" panose="02020603050405020304" pitchFamily="18" charset="0"/>
                <a:cs typeface="Times New Roman" panose="02020603050405020304" pitchFamily="18" charset="0"/>
              </a:rPr>
              <a:t>2. It is not so difficult to produce 300e</a:t>
            </a:r>
            <a:r>
              <a:rPr lang="en-US" altLang="ja-JP" dirty="0">
                <a:latin typeface="Symbol" panose="05050102010706020507" pitchFamily="18" charset="2"/>
                <a:cs typeface="Times New Roman" panose="02020603050405020304" pitchFamily="18" charset="0"/>
              </a:rPr>
              <a:t>m</a:t>
            </a:r>
            <a:r>
              <a:rPr lang="en-US" altLang="ja-JP" dirty="0">
                <a:latin typeface="Times New Roman" panose="02020603050405020304" pitchFamily="18" charset="0"/>
                <a:cs typeface="Times New Roman" panose="02020603050405020304" pitchFamily="18" charset="0"/>
              </a:rPr>
              <a:t>A of U</a:t>
            </a:r>
            <a:r>
              <a:rPr lang="en-US" altLang="ja-JP" baseline="30000" dirty="0">
                <a:latin typeface="Times New Roman" panose="02020603050405020304" pitchFamily="18" charset="0"/>
                <a:cs typeface="Times New Roman" panose="02020603050405020304" pitchFamily="18" charset="0"/>
              </a:rPr>
              <a:t>35+ </a:t>
            </a:r>
            <a:r>
              <a:rPr lang="en-US" altLang="ja-JP" dirty="0">
                <a:latin typeface="Times New Roman" panose="02020603050405020304" pitchFamily="18" charset="0"/>
                <a:cs typeface="Times New Roman" panose="02020603050405020304" pitchFamily="18" charset="0"/>
              </a:rPr>
              <a:t>at present stage. The problem is that we need to install large amount of material in the plasma chamber ( 3or 4 oven system ?)</a:t>
            </a:r>
          </a:p>
          <a:p>
            <a:r>
              <a:rPr lang="en-US" altLang="ja-JP" dirty="0">
                <a:latin typeface="Times New Roman" panose="02020603050405020304" pitchFamily="18" charset="0"/>
                <a:cs typeface="Times New Roman" panose="02020603050405020304" pitchFamily="18" charset="0"/>
              </a:rPr>
              <a:t>3. It seems that emittance size is affected by the space charge effect, especially extracted beam of the ion source</a:t>
            </a:r>
          </a:p>
          <a:p>
            <a:r>
              <a:rPr lang="en-US" altLang="ja-JP" dirty="0">
                <a:latin typeface="Times New Roman" panose="02020603050405020304" pitchFamily="18" charset="0"/>
                <a:cs typeface="Times New Roman" panose="02020603050405020304" pitchFamily="18" charset="0"/>
              </a:rPr>
              <a:t>To reduce the emittance size, it is essential to reduce the extraction current.</a:t>
            </a:r>
          </a:p>
          <a:p>
            <a:r>
              <a:rPr lang="en-US" altLang="ja-JP" dirty="0">
                <a:latin typeface="Times New Roman" panose="02020603050405020304" pitchFamily="18" charset="0"/>
                <a:cs typeface="Times New Roman" panose="02020603050405020304" pitchFamily="18" charset="0"/>
              </a:rPr>
              <a:t>Use of smaller extraction hole</a:t>
            </a:r>
          </a:p>
        </p:txBody>
      </p:sp>
    </p:spTree>
    <p:extLst>
      <p:ext uri="{BB962C8B-B14F-4D97-AF65-F5344CB8AC3E}">
        <p14:creationId xmlns:p14="http://schemas.microsoft.com/office/powerpoint/2010/main" val="23516585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1379E63-A486-4ED5-8824-C0B96FBCC2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276" y="374146"/>
            <a:ext cx="1938017" cy="516805"/>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pic>
      <p:cxnSp>
        <p:nvCxnSpPr>
          <p:cNvPr id="5" name="直線コネクタ 4">
            <a:extLst>
              <a:ext uri="{FF2B5EF4-FFF2-40B4-BE49-F238E27FC236}">
                <a16:creationId xmlns:a16="http://schemas.microsoft.com/office/drawing/2014/main" id="{F6D575C6-2021-42BA-BFA1-979866F6554D}"/>
              </a:ext>
            </a:extLst>
          </p:cNvPr>
          <p:cNvCxnSpPr/>
          <p:nvPr/>
        </p:nvCxnSpPr>
        <p:spPr>
          <a:xfrm flipV="1">
            <a:off x="181276" y="881568"/>
            <a:ext cx="11632445" cy="33589"/>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6" name="グループ化 5">
            <a:extLst>
              <a:ext uri="{FF2B5EF4-FFF2-40B4-BE49-F238E27FC236}">
                <a16:creationId xmlns:a16="http://schemas.microsoft.com/office/drawing/2014/main" id="{FCD09738-F24B-49A0-AB71-5B73309B5ACA}"/>
              </a:ext>
            </a:extLst>
          </p:cNvPr>
          <p:cNvGrpSpPr/>
          <p:nvPr/>
        </p:nvGrpSpPr>
        <p:grpSpPr>
          <a:xfrm>
            <a:off x="7234663" y="6291397"/>
            <a:ext cx="4785702" cy="338554"/>
            <a:chOff x="7234663" y="6291397"/>
            <a:chExt cx="4167478" cy="338554"/>
          </a:xfrm>
        </p:grpSpPr>
        <p:sp>
          <p:nvSpPr>
            <p:cNvPr id="7" name="正方形/長方形 6">
              <a:extLst>
                <a:ext uri="{FF2B5EF4-FFF2-40B4-BE49-F238E27FC236}">
                  <a16:creationId xmlns:a16="http://schemas.microsoft.com/office/drawing/2014/main" id="{EC1B0E7A-E1A4-4911-84D2-D73CED1CF8E1}"/>
                </a:ext>
              </a:extLst>
            </p:cNvPr>
            <p:cNvSpPr/>
            <p:nvPr/>
          </p:nvSpPr>
          <p:spPr>
            <a:xfrm>
              <a:off x="7496061" y="6291397"/>
              <a:ext cx="3906080" cy="338554"/>
            </a:xfrm>
            <a:prstGeom prst="rect">
              <a:avLst/>
            </a:prstGeom>
          </p:spPr>
          <p:txBody>
            <a:bodyPr wrap="square">
              <a:spAutoFit/>
            </a:bodyPr>
            <a:lstStyle/>
            <a:p>
              <a:pPr algn="just">
                <a:spcAft>
                  <a:spcPts val="0"/>
                </a:spcAft>
              </a:pPr>
              <a:r>
                <a:rPr lang="en-US" altLang="ja-JP" sz="1600" b="1" dirty="0">
                  <a:effectLst/>
                  <a:latin typeface="Times New Roman" panose="02020603050405020304" pitchFamily="18" charset="0"/>
                  <a:ea typeface="DengXian" panose="02010600030101010101" pitchFamily="2" charset="-122"/>
                  <a:cs typeface="Times New Roman" panose="02020603050405020304" pitchFamily="18" charset="0"/>
                </a:rPr>
                <a:t>Cyclotron 2022 (Dec. 5-9, 2022, Beijing, China)</a:t>
              </a:r>
              <a:endParaRPr lang="ja-JP" altLang="ja-JP" sz="1600" b="1" dirty="0">
                <a:effectLst/>
                <a:latin typeface="Times New Roman" panose="02020603050405020304" pitchFamily="18" charset="0"/>
                <a:ea typeface="DengXian" panose="02010600030101010101" pitchFamily="2" charset="-122"/>
                <a:cs typeface="Times New Roman" panose="02020603050405020304" pitchFamily="18" charset="0"/>
              </a:endParaRPr>
            </a:p>
          </p:txBody>
        </p:sp>
        <p:pic>
          <p:nvPicPr>
            <p:cNvPr id="8" name="図 7">
              <a:extLst>
                <a:ext uri="{FF2B5EF4-FFF2-40B4-BE49-F238E27FC236}">
                  <a16:creationId xmlns:a16="http://schemas.microsoft.com/office/drawing/2014/main" id="{D2876FBA-7B7C-44C8-B547-D0981EF65C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4663" y="6321555"/>
              <a:ext cx="261398" cy="278238"/>
            </a:xfrm>
            <a:prstGeom prst="rect">
              <a:avLst/>
            </a:prstGeom>
            <a:solidFill>
              <a:schemeClr val="accent6">
                <a:lumMod val="60000"/>
                <a:lumOff val="40000"/>
              </a:schemeClr>
            </a:solidFill>
          </p:spPr>
        </p:pic>
      </p:grpSp>
    </p:spTree>
    <p:extLst>
      <p:ext uri="{BB962C8B-B14F-4D97-AF65-F5344CB8AC3E}">
        <p14:creationId xmlns:p14="http://schemas.microsoft.com/office/powerpoint/2010/main" val="2266989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1379E63-A486-4ED5-8824-C0B96FBCC2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276" y="374146"/>
            <a:ext cx="1938017" cy="516805"/>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pic>
      <p:cxnSp>
        <p:nvCxnSpPr>
          <p:cNvPr id="5" name="直線コネクタ 4">
            <a:extLst>
              <a:ext uri="{FF2B5EF4-FFF2-40B4-BE49-F238E27FC236}">
                <a16:creationId xmlns:a16="http://schemas.microsoft.com/office/drawing/2014/main" id="{F6D575C6-2021-42BA-BFA1-979866F6554D}"/>
              </a:ext>
            </a:extLst>
          </p:cNvPr>
          <p:cNvCxnSpPr/>
          <p:nvPr/>
        </p:nvCxnSpPr>
        <p:spPr>
          <a:xfrm flipV="1">
            <a:off x="181276" y="881568"/>
            <a:ext cx="11632445" cy="33589"/>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6" name="グループ化 5">
            <a:extLst>
              <a:ext uri="{FF2B5EF4-FFF2-40B4-BE49-F238E27FC236}">
                <a16:creationId xmlns:a16="http://schemas.microsoft.com/office/drawing/2014/main" id="{071CB334-058C-4057-AFA8-B9DF7593DDEE}"/>
              </a:ext>
            </a:extLst>
          </p:cNvPr>
          <p:cNvGrpSpPr/>
          <p:nvPr/>
        </p:nvGrpSpPr>
        <p:grpSpPr>
          <a:xfrm>
            <a:off x="7234663" y="6291397"/>
            <a:ext cx="4167478" cy="338554"/>
            <a:chOff x="7234663" y="6291397"/>
            <a:chExt cx="4167478" cy="338554"/>
          </a:xfrm>
        </p:grpSpPr>
        <p:sp>
          <p:nvSpPr>
            <p:cNvPr id="7" name="正方形/長方形 6">
              <a:extLst>
                <a:ext uri="{FF2B5EF4-FFF2-40B4-BE49-F238E27FC236}">
                  <a16:creationId xmlns:a16="http://schemas.microsoft.com/office/drawing/2014/main" id="{33CB3ECF-5E43-4FF4-BF69-A52D9DAA5A63}"/>
                </a:ext>
              </a:extLst>
            </p:cNvPr>
            <p:cNvSpPr/>
            <p:nvPr/>
          </p:nvSpPr>
          <p:spPr>
            <a:xfrm>
              <a:off x="7496061" y="6291397"/>
              <a:ext cx="3906080" cy="338554"/>
            </a:xfrm>
            <a:prstGeom prst="rect">
              <a:avLst/>
            </a:prstGeom>
          </p:spPr>
          <p:txBody>
            <a:bodyPr wrap="square">
              <a:spAutoFit/>
            </a:bodyPr>
            <a:lstStyle/>
            <a:p>
              <a:pPr algn="just">
                <a:spcAft>
                  <a:spcPts val="0"/>
                </a:spcAft>
              </a:pPr>
              <a:r>
                <a:rPr lang="en-US" altLang="ja-JP" sz="1600" b="1" dirty="0">
                  <a:effectLst/>
                  <a:latin typeface="Arial Narrow" panose="020B0606020202030204" pitchFamily="34" charset="0"/>
                  <a:ea typeface="DengXian" panose="02010600030101010101" pitchFamily="2" charset="-122"/>
                  <a:cs typeface="Calibri" panose="020F0502020204030204" pitchFamily="34" charset="0"/>
                </a:rPr>
                <a:t>Cyclotron 2022 (Dec. 5-9, 2022, Beijing, China)</a:t>
              </a:r>
              <a:endParaRPr lang="ja-JP" altLang="ja-JP" sz="1600" b="1" dirty="0">
                <a:effectLst/>
                <a:latin typeface="Arial Narrow" panose="020B0606020202030204" pitchFamily="34" charset="0"/>
                <a:ea typeface="DengXian" panose="02010600030101010101" pitchFamily="2" charset="-122"/>
                <a:cs typeface="Calibri" panose="020F0502020204030204" pitchFamily="34" charset="0"/>
              </a:endParaRPr>
            </a:p>
          </p:txBody>
        </p:sp>
        <p:pic>
          <p:nvPicPr>
            <p:cNvPr id="8" name="図 7">
              <a:extLst>
                <a:ext uri="{FF2B5EF4-FFF2-40B4-BE49-F238E27FC236}">
                  <a16:creationId xmlns:a16="http://schemas.microsoft.com/office/drawing/2014/main" id="{0ED9F9FF-43D7-41CE-98CB-1024F54C48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4663" y="6321555"/>
              <a:ext cx="261398" cy="278238"/>
            </a:xfrm>
            <a:prstGeom prst="rect">
              <a:avLst/>
            </a:prstGeom>
            <a:solidFill>
              <a:schemeClr val="accent6">
                <a:lumMod val="60000"/>
                <a:lumOff val="40000"/>
              </a:schemeClr>
            </a:solidFill>
          </p:spPr>
        </p:pic>
      </p:grpSp>
      <p:pic>
        <p:nvPicPr>
          <p:cNvPr id="9" name="図 8">
            <a:extLst>
              <a:ext uri="{FF2B5EF4-FFF2-40B4-BE49-F238E27FC236}">
                <a16:creationId xmlns:a16="http://schemas.microsoft.com/office/drawing/2014/main" id="{6F551340-7AD7-4B4A-8762-1F258DA020C6}"/>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81276" y="1398373"/>
            <a:ext cx="5800674" cy="4704414"/>
          </a:xfrm>
          <a:prstGeom prst="rect">
            <a:avLst/>
          </a:prstGeom>
        </p:spPr>
      </p:pic>
      <p:sp>
        <p:nvSpPr>
          <p:cNvPr id="2" name="正方形/長方形 1">
            <a:extLst>
              <a:ext uri="{FF2B5EF4-FFF2-40B4-BE49-F238E27FC236}">
                <a16:creationId xmlns:a16="http://schemas.microsoft.com/office/drawing/2014/main" id="{193031DA-B249-4921-B308-26F42857E98C}"/>
              </a:ext>
            </a:extLst>
          </p:cNvPr>
          <p:cNvSpPr/>
          <p:nvPr/>
        </p:nvSpPr>
        <p:spPr>
          <a:xfrm>
            <a:off x="3851937" y="1491010"/>
            <a:ext cx="1655978" cy="3968617"/>
          </a:xfrm>
          <a:prstGeom prst="rect">
            <a:avLst/>
          </a:prstGeom>
          <a:noFill/>
          <a:ln w="28575">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3" name="直線コネクタ 12">
            <a:extLst>
              <a:ext uri="{FF2B5EF4-FFF2-40B4-BE49-F238E27FC236}">
                <a16:creationId xmlns:a16="http://schemas.microsoft.com/office/drawing/2014/main" id="{B30AD72C-81DD-49CC-86D8-66B230208068}"/>
              </a:ext>
            </a:extLst>
          </p:cNvPr>
          <p:cNvCxnSpPr>
            <a:cxnSpLocks/>
          </p:cNvCxnSpPr>
          <p:nvPr/>
        </p:nvCxnSpPr>
        <p:spPr>
          <a:xfrm>
            <a:off x="4679926" y="1120258"/>
            <a:ext cx="4238163"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EE5246A4-D244-4DB7-900A-6629831D81FD}"/>
              </a:ext>
            </a:extLst>
          </p:cNvPr>
          <p:cNvCxnSpPr>
            <a:cxnSpLocks/>
            <a:endCxn id="2" idx="0"/>
          </p:cNvCxnSpPr>
          <p:nvPr/>
        </p:nvCxnSpPr>
        <p:spPr>
          <a:xfrm>
            <a:off x="4679926" y="1110964"/>
            <a:ext cx="0" cy="38004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5" name="グループ化 24">
            <a:extLst>
              <a:ext uri="{FF2B5EF4-FFF2-40B4-BE49-F238E27FC236}">
                <a16:creationId xmlns:a16="http://schemas.microsoft.com/office/drawing/2014/main" id="{FB6393F2-B6F6-447D-BC0E-C697FF8585FB}"/>
              </a:ext>
            </a:extLst>
          </p:cNvPr>
          <p:cNvGrpSpPr/>
          <p:nvPr/>
        </p:nvGrpSpPr>
        <p:grpSpPr>
          <a:xfrm>
            <a:off x="6008234" y="1541391"/>
            <a:ext cx="5724029" cy="4318169"/>
            <a:chOff x="6008234" y="1541391"/>
            <a:chExt cx="5724029" cy="4318169"/>
          </a:xfrm>
        </p:grpSpPr>
        <p:pic>
          <p:nvPicPr>
            <p:cNvPr id="10" name="図 9">
              <a:extLst>
                <a:ext uri="{FF2B5EF4-FFF2-40B4-BE49-F238E27FC236}">
                  <a16:creationId xmlns:a16="http://schemas.microsoft.com/office/drawing/2014/main" id="{61E5CB2E-FD9D-41B4-B4AB-598026A467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3767" y="1541391"/>
              <a:ext cx="5218374" cy="4161488"/>
            </a:xfrm>
            <a:prstGeom prst="rect">
              <a:avLst/>
            </a:prstGeom>
          </p:spPr>
        </p:pic>
        <p:sp>
          <p:nvSpPr>
            <p:cNvPr id="19" name="テキスト ボックス 18">
              <a:extLst>
                <a:ext uri="{FF2B5EF4-FFF2-40B4-BE49-F238E27FC236}">
                  <a16:creationId xmlns:a16="http://schemas.microsoft.com/office/drawing/2014/main" id="{2B525943-A187-4D78-BCBC-119404F57562}"/>
                </a:ext>
              </a:extLst>
            </p:cNvPr>
            <p:cNvSpPr txBox="1"/>
            <p:nvPr/>
          </p:nvSpPr>
          <p:spPr>
            <a:xfrm>
              <a:off x="6008234" y="5314200"/>
              <a:ext cx="902811" cy="523220"/>
            </a:xfrm>
            <a:prstGeom prst="rect">
              <a:avLst/>
            </a:prstGeom>
            <a:noFill/>
          </p:spPr>
          <p:txBody>
            <a:bodyPr wrap="none" rtlCol="0">
              <a:spAutoFit/>
            </a:bodyPr>
            <a:lstStyle/>
            <a:p>
              <a:r>
                <a:rPr kumimoji="1" lang="en-US" altLang="ja-JP" sz="2800" b="1" dirty="0">
                  <a:solidFill>
                    <a:srgbClr val="FF0000"/>
                  </a:solidFill>
                  <a:latin typeface="Times New Roman" panose="02020603050405020304" pitchFamily="18" charset="0"/>
                  <a:cs typeface="Times New Roman" panose="02020603050405020304" pitchFamily="18" charset="0"/>
                </a:rPr>
                <a:t>2007</a:t>
              </a:r>
              <a:endParaRPr kumimoji="1" lang="ja-JP" altLang="en-US" sz="2800" b="1" dirty="0">
                <a:solidFill>
                  <a:srgbClr val="FF0000"/>
                </a:solidFill>
                <a:latin typeface="Times New Roman" panose="02020603050405020304" pitchFamily="18" charset="0"/>
                <a:cs typeface="Times New Roman" panose="02020603050405020304" pitchFamily="18" charset="0"/>
              </a:endParaRPr>
            </a:p>
          </p:txBody>
        </p:sp>
        <p:sp>
          <p:nvSpPr>
            <p:cNvPr id="24" name="テキスト ボックス 23">
              <a:extLst>
                <a:ext uri="{FF2B5EF4-FFF2-40B4-BE49-F238E27FC236}">
                  <a16:creationId xmlns:a16="http://schemas.microsoft.com/office/drawing/2014/main" id="{AC0FB0AD-366D-4AAB-BB49-1B5732658CB7}"/>
                </a:ext>
              </a:extLst>
            </p:cNvPr>
            <p:cNvSpPr txBox="1"/>
            <p:nvPr/>
          </p:nvSpPr>
          <p:spPr>
            <a:xfrm>
              <a:off x="10829452" y="5336340"/>
              <a:ext cx="902811" cy="523220"/>
            </a:xfrm>
            <a:prstGeom prst="rect">
              <a:avLst/>
            </a:prstGeom>
            <a:noFill/>
          </p:spPr>
          <p:txBody>
            <a:bodyPr wrap="none" rtlCol="0">
              <a:spAutoFit/>
            </a:bodyPr>
            <a:lstStyle/>
            <a:p>
              <a:r>
                <a:rPr kumimoji="1" lang="en-US" altLang="ja-JP" sz="2800" b="1" dirty="0">
                  <a:solidFill>
                    <a:srgbClr val="FF0000"/>
                  </a:solidFill>
                  <a:latin typeface="Times New Roman" panose="02020603050405020304" pitchFamily="18" charset="0"/>
                  <a:cs typeface="Times New Roman" panose="02020603050405020304" pitchFamily="18" charset="0"/>
                </a:rPr>
                <a:t>2021</a:t>
              </a:r>
              <a:endParaRPr kumimoji="1" lang="ja-JP" altLang="en-US" sz="2800" b="1" dirty="0">
                <a:solidFill>
                  <a:srgbClr val="FF0000"/>
                </a:solidFill>
                <a:latin typeface="Times New Roman" panose="02020603050405020304" pitchFamily="18" charset="0"/>
                <a:cs typeface="Times New Roman" panose="02020603050405020304" pitchFamily="18" charset="0"/>
              </a:endParaRPr>
            </a:p>
          </p:txBody>
        </p:sp>
      </p:grpSp>
      <p:cxnSp>
        <p:nvCxnSpPr>
          <p:cNvPr id="26" name="直線矢印コネクタ 25">
            <a:extLst>
              <a:ext uri="{FF2B5EF4-FFF2-40B4-BE49-F238E27FC236}">
                <a16:creationId xmlns:a16="http://schemas.microsoft.com/office/drawing/2014/main" id="{0B45C39C-AB71-4ED0-BB98-6AD4B1D378BB}"/>
              </a:ext>
            </a:extLst>
          </p:cNvPr>
          <p:cNvCxnSpPr/>
          <p:nvPr/>
        </p:nvCxnSpPr>
        <p:spPr>
          <a:xfrm>
            <a:off x="8918089" y="1129553"/>
            <a:ext cx="0" cy="60242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9AAD6EFD-C84A-4E83-98F2-7C08F29B10A6}"/>
              </a:ext>
            </a:extLst>
          </p:cNvPr>
          <p:cNvSpPr txBox="1"/>
          <p:nvPr/>
        </p:nvSpPr>
        <p:spPr>
          <a:xfrm>
            <a:off x="2847606" y="262892"/>
            <a:ext cx="760971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800" b="1"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Brief history ( time revolution of beam intensity)</a:t>
            </a:r>
            <a:endParaRPr kumimoji="1" lang="ja-JP"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3" name="正方形/長方形 2">
            <a:extLst>
              <a:ext uri="{FF2B5EF4-FFF2-40B4-BE49-F238E27FC236}">
                <a16:creationId xmlns:a16="http://schemas.microsoft.com/office/drawing/2014/main" id="{E9BD0D35-974E-472A-9286-595A22A0D4D3}"/>
              </a:ext>
            </a:extLst>
          </p:cNvPr>
          <p:cNvSpPr/>
          <p:nvPr/>
        </p:nvSpPr>
        <p:spPr>
          <a:xfrm>
            <a:off x="8792954" y="5845387"/>
            <a:ext cx="2681696" cy="307777"/>
          </a:xfrm>
          <a:prstGeom prst="rect">
            <a:avLst/>
          </a:prstGeom>
        </p:spPr>
        <p:txBody>
          <a:bodyPr wrap="none">
            <a:spAutoFit/>
          </a:bodyPr>
          <a:lstStyle/>
          <a:p>
            <a:r>
              <a:rPr lang="en-US" altLang="ja-JP" sz="1400" dirty="0">
                <a:latin typeface="Times New Roman" panose="02020603050405020304" pitchFamily="18" charset="0"/>
                <a:ea typeface="Arial Unicode MS" panose="020B0604020202020204" pitchFamily="50" charset="-128"/>
                <a:cs typeface="Times New Roman" panose="02020603050405020304" pitchFamily="18" charset="0"/>
              </a:rPr>
              <a:t>N. Fukunishi, JPASJ 17 (2020)236</a:t>
            </a:r>
            <a:endParaRPr lang="ja-JP" altLang="en-US" sz="1400" dirty="0">
              <a:latin typeface="Times New Roman" panose="02020603050405020304" pitchFamily="18" charset="0"/>
              <a:ea typeface="Arial Unicode MS" panose="020B0604020202020204" pitchFamily="50" charset="-128"/>
              <a:cs typeface="Times New Roman" panose="02020603050405020304" pitchFamily="18" charset="0"/>
            </a:endParaRPr>
          </a:p>
        </p:txBody>
      </p:sp>
    </p:spTree>
    <p:extLst>
      <p:ext uri="{BB962C8B-B14F-4D97-AF65-F5344CB8AC3E}">
        <p14:creationId xmlns:p14="http://schemas.microsoft.com/office/powerpoint/2010/main" val="10078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1379E63-A486-4ED5-8824-C0B96FBCC2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276" y="374146"/>
            <a:ext cx="1938017" cy="516805"/>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pic>
      <p:cxnSp>
        <p:nvCxnSpPr>
          <p:cNvPr id="5" name="直線コネクタ 4">
            <a:extLst>
              <a:ext uri="{FF2B5EF4-FFF2-40B4-BE49-F238E27FC236}">
                <a16:creationId xmlns:a16="http://schemas.microsoft.com/office/drawing/2014/main" id="{F6D575C6-2021-42BA-BFA1-979866F6554D}"/>
              </a:ext>
            </a:extLst>
          </p:cNvPr>
          <p:cNvCxnSpPr/>
          <p:nvPr/>
        </p:nvCxnSpPr>
        <p:spPr>
          <a:xfrm flipV="1">
            <a:off x="181276" y="881568"/>
            <a:ext cx="11632445" cy="33589"/>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6" name="グループ化 5">
            <a:extLst>
              <a:ext uri="{FF2B5EF4-FFF2-40B4-BE49-F238E27FC236}">
                <a16:creationId xmlns:a16="http://schemas.microsoft.com/office/drawing/2014/main" id="{F27DB34E-6AC5-4F3D-8CEA-15A8CE8D741B}"/>
              </a:ext>
            </a:extLst>
          </p:cNvPr>
          <p:cNvGrpSpPr/>
          <p:nvPr/>
        </p:nvGrpSpPr>
        <p:grpSpPr>
          <a:xfrm>
            <a:off x="7561832" y="6311132"/>
            <a:ext cx="4167478" cy="338554"/>
            <a:chOff x="7234663" y="6291397"/>
            <a:chExt cx="4167478" cy="338554"/>
          </a:xfrm>
        </p:grpSpPr>
        <p:sp>
          <p:nvSpPr>
            <p:cNvPr id="7" name="正方形/長方形 6">
              <a:extLst>
                <a:ext uri="{FF2B5EF4-FFF2-40B4-BE49-F238E27FC236}">
                  <a16:creationId xmlns:a16="http://schemas.microsoft.com/office/drawing/2014/main" id="{267F65CA-92EF-4D15-A740-925B696CBBF3}"/>
                </a:ext>
              </a:extLst>
            </p:cNvPr>
            <p:cNvSpPr/>
            <p:nvPr/>
          </p:nvSpPr>
          <p:spPr>
            <a:xfrm>
              <a:off x="7496061" y="6291397"/>
              <a:ext cx="3906080" cy="338554"/>
            </a:xfrm>
            <a:prstGeom prst="rect">
              <a:avLst/>
            </a:prstGeom>
          </p:spPr>
          <p:txBody>
            <a:bodyPr wrap="square">
              <a:spAutoFit/>
            </a:bodyPr>
            <a:lstStyle/>
            <a:p>
              <a:pPr algn="just">
                <a:spcAft>
                  <a:spcPts val="0"/>
                </a:spcAft>
              </a:pPr>
              <a:r>
                <a:rPr lang="en-US" altLang="ja-JP" sz="1600" b="1" dirty="0">
                  <a:effectLst/>
                  <a:latin typeface="Arial Narrow" panose="020B0606020202030204" pitchFamily="34" charset="0"/>
                  <a:ea typeface="DengXian" panose="02010600030101010101" pitchFamily="2" charset="-122"/>
                  <a:cs typeface="Calibri" panose="020F0502020204030204" pitchFamily="34" charset="0"/>
                </a:rPr>
                <a:t>Cyclotron 2022 (Dec. 5-9, 2022, Beijing, China)</a:t>
              </a:r>
              <a:endParaRPr lang="ja-JP" altLang="ja-JP" sz="1600" b="1" dirty="0">
                <a:effectLst/>
                <a:latin typeface="Arial Narrow" panose="020B0606020202030204" pitchFamily="34" charset="0"/>
                <a:ea typeface="DengXian" panose="02010600030101010101" pitchFamily="2" charset="-122"/>
                <a:cs typeface="Calibri" panose="020F0502020204030204" pitchFamily="34" charset="0"/>
              </a:endParaRPr>
            </a:p>
          </p:txBody>
        </p:sp>
        <p:pic>
          <p:nvPicPr>
            <p:cNvPr id="8" name="図 7">
              <a:extLst>
                <a:ext uri="{FF2B5EF4-FFF2-40B4-BE49-F238E27FC236}">
                  <a16:creationId xmlns:a16="http://schemas.microsoft.com/office/drawing/2014/main" id="{BE20AAF0-BC6B-4900-BAF9-D05603409C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4663" y="6321555"/>
              <a:ext cx="261398" cy="278238"/>
            </a:xfrm>
            <a:prstGeom prst="rect">
              <a:avLst/>
            </a:prstGeom>
            <a:solidFill>
              <a:schemeClr val="accent6">
                <a:lumMod val="60000"/>
                <a:lumOff val="40000"/>
              </a:schemeClr>
            </a:solidFill>
          </p:spPr>
        </p:pic>
      </p:grpSp>
      <p:pic>
        <p:nvPicPr>
          <p:cNvPr id="3" name="図 2">
            <a:extLst>
              <a:ext uri="{FF2B5EF4-FFF2-40B4-BE49-F238E27FC236}">
                <a16:creationId xmlns:a16="http://schemas.microsoft.com/office/drawing/2014/main" id="{55093EEA-FE73-40EE-A5DA-839D187C55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604" y="1219749"/>
            <a:ext cx="10868791" cy="2989280"/>
          </a:xfrm>
          <a:prstGeom prst="rect">
            <a:avLst/>
          </a:prstGeom>
        </p:spPr>
      </p:pic>
      <p:sp>
        <p:nvSpPr>
          <p:cNvPr id="2" name="テキスト ボックス 1">
            <a:extLst>
              <a:ext uri="{FF2B5EF4-FFF2-40B4-BE49-F238E27FC236}">
                <a16:creationId xmlns:a16="http://schemas.microsoft.com/office/drawing/2014/main" id="{FC0A11CC-B2FB-4DF0-9628-E58C0EEC3A69}"/>
              </a:ext>
            </a:extLst>
          </p:cNvPr>
          <p:cNvSpPr txBox="1"/>
          <p:nvPr/>
        </p:nvSpPr>
        <p:spPr>
          <a:xfrm>
            <a:off x="2753782" y="264122"/>
            <a:ext cx="7162474" cy="523220"/>
          </a:xfrm>
          <a:prstGeom prst="rect">
            <a:avLst/>
          </a:prstGeom>
          <a:noFill/>
        </p:spPr>
        <p:txBody>
          <a:bodyPr wrap="none" rtlCol="0">
            <a:spAutoFit/>
          </a:bodyPr>
          <a:lstStyle/>
          <a:p>
            <a:r>
              <a:rPr kumimoji="1" lang="en-US" altLang="ja-JP" sz="2800" b="1" dirty="0">
                <a:latin typeface="Times New Roman" panose="02020603050405020304" pitchFamily="18" charset="0"/>
                <a:cs typeface="Times New Roman" panose="02020603050405020304" pitchFamily="18" charset="0"/>
              </a:rPr>
              <a:t>Upgrade plan (increase of the beam intensity)</a:t>
            </a:r>
            <a:endParaRPr kumimoji="1" lang="ja-JP" altLang="en-US" sz="2800" b="1" dirty="0">
              <a:latin typeface="Times New Roman" panose="02020603050405020304" pitchFamily="18" charset="0"/>
              <a:cs typeface="Times New Roman" panose="02020603050405020304" pitchFamily="18" charset="0"/>
            </a:endParaRPr>
          </a:p>
        </p:txBody>
      </p:sp>
      <p:sp>
        <p:nvSpPr>
          <p:cNvPr id="9" name="テキスト ボックス 8">
            <a:extLst>
              <a:ext uri="{FF2B5EF4-FFF2-40B4-BE49-F238E27FC236}">
                <a16:creationId xmlns:a16="http://schemas.microsoft.com/office/drawing/2014/main" id="{C9D74404-F1A3-4DA2-9209-DF61EBA251B3}"/>
              </a:ext>
            </a:extLst>
          </p:cNvPr>
          <p:cNvSpPr txBox="1"/>
          <p:nvPr/>
        </p:nvSpPr>
        <p:spPr>
          <a:xfrm>
            <a:off x="47956" y="4178408"/>
            <a:ext cx="3729932" cy="892552"/>
          </a:xfrm>
          <a:prstGeom prst="rect">
            <a:avLst/>
          </a:prstGeom>
          <a:noFill/>
          <a:ln w="28575">
            <a:solidFill>
              <a:srgbClr val="FF0000"/>
            </a:solidFill>
          </a:ln>
        </p:spPr>
        <p:txBody>
          <a:bodyPr wrap="none" rtlCol="0">
            <a:spAutoFit/>
          </a:bodyPr>
          <a:lstStyle/>
          <a:p>
            <a:r>
              <a:rPr lang="en-US" altLang="ja-JP" sz="2400" dirty="0">
                <a:latin typeface="Times New Roman" panose="02020603050405020304" pitchFamily="18" charset="0"/>
                <a:cs typeface="Times New Roman" panose="02020603050405020304" pitchFamily="18" charset="0"/>
              </a:rPr>
              <a:t>28GHz SC-ECRIS</a:t>
            </a:r>
            <a:endParaRPr kumimoji="1" lang="en-US" altLang="ja-JP" sz="2400" dirty="0">
              <a:latin typeface="Times New Roman" panose="02020603050405020304" pitchFamily="18" charset="0"/>
              <a:cs typeface="Times New Roman" panose="02020603050405020304" pitchFamily="18" charset="0"/>
            </a:endParaRPr>
          </a:p>
          <a:p>
            <a:r>
              <a:rPr kumimoji="1" lang="en-US" altLang="ja-JP" sz="2400" dirty="0">
                <a:latin typeface="Times New Roman" panose="02020603050405020304" pitchFamily="18" charset="0"/>
                <a:cs typeface="Times New Roman" panose="02020603050405020304" pitchFamily="18" charset="0"/>
              </a:rPr>
              <a:t>U</a:t>
            </a:r>
            <a:r>
              <a:rPr kumimoji="1" lang="en-US" altLang="ja-JP" sz="2400" baseline="30000" dirty="0">
                <a:latin typeface="Times New Roman" panose="02020603050405020304" pitchFamily="18" charset="0"/>
                <a:cs typeface="Times New Roman" panose="02020603050405020304" pitchFamily="18" charset="0"/>
              </a:rPr>
              <a:t>35+ </a:t>
            </a:r>
            <a:r>
              <a:rPr kumimoji="1" lang="en-US" altLang="ja-JP" sz="2400" dirty="0">
                <a:latin typeface="Times New Roman" panose="02020603050405020304" pitchFamily="18" charset="0"/>
                <a:cs typeface="Times New Roman" panose="02020603050405020304" pitchFamily="18" charset="0"/>
              </a:rPr>
              <a:t>ion beam </a:t>
            </a:r>
            <a:r>
              <a:rPr kumimoji="1" lang="en-US" altLang="ja-JP" sz="2800" b="1" dirty="0">
                <a:solidFill>
                  <a:srgbClr val="FF0000"/>
                </a:solidFill>
                <a:latin typeface="Times New Roman" panose="02020603050405020304" pitchFamily="18" charset="0"/>
                <a:cs typeface="Times New Roman" panose="02020603050405020304" pitchFamily="18" charset="0"/>
              </a:rPr>
              <a:t>: &gt;300e</a:t>
            </a:r>
            <a:r>
              <a:rPr kumimoji="1" lang="en-US" altLang="ja-JP" sz="2800" b="1" dirty="0">
                <a:solidFill>
                  <a:srgbClr val="FF0000"/>
                </a:solidFill>
                <a:latin typeface="Symbol" panose="05050102010706020507" pitchFamily="18" charset="2"/>
                <a:cs typeface="Times New Roman" panose="02020603050405020304" pitchFamily="18" charset="0"/>
              </a:rPr>
              <a:t>m</a:t>
            </a:r>
            <a:r>
              <a:rPr kumimoji="1" lang="en-US" altLang="ja-JP" sz="2800" b="1" dirty="0">
                <a:solidFill>
                  <a:srgbClr val="FF0000"/>
                </a:solidFill>
                <a:latin typeface="Times New Roman" panose="02020603050405020304" pitchFamily="18" charset="0"/>
                <a:cs typeface="Times New Roman" panose="02020603050405020304" pitchFamily="18" charset="0"/>
              </a:rPr>
              <a:t>A  </a:t>
            </a:r>
            <a:endParaRPr kumimoji="1" lang="ja-JP" altLang="en-US" sz="2800" b="1" dirty="0">
              <a:solidFill>
                <a:srgbClr val="FF0000"/>
              </a:solidFill>
              <a:latin typeface="Times New Roman" panose="02020603050405020304" pitchFamily="18" charset="0"/>
              <a:cs typeface="Times New Roman" panose="02020603050405020304" pitchFamily="18" charset="0"/>
            </a:endParaRPr>
          </a:p>
        </p:txBody>
      </p:sp>
      <p:cxnSp>
        <p:nvCxnSpPr>
          <p:cNvPr id="11" name="直線矢印コネクタ 10">
            <a:extLst>
              <a:ext uri="{FF2B5EF4-FFF2-40B4-BE49-F238E27FC236}">
                <a16:creationId xmlns:a16="http://schemas.microsoft.com/office/drawing/2014/main" id="{0929B976-0F74-47C7-8CC8-EBF286E67B9F}"/>
              </a:ext>
            </a:extLst>
          </p:cNvPr>
          <p:cNvCxnSpPr>
            <a:stCxn id="9" idx="0"/>
          </p:cNvCxnSpPr>
          <p:nvPr/>
        </p:nvCxnSpPr>
        <p:spPr>
          <a:xfrm flipH="1" flipV="1">
            <a:off x="1809336" y="2445204"/>
            <a:ext cx="103586" cy="173320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44C2EFD2-6624-4151-9297-5BF694E58047}"/>
              </a:ext>
            </a:extLst>
          </p:cNvPr>
          <p:cNvSpPr txBox="1"/>
          <p:nvPr/>
        </p:nvSpPr>
        <p:spPr>
          <a:xfrm>
            <a:off x="234086" y="1786855"/>
            <a:ext cx="2191626" cy="369332"/>
          </a:xfrm>
          <a:prstGeom prst="rect">
            <a:avLst/>
          </a:prstGeom>
          <a:noFill/>
          <a:ln>
            <a:solidFill>
              <a:srgbClr val="FF0000"/>
            </a:solidFill>
          </a:ln>
        </p:spPr>
        <p:txBody>
          <a:bodyPr wrap="none" rtlCol="0">
            <a:spAutoFit/>
          </a:bodyPr>
          <a:lstStyle/>
          <a:p>
            <a:r>
              <a:rPr kumimoji="1" lang="en-US" altLang="ja-JP" b="1" dirty="0">
                <a:latin typeface="Times New Roman" panose="02020603050405020304" pitchFamily="18" charset="0"/>
                <a:cs typeface="Times New Roman" panose="02020603050405020304" pitchFamily="18" charset="0"/>
              </a:rPr>
              <a:t>28GGHz SC-ECRIS</a:t>
            </a:r>
            <a:endParaRPr kumimoji="1" lang="ja-JP" altLang="en-US" b="1" dirty="0">
              <a:latin typeface="Times New Roman" panose="02020603050405020304" pitchFamily="18" charset="0"/>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D37B74A7-4D25-497F-86CF-3D1650F541E2}"/>
              </a:ext>
            </a:extLst>
          </p:cNvPr>
          <p:cNvSpPr txBox="1"/>
          <p:nvPr/>
        </p:nvSpPr>
        <p:spPr>
          <a:xfrm>
            <a:off x="1952772" y="2568046"/>
            <a:ext cx="1101584" cy="369332"/>
          </a:xfrm>
          <a:prstGeom prst="rect">
            <a:avLst/>
          </a:prstGeom>
          <a:noFill/>
          <a:ln>
            <a:solidFill>
              <a:srgbClr val="FF0000"/>
            </a:solidFill>
          </a:ln>
        </p:spPr>
        <p:txBody>
          <a:bodyPr wrap="none" rtlCol="0">
            <a:spAutoFit/>
          </a:bodyPr>
          <a:lstStyle/>
          <a:p>
            <a:r>
              <a:rPr lang="en-US" altLang="ja-JP" b="1" dirty="0">
                <a:latin typeface="Times New Roman" panose="02020603050405020304" pitchFamily="18" charset="0"/>
                <a:cs typeface="Times New Roman" panose="02020603050405020304" pitchFamily="18" charset="0"/>
              </a:rPr>
              <a:t>RILAC 2</a:t>
            </a:r>
            <a:endParaRPr kumimoji="1" lang="ja-JP" altLang="en-US" b="1" dirty="0">
              <a:latin typeface="Times New Roman" panose="02020603050405020304" pitchFamily="18" charset="0"/>
              <a:cs typeface="Times New Roman" panose="02020603050405020304" pitchFamily="18" charset="0"/>
            </a:endParaRPr>
          </a:p>
        </p:txBody>
      </p:sp>
      <p:cxnSp>
        <p:nvCxnSpPr>
          <p:cNvPr id="15" name="直線コネクタ 14">
            <a:extLst>
              <a:ext uri="{FF2B5EF4-FFF2-40B4-BE49-F238E27FC236}">
                <a16:creationId xmlns:a16="http://schemas.microsoft.com/office/drawing/2014/main" id="{47172347-C2C0-4B14-8093-6B293626ABD1}"/>
              </a:ext>
            </a:extLst>
          </p:cNvPr>
          <p:cNvCxnSpPr>
            <a:stCxn id="9" idx="3"/>
          </p:cNvCxnSpPr>
          <p:nvPr/>
        </p:nvCxnSpPr>
        <p:spPr>
          <a:xfrm flipV="1">
            <a:off x="3777888" y="4593907"/>
            <a:ext cx="6636536" cy="3077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EBB22229-8FC6-4D20-A19F-79931163BAF2}"/>
              </a:ext>
            </a:extLst>
          </p:cNvPr>
          <p:cNvCxnSpPr/>
          <p:nvPr/>
        </p:nvCxnSpPr>
        <p:spPr>
          <a:xfrm flipV="1">
            <a:off x="10414424" y="2832478"/>
            <a:ext cx="0" cy="176142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1A9F8BA1-4839-4F4E-93A8-83C5B2B027FC}"/>
              </a:ext>
            </a:extLst>
          </p:cNvPr>
          <p:cNvSpPr txBox="1"/>
          <p:nvPr/>
        </p:nvSpPr>
        <p:spPr>
          <a:xfrm>
            <a:off x="3907129" y="4898428"/>
            <a:ext cx="7309406" cy="923330"/>
          </a:xfrm>
          <a:prstGeom prst="rect">
            <a:avLst/>
          </a:prstGeom>
          <a:noFill/>
          <a:ln w="28575">
            <a:noFill/>
          </a:ln>
        </p:spPr>
        <p:txBody>
          <a:bodyPr wrap="square" rtlCol="0">
            <a:spAutoFit/>
          </a:bodyPr>
          <a:lstStyle/>
          <a:p>
            <a:r>
              <a:rPr kumimoji="1" lang="en-US" altLang="ja-JP" dirty="0">
                <a:latin typeface="Times New Roman" panose="02020603050405020304" pitchFamily="18" charset="0"/>
                <a:cs typeface="Times New Roman" panose="02020603050405020304" pitchFamily="18" charset="0"/>
              </a:rPr>
              <a:t>The beam intensity of upgrade plan is 2p</a:t>
            </a:r>
            <a:r>
              <a:rPr kumimoji="1" lang="en-US" altLang="ja-JP" dirty="0">
                <a:latin typeface="Symbol" panose="05050102010706020507" pitchFamily="18" charset="2"/>
                <a:cs typeface="Times New Roman" panose="02020603050405020304" pitchFamily="18" charset="0"/>
              </a:rPr>
              <a:t>m</a:t>
            </a:r>
            <a:r>
              <a:rPr kumimoji="1" lang="en-US" altLang="ja-JP" dirty="0">
                <a:latin typeface="Times New Roman" panose="02020603050405020304" pitchFamily="18" charset="0"/>
                <a:cs typeface="Times New Roman" panose="02020603050405020304" pitchFamily="18" charset="0"/>
              </a:rPr>
              <a:t>A of U ion beam </a:t>
            </a:r>
            <a:r>
              <a:rPr lang="en-US" altLang="ja-JP" dirty="0">
                <a:latin typeface="Times New Roman" panose="02020603050405020304" pitchFamily="18" charset="0"/>
                <a:cs typeface="Times New Roman" panose="02020603050405020304" pitchFamily="18" charset="0"/>
              </a:rPr>
              <a:t>on target. To obtain this bema intensity, we need to produce at least 300 e</a:t>
            </a:r>
            <a:r>
              <a:rPr lang="en-US" altLang="ja-JP" dirty="0">
                <a:latin typeface="Symbol" panose="05050102010706020507" pitchFamily="18" charset="2"/>
                <a:cs typeface="Times New Roman" panose="02020603050405020304" pitchFamily="18" charset="0"/>
              </a:rPr>
              <a:t>m</a:t>
            </a:r>
            <a:r>
              <a:rPr lang="en-US" altLang="ja-JP" dirty="0">
                <a:latin typeface="Times New Roman" panose="02020603050405020304" pitchFamily="18" charset="0"/>
                <a:cs typeface="Times New Roman" panose="02020603050405020304" pitchFamily="18" charset="0"/>
              </a:rPr>
              <a:t>A of U</a:t>
            </a:r>
            <a:r>
              <a:rPr lang="en-US" altLang="ja-JP" baseline="30000" dirty="0">
                <a:latin typeface="Times New Roman" panose="02020603050405020304" pitchFamily="18" charset="0"/>
                <a:cs typeface="Times New Roman" panose="02020603050405020304" pitchFamily="18" charset="0"/>
              </a:rPr>
              <a:t>35+ </a:t>
            </a:r>
            <a:r>
              <a:rPr lang="en-US" altLang="ja-JP" dirty="0">
                <a:latin typeface="Times New Roman" panose="02020603050405020304" pitchFamily="18" charset="0"/>
                <a:cs typeface="Times New Roman" panose="02020603050405020304" pitchFamily="18" charset="0"/>
              </a:rPr>
              <a:t>ion beam from the ion source.</a:t>
            </a:r>
            <a:endParaRPr kumimoji="1" lang="ja-JP" altLang="en-US" dirty="0">
              <a:latin typeface="Times New Roman" panose="02020603050405020304" pitchFamily="18" charset="0"/>
              <a:cs typeface="Times New Roman" panose="02020603050405020304" pitchFamily="18" charset="0"/>
            </a:endParaRPr>
          </a:p>
        </p:txBody>
      </p:sp>
      <p:sp>
        <p:nvSpPr>
          <p:cNvPr id="18" name="正方形/長方形 17">
            <a:extLst>
              <a:ext uri="{FF2B5EF4-FFF2-40B4-BE49-F238E27FC236}">
                <a16:creationId xmlns:a16="http://schemas.microsoft.com/office/drawing/2014/main" id="{FECAEA80-4A77-49B5-BF1C-A339D9048C82}"/>
              </a:ext>
            </a:extLst>
          </p:cNvPr>
          <p:cNvSpPr/>
          <p:nvPr/>
        </p:nvSpPr>
        <p:spPr>
          <a:xfrm>
            <a:off x="4414460" y="5830014"/>
            <a:ext cx="5232458" cy="307777"/>
          </a:xfrm>
          <a:prstGeom prst="rect">
            <a:avLst/>
          </a:prstGeom>
        </p:spPr>
        <p:txBody>
          <a:bodyPr wrap="none">
            <a:spAutoFit/>
          </a:bodyPr>
          <a:lstStyle/>
          <a:p>
            <a:r>
              <a:rPr lang="en-US" altLang="ja-JP" sz="1400" dirty="0">
                <a:latin typeface="Times New Roman" panose="02020603050405020304" pitchFamily="18" charset="0"/>
                <a:ea typeface="Arial Unicode MS" panose="020B0604020202020204" pitchFamily="50" charset="-128"/>
                <a:cs typeface="Times New Roman" panose="02020603050405020304" pitchFamily="18" charset="0"/>
              </a:rPr>
              <a:t>O. Kamigaito et al, Cylotron 2019, Cape Town, South Africa, MOB01</a:t>
            </a:r>
            <a:endParaRPr lang="ja-JP" altLang="en-US" sz="1400" dirty="0">
              <a:latin typeface="Times New Roman" panose="02020603050405020304" pitchFamily="18" charset="0"/>
              <a:ea typeface="Arial Unicode MS" panose="020B0604020202020204" pitchFamily="50" charset="-128"/>
              <a:cs typeface="Times New Roman" panose="02020603050405020304" pitchFamily="18" charset="0"/>
            </a:endParaRPr>
          </a:p>
        </p:txBody>
      </p:sp>
    </p:spTree>
    <p:extLst>
      <p:ext uri="{BB962C8B-B14F-4D97-AF65-F5344CB8AC3E}">
        <p14:creationId xmlns:p14="http://schemas.microsoft.com/office/powerpoint/2010/main" val="1546250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1379E63-A486-4ED5-8824-C0B96FBCC2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276" y="374146"/>
            <a:ext cx="1938017" cy="516805"/>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pic>
      <p:cxnSp>
        <p:nvCxnSpPr>
          <p:cNvPr id="5" name="直線コネクタ 4">
            <a:extLst>
              <a:ext uri="{FF2B5EF4-FFF2-40B4-BE49-F238E27FC236}">
                <a16:creationId xmlns:a16="http://schemas.microsoft.com/office/drawing/2014/main" id="{F6D575C6-2021-42BA-BFA1-979866F6554D}"/>
              </a:ext>
            </a:extLst>
          </p:cNvPr>
          <p:cNvCxnSpPr/>
          <p:nvPr/>
        </p:nvCxnSpPr>
        <p:spPr>
          <a:xfrm flipV="1">
            <a:off x="181276" y="881568"/>
            <a:ext cx="11632445" cy="33589"/>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E1FCEFC4-022D-4076-BAA9-535675C14529}"/>
              </a:ext>
            </a:extLst>
          </p:cNvPr>
          <p:cNvSpPr/>
          <p:nvPr/>
        </p:nvSpPr>
        <p:spPr>
          <a:xfrm>
            <a:off x="2289312" y="173682"/>
            <a:ext cx="8515203" cy="707886"/>
          </a:xfrm>
          <a:prstGeom prst="rect">
            <a:avLst/>
          </a:prstGeom>
        </p:spPr>
        <p:txBody>
          <a:bodyPr wrap="square">
            <a:spAutoFit/>
          </a:bodyPr>
          <a:lstStyle/>
          <a:p>
            <a:pPr algn="just">
              <a:spcAft>
                <a:spcPts val="0"/>
              </a:spcAft>
            </a:pPr>
            <a:r>
              <a:rPr lang="ja-JP" altLang="ja-JP"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High performance ECR ion sources development at RIKEN and their impact to heavy ion accelerators.</a:t>
            </a:r>
            <a:endParaRPr lang="ja-JP" altLang="ja-JP" sz="2000" b="1" dirty="0">
              <a:effectLst/>
              <a:latin typeface="Times New Roman" panose="02020603050405020304" pitchFamily="18" charset="0"/>
              <a:ea typeface="DengXian" panose="02010600030101010101" pitchFamily="2" charset="-122"/>
              <a:cs typeface="Times New Roman" panose="02020603050405020304" pitchFamily="18" charset="0"/>
            </a:endParaRPr>
          </a:p>
        </p:txBody>
      </p:sp>
      <p:sp>
        <p:nvSpPr>
          <p:cNvPr id="6" name="正方形/長方形 5">
            <a:extLst>
              <a:ext uri="{FF2B5EF4-FFF2-40B4-BE49-F238E27FC236}">
                <a16:creationId xmlns:a16="http://schemas.microsoft.com/office/drawing/2014/main" id="{EEED98BA-8559-47C7-BC2B-99EA992D0044}"/>
              </a:ext>
            </a:extLst>
          </p:cNvPr>
          <p:cNvSpPr/>
          <p:nvPr/>
        </p:nvSpPr>
        <p:spPr>
          <a:xfrm>
            <a:off x="5316374" y="1019593"/>
            <a:ext cx="6351369" cy="338554"/>
          </a:xfrm>
          <a:prstGeom prst="rect">
            <a:avLst/>
          </a:prstGeom>
        </p:spPr>
        <p:txBody>
          <a:bodyPr wrap="square">
            <a:spAutoFit/>
          </a:bodyPr>
          <a:lstStyle/>
          <a:p>
            <a:pPr algn="just">
              <a:spcAft>
                <a:spcPts val="0"/>
              </a:spcAft>
            </a:pPr>
            <a:r>
              <a:rPr lang="en-US" altLang="ja-JP" sz="1600" b="1" dirty="0">
                <a:effectLst/>
                <a:latin typeface="Times New Roman" panose="02020603050405020304" pitchFamily="18" charset="0"/>
                <a:ea typeface="DengXian" panose="02010600030101010101" pitchFamily="2" charset="-122"/>
                <a:cs typeface="Times New Roman" panose="02020603050405020304" pitchFamily="18" charset="0"/>
              </a:rPr>
              <a:t>T. Nakagawa (Nishina center for accelerator based science, RIKEN)</a:t>
            </a:r>
            <a:endParaRPr lang="ja-JP" altLang="ja-JP" sz="1600" b="1" dirty="0">
              <a:effectLst/>
              <a:latin typeface="Times New Roman" panose="02020603050405020304" pitchFamily="18" charset="0"/>
              <a:ea typeface="DengXian" panose="02010600030101010101" pitchFamily="2" charset="-122"/>
              <a:cs typeface="Times New Roman" panose="02020603050405020304" pitchFamily="18" charset="0"/>
            </a:endParaRPr>
          </a:p>
        </p:txBody>
      </p:sp>
      <p:sp>
        <p:nvSpPr>
          <p:cNvPr id="7" name="テキスト ボックス 6">
            <a:extLst>
              <a:ext uri="{FF2B5EF4-FFF2-40B4-BE49-F238E27FC236}">
                <a16:creationId xmlns:a16="http://schemas.microsoft.com/office/drawing/2014/main" id="{E4B5EC2D-E34C-4E7B-B484-2F84DA7E9B3F}"/>
              </a:ext>
            </a:extLst>
          </p:cNvPr>
          <p:cNvSpPr txBox="1"/>
          <p:nvPr/>
        </p:nvSpPr>
        <p:spPr>
          <a:xfrm>
            <a:off x="422274" y="2128735"/>
            <a:ext cx="6052527" cy="3908762"/>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buAutoNum type="arabicPeriod"/>
            </a:pPr>
            <a:r>
              <a:rPr lang="en-US" altLang="ja-JP" sz="20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Introduction</a:t>
            </a:r>
          </a:p>
          <a:p>
            <a:pPr marL="1257300" lvl="2" indent="-342900">
              <a:buAutoNum type="arabicPeriod"/>
            </a:pPr>
            <a:r>
              <a:rPr lang="en-US" altLang="ja-JP" sz="16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RIBF and SHE search exp.</a:t>
            </a:r>
          </a:p>
          <a:p>
            <a:pPr marL="1257300" lvl="2" indent="-342900">
              <a:buAutoNum type="arabicPeriod"/>
            </a:pPr>
            <a:r>
              <a:rPr lang="en-US" altLang="ja-JP" sz="16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Brief history</a:t>
            </a:r>
          </a:p>
          <a:p>
            <a:pPr marL="1257300" lvl="2" indent="-342900">
              <a:buAutoNum type="arabicPeriod"/>
            </a:pPr>
            <a:r>
              <a:rPr lang="en-US" altLang="ja-JP" sz="16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Upgrade plan</a:t>
            </a:r>
            <a:endParaRPr lang="en-US" altLang="ja-JP" sz="20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endParaRPr>
          </a:p>
          <a:p>
            <a:pPr marL="342900" indent="-342900">
              <a:buAutoNum type="arabicPeriod"/>
            </a:pPr>
            <a:r>
              <a:rPr lang="en-US" altLang="ja-JP" sz="2000" b="1" dirty="0">
                <a:latin typeface="Times New Roman" panose="02020603050405020304" pitchFamily="18" charset="0"/>
                <a:ea typeface="Arial Unicode MS" panose="020B0604020202020204" pitchFamily="50" charset="-128"/>
                <a:cs typeface="Times New Roman" panose="02020603050405020304" pitchFamily="18" charset="0"/>
              </a:rPr>
              <a:t>Ion source</a:t>
            </a:r>
          </a:p>
          <a:p>
            <a:pPr marL="800100" lvl="1" indent="-342900">
              <a:buAutoNum type="arabicPeriod"/>
            </a:pPr>
            <a:r>
              <a:rPr lang="en-US" altLang="ja-JP" b="1" dirty="0">
                <a:latin typeface="Times New Roman" panose="02020603050405020304" pitchFamily="18" charset="0"/>
                <a:ea typeface="Arial Unicode MS" panose="020B0604020202020204" pitchFamily="50" charset="-128"/>
                <a:cs typeface="Times New Roman" panose="02020603050405020304" pitchFamily="18" charset="0"/>
              </a:rPr>
              <a:t>Structure</a:t>
            </a:r>
          </a:p>
          <a:p>
            <a:pPr marL="800100" lvl="1" indent="-342900">
              <a:buAutoNum type="arabicPeriod"/>
            </a:pPr>
            <a:r>
              <a:rPr lang="en-US" altLang="ja-JP"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High temp. oven</a:t>
            </a:r>
          </a:p>
          <a:p>
            <a:pPr marL="342900" indent="-342900">
              <a:buFontTx/>
              <a:buAutoNum type="arabicPeriod"/>
            </a:pPr>
            <a:r>
              <a:rPr lang="en-US" altLang="ja-JP" sz="20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Production of U ion beam(RIBF)</a:t>
            </a:r>
          </a:p>
          <a:p>
            <a:pPr marL="1257300" lvl="2" indent="-342900">
              <a:buAutoNum type="arabicPeriod"/>
            </a:pPr>
            <a:r>
              <a:rPr lang="en-US" altLang="ja-JP" sz="16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Beam intensity (Consumption rate of material)</a:t>
            </a:r>
          </a:p>
          <a:p>
            <a:pPr marL="1257300" lvl="2" indent="-342900">
              <a:buAutoNum type="arabicPeriod"/>
            </a:pPr>
            <a:r>
              <a:rPr lang="en-US" altLang="ja-JP" sz="16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Emittance ( Space charge effect)</a:t>
            </a:r>
          </a:p>
          <a:p>
            <a:pPr marL="342900" indent="-342900">
              <a:buAutoNum type="arabicPeriod"/>
            </a:pPr>
            <a:r>
              <a:rPr lang="en-US" altLang="ja-JP" sz="20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 Production of V ion beam(SHE)</a:t>
            </a:r>
          </a:p>
          <a:p>
            <a:pPr marL="1257300" lvl="2" indent="-342900">
              <a:buAutoNum type="arabicPeriod"/>
            </a:pPr>
            <a:r>
              <a:rPr kumimoji="1" lang="en-US" altLang="ja-JP" sz="16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Beam intensity(consumption rate)</a:t>
            </a:r>
          </a:p>
          <a:p>
            <a:pPr marL="1257300" lvl="2" indent="-342900">
              <a:buAutoNum type="arabicPeriod"/>
            </a:pPr>
            <a:r>
              <a:rPr lang="en-US" altLang="ja-JP" sz="16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Emittance and emittance slit</a:t>
            </a:r>
            <a:endParaRPr kumimoji="1" lang="en-US" altLang="ja-JP" sz="16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endParaRPr>
          </a:p>
          <a:p>
            <a:pPr marL="342900" indent="-342900">
              <a:buAutoNum type="arabicPeriod"/>
            </a:pPr>
            <a:r>
              <a:rPr lang="en-US" altLang="ja-JP" sz="20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C</a:t>
            </a:r>
            <a:r>
              <a:rPr kumimoji="1" lang="en-US" altLang="ja-JP" sz="20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onclusion</a:t>
            </a:r>
            <a:r>
              <a:rPr lang="ja-JP" altLang="en-US" sz="20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 </a:t>
            </a:r>
            <a:r>
              <a:rPr lang="en-US" altLang="ja-JP" sz="20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and Next step</a:t>
            </a:r>
            <a:endParaRPr kumimoji="1" lang="ja-JP" altLang="en-US" sz="20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endParaRPr>
          </a:p>
        </p:txBody>
      </p:sp>
      <p:pic>
        <p:nvPicPr>
          <p:cNvPr id="8" name="Picture 2" descr="RILAC 2 ion source room 20130626">
            <a:extLst>
              <a:ext uri="{FF2B5EF4-FFF2-40B4-BE49-F238E27FC236}">
                <a16:creationId xmlns:a16="http://schemas.microsoft.com/office/drawing/2014/main" id="{848742ED-8E79-494D-89AE-3D1F1F7AD79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6061" y="3558350"/>
            <a:ext cx="2950945" cy="1930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イメージ" descr="イメージ">
            <a:extLst>
              <a:ext uri="{FF2B5EF4-FFF2-40B4-BE49-F238E27FC236}">
                <a16:creationId xmlns:a16="http://schemas.microsoft.com/office/drawing/2014/main" id="{26302419-441B-4B72-BE95-6E2ACF3BD546}"/>
              </a:ext>
            </a:extLst>
          </p:cNvPr>
          <p:cNvPicPr>
            <a:picLocks noChangeAspect="1"/>
          </p:cNvPicPr>
          <p:nvPr/>
        </p:nvPicPr>
        <p:blipFill>
          <a:blip r:embed="rId4">
            <a:extLst/>
          </a:blip>
          <a:stretch>
            <a:fillRect/>
          </a:stretch>
        </p:blipFill>
        <p:spPr>
          <a:xfrm>
            <a:off x="7123723" y="1780704"/>
            <a:ext cx="4393412" cy="1648296"/>
          </a:xfrm>
          <a:prstGeom prst="rect">
            <a:avLst/>
          </a:prstGeom>
          <a:ln w="12700">
            <a:miter lim="400000"/>
          </a:ln>
        </p:spPr>
      </p:pic>
      <p:grpSp>
        <p:nvGrpSpPr>
          <p:cNvPr id="12" name="グループ化 11">
            <a:extLst>
              <a:ext uri="{FF2B5EF4-FFF2-40B4-BE49-F238E27FC236}">
                <a16:creationId xmlns:a16="http://schemas.microsoft.com/office/drawing/2014/main" id="{4A111323-3FD8-4BD8-B38B-CB879453F5AC}"/>
              </a:ext>
            </a:extLst>
          </p:cNvPr>
          <p:cNvGrpSpPr/>
          <p:nvPr/>
        </p:nvGrpSpPr>
        <p:grpSpPr>
          <a:xfrm>
            <a:off x="7234663" y="6291397"/>
            <a:ext cx="4167478" cy="338554"/>
            <a:chOff x="7234663" y="6291397"/>
            <a:chExt cx="4167478" cy="338554"/>
          </a:xfrm>
        </p:grpSpPr>
        <p:sp>
          <p:nvSpPr>
            <p:cNvPr id="10" name="正方形/長方形 9">
              <a:extLst>
                <a:ext uri="{FF2B5EF4-FFF2-40B4-BE49-F238E27FC236}">
                  <a16:creationId xmlns:a16="http://schemas.microsoft.com/office/drawing/2014/main" id="{E18F2EBA-EC01-4B4E-9F3D-4BD7228149BE}"/>
                </a:ext>
              </a:extLst>
            </p:cNvPr>
            <p:cNvSpPr/>
            <p:nvPr/>
          </p:nvSpPr>
          <p:spPr>
            <a:xfrm>
              <a:off x="7496061" y="6291397"/>
              <a:ext cx="3906080" cy="338554"/>
            </a:xfrm>
            <a:prstGeom prst="rect">
              <a:avLst/>
            </a:prstGeom>
          </p:spPr>
          <p:txBody>
            <a:bodyPr wrap="square">
              <a:spAutoFit/>
            </a:bodyPr>
            <a:lstStyle/>
            <a:p>
              <a:pPr algn="just">
                <a:spcAft>
                  <a:spcPts val="0"/>
                </a:spcAft>
              </a:pPr>
              <a:r>
                <a:rPr lang="en-US" altLang="ja-JP" sz="1600" b="1" dirty="0">
                  <a:effectLst/>
                  <a:latin typeface="Arial Narrow" panose="020B0606020202030204" pitchFamily="34" charset="0"/>
                  <a:ea typeface="DengXian" panose="02010600030101010101" pitchFamily="2" charset="-122"/>
                  <a:cs typeface="Calibri" panose="020F0502020204030204" pitchFamily="34" charset="0"/>
                </a:rPr>
                <a:t>Cyclotron 2022 (Dec. 5-9, 2022, Beijing, China)</a:t>
              </a:r>
              <a:endParaRPr lang="ja-JP" altLang="ja-JP" sz="1600" b="1" dirty="0">
                <a:effectLst/>
                <a:latin typeface="Arial Narrow" panose="020B0606020202030204" pitchFamily="34" charset="0"/>
                <a:ea typeface="DengXian" panose="02010600030101010101" pitchFamily="2" charset="-122"/>
                <a:cs typeface="Calibri" panose="020F0502020204030204" pitchFamily="34" charset="0"/>
              </a:endParaRPr>
            </a:p>
          </p:txBody>
        </p:sp>
        <p:pic>
          <p:nvPicPr>
            <p:cNvPr id="11" name="図 10">
              <a:extLst>
                <a:ext uri="{FF2B5EF4-FFF2-40B4-BE49-F238E27FC236}">
                  <a16:creationId xmlns:a16="http://schemas.microsoft.com/office/drawing/2014/main" id="{84226A7D-9F4F-4EC6-9482-DBD7AC1609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4663" y="6321555"/>
              <a:ext cx="261398" cy="278238"/>
            </a:xfrm>
            <a:prstGeom prst="rect">
              <a:avLst/>
            </a:prstGeom>
            <a:solidFill>
              <a:schemeClr val="accent6">
                <a:lumMod val="60000"/>
                <a:lumOff val="40000"/>
              </a:schemeClr>
            </a:solidFill>
          </p:spPr>
        </p:pic>
      </p:grpSp>
    </p:spTree>
    <p:extLst>
      <p:ext uri="{BB962C8B-B14F-4D97-AF65-F5344CB8AC3E}">
        <p14:creationId xmlns:p14="http://schemas.microsoft.com/office/powerpoint/2010/main" val="1576002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1379E63-A486-4ED5-8824-C0B96FBCC2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276" y="374146"/>
            <a:ext cx="1938017" cy="516805"/>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pic>
      <p:cxnSp>
        <p:nvCxnSpPr>
          <p:cNvPr id="5" name="直線コネクタ 4">
            <a:extLst>
              <a:ext uri="{FF2B5EF4-FFF2-40B4-BE49-F238E27FC236}">
                <a16:creationId xmlns:a16="http://schemas.microsoft.com/office/drawing/2014/main" id="{F6D575C6-2021-42BA-BFA1-979866F6554D}"/>
              </a:ext>
            </a:extLst>
          </p:cNvPr>
          <p:cNvCxnSpPr/>
          <p:nvPr/>
        </p:nvCxnSpPr>
        <p:spPr>
          <a:xfrm flipV="1">
            <a:off x="181276" y="881568"/>
            <a:ext cx="11632445" cy="33589"/>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36" name="グループ化 35">
            <a:extLst>
              <a:ext uri="{FF2B5EF4-FFF2-40B4-BE49-F238E27FC236}">
                <a16:creationId xmlns:a16="http://schemas.microsoft.com/office/drawing/2014/main" id="{7598E7D8-3189-4CBC-82FC-1B736430A22C}"/>
              </a:ext>
            </a:extLst>
          </p:cNvPr>
          <p:cNvGrpSpPr/>
          <p:nvPr/>
        </p:nvGrpSpPr>
        <p:grpSpPr>
          <a:xfrm>
            <a:off x="7234663" y="6291397"/>
            <a:ext cx="4167478" cy="338554"/>
            <a:chOff x="7234663" y="6291397"/>
            <a:chExt cx="4167478" cy="338554"/>
          </a:xfrm>
        </p:grpSpPr>
        <p:sp>
          <p:nvSpPr>
            <p:cNvPr id="37" name="正方形/長方形 36">
              <a:extLst>
                <a:ext uri="{FF2B5EF4-FFF2-40B4-BE49-F238E27FC236}">
                  <a16:creationId xmlns:a16="http://schemas.microsoft.com/office/drawing/2014/main" id="{314DDD32-2B83-4F59-9434-E46B77AEDA7B}"/>
                </a:ext>
              </a:extLst>
            </p:cNvPr>
            <p:cNvSpPr/>
            <p:nvPr/>
          </p:nvSpPr>
          <p:spPr>
            <a:xfrm>
              <a:off x="7496061" y="6291397"/>
              <a:ext cx="3906080" cy="338554"/>
            </a:xfrm>
            <a:prstGeom prst="rect">
              <a:avLst/>
            </a:prstGeom>
          </p:spPr>
          <p:txBody>
            <a:bodyPr wrap="square">
              <a:spAutoFit/>
            </a:bodyPr>
            <a:lstStyle/>
            <a:p>
              <a:pPr algn="just">
                <a:spcAft>
                  <a:spcPts val="0"/>
                </a:spcAft>
              </a:pPr>
              <a:r>
                <a:rPr lang="en-US" altLang="ja-JP" sz="1600" b="1" dirty="0">
                  <a:effectLst/>
                  <a:latin typeface="Arial Narrow" panose="020B0606020202030204" pitchFamily="34" charset="0"/>
                  <a:ea typeface="DengXian" panose="02010600030101010101" pitchFamily="2" charset="-122"/>
                  <a:cs typeface="Calibri" panose="020F0502020204030204" pitchFamily="34" charset="0"/>
                </a:rPr>
                <a:t>Cyclotron 2022 (Dec. 5-9, 2022, Beijing, China)</a:t>
              </a:r>
              <a:endParaRPr lang="ja-JP" altLang="ja-JP" sz="1600" b="1" dirty="0">
                <a:effectLst/>
                <a:latin typeface="Arial Narrow" panose="020B0606020202030204" pitchFamily="34" charset="0"/>
                <a:ea typeface="DengXian" panose="02010600030101010101" pitchFamily="2" charset="-122"/>
                <a:cs typeface="Calibri" panose="020F0502020204030204" pitchFamily="34" charset="0"/>
              </a:endParaRPr>
            </a:p>
          </p:txBody>
        </p:sp>
        <p:pic>
          <p:nvPicPr>
            <p:cNvPr id="38" name="図 37">
              <a:extLst>
                <a:ext uri="{FF2B5EF4-FFF2-40B4-BE49-F238E27FC236}">
                  <a16:creationId xmlns:a16="http://schemas.microsoft.com/office/drawing/2014/main" id="{E2EB57D1-5089-40BC-8EC9-671AA221A9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4663" y="6321555"/>
              <a:ext cx="261398" cy="278238"/>
            </a:xfrm>
            <a:prstGeom prst="rect">
              <a:avLst/>
            </a:prstGeom>
            <a:solidFill>
              <a:schemeClr val="accent6">
                <a:lumMod val="60000"/>
                <a:lumOff val="40000"/>
              </a:schemeClr>
            </a:solidFill>
          </p:spPr>
        </p:pic>
      </p:grpSp>
      <p:grpSp>
        <p:nvGrpSpPr>
          <p:cNvPr id="40" name="グループ化 39">
            <a:extLst>
              <a:ext uri="{FF2B5EF4-FFF2-40B4-BE49-F238E27FC236}">
                <a16:creationId xmlns:a16="http://schemas.microsoft.com/office/drawing/2014/main" id="{50BDF6C0-DC59-4FFE-A5D0-8EA9B57BB198}"/>
              </a:ext>
            </a:extLst>
          </p:cNvPr>
          <p:cNvGrpSpPr/>
          <p:nvPr/>
        </p:nvGrpSpPr>
        <p:grpSpPr>
          <a:xfrm>
            <a:off x="-315178" y="975159"/>
            <a:ext cx="6296752" cy="3989606"/>
            <a:chOff x="177877" y="1052513"/>
            <a:chExt cx="7270982" cy="4606876"/>
          </a:xfrm>
        </p:grpSpPr>
        <p:grpSp>
          <p:nvGrpSpPr>
            <p:cNvPr id="3" name="グループ化 2">
              <a:extLst>
                <a:ext uri="{FF2B5EF4-FFF2-40B4-BE49-F238E27FC236}">
                  <a16:creationId xmlns:a16="http://schemas.microsoft.com/office/drawing/2014/main" id="{F749CEAE-AEA7-4589-90F9-D05310111D8F}"/>
                </a:ext>
              </a:extLst>
            </p:cNvPr>
            <p:cNvGrpSpPr/>
            <p:nvPr/>
          </p:nvGrpSpPr>
          <p:grpSpPr>
            <a:xfrm>
              <a:off x="177877" y="1052513"/>
              <a:ext cx="7270982" cy="4606876"/>
              <a:chOff x="177877" y="1052512"/>
              <a:chExt cx="8979835" cy="5689601"/>
            </a:xfrm>
          </p:grpSpPr>
          <p:grpSp>
            <p:nvGrpSpPr>
              <p:cNvPr id="2" name="グループ化 1">
                <a:extLst>
                  <a:ext uri="{FF2B5EF4-FFF2-40B4-BE49-F238E27FC236}">
                    <a16:creationId xmlns:a16="http://schemas.microsoft.com/office/drawing/2014/main" id="{062E4EE3-3490-433F-9344-D0B88C00E9D9}"/>
                  </a:ext>
                </a:extLst>
              </p:cNvPr>
              <p:cNvGrpSpPr/>
              <p:nvPr/>
            </p:nvGrpSpPr>
            <p:grpSpPr>
              <a:xfrm>
                <a:off x="468313" y="1196975"/>
                <a:ext cx="8689399" cy="5545138"/>
                <a:chOff x="468313" y="1196975"/>
                <a:chExt cx="8689399" cy="5545138"/>
              </a:xfrm>
            </p:grpSpPr>
            <p:pic>
              <p:nvPicPr>
                <p:cNvPr id="10" name="Picture 2" descr="C:\Documents and Settings\Administrator\デスクトップ\3.PNG">
                  <a:extLst>
                    <a:ext uri="{FF2B5EF4-FFF2-40B4-BE49-F238E27FC236}">
                      <a16:creationId xmlns:a16="http://schemas.microsoft.com/office/drawing/2014/main" id="{0D9E5AF2-2BF0-4717-B861-49972CC318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341438"/>
                  <a:ext cx="8280400" cy="5159375"/>
                </a:xfrm>
                <a:prstGeom prst="rect">
                  <a:avLst/>
                </a:prstGeom>
                <a:noFill/>
                <a:ln w="4127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2" name="Rectangle 4">
                  <a:extLst>
                    <a:ext uri="{FF2B5EF4-FFF2-40B4-BE49-F238E27FC236}">
                      <a16:creationId xmlns:a16="http://schemas.microsoft.com/office/drawing/2014/main" id="{F74E6762-1A22-4A79-8A99-7BD519CA9BAC}"/>
                    </a:ext>
                  </a:extLst>
                </p:cNvPr>
                <p:cNvSpPr>
                  <a:spLocks noChangeArrowheads="1"/>
                </p:cNvSpPr>
                <p:nvPr/>
              </p:nvSpPr>
              <p:spPr bwMode="auto">
                <a:xfrm>
                  <a:off x="1187450" y="1196975"/>
                  <a:ext cx="7632700" cy="647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endParaRPr lang="ja-JP" altLang="ja-JP" sz="1400" dirty="0">
                    <a:latin typeface="Times New Roman" panose="02020603050405020304" pitchFamily="18" charset="0"/>
                    <a:cs typeface="Times New Roman" panose="02020603050405020304" pitchFamily="18" charset="0"/>
                  </a:endParaRPr>
                </a:p>
              </p:txBody>
            </p:sp>
            <p:sp>
              <p:nvSpPr>
                <p:cNvPr id="13" name="Rectangle 5">
                  <a:extLst>
                    <a:ext uri="{FF2B5EF4-FFF2-40B4-BE49-F238E27FC236}">
                      <a16:creationId xmlns:a16="http://schemas.microsoft.com/office/drawing/2014/main" id="{15993A27-45E6-48EA-B6B1-52E093C1213A}"/>
                    </a:ext>
                  </a:extLst>
                </p:cNvPr>
                <p:cNvSpPr>
                  <a:spLocks noChangeArrowheads="1"/>
                </p:cNvSpPr>
                <p:nvPr/>
              </p:nvSpPr>
              <p:spPr bwMode="auto">
                <a:xfrm>
                  <a:off x="1042988" y="6092825"/>
                  <a:ext cx="7850187" cy="649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400" dirty="0">
                    <a:latin typeface="Times New Roman" panose="02020603050405020304" pitchFamily="18" charset="0"/>
                    <a:cs typeface="Times New Roman" panose="02020603050405020304" pitchFamily="18" charset="0"/>
                  </a:endParaRPr>
                </a:p>
              </p:txBody>
            </p:sp>
            <p:sp>
              <p:nvSpPr>
                <p:cNvPr id="15" name="Text Box 8">
                  <a:extLst>
                    <a:ext uri="{FF2B5EF4-FFF2-40B4-BE49-F238E27FC236}">
                      <a16:creationId xmlns:a16="http://schemas.microsoft.com/office/drawing/2014/main" id="{35371AFB-F4C1-4302-884C-35953E3856A6}"/>
                    </a:ext>
                  </a:extLst>
                </p:cNvPr>
                <p:cNvSpPr txBox="1">
                  <a:spLocks noChangeArrowheads="1"/>
                </p:cNvSpPr>
                <p:nvPr/>
              </p:nvSpPr>
              <p:spPr bwMode="auto">
                <a:xfrm>
                  <a:off x="3924300" y="2349500"/>
                  <a:ext cx="2099054" cy="438923"/>
                </a:xfrm>
                <a:prstGeom prst="rect">
                  <a:avLst/>
                </a:prstGeom>
                <a:solidFill>
                  <a:schemeClr val="bg1"/>
                </a:solidFill>
                <a:ln w="9525">
                  <a:solidFill>
                    <a:schemeClr val="tx1"/>
                  </a:solidFill>
                  <a:miter lim="800000"/>
                  <a:headEnd/>
                  <a:tailEnd/>
                </a:ln>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latin typeface="Times New Roman" panose="02020603050405020304" pitchFamily="18" charset="0"/>
                      <a:cs typeface="Times New Roman" panose="02020603050405020304" pitchFamily="18" charset="0"/>
                    </a:rPr>
                    <a:t>SC Solenoid coils</a:t>
                  </a:r>
                </a:p>
              </p:txBody>
            </p:sp>
            <p:sp>
              <p:nvSpPr>
                <p:cNvPr id="16" name="Text Box 9">
                  <a:extLst>
                    <a:ext uri="{FF2B5EF4-FFF2-40B4-BE49-F238E27FC236}">
                      <a16:creationId xmlns:a16="http://schemas.microsoft.com/office/drawing/2014/main" id="{696BBA91-AD07-4FD1-9EA0-5F5290A94B37}"/>
                    </a:ext>
                  </a:extLst>
                </p:cNvPr>
                <p:cNvSpPr txBox="1">
                  <a:spLocks noChangeArrowheads="1"/>
                </p:cNvSpPr>
                <p:nvPr/>
              </p:nvSpPr>
              <p:spPr bwMode="auto">
                <a:xfrm>
                  <a:off x="5580064" y="2060575"/>
                  <a:ext cx="2064762" cy="438923"/>
                </a:xfrm>
                <a:prstGeom prst="rect">
                  <a:avLst/>
                </a:prstGeom>
                <a:solidFill>
                  <a:schemeClr val="bg1"/>
                </a:solidFill>
                <a:ln w="9525">
                  <a:solidFill>
                    <a:schemeClr val="tx1"/>
                  </a:solidFill>
                  <a:miter lim="800000"/>
                  <a:headEnd/>
                  <a:tailEnd/>
                </a:ln>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latin typeface="Times New Roman" panose="02020603050405020304" pitchFamily="18" charset="0"/>
                      <a:cs typeface="Times New Roman" panose="02020603050405020304" pitchFamily="18" charset="0"/>
                    </a:rPr>
                    <a:t>Hexapole magnet</a:t>
                  </a:r>
                </a:p>
              </p:txBody>
            </p:sp>
            <p:sp>
              <p:nvSpPr>
                <p:cNvPr id="17" name="Text Box 10">
                  <a:extLst>
                    <a:ext uri="{FF2B5EF4-FFF2-40B4-BE49-F238E27FC236}">
                      <a16:creationId xmlns:a16="http://schemas.microsoft.com/office/drawing/2014/main" id="{E9C4FACA-B5C2-44D9-8E0F-53FB1789CE9C}"/>
                    </a:ext>
                  </a:extLst>
                </p:cNvPr>
                <p:cNvSpPr txBox="1">
                  <a:spLocks noChangeArrowheads="1"/>
                </p:cNvSpPr>
                <p:nvPr/>
              </p:nvSpPr>
              <p:spPr bwMode="auto">
                <a:xfrm>
                  <a:off x="7092950" y="4221163"/>
                  <a:ext cx="2064762" cy="438923"/>
                </a:xfrm>
                <a:prstGeom prst="rect">
                  <a:avLst/>
                </a:prstGeom>
                <a:solidFill>
                  <a:schemeClr val="bg1"/>
                </a:solidFill>
                <a:ln w="9525">
                  <a:solidFill>
                    <a:schemeClr val="tx1"/>
                  </a:solidFill>
                  <a:miter lim="800000"/>
                  <a:headEnd/>
                  <a:tailEnd/>
                </a:ln>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latin typeface="Times New Roman" panose="02020603050405020304" pitchFamily="18" charset="0"/>
                      <a:cs typeface="Times New Roman" panose="02020603050405020304" pitchFamily="18" charset="0"/>
                    </a:rPr>
                    <a:t>Microwave guide</a:t>
                  </a:r>
                </a:p>
              </p:txBody>
            </p:sp>
            <p:sp>
              <p:nvSpPr>
                <p:cNvPr id="18" name="Text Box 11">
                  <a:extLst>
                    <a:ext uri="{FF2B5EF4-FFF2-40B4-BE49-F238E27FC236}">
                      <a16:creationId xmlns:a16="http://schemas.microsoft.com/office/drawing/2014/main" id="{EB4028E0-10EA-492A-B583-D8A29366AB7D}"/>
                    </a:ext>
                  </a:extLst>
                </p:cNvPr>
                <p:cNvSpPr txBox="1">
                  <a:spLocks noChangeArrowheads="1"/>
                </p:cNvSpPr>
                <p:nvPr/>
              </p:nvSpPr>
              <p:spPr bwMode="auto">
                <a:xfrm>
                  <a:off x="5292725" y="5013326"/>
                  <a:ext cx="2373380" cy="438923"/>
                </a:xfrm>
                <a:prstGeom prst="rect">
                  <a:avLst/>
                </a:prstGeom>
                <a:solidFill>
                  <a:schemeClr val="bg1"/>
                </a:solidFill>
                <a:ln w="9525">
                  <a:solidFill>
                    <a:schemeClr val="tx1"/>
                  </a:solidFill>
                  <a:miter lim="800000"/>
                  <a:headEnd/>
                  <a:tailEnd/>
                </a:ln>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latin typeface="Times New Roman" panose="02020603050405020304" pitchFamily="18" charset="0"/>
                      <a:cs typeface="Times New Roman" panose="02020603050405020304" pitchFamily="18" charset="0"/>
                    </a:rPr>
                    <a:t>Movable biased disc</a:t>
                  </a:r>
                </a:p>
              </p:txBody>
            </p:sp>
            <p:sp>
              <p:nvSpPr>
                <p:cNvPr id="19" name="Text Box 12">
                  <a:extLst>
                    <a:ext uri="{FF2B5EF4-FFF2-40B4-BE49-F238E27FC236}">
                      <a16:creationId xmlns:a16="http://schemas.microsoft.com/office/drawing/2014/main" id="{ACE1E169-C057-4D5D-AF03-85619E6BD34A}"/>
                    </a:ext>
                  </a:extLst>
                </p:cNvPr>
                <p:cNvSpPr txBox="1">
                  <a:spLocks noChangeArrowheads="1"/>
                </p:cNvSpPr>
                <p:nvPr/>
              </p:nvSpPr>
              <p:spPr bwMode="auto">
                <a:xfrm>
                  <a:off x="1403349" y="1916113"/>
                  <a:ext cx="2727717" cy="438923"/>
                </a:xfrm>
                <a:prstGeom prst="rect">
                  <a:avLst/>
                </a:prstGeom>
                <a:solidFill>
                  <a:schemeClr val="bg1"/>
                </a:solidFill>
                <a:ln w="9525">
                  <a:solidFill>
                    <a:schemeClr val="tx1"/>
                  </a:solidFill>
                  <a:miter lim="800000"/>
                  <a:headEnd/>
                  <a:tailEnd/>
                </a:ln>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latin typeface="Times New Roman" panose="02020603050405020304" pitchFamily="18" charset="0"/>
                      <a:cs typeface="Times New Roman" panose="02020603050405020304" pitchFamily="18" charset="0"/>
                    </a:rPr>
                    <a:t>Beam extraction system</a:t>
                  </a:r>
                </a:p>
              </p:txBody>
            </p:sp>
            <p:sp>
              <p:nvSpPr>
                <p:cNvPr id="21" name="Text Box 14">
                  <a:extLst>
                    <a:ext uri="{FF2B5EF4-FFF2-40B4-BE49-F238E27FC236}">
                      <a16:creationId xmlns:a16="http://schemas.microsoft.com/office/drawing/2014/main" id="{B3ECC38F-2FD1-4425-ABC0-AE796AB02897}"/>
                    </a:ext>
                  </a:extLst>
                </p:cNvPr>
                <p:cNvSpPr txBox="1">
                  <a:spLocks noChangeArrowheads="1"/>
                </p:cNvSpPr>
                <p:nvPr/>
              </p:nvSpPr>
              <p:spPr bwMode="auto">
                <a:xfrm>
                  <a:off x="3132138" y="5229226"/>
                  <a:ext cx="1950459" cy="438923"/>
                </a:xfrm>
                <a:prstGeom prst="rect">
                  <a:avLst/>
                </a:prstGeom>
                <a:solidFill>
                  <a:schemeClr val="bg1"/>
                </a:solidFill>
                <a:ln w="9525">
                  <a:solidFill>
                    <a:schemeClr val="tx1"/>
                  </a:solidFill>
                  <a:miter lim="800000"/>
                  <a:headEnd/>
                  <a:tailEnd/>
                </a:ln>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latin typeface="Times New Roman" panose="02020603050405020304" pitchFamily="18" charset="0"/>
                      <a:cs typeface="Times New Roman" panose="02020603050405020304" pitchFamily="18" charset="0"/>
                    </a:rPr>
                    <a:t>Plasma chamber</a:t>
                  </a:r>
                </a:p>
              </p:txBody>
            </p:sp>
            <p:sp>
              <p:nvSpPr>
                <p:cNvPr id="22" name="Text Box 15">
                  <a:extLst>
                    <a:ext uri="{FF2B5EF4-FFF2-40B4-BE49-F238E27FC236}">
                      <a16:creationId xmlns:a16="http://schemas.microsoft.com/office/drawing/2014/main" id="{765D0700-9E9E-4726-A611-EB791DB03BB7}"/>
                    </a:ext>
                  </a:extLst>
                </p:cNvPr>
                <p:cNvSpPr txBox="1">
                  <a:spLocks noChangeArrowheads="1"/>
                </p:cNvSpPr>
                <p:nvPr/>
              </p:nvSpPr>
              <p:spPr bwMode="auto">
                <a:xfrm>
                  <a:off x="2124075" y="5949950"/>
                  <a:ext cx="1250927" cy="438923"/>
                </a:xfrm>
                <a:prstGeom prst="rect">
                  <a:avLst/>
                </a:prstGeom>
                <a:solidFill>
                  <a:schemeClr val="bg1"/>
                </a:solidFill>
                <a:ln w="9525">
                  <a:solidFill>
                    <a:schemeClr val="tx1"/>
                  </a:solidFill>
                  <a:miter lim="800000"/>
                  <a:headEnd/>
                  <a:tailEnd/>
                </a:ln>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latin typeface="Times New Roman" panose="02020603050405020304" pitchFamily="18" charset="0"/>
                      <a:cs typeface="Times New Roman" panose="02020603050405020304" pitchFamily="18" charset="0"/>
                    </a:rPr>
                    <a:t>Iron yoke</a:t>
                  </a:r>
                </a:p>
              </p:txBody>
            </p:sp>
            <p:sp>
              <p:nvSpPr>
                <p:cNvPr id="23" name="Line 16">
                  <a:extLst>
                    <a:ext uri="{FF2B5EF4-FFF2-40B4-BE49-F238E27FC236}">
                      <a16:creationId xmlns:a16="http://schemas.microsoft.com/office/drawing/2014/main" id="{E5FCA8B9-D412-494E-A9A5-72B09FA2AA97}"/>
                    </a:ext>
                  </a:extLst>
                </p:cNvPr>
                <p:cNvSpPr>
                  <a:spLocks noChangeShapeType="1"/>
                </p:cNvSpPr>
                <p:nvPr/>
              </p:nvSpPr>
              <p:spPr bwMode="auto">
                <a:xfrm flipV="1">
                  <a:off x="3851275" y="4076700"/>
                  <a:ext cx="576263" cy="1152525"/>
                </a:xfrm>
                <a:prstGeom prst="line">
                  <a:avLst/>
                </a:prstGeom>
                <a:noFill/>
                <a:ln w="1905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ja-JP" altLang="en-US" sz="1400" dirty="0"/>
                </a:p>
              </p:txBody>
            </p:sp>
            <p:sp>
              <p:nvSpPr>
                <p:cNvPr id="24" name="Line 18">
                  <a:extLst>
                    <a:ext uri="{FF2B5EF4-FFF2-40B4-BE49-F238E27FC236}">
                      <a16:creationId xmlns:a16="http://schemas.microsoft.com/office/drawing/2014/main" id="{7CA42EB9-2CF9-4EDE-B5D6-BB5DCDF82B0A}"/>
                    </a:ext>
                  </a:extLst>
                </p:cNvPr>
                <p:cNvSpPr>
                  <a:spLocks noChangeShapeType="1"/>
                </p:cNvSpPr>
                <p:nvPr/>
              </p:nvSpPr>
              <p:spPr bwMode="auto">
                <a:xfrm flipH="1" flipV="1">
                  <a:off x="5148263" y="3789363"/>
                  <a:ext cx="936625" cy="1223962"/>
                </a:xfrm>
                <a:prstGeom prst="line">
                  <a:avLst/>
                </a:prstGeom>
                <a:noFill/>
                <a:ln w="1905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ja-JP" altLang="en-US" sz="1400" dirty="0"/>
                </a:p>
              </p:txBody>
            </p:sp>
            <p:sp>
              <p:nvSpPr>
                <p:cNvPr id="25" name="Line 19">
                  <a:extLst>
                    <a:ext uri="{FF2B5EF4-FFF2-40B4-BE49-F238E27FC236}">
                      <a16:creationId xmlns:a16="http://schemas.microsoft.com/office/drawing/2014/main" id="{86A40962-BC6C-4834-98F1-CDD2D9E594DF}"/>
                    </a:ext>
                  </a:extLst>
                </p:cNvPr>
                <p:cNvSpPr>
                  <a:spLocks noChangeShapeType="1"/>
                </p:cNvSpPr>
                <p:nvPr/>
              </p:nvSpPr>
              <p:spPr bwMode="auto">
                <a:xfrm>
                  <a:off x="4500563" y="2708275"/>
                  <a:ext cx="287337" cy="433388"/>
                </a:xfrm>
                <a:prstGeom prst="line">
                  <a:avLst/>
                </a:prstGeom>
                <a:noFill/>
                <a:ln w="1905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ja-JP" altLang="en-US" sz="1400" dirty="0"/>
                </a:p>
              </p:txBody>
            </p:sp>
            <p:sp>
              <p:nvSpPr>
                <p:cNvPr id="26" name="Line 20">
                  <a:extLst>
                    <a:ext uri="{FF2B5EF4-FFF2-40B4-BE49-F238E27FC236}">
                      <a16:creationId xmlns:a16="http://schemas.microsoft.com/office/drawing/2014/main" id="{8BA04324-2D7A-4309-B96A-9B71A2E6AA32}"/>
                    </a:ext>
                  </a:extLst>
                </p:cNvPr>
                <p:cNvSpPr>
                  <a:spLocks noChangeShapeType="1"/>
                </p:cNvSpPr>
                <p:nvPr/>
              </p:nvSpPr>
              <p:spPr bwMode="auto">
                <a:xfrm flipH="1" flipV="1">
                  <a:off x="6877050" y="3429000"/>
                  <a:ext cx="719138" cy="792163"/>
                </a:xfrm>
                <a:prstGeom prst="line">
                  <a:avLst/>
                </a:prstGeom>
                <a:noFill/>
                <a:ln w="1905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ja-JP" altLang="en-US" sz="1400" dirty="0"/>
                </a:p>
              </p:txBody>
            </p:sp>
            <p:sp>
              <p:nvSpPr>
                <p:cNvPr id="27" name="Line 21">
                  <a:extLst>
                    <a:ext uri="{FF2B5EF4-FFF2-40B4-BE49-F238E27FC236}">
                      <a16:creationId xmlns:a16="http://schemas.microsoft.com/office/drawing/2014/main" id="{64D624B8-0DEC-4CAB-BF47-82F4A016A7C9}"/>
                    </a:ext>
                  </a:extLst>
                </p:cNvPr>
                <p:cNvSpPr>
                  <a:spLocks noChangeShapeType="1"/>
                </p:cNvSpPr>
                <p:nvPr/>
              </p:nvSpPr>
              <p:spPr bwMode="auto">
                <a:xfrm flipV="1">
                  <a:off x="1042988" y="3789363"/>
                  <a:ext cx="792162" cy="1512887"/>
                </a:xfrm>
                <a:prstGeom prst="line">
                  <a:avLst/>
                </a:prstGeom>
                <a:noFill/>
                <a:ln w="1905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ja-JP" altLang="en-US" sz="1400" dirty="0"/>
                </a:p>
              </p:txBody>
            </p:sp>
            <p:sp>
              <p:nvSpPr>
                <p:cNvPr id="28" name="Line 22">
                  <a:extLst>
                    <a:ext uri="{FF2B5EF4-FFF2-40B4-BE49-F238E27FC236}">
                      <a16:creationId xmlns:a16="http://schemas.microsoft.com/office/drawing/2014/main" id="{80649DE8-C06D-49D2-ACE9-92D2C9AFE89F}"/>
                    </a:ext>
                  </a:extLst>
                </p:cNvPr>
                <p:cNvSpPr>
                  <a:spLocks noChangeShapeType="1"/>
                </p:cNvSpPr>
                <p:nvPr/>
              </p:nvSpPr>
              <p:spPr bwMode="auto">
                <a:xfrm>
                  <a:off x="2627313" y="2276475"/>
                  <a:ext cx="1008062" cy="1584325"/>
                </a:xfrm>
                <a:prstGeom prst="line">
                  <a:avLst/>
                </a:prstGeom>
                <a:noFill/>
                <a:ln w="1905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ja-JP" altLang="en-US" sz="1400" dirty="0"/>
                </a:p>
              </p:txBody>
            </p:sp>
            <p:sp>
              <p:nvSpPr>
                <p:cNvPr id="29" name="Line 23">
                  <a:extLst>
                    <a:ext uri="{FF2B5EF4-FFF2-40B4-BE49-F238E27FC236}">
                      <a16:creationId xmlns:a16="http://schemas.microsoft.com/office/drawing/2014/main" id="{178C5175-FD3B-4988-9F71-20017F829BFE}"/>
                    </a:ext>
                  </a:extLst>
                </p:cNvPr>
                <p:cNvSpPr>
                  <a:spLocks noChangeShapeType="1"/>
                </p:cNvSpPr>
                <p:nvPr/>
              </p:nvSpPr>
              <p:spPr bwMode="auto">
                <a:xfrm flipV="1">
                  <a:off x="2555875" y="5157788"/>
                  <a:ext cx="360363" cy="792162"/>
                </a:xfrm>
                <a:prstGeom prst="line">
                  <a:avLst/>
                </a:prstGeom>
                <a:noFill/>
                <a:ln w="1905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ja-JP" altLang="en-US" sz="1400" dirty="0"/>
                </a:p>
              </p:txBody>
            </p:sp>
            <p:sp>
              <p:nvSpPr>
                <p:cNvPr id="30" name="Line 24">
                  <a:extLst>
                    <a:ext uri="{FF2B5EF4-FFF2-40B4-BE49-F238E27FC236}">
                      <a16:creationId xmlns:a16="http://schemas.microsoft.com/office/drawing/2014/main" id="{0FAB90AD-413A-438E-B62B-C727CF171877}"/>
                    </a:ext>
                  </a:extLst>
                </p:cNvPr>
                <p:cNvSpPr>
                  <a:spLocks noChangeShapeType="1"/>
                </p:cNvSpPr>
                <p:nvPr/>
              </p:nvSpPr>
              <p:spPr bwMode="auto">
                <a:xfrm flipH="1">
                  <a:off x="6084888" y="2420938"/>
                  <a:ext cx="287337" cy="792162"/>
                </a:xfrm>
                <a:prstGeom prst="line">
                  <a:avLst/>
                </a:prstGeom>
                <a:noFill/>
                <a:ln w="1905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ja-JP" altLang="en-US" sz="1400" dirty="0"/>
                </a:p>
              </p:txBody>
            </p:sp>
          </p:grpSp>
          <p:sp>
            <p:nvSpPr>
              <p:cNvPr id="35" name="Rectangle 3">
                <a:extLst>
                  <a:ext uri="{FF2B5EF4-FFF2-40B4-BE49-F238E27FC236}">
                    <a16:creationId xmlns:a16="http://schemas.microsoft.com/office/drawing/2014/main" id="{F1062FE0-1DB2-4B48-8A77-60063C67D89B}"/>
                  </a:ext>
                </a:extLst>
              </p:cNvPr>
              <p:cNvSpPr>
                <a:spLocks noChangeArrowheads="1"/>
              </p:cNvSpPr>
              <p:nvPr/>
            </p:nvSpPr>
            <p:spPr bwMode="auto">
              <a:xfrm>
                <a:off x="177877" y="1052512"/>
                <a:ext cx="1223963" cy="5616575"/>
              </a:xfrm>
              <a:prstGeom prst="rect">
                <a:avLst/>
              </a:prstGeom>
              <a:solidFill>
                <a:schemeClr val="bg1"/>
              </a:solidFill>
              <a:ln>
                <a:noFill/>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400" dirty="0">
                  <a:latin typeface="Times New Roman" panose="02020603050405020304" pitchFamily="18" charset="0"/>
                  <a:cs typeface="Times New Roman" panose="02020603050405020304" pitchFamily="18" charset="0"/>
                </a:endParaRPr>
              </a:p>
            </p:txBody>
          </p:sp>
        </p:grpSp>
        <p:sp>
          <p:nvSpPr>
            <p:cNvPr id="39" name="Text Box 13">
              <a:extLst>
                <a:ext uri="{FF2B5EF4-FFF2-40B4-BE49-F238E27FC236}">
                  <a16:creationId xmlns:a16="http://schemas.microsoft.com/office/drawing/2014/main" id="{1D1FB55B-3FB4-42FD-B476-052EAA5913A2}"/>
                </a:ext>
              </a:extLst>
            </p:cNvPr>
            <p:cNvSpPr txBox="1">
              <a:spLocks noChangeArrowheads="1"/>
            </p:cNvSpPr>
            <p:nvPr/>
          </p:nvSpPr>
          <p:spPr bwMode="auto">
            <a:xfrm>
              <a:off x="979223" y="2720565"/>
              <a:ext cx="1312743" cy="355396"/>
            </a:xfrm>
            <a:prstGeom prst="rect">
              <a:avLst/>
            </a:prstGeom>
            <a:solidFill>
              <a:schemeClr val="bg1"/>
            </a:solidFill>
            <a:ln w="9525">
              <a:solidFill>
                <a:schemeClr val="tx1"/>
              </a:solidFill>
              <a:miter lim="800000"/>
              <a:headEnd/>
              <a:tailEnd/>
            </a:ln>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latin typeface="Times New Roman" panose="02020603050405020304" pitchFamily="18" charset="0"/>
                  <a:cs typeface="Times New Roman" panose="02020603050405020304" pitchFamily="18" charset="0"/>
                </a:rPr>
                <a:t>Solenoid coil</a:t>
              </a:r>
            </a:p>
          </p:txBody>
        </p:sp>
      </p:grpSp>
      <p:grpSp>
        <p:nvGrpSpPr>
          <p:cNvPr id="6" name="グループ化 5">
            <a:extLst>
              <a:ext uri="{FF2B5EF4-FFF2-40B4-BE49-F238E27FC236}">
                <a16:creationId xmlns:a16="http://schemas.microsoft.com/office/drawing/2014/main" id="{B317C9B9-803B-464B-97E5-09CD703A1323}"/>
              </a:ext>
            </a:extLst>
          </p:cNvPr>
          <p:cNvGrpSpPr/>
          <p:nvPr/>
        </p:nvGrpSpPr>
        <p:grpSpPr>
          <a:xfrm>
            <a:off x="5845820" y="1181756"/>
            <a:ext cx="5445125" cy="2855912"/>
            <a:chOff x="6792546" y="1294635"/>
            <a:chExt cx="5445125" cy="2855912"/>
          </a:xfrm>
        </p:grpSpPr>
        <p:pic>
          <p:nvPicPr>
            <p:cNvPr id="41" name="Picture 4" descr="sc-coil-2">
              <a:extLst>
                <a:ext uri="{FF2B5EF4-FFF2-40B4-BE49-F238E27FC236}">
                  <a16:creationId xmlns:a16="http://schemas.microsoft.com/office/drawing/2014/main" id="{67839613-EB7D-4A3A-A9DF-101206D05A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1933" y="1556572"/>
              <a:ext cx="4176713"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 Box 6">
              <a:extLst>
                <a:ext uri="{FF2B5EF4-FFF2-40B4-BE49-F238E27FC236}">
                  <a16:creationId xmlns:a16="http://schemas.microsoft.com/office/drawing/2014/main" id="{0AF473E0-E35A-4468-AD66-03A8249FBB4D}"/>
                </a:ext>
              </a:extLst>
            </p:cNvPr>
            <p:cNvSpPr txBox="1">
              <a:spLocks noChangeArrowheads="1"/>
            </p:cNvSpPr>
            <p:nvPr/>
          </p:nvSpPr>
          <p:spPr bwMode="auto">
            <a:xfrm>
              <a:off x="6792546" y="1294635"/>
              <a:ext cx="4775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800" i="1" dirty="0" err="1">
                  <a:latin typeface="Times New Roman" panose="02020603050405020304" pitchFamily="18" charset="0"/>
                  <a:cs typeface="Times New Roman" panose="02020603050405020304" pitchFamily="18" charset="0"/>
                </a:rPr>
                <a:t>B</a:t>
              </a:r>
              <a:r>
                <a:rPr lang="en-US" altLang="ja-JP" sz="1800" baseline="-25000" dirty="0" err="1">
                  <a:latin typeface="Times New Roman" panose="02020603050405020304" pitchFamily="18" charset="0"/>
                  <a:cs typeface="Times New Roman" panose="02020603050405020304" pitchFamily="18" charset="0"/>
                </a:rPr>
                <a:t>inj</a:t>
              </a:r>
              <a:r>
                <a:rPr lang="en-US" altLang="ja-JP" sz="1800" dirty="0">
                  <a:latin typeface="Times New Roman" panose="02020603050405020304" pitchFamily="18" charset="0"/>
                  <a:cs typeface="Times New Roman" panose="02020603050405020304" pitchFamily="18" charset="0"/>
                </a:rPr>
                <a:t>  ~3.8T      </a:t>
              </a:r>
              <a:r>
                <a:rPr lang="en-US" altLang="ja-JP" sz="1800" i="1" dirty="0">
                  <a:latin typeface="Times New Roman" panose="02020603050405020304" pitchFamily="18" charset="0"/>
                  <a:cs typeface="Times New Roman" panose="02020603050405020304" pitchFamily="18" charset="0"/>
                </a:rPr>
                <a:t>B</a:t>
              </a:r>
              <a:r>
                <a:rPr lang="en-US" altLang="ja-JP" sz="1800" baseline="-20000" dirty="0">
                  <a:latin typeface="Times New Roman" panose="02020603050405020304" pitchFamily="18" charset="0"/>
                  <a:cs typeface="Times New Roman" panose="02020603050405020304" pitchFamily="18" charset="0"/>
                </a:rPr>
                <a:t>min</a:t>
              </a:r>
              <a:r>
                <a:rPr lang="en-US" altLang="ja-JP" sz="1800" dirty="0">
                  <a:latin typeface="Times New Roman" panose="02020603050405020304" pitchFamily="18" charset="0"/>
                  <a:cs typeface="Times New Roman" panose="02020603050405020304" pitchFamily="18" charset="0"/>
                </a:rPr>
                <a:t> &lt;1.0T		</a:t>
              </a:r>
              <a:r>
                <a:rPr lang="en-US" altLang="ja-JP" sz="1800" i="1" dirty="0">
                  <a:latin typeface="Times New Roman" panose="02020603050405020304" pitchFamily="18" charset="0"/>
                  <a:cs typeface="Times New Roman" panose="02020603050405020304" pitchFamily="18" charset="0"/>
                </a:rPr>
                <a:t>B</a:t>
              </a:r>
              <a:r>
                <a:rPr lang="en-US" altLang="ja-JP" sz="1800" baseline="-20000" dirty="0">
                  <a:latin typeface="Times New Roman" panose="02020603050405020304" pitchFamily="18" charset="0"/>
                  <a:cs typeface="Times New Roman" panose="02020603050405020304" pitchFamily="18" charset="0"/>
                </a:rPr>
                <a:t>ext</a:t>
              </a:r>
              <a:r>
                <a:rPr lang="en-US" altLang="ja-JP" sz="1800" dirty="0">
                  <a:latin typeface="Times New Roman" panose="02020603050405020304" pitchFamily="18" charset="0"/>
                  <a:cs typeface="Times New Roman" panose="02020603050405020304" pitchFamily="18" charset="0"/>
                </a:rPr>
                <a:t> ~2.3T</a:t>
              </a:r>
            </a:p>
          </p:txBody>
        </p:sp>
        <p:sp>
          <p:nvSpPr>
            <p:cNvPr id="43" name="Text Box 7">
              <a:extLst>
                <a:ext uri="{FF2B5EF4-FFF2-40B4-BE49-F238E27FC236}">
                  <a16:creationId xmlns:a16="http://schemas.microsoft.com/office/drawing/2014/main" id="{3B8B41F0-B63A-4DC0-88D9-FD705DB12F1A}"/>
                </a:ext>
              </a:extLst>
            </p:cNvPr>
            <p:cNvSpPr txBox="1">
              <a:spLocks noChangeArrowheads="1"/>
            </p:cNvSpPr>
            <p:nvPr/>
          </p:nvSpPr>
          <p:spPr bwMode="auto">
            <a:xfrm>
              <a:off x="11256596" y="2445572"/>
              <a:ext cx="981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800" i="1" dirty="0">
                  <a:latin typeface="Times New Roman" panose="02020603050405020304" pitchFamily="18" charset="0"/>
                  <a:cs typeface="Times New Roman" panose="02020603050405020304" pitchFamily="18" charset="0"/>
                </a:rPr>
                <a:t>B</a:t>
              </a:r>
              <a:r>
                <a:rPr lang="en-US" altLang="ja-JP" sz="1800" baseline="-20000" dirty="0">
                  <a:latin typeface="Times New Roman" panose="02020603050405020304" pitchFamily="18" charset="0"/>
                  <a:cs typeface="Times New Roman" panose="02020603050405020304" pitchFamily="18" charset="0"/>
                </a:rPr>
                <a:t>r</a:t>
              </a:r>
              <a:r>
                <a:rPr lang="en-US" altLang="ja-JP" sz="1800" dirty="0">
                  <a:latin typeface="Times New Roman" panose="02020603050405020304" pitchFamily="18" charset="0"/>
                  <a:cs typeface="Times New Roman" panose="02020603050405020304" pitchFamily="18" charset="0"/>
                </a:rPr>
                <a:t> ~2.1T</a:t>
              </a:r>
            </a:p>
          </p:txBody>
        </p:sp>
        <p:sp>
          <p:nvSpPr>
            <p:cNvPr id="44" name="Line 8">
              <a:extLst>
                <a:ext uri="{FF2B5EF4-FFF2-40B4-BE49-F238E27FC236}">
                  <a16:creationId xmlns:a16="http://schemas.microsoft.com/office/drawing/2014/main" id="{77461658-C0E0-40D0-A3D6-54BBBA1C6E22}"/>
                </a:ext>
              </a:extLst>
            </p:cNvPr>
            <p:cNvSpPr>
              <a:spLocks noChangeShapeType="1"/>
            </p:cNvSpPr>
            <p:nvPr/>
          </p:nvSpPr>
          <p:spPr bwMode="auto">
            <a:xfrm>
              <a:off x="7603758" y="1632772"/>
              <a:ext cx="1152525" cy="5032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dirty="0"/>
            </a:p>
          </p:txBody>
        </p:sp>
        <p:sp>
          <p:nvSpPr>
            <p:cNvPr id="45" name="Line 9">
              <a:extLst>
                <a:ext uri="{FF2B5EF4-FFF2-40B4-BE49-F238E27FC236}">
                  <a16:creationId xmlns:a16="http://schemas.microsoft.com/office/drawing/2014/main" id="{F76D782D-24D4-4E2E-B727-C19279EEDC1F}"/>
                </a:ext>
              </a:extLst>
            </p:cNvPr>
            <p:cNvSpPr>
              <a:spLocks noChangeShapeType="1"/>
            </p:cNvSpPr>
            <p:nvPr/>
          </p:nvSpPr>
          <p:spPr bwMode="auto">
            <a:xfrm>
              <a:off x="8827721" y="1632772"/>
              <a:ext cx="431800" cy="15843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dirty="0"/>
            </a:p>
          </p:txBody>
        </p:sp>
        <p:sp>
          <p:nvSpPr>
            <p:cNvPr id="46" name="Line 10">
              <a:extLst>
                <a:ext uri="{FF2B5EF4-FFF2-40B4-BE49-F238E27FC236}">
                  <a16:creationId xmlns:a16="http://schemas.microsoft.com/office/drawing/2014/main" id="{C50BBC2D-4F30-47E5-BC26-2E15D156AC68}"/>
                </a:ext>
              </a:extLst>
            </p:cNvPr>
            <p:cNvSpPr>
              <a:spLocks noChangeShapeType="1"/>
            </p:cNvSpPr>
            <p:nvPr/>
          </p:nvSpPr>
          <p:spPr bwMode="auto">
            <a:xfrm flipH="1">
              <a:off x="9692908" y="1632772"/>
              <a:ext cx="1223963" cy="10795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dirty="0"/>
            </a:p>
          </p:txBody>
        </p:sp>
        <p:sp>
          <p:nvSpPr>
            <p:cNvPr id="47" name="Line 11">
              <a:extLst>
                <a:ext uri="{FF2B5EF4-FFF2-40B4-BE49-F238E27FC236}">
                  <a16:creationId xmlns:a16="http://schemas.microsoft.com/office/drawing/2014/main" id="{6E61B6E5-6DAC-4FD8-86E2-58FA6EF89CB2}"/>
                </a:ext>
              </a:extLst>
            </p:cNvPr>
            <p:cNvSpPr>
              <a:spLocks noChangeShapeType="1"/>
            </p:cNvSpPr>
            <p:nvPr/>
          </p:nvSpPr>
          <p:spPr bwMode="auto">
            <a:xfrm flipH="1">
              <a:off x="9332546" y="2640835"/>
              <a:ext cx="1944687" cy="714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dirty="0"/>
            </a:p>
          </p:txBody>
        </p:sp>
      </p:grpSp>
      <p:sp>
        <p:nvSpPr>
          <p:cNvPr id="7" name="テキスト ボックス 6">
            <a:extLst>
              <a:ext uri="{FF2B5EF4-FFF2-40B4-BE49-F238E27FC236}">
                <a16:creationId xmlns:a16="http://schemas.microsoft.com/office/drawing/2014/main" id="{57714E12-5622-4B89-AE2D-833F740AE8EC}"/>
              </a:ext>
            </a:extLst>
          </p:cNvPr>
          <p:cNvSpPr txBox="1"/>
          <p:nvPr/>
        </p:nvSpPr>
        <p:spPr>
          <a:xfrm>
            <a:off x="5884476" y="4083961"/>
            <a:ext cx="4408002" cy="2031325"/>
          </a:xfrm>
          <a:prstGeom prst="rect">
            <a:avLst/>
          </a:prstGeom>
          <a:noFill/>
          <a:ln w="19050">
            <a:solidFill>
              <a:srgbClr val="FF0000"/>
            </a:solidFill>
          </a:ln>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Plasma chamber :	15 cm (</a:t>
            </a:r>
            <a:r>
              <a:rPr lang="en-US" altLang="ja-JP" dirty="0">
                <a:latin typeface="Times New Roman" panose="02020603050405020304" pitchFamily="18" charset="0"/>
                <a:cs typeface="Times New Roman" panose="02020603050405020304" pitchFamily="18" charset="0"/>
              </a:rPr>
              <a:t>diameter)</a:t>
            </a:r>
          </a:p>
          <a:p>
            <a:r>
              <a:rPr kumimoji="1" lang="en-US" altLang="ja-JP" dirty="0">
                <a:latin typeface="Times New Roman" panose="02020603050405020304" pitchFamily="18" charset="0"/>
                <a:cs typeface="Times New Roman" panose="02020603050405020304" pitchFamily="18" charset="0"/>
              </a:rPr>
              <a:t>		50 cm (length)</a:t>
            </a:r>
          </a:p>
          <a:p>
            <a:r>
              <a:rPr kumimoji="1" lang="en-US" altLang="ja-JP" dirty="0">
                <a:latin typeface="Times New Roman" panose="02020603050405020304" pitchFamily="18" charset="0"/>
                <a:cs typeface="Times New Roman" panose="02020603050405020304" pitchFamily="18" charset="0"/>
              </a:rPr>
              <a:t>Vacuum: 		2x1100l/sec turbo pumps</a:t>
            </a:r>
          </a:p>
          <a:p>
            <a:r>
              <a:rPr lang="en-US" altLang="ja-JP" dirty="0">
                <a:latin typeface="Times New Roman" panose="02020603050405020304" pitchFamily="18" charset="0"/>
                <a:cs typeface="Times New Roman" panose="02020603050405020304" pitchFamily="18" charset="0"/>
              </a:rPr>
              <a:t>		(10</a:t>
            </a:r>
            <a:r>
              <a:rPr lang="en-US" altLang="ja-JP" baseline="30000" dirty="0">
                <a:latin typeface="Times New Roman" panose="02020603050405020304" pitchFamily="18" charset="0"/>
                <a:cs typeface="Times New Roman" panose="02020603050405020304" pitchFamily="18" charset="0"/>
              </a:rPr>
              <a:t>-6</a:t>
            </a:r>
            <a:r>
              <a:rPr lang="en-US" altLang="ja-JP" dirty="0">
                <a:latin typeface="Times New Roman" panose="02020603050405020304" pitchFamily="18" charset="0"/>
                <a:cs typeface="Times New Roman" panose="02020603050405020304" pitchFamily="18" charset="0"/>
              </a:rPr>
              <a:t>~10</a:t>
            </a:r>
            <a:r>
              <a:rPr lang="en-US" altLang="ja-JP" baseline="30000" dirty="0">
                <a:latin typeface="Times New Roman" panose="02020603050405020304" pitchFamily="18" charset="0"/>
                <a:cs typeface="Times New Roman" panose="02020603050405020304" pitchFamily="18" charset="0"/>
              </a:rPr>
              <a:t>-5</a:t>
            </a:r>
            <a:r>
              <a:rPr lang="en-US" altLang="ja-JP" dirty="0">
                <a:latin typeface="Times New Roman" panose="02020603050405020304" pitchFamily="18" charset="0"/>
                <a:cs typeface="Times New Roman" panose="02020603050405020304" pitchFamily="18" charset="0"/>
              </a:rPr>
              <a:t> Pa)</a:t>
            </a:r>
          </a:p>
          <a:p>
            <a:r>
              <a:rPr kumimoji="1" lang="en-US" altLang="ja-JP" dirty="0">
                <a:latin typeface="Times New Roman" panose="02020603050405020304" pitchFamily="18" charset="0"/>
                <a:cs typeface="Times New Roman" panose="02020603050405020304" pitchFamily="18" charset="0"/>
              </a:rPr>
              <a:t>V</a:t>
            </a:r>
            <a:r>
              <a:rPr kumimoji="1" lang="en-US" altLang="ja-JP" baseline="-25000" dirty="0">
                <a:latin typeface="Times New Roman" panose="02020603050405020304" pitchFamily="18" charset="0"/>
                <a:cs typeface="Times New Roman" panose="02020603050405020304" pitchFamily="18" charset="0"/>
              </a:rPr>
              <a:t>ext</a:t>
            </a:r>
            <a:r>
              <a:rPr kumimoji="1" lang="en-US" altLang="ja-JP" dirty="0">
                <a:latin typeface="Times New Roman" panose="02020603050405020304" pitchFamily="18" charset="0"/>
                <a:cs typeface="Times New Roman" panose="02020603050405020304" pitchFamily="18" charset="0"/>
              </a:rPr>
              <a:t>:		&lt;22kV</a:t>
            </a:r>
          </a:p>
          <a:p>
            <a:r>
              <a:rPr lang="en-US" altLang="ja-JP" dirty="0">
                <a:latin typeface="Times New Roman" panose="02020603050405020304" pitchFamily="18" charset="0"/>
                <a:cs typeface="Times New Roman" panose="02020603050405020304" pitchFamily="18" charset="0"/>
              </a:rPr>
              <a:t>RF(18+28GHz):	28GHz(10kWmax)</a:t>
            </a:r>
          </a:p>
          <a:p>
            <a:r>
              <a:rPr kumimoji="1" lang="en-US" altLang="ja-JP" dirty="0">
                <a:latin typeface="Times New Roman" panose="02020603050405020304" pitchFamily="18" charset="0"/>
                <a:cs typeface="Times New Roman" panose="02020603050405020304" pitchFamily="18" charset="0"/>
              </a:rPr>
              <a:t>		18 GHz (~600W)</a:t>
            </a:r>
            <a:endParaRPr kumimoji="1" lang="ja-JP" altLang="en-US" dirty="0">
              <a:latin typeface="Times New Roman" panose="02020603050405020304" pitchFamily="18" charset="0"/>
              <a:cs typeface="Times New Roman" panose="02020603050405020304" pitchFamily="18" charset="0"/>
            </a:endParaRPr>
          </a:p>
        </p:txBody>
      </p:sp>
      <p:sp>
        <p:nvSpPr>
          <p:cNvPr id="48" name="テキスト ボックス 47">
            <a:extLst>
              <a:ext uri="{FF2B5EF4-FFF2-40B4-BE49-F238E27FC236}">
                <a16:creationId xmlns:a16="http://schemas.microsoft.com/office/drawing/2014/main" id="{1D824173-22DB-4BBC-BF4E-68BAF26ED47C}"/>
              </a:ext>
            </a:extLst>
          </p:cNvPr>
          <p:cNvSpPr txBox="1"/>
          <p:nvPr/>
        </p:nvSpPr>
        <p:spPr>
          <a:xfrm>
            <a:off x="1766958" y="4979370"/>
            <a:ext cx="3435556" cy="923330"/>
          </a:xfrm>
          <a:prstGeom prst="rect">
            <a:avLst/>
          </a:prstGeom>
          <a:noFill/>
          <a:ln w="19050">
            <a:solidFill>
              <a:srgbClr val="FF0000"/>
            </a:solidFill>
          </a:ln>
        </p:spPr>
        <p:txBody>
          <a:bodyPr wrap="none" rtlCol="0">
            <a:spAutoFit/>
          </a:bodyPr>
          <a:lstStyle/>
          <a:p>
            <a:r>
              <a:rPr lang="en-US" altLang="ja-JP" dirty="0">
                <a:latin typeface="Times New Roman" panose="02020603050405020304" pitchFamily="18" charset="0"/>
                <a:cs typeface="Times New Roman" panose="02020603050405020304" pitchFamily="18" charset="0"/>
              </a:rPr>
              <a:t>1.Movable biased disc </a:t>
            </a:r>
          </a:p>
          <a:p>
            <a:r>
              <a:rPr kumimoji="1" lang="en-US" altLang="ja-JP" dirty="0">
                <a:latin typeface="Times New Roman" panose="02020603050405020304" pitchFamily="18" charset="0"/>
                <a:cs typeface="Times New Roman" panose="02020603050405020304" pitchFamily="18" charset="0"/>
              </a:rPr>
              <a:t>2.Movable extraction electrode</a:t>
            </a:r>
          </a:p>
          <a:p>
            <a:r>
              <a:rPr lang="en-US" altLang="ja-JP" dirty="0">
                <a:latin typeface="Times New Roman" panose="02020603050405020304" pitchFamily="18" charset="0"/>
                <a:cs typeface="Times New Roman" panose="02020603050405020304" pitchFamily="18" charset="0"/>
              </a:rPr>
              <a:t>3.Solenoid coil ( focusing element)</a:t>
            </a:r>
            <a:endParaRPr kumimoji="1" lang="ja-JP" altLang="en-US" dirty="0">
              <a:latin typeface="Times New Roman" panose="02020603050405020304" pitchFamily="18" charset="0"/>
              <a:cs typeface="Times New Roman" panose="02020603050405020304" pitchFamily="18" charset="0"/>
            </a:endParaRPr>
          </a:p>
        </p:txBody>
      </p:sp>
      <p:sp>
        <p:nvSpPr>
          <p:cNvPr id="49" name="テキスト ボックス 48">
            <a:extLst>
              <a:ext uri="{FF2B5EF4-FFF2-40B4-BE49-F238E27FC236}">
                <a16:creationId xmlns:a16="http://schemas.microsoft.com/office/drawing/2014/main" id="{A58D1AA1-1635-4C42-A06D-F508DAE8B00F}"/>
              </a:ext>
            </a:extLst>
          </p:cNvPr>
          <p:cNvSpPr txBox="1"/>
          <p:nvPr/>
        </p:nvSpPr>
        <p:spPr>
          <a:xfrm>
            <a:off x="3179716" y="273078"/>
            <a:ext cx="5690982" cy="523220"/>
          </a:xfrm>
          <a:prstGeom prst="rect">
            <a:avLst/>
          </a:prstGeom>
          <a:noFill/>
        </p:spPr>
        <p:txBody>
          <a:bodyPr wrap="none" rtlCol="0">
            <a:spAutoFit/>
          </a:bodyPr>
          <a:lstStyle/>
          <a:p>
            <a:r>
              <a:rPr kumimoji="1" lang="en-US" altLang="ja-JP" sz="2800" b="1" dirty="0">
                <a:latin typeface="Times New Roman" panose="02020603050405020304" pitchFamily="18" charset="0"/>
                <a:cs typeface="Times New Roman" panose="02020603050405020304" pitchFamily="18" charset="0"/>
              </a:rPr>
              <a:t>Magnetic field and plasma chamber</a:t>
            </a:r>
            <a:endParaRPr kumimoji="1" lang="ja-JP" altLang="en-US" sz="2800" b="1" dirty="0">
              <a:latin typeface="Times New Roman" panose="02020603050405020304" pitchFamily="18" charset="0"/>
              <a:cs typeface="Times New Roman" panose="02020603050405020304" pitchFamily="18" charset="0"/>
            </a:endParaRPr>
          </a:p>
        </p:txBody>
      </p:sp>
      <p:sp>
        <p:nvSpPr>
          <p:cNvPr id="8" name="四角形: 角を丸くする 7">
            <a:extLst>
              <a:ext uri="{FF2B5EF4-FFF2-40B4-BE49-F238E27FC236}">
                <a16:creationId xmlns:a16="http://schemas.microsoft.com/office/drawing/2014/main" id="{B10D747C-360D-4C8A-B31F-ED25552E1BF6}"/>
              </a:ext>
            </a:extLst>
          </p:cNvPr>
          <p:cNvSpPr/>
          <p:nvPr/>
        </p:nvSpPr>
        <p:spPr>
          <a:xfrm>
            <a:off x="5845821" y="1076459"/>
            <a:ext cx="4926240" cy="49952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0" name="四角形: 角を丸くする 49">
            <a:extLst>
              <a:ext uri="{FF2B5EF4-FFF2-40B4-BE49-F238E27FC236}">
                <a16:creationId xmlns:a16="http://schemas.microsoft.com/office/drawing/2014/main" id="{C66DDE0E-52DE-4B20-A3CF-850B3DA532A5}"/>
              </a:ext>
            </a:extLst>
          </p:cNvPr>
          <p:cNvSpPr/>
          <p:nvPr/>
        </p:nvSpPr>
        <p:spPr>
          <a:xfrm>
            <a:off x="10092127" y="2209291"/>
            <a:ext cx="1497841" cy="55846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a:extLst>
              <a:ext uri="{FF2B5EF4-FFF2-40B4-BE49-F238E27FC236}">
                <a16:creationId xmlns:a16="http://schemas.microsoft.com/office/drawing/2014/main" id="{E469E056-9A8E-4B0B-BEBD-80C0EC3FFDFD}"/>
              </a:ext>
            </a:extLst>
          </p:cNvPr>
          <p:cNvSpPr/>
          <p:nvPr/>
        </p:nvSpPr>
        <p:spPr>
          <a:xfrm>
            <a:off x="1735604" y="6404369"/>
            <a:ext cx="3525778" cy="276999"/>
          </a:xfrm>
          <a:prstGeom prst="rect">
            <a:avLst/>
          </a:prstGeom>
        </p:spPr>
        <p:txBody>
          <a:bodyPr wrap="square">
            <a:spAutoFit/>
          </a:bodyPr>
          <a:lstStyle/>
          <a:p>
            <a:r>
              <a:rPr lang="en-US" altLang="ja-JP" sz="1200" dirty="0">
                <a:latin typeface="TimesNewRomanPSMT"/>
              </a:rPr>
              <a:t>G. D. Alton and D. N. Smithe, RSI </a:t>
            </a:r>
            <a:r>
              <a:rPr lang="fr-FR" altLang="ja-JP" sz="1200" dirty="0">
                <a:latin typeface="TimesNewRomanPSMT"/>
              </a:rPr>
              <a:t>vol. 65, 775</a:t>
            </a:r>
            <a:r>
              <a:rPr lang="en-US" altLang="ja-JP" sz="1200" dirty="0">
                <a:latin typeface="TimesNewRomanPSMT"/>
              </a:rPr>
              <a:t>(1994).</a:t>
            </a:r>
            <a:endParaRPr lang="ja-JP" altLang="en-US" sz="1200" dirty="0"/>
          </a:p>
        </p:txBody>
      </p:sp>
      <p:sp>
        <p:nvSpPr>
          <p:cNvPr id="51" name="正方形/長方形 50">
            <a:extLst>
              <a:ext uri="{FF2B5EF4-FFF2-40B4-BE49-F238E27FC236}">
                <a16:creationId xmlns:a16="http://schemas.microsoft.com/office/drawing/2014/main" id="{6DC51627-8B1B-4605-A39E-38BC10432592}"/>
              </a:ext>
            </a:extLst>
          </p:cNvPr>
          <p:cNvSpPr/>
          <p:nvPr/>
        </p:nvSpPr>
        <p:spPr>
          <a:xfrm>
            <a:off x="1809098" y="6150396"/>
            <a:ext cx="3525778" cy="276999"/>
          </a:xfrm>
          <a:prstGeom prst="rect">
            <a:avLst/>
          </a:prstGeom>
        </p:spPr>
        <p:txBody>
          <a:bodyPr wrap="square">
            <a:spAutoFit/>
          </a:bodyPr>
          <a:lstStyle/>
          <a:p>
            <a:r>
              <a:rPr lang="en-US" altLang="ja-JP" sz="1200" dirty="0">
                <a:latin typeface="TimesNewRomanPSMT"/>
              </a:rPr>
              <a:t>T. Nakagawa et al., RSI </a:t>
            </a:r>
            <a:r>
              <a:rPr lang="fr-FR" altLang="ja-JP" sz="1200" dirty="0">
                <a:latin typeface="TimesNewRomanPSMT"/>
              </a:rPr>
              <a:t>vol. 81, 02A320</a:t>
            </a:r>
            <a:r>
              <a:rPr lang="en-US" altLang="ja-JP" sz="1200" dirty="0">
                <a:latin typeface="TimesNewRomanPSMT"/>
              </a:rPr>
              <a:t>(1994).</a:t>
            </a:r>
            <a:endParaRPr lang="ja-JP" altLang="en-US" sz="1200" dirty="0"/>
          </a:p>
        </p:txBody>
      </p:sp>
    </p:spTree>
    <p:extLst>
      <p:ext uri="{BB962C8B-B14F-4D97-AF65-F5344CB8AC3E}">
        <p14:creationId xmlns:p14="http://schemas.microsoft.com/office/powerpoint/2010/main" val="235719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additive="base">
                                        <p:cTn id="13" dur="500" fill="hold"/>
                                        <p:tgtEl>
                                          <p:spTgt spid="48"/>
                                        </p:tgtEl>
                                        <p:attrNameLst>
                                          <p:attrName>ppt_x</p:attrName>
                                        </p:attrNameLst>
                                      </p:cBhvr>
                                      <p:tavLst>
                                        <p:tav tm="0">
                                          <p:val>
                                            <p:strVal val="#ppt_x"/>
                                          </p:val>
                                        </p:tav>
                                        <p:tav tm="100000">
                                          <p:val>
                                            <p:strVal val="#ppt_x"/>
                                          </p:val>
                                        </p:tav>
                                      </p:tavLst>
                                    </p:anim>
                                    <p:anim calcmode="lin" valueType="num">
                                      <p:cBhvr additive="base">
                                        <p:cTn id="14"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1379E63-A486-4ED5-8824-C0B96FBCC2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276" y="374146"/>
            <a:ext cx="1938017" cy="516805"/>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pic>
      <p:cxnSp>
        <p:nvCxnSpPr>
          <p:cNvPr id="5" name="直線コネクタ 4">
            <a:extLst>
              <a:ext uri="{FF2B5EF4-FFF2-40B4-BE49-F238E27FC236}">
                <a16:creationId xmlns:a16="http://schemas.microsoft.com/office/drawing/2014/main" id="{F6D575C6-2021-42BA-BFA1-979866F6554D}"/>
              </a:ext>
            </a:extLst>
          </p:cNvPr>
          <p:cNvCxnSpPr/>
          <p:nvPr/>
        </p:nvCxnSpPr>
        <p:spPr>
          <a:xfrm flipV="1">
            <a:off x="181276" y="881568"/>
            <a:ext cx="11632445" cy="33589"/>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6" name="グループ化 5">
            <a:extLst>
              <a:ext uri="{FF2B5EF4-FFF2-40B4-BE49-F238E27FC236}">
                <a16:creationId xmlns:a16="http://schemas.microsoft.com/office/drawing/2014/main" id="{7E015B75-3DA3-4E39-A29C-E585E2304B76}"/>
              </a:ext>
            </a:extLst>
          </p:cNvPr>
          <p:cNvGrpSpPr/>
          <p:nvPr/>
        </p:nvGrpSpPr>
        <p:grpSpPr>
          <a:xfrm>
            <a:off x="7234663" y="6291397"/>
            <a:ext cx="4167478" cy="338554"/>
            <a:chOff x="7234663" y="6291397"/>
            <a:chExt cx="4167478" cy="338554"/>
          </a:xfrm>
        </p:grpSpPr>
        <p:sp>
          <p:nvSpPr>
            <p:cNvPr id="7" name="正方形/長方形 6">
              <a:extLst>
                <a:ext uri="{FF2B5EF4-FFF2-40B4-BE49-F238E27FC236}">
                  <a16:creationId xmlns:a16="http://schemas.microsoft.com/office/drawing/2014/main" id="{F552B040-E17D-4BC4-ACB1-C536248B0D04}"/>
                </a:ext>
              </a:extLst>
            </p:cNvPr>
            <p:cNvSpPr/>
            <p:nvPr/>
          </p:nvSpPr>
          <p:spPr>
            <a:xfrm>
              <a:off x="7496061" y="6291397"/>
              <a:ext cx="3906080" cy="338554"/>
            </a:xfrm>
            <a:prstGeom prst="rect">
              <a:avLst/>
            </a:prstGeom>
          </p:spPr>
          <p:txBody>
            <a:bodyPr wrap="square">
              <a:spAutoFit/>
            </a:bodyPr>
            <a:lstStyle/>
            <a:p>
              <a:pPr algn="just">
                <a:spcAft>
                  <a:spcPts val="0"/>
                </a:spcAft>
              </a:pPr>
              <a:r>
                <a:rPr lang="en-US" altLang="ja-JP" sz="1600" b="1" dirty="0">
                  <a:effectLst/>
                  <a:latin typeface="Arial Narrow" panose="020B0606020202030204" pitchFamily="34" charset="0"/>
                  <a:ea typeface="DengXian" panose="02010600030101010101" pitchFamily="2" charset="-122"/>
                  <a:cs typeface="Calibri" panose="020F0502020204030204" pitchFamily="34" charset="0"/>
                </a:rPr>
                <a:t>Cyclotron 2022 (Dec. 5-9, 2022, Beijing, China)</a:t>
              </a:r>
              <a:endParaRPr lang="ja-JP" altLang="ja-JP" sz="1600" b="1" dirty="0">
                <a:effectLst/>
                <a:latin typeface="Arial Narrow" panose="020B0606020202030204" pitchFamily="34" charset="0"/>
                <a:ea typeface="DengXian" panose="02010600030101010101" pitchFamily="2" charset="-122"/>
                <a:cs typeface="Calibri" panose="020F0502020204030204" pitchFamily="34" charset="0"/>
              </a:endParaRPr>
            </a:p>
          </p:txBody>
        </p:sp>
        <p:pic>
          <p:nvPicPr>
            <p:cNvPr id="8" name="図 7">
              <a:extLst>
                <a:ext uri="{FF2B5EF4-FFF2-40B4-BE49-F238E27FC236}">
                  <a16:creationId xmlns:a16="http://schemas.microsoft.com/office/drawing/2014/main" id="{19627B60-474E-4BAE-9026-25B644F602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4663" y="6321555"/>
              <a:ext cx="261398" cy="278238"/>
            </a:xfrm>
            <a:prstGeom prst="rect">
              <a:avLst/>
            </a:prstGeom>
            <a:solidFill>
              <a:schemeClr val="accent6">
                <a:lumMod val="60000"/>
                <a:lumOff val="40000"/>
              </a:schemeClr>
            </a:solidFill>
          </p:spPr>
        </p:pic>
      </p:grpSp>
      <p:pic>
        <p:nvPicPr>
          <p:cNvPr id="11" name="Picture 5">
            <a:extLst>
              <a:ext uri="{FF2B5EF4-FFF2-40B4-BE49-F238E27FC236}">
                <a16:creationId xmlns:a16="http://schemas.microsoft.com/office/drawing/2014/main" id="{9302D09A-DD93-49BC-8C6D-F760E3BCC3B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8818" y="3651396"/>
            <a:ext cx="5501710" cy="2897026"/>
          </a:xfrm>
          <a:prstGeom prst="rect">
            <a:avLst/>
          </a:prstGeom>
          <a:solidFill>
            <a:sysClr val="window" lastClr="FFFFFF"/>
          </a:solidFill>
        </p:spPr>
      </p:pic>
      <p:sp>
        <p:nvSpPr>
          <p:cNvPr id="2" name="テキスト ボックス 1">
            <a:extLst>
              <a:ext uri="{FF2B5EF4-FFF2-40B4-BE49-F238E27FC236}">
                <a16:creationId xmlns:a16="http://schemas.microsoft.com/office/drawing/2014/main" id="{C7C7CD9D-C7F5-4C1E-97C0-87F971BC9CEB}"/>
              </a:ext>
            </a:extLst>
          </p:cNvPr>
          <p:cNvSpPr txBox="1"/>
          <p:nvPr/>
        </p:nvSpPr>
        <p:spPr>
          <a:xfrm>
            <a:off x="3683691" y="298135"/>
            <a:ext cx="3898824" cy="523220"/>
          </a:xfrm>
          <a:prstGeom prst="rect">
            <a:avLst/>
          </a:prstGeom>
          <a:noFill/>
        </p:spPr>
        <p:txBody>
          <a:bodyPr wrap="none" rtlCol="0">
            <a:spAutoFit/>
          </a:bodyPr>
          <a:lstStyle/>
          <a:p>
            <a:r>
              <a:rPr lang="en-US" altLang="ja-JP" sz="2800" b="1" dirty="0">
                <a:latin typeface="Times New Roman" panose="02020603050405020304" pitchFamily="18" charset="0"/>
                <a:cs typeface="Times New Roman" panose="02020603050405020304" pitchFamily="18" charset="0"/>
              </a:rPr>
              <a:t>SC-magnet and cryostat</a:t>
            </a:r>
            <a:endParaRPr kumimoji="1" lang="ja-JP" altLang="en-US" sz="2800" b="1" dirty="0">
              <a:latin typeface="Times New Roman" panose="02020603050405020304" pitchFamily="18" charset="0"/>
              <a:cs typeface="Times New Roman" panose="02020603050405020304" pitchFamily="18" charset="0"/>
            </a:endParaRPr>
          </a:p>
        </p:txBody>
      </p:sp>
      <p:grpSp>
        <p:nvGrpSpPr>
          <p:cNvPr id="13" name="グループ化 12">
            <a:extLst>
              <a:ext uri="{FF2B5EF4-FFF2-40B4-BE49-F238E27FC236}">
                <a16:creationId xmlns:a16="http://schemas.microsoft.com/office/drawing/2014/main" id="{750331AF-CE5E-4814-A55D-D6760564138A}"/>
              </a:ext>
            </a:extLst>
          </p:cNvPr>
          <p:cNvGrpSpPr/>
          <p:nvPr/>
        </p:nvGrpSpPr>
        <p:grpSpPr>
          <a:xfrm>
            <a:off x="6271473" y="975370"/>
            <a:ext cx="5658599" cy="3222384"/>
            <a:chOff x="6434546" y="889779"/>
            <a:chExt cx="5658599" cy="3222384"/>
          </a:xfrm>
        </p:grpSpPr>
        <p:pic>
          <p:nvPicPr>
            <p:cNvPr id="9" name="図 8" descr="E:\18GHz-matome\ECRIS2016\HIAT2018\ECRIS note2018\figure\png\superconducting\riken 28GHz-1.png">
              <a:extLst>
                <a:ext uri="{FF2B5EF4-FFF2-40B4-BE49-F238E27FC236}">
                  <a16:creationId xmlns:a16="http://schemas.microsoft.com/office/drawing/2014/main" id="{0673156A-CC91-4EEA-9A4A-7C7758DD65BA}"/>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34546" y="1298100"/>
              <a:ext cx="5658599" cy="2814063"/>
            </a:xfrm>
            <a:prstGeom prst="rect">
              <a:avLst/>
            </a:prstGeom>
            <a:noFill/>
            <a:ln w="19050">
              <a:solidFill>
                <a:srgbClr val="FF0000"/>
              </a:solidFill>
            </a:ln>
          </p:spPr>
        </p:pic>
        <p:sp>
          <p:nvSpPr>
            <p:cNvPr id="3" name="テキスト ボックス 2">
              <a:extLst>
                <a:ext uri="{FF2B5EF4-FFF2-40B4-BE49-F238E27FC236}">
                  <a16:creationId xmlns:a16="http://schemas.microsoft.com/office/drawing/2014/main" id="{3CE3C384-9592-4332-BCEB-E8A428F3147A}"/>
                </a:ext>
              </a:extLst>
            </p:cNvPr>
            <p:cNvSpPr txBox="1"/>
            <p:nvPr/>
          </p:nvSpPr>
          <p:spPr>
            <a:xfrm>
              <a:off x="8557072" y="889779"/>
              <a:ext cx="1438214" cy="400110"/>
            </a:xfrm>
            <a:prstGeom prst="rect">
              <a:avLst/>
            </a:prstGeom>
            <a:noFill/>
            <a:ln w="38100">
              <a:solidFill>
                <a:srgbClr val="FF0000"/>
              </a:solidFill>
            </a:ln>
          </p:spPr>
          <p:txBody>
            <a:bodyPr wrap="none" rtlCol="0">
              <a:spAutoFit/>
            </a:bodyPr>
            <a:lstStyle/>
            <a:p>
              <a:r>
                <a:rPr kumimoji="1" lang="en-US" altLang="ja-JP" sz="2000" b="1" dirty="0">
                  <a:latin typeface="Times New Roman" panose="02020603050405020304" pitchFamily="18" charset="0"/>
                  <a:cs typeface="Times New Roman" panose="02020603050405020304" pitchFamily="18" charset="0"/>
                </a:rPr>
                <a:t>SC-Magnet</a:t>
              </a:r>
              <a:endParaRPr kumimoji="1" lang="ja-JP" altLang="en-US" sz="2000" b="1" dirty="0">
                <a:latin typeface="Times New Roman" panose="02020603050405020304" pitchFamily="18" charset="0"/>
                <a:cs typeface="Times New Roman" panose="02020603050405020304" pitchFamily="18" charset="0"/>
              </a:endParaRPr>
            </a:p>
          </p:txBody>
        </p:sp>
      </p:grpSp>
      <p:pic>
        <p:nvPicPr>
          <p:cNvPr id="12" name="図 11" descr="E:\18GHz-matome\ECRIS2016\HIAT2018\ECRIS note2018\figure\png\superconducting\RIKEN 28 GHz-3.png">
            <a:extLst>
              <a:ext uri="{FF2B5EF4-FFF2-40B4-BE49-F238E27FC236}">
                <a16:creationId xmlns:a16="http://schemas.microsoft.com/office/drawing/2014/main" id="{A4863B03-8385-4A56-975D-F14DC12BF1EF}"/>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39795" y="1063167"/>
            <a:ext cx="3409937" cy="2788093"/>
          </a:xfrm>
          <a:prstGeom prst="rect">
            <a:avLst/>
          </a:prstGeom>
          <a:noFill/>
          <a:ln>
            <a:noFill/>
          </a:ln>
        </p:spPr>
      </p:pic>
      <p:sp>
        <p:nvSpPr>
          <p:cNvPr id="14" name="テキスト ボックス 13">
            <a:extLst>
              <a:ext uri="{FF2B5EF4-FFF2-40B4-BE49-F238E27FC236}">
                <a16:creationId xmlns:a16="http://schemas.microsoft.com/office/drawing/2014/main" id="{603269BA-87F4-4408-A2FF-1E1B3BFC1B78}"/>
              </a:ext>
            </a:extLst>
          </p:cNvPr>
          <p:cNvSpPr txBox="1"/>
          <p:nvPr/>
        </p:nvSpPr>
        <p:spPr>
          <a:xfrm>
            <a:off x="581057" y="1140452"/>
            <a:ext cx="1138453" cy="400110"/>
          </a:xfrm>
          <a:prstGeom prst="rect">
            <a:avLst/>
          </a:prstGeom>
          <a:noFill/>
          <a:ln w="38100">
            <a:solidFill>
              <a:srgbClr val="FF0000"/>
            </a:solidFill>
          </a:ln>
        </p:spPr>
        <p:txBody>
          <a:bodyPr wrap="none" rtlCol="0">
            <a:spAutoFit/>
          </a:bodyPr>
          <a:lstStyle/>
          <a:p>
            <a:r>
              <a:rPr lang="en-US" altLang="ja-JP" sz="2000" b="1" dirty="0">
                <a:latin typeface="Times New Roman" panose="02020603050405020304" pitchFamily="18" charset="0"/>
                <a:cs typeface="Times New Roman" panose="02020603050405020304" pitchFamily="18" charset="0"/>
              </a:rPr>
              <a:t>Cryostat</a:t>
            </a:r>
            <a:endParaRPr kumimoji="1" lang="ja-JP" altLang="en-US" sz="2000" b="1" dirty="0">
              <a:latin typeface="Times New Roman" panose="02020603050405020304" pitchFamily="18" charset="0"/>
              <a:cs typeface="Times New Roman" panose="02020603050405020304" pitchFamily="18" charset="0"/>
            </a:endParaRPr>
          </a:p>
        </p:txBody>
      </p:sp>
      <p:sp>
        <p:nvSpPr>
          <p:cNvPr id="16" name="テキスト ボックス 15">
            <a:extLst>
              <a:ext uri="{FF2B5EF4-FFF2-40B4-BE49-F238E27FC236}">
                <a16:creationId xmlns:a16="http://schemas.microsoft.com/office/drawing/2014/main" id="{468D33A6-2DF3-4089-8DAC-1A1C025D132E}"/>
              </a:ext>
            </a:extLst>
          </p:cNvPr>
          <p:cNvSpPr txBox="1"/>
          <p:nvPr/>
        </p:nvSpPr>
        <p:spPr>
          <a:xfrm>
            <a:off x="5920529" y="4812589"/>
            <a:ext cx="6234399" cy="1323439"/>
          </a:xfrm>
          <a:prstGeom prst="rect">
            <a:avLst/>
          </a:prstGeom>
          <a:noFill/>
          <a:ln w="38100">
            <a:solidFill>
              <a:srgbClr val="FF0000"/>
            </a:solidFill>
          </a:ln>
        </p:spPr>
        <p:txBody>
          <a:bodyPr wrap="none" rtlCol="0">
            <a:spAutoFit/>
          </a:bodyPr>
          <a:lstStyle/>
          <a:p>
            <a:r>
              <a:rPr lang="en-US" altLang="ja-JP" sz="2000" dirty="0">
                <a:latin typeface="Times New Roman" panose="02020603050405020304" pitchFamily="18" charset="0"/>
                <a:cs typeface="Times New Roman" panose="02020603050405020304" pitchFamily="18" charset="0"/>
              </a:rPr>
              <a:t>RILAC2 and RILAC:GM (~1.2 W at 4.2 K)</a:t>
            </a:r>
            <a:endParaRPr kumimoji="1" lang="en-US" altLang="ja-JP" sz="2000" dirty="0">
              <a:latin typeface="Times New Roman" panose="02020603050405020304" pitchFamily="18" charset="0"/>
              <a:cs typeface="Times New Roman" panose="02020603050405020304" pitchFamily="18" charset="0"/>
            </a:endParaRPr>
          </a:p>
          <a:p>
            <a:r>
              <a:rPr kumimoji="1" lang="en-US" altLang="ja-JP" sz="2000" dirty="0">
                <a:latin typeface="Times New Roman" panose="02020603050405020304" pitchFamily="18" charset="0"/>
                <a:cs typeface="Times New Roman" panose="02020603050405020304" pitchFamily="18" charset="0"/>
              </a:rPr>
              <a:t>Additional ref.:	</a:t>
            </a:r>
          </a:p>
          <a:p>
            <a:r>
              <a:rPr lang="en-US" altLang="ja-JP" sz="2000" dirty="0">
                <a:latin typeface="Times New Roman" panose="02020603050405020304" pitchFamily="18" charset="0"/>
                <a:cs typeface="Times New Roman" panose="02020603050405020304" pitchFamily="18" charset="0"/>
              </a:rPr>
              <a:t>	RILAC 2:</a:t>
            </a:r>
            <a:r>
              <a:rPr kumimoji="1" lang="en-US" altLang="ja-JP" sz="2000" dirty="0">
                <a:latin typeface="Times New Roman" panose="02020603050405020304" pitchFamily="18" charset="0"/>
                <a:cs typeface="Times New Roman" panose="02020603050405020304" pitchFamily="18" charset="0"/>
              </a:rPr>
              <a:t>GM-JT ref. (~4 W at 4.4 K)x2 	</a:t>
            </a:r>
            <a:r>
              <a:rPr kumimoji="1" lang="en-US" altLang="ja-JP" sz="2000" b="1" dirty="0">
                <a:solidFill>
                  <a:srgbClr val="FF0000"/>
                </a:solidFill>
                <a:latin typeface="Times New Roman" panose="02020603050405020304" pitchFamily="18" charset="0"/>
                <a:cs typeface="Times New Roman" panose="02020603050405020304" pitchFamily="18" charset="0"/>
              </a:rPr>
              <a:t>~8W</a:t>
            </a:r>
          </a:p>
          <a:p>
            <a:r>
              <a:rPr lang="en-US" altLang="ja-JP" sz="2000" dirty="0">
                <a:latin typeface="Times New Roman" panose="02020603050405020304" pitchFamily="18" charset="0"/>
                <a:cs typeface="Times New Roman" panose="02020603050405020304" pitchFamily="18" charset="0"/>
              </a:rPr>
              <a:t>	RILAC:	</a:t>
            </a:r>
            <a:r>
              <a:rPr kumimoji="1" lang="en-US" altLang="ja-JP" sz="2000" dirty="0">
                <a:latin typeface="Times New Roman" panose="02020603050405020304" pitchFamily="18" charset="0"/>
                <a:cs typeface="Times New Roman" panose="02020603050405020304" pitchFamily="18" charset="0"/>
              </a:rPr>
              <a:t>GM-JT ref. (~4W at 4.2</a:t>
            </a:r>
            <a:r>
              <a:rPr lang="en-US" altLang="ja-JP" sz="2000" dirty="0">
                <a:latin typeface="Times New Roman" panose="02020603050405020304" pitchFamily="18" charset="0"/>
                <a:cs typeface="Times New Roman" panose="02020603050405020304" pitchFamily="18" charset="0"/>
              </a:rPr>
              <a:t>K)	 	</a:t>
            </a:r>
            <a:r>
              <a:rPr lang="en-US" altLang="ja-JP" sz="2000" b="1" dirty="0">
                <a:solidFill>
                  <a:srgbClr val="FF0000"/>
                </a:solidFill>
                <a:latin typeface="Times New Roman" panose="02020603050405020304" pitchFamily="18" charset="0"/>
                <a:cs typeface="Times New Roman" panose="02020603050405020304" pitchFamily="18" charset="0"/>
              </a:rPr>
              <a:t>~4W</a:t>
            </a:r>
          </a:p>
        </p:txBody>
      </p:sp>
      <p:sp>
        <p:nvSpPr>
          <p:cNvPr id="10" name="テキスト ボックス 9">
            <a:extLst>
              <a:ext uri="{FF2B5EF4-FFF2-40B4-BE49-F238E27FC236}">
                <a16:creationId xmlns:a16="http://schemas.microsoft.com/office/drawing/2014/main" id="{309E5243-38E6-494E-AFA0-7AAC0E821545}"/>
              </a:ext>
            </a:extLst>
          </p:cNvPr>
          <p:cNvSpPr txBox="1"/>
          <p:nvPr/>
        </p:nvSpPr>
        <p:spPr>
          <a:xfrm>
            <a:off x="6271473" y="4334795"/>
            <a:ext cx="5426678" cy="400110"/>
          </a:xfrm>
          <a:prstGeom prst="rect">
            <a:avLst/>
          </a:prstGeom>
          <a:noFill/>
        </p:spPr>
        <p:txBody>
          <a:bodyPr wrap="none" rtlCol="0">
            <a:spAutoFit/>
          </a:bodyPr>
          <a:lstStyle/>
          <a:p>
            <a:r>
              <a:rPr lang="en-US" altLang="ja-JP" sz="2000" b="1" dirty="0">
                <a:solidFill>
                  <a:srgbClr val="FF0000"/>
                </a:solidFill>
                <a:latin typeface="Times New Roman" panose="02020603050405020304" pitchFamily="18" charset="0"/>
                <a:cs typeface="Times New Roman" panose="02020603050405020304" pitchFamily="18" charset="0"/>
              </a:rPr>
              <a:t>Against the X-ray heat load produced in plasma</a:t>
            </a:r>
            <a:endParaRPr kumimoji="1" lang="ja-JP" altLang="en-US" sz="2000" b="1" dirty="0">
              <a:solidFill>
                <a:srgbClr val="FF0000"/>
              </a:solidFill>
              <a:latin typeface="Times New Roman" panose="02020603050405020304" pitchFamily="18" charset="0"/>
              <a:cs typeface="Times New Roman" panose="02020603050405020304" pitchFamily="18" charset="0"/>
            </a:endParaRPr>
          </a:p>
        </p:txBody>
      </p:sp>
      <p:sp>
        <p:nvSpPr>
          <p:cNvPr id="15" name="四角形: 角を丸くする 14">
            <a:extLst>
              <a:ext uri="{FF2B5EF4-FFF2-40B4-BE49-F238E27FC236}">
                <a16:creationId xmlns:a16="http://schemas.microsoft.com/office/drawing/2014/main" id="{BC1971FA-EE5D-4002-BB5D-412D0F990395}"/>
              </a:ext>
            </a:extLst>
          </p:cNvPr>
          <p:cNvSpPr/>
          <p:nvPr/>
        </p:nvSpPr>
        <p:spPr>
          <a:xfrm>
            <a:off x="396779" y="6253587"/>
            <a:ext cx="5699221" cy="37180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99748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1379E63-A486-4ED5-8824-C0B96FBCC2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276" y="374146"/>
            <a:ext cx="1938017" cy="516805"/>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pic>
      <p:cxnSp>
        <p:nvCxnSpPr>
          <p:cNvPr id="5" name="直線コネクタ 4">
            <a:extLst>
              <a:ext uri="{FF2B5EF4-FFF2-40B4-BE49-F238E27FC236}">
                <a16:creationId xmlns:a16="http://schemas.microsoft.com/office/drawing/2014/main" id="{F6D575C6-2021-42BA-BFA1-979866F6554D}"/>
              </a:ext>
            </a:extLst>
          </p:cNvPr>
          <p:cNvCxnSpPr/>
          <p:nvPr/>
        </p:nvCxnSpPr>
        <p:spPr>
          <a:xfrm flipV="1">
            <a:off x="181276" y="881568"/>
            <a:ext cx="11632445" cy="33589"/>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E1FCEFC4-022D-4076-BAA9-535675C14529}"/>
              </a:ext>
            </a:extLst>
          </p:cNvPr>
          <p:cNvSpPr/>
          <p:nvPr/>
        </p:nvSpPr>
        <p:spPr>
          <a:xfrm>
            <a:off x="2289312" y="173682"/>
            <a:ext cx="8515203" cy="707886"/>
          </a:xfrm>
          <a:prstGeom prst="rect">
            <a:avLst/>
          </a:prstGeom>
        </p:spPr>
        <p:txBody>
          <a:bodyPr wrap="square">
            <a:spAutoFit/>
          </a:bodyPr>
          <a:lstStyle/>
          <a:p>
            <a:pPr algn="just">
              <a:spcAft>
                <a:spcPts val="0"/>
              </a:spcAft>
            </a:pPr>
            <a:r>
              <a:rPr lang="ja-JP" altLang="ja-JP"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High performance ECR ion sources development at RIKEN and their impact to heavy ion accelerators.</a:t>
            </a:r>
            <a:endParaRPr lang="ja-JP" altLang="ja-JP" sz="2000" b="1" dirty="0">
              <a:effectLst/>
              <a:latin typeface="Times New Roman" panose="02020603050405020304" pitchFamily="18" charset="0"/>
              <a:ea typeface="DengXian" panose="02010600030101010101" pitchFamily="2" charset="-122"/>
              <a:cs typeface="Times New Roman" panose="02020603050405020304" pitchFamily="18" charset="0"/>
            </a:endParaRPr>
          </a:p>
        </p:txBody>
      </p:sp>
      <p:sp>
        <p:nvSpPr>
          <p:cNvPr id="6" name="正方形/長方形 5">
            <a:extLst>
              <a:ext uri="{FF2B5EF4-FFF2-40B4-BE49-F238E27FC236}">
                <a16:creationId xmlns:a16="http://schemas.microsoft.com/office/drawing/2014/main" id="{EEED98BA-8559-47C7-BC2B-99EA992D0044}"/>
              </a:ext>
            </a:extLst>
          </p:cNvPr>
          <p:cNvSpPr/>
          <p:nvPr/>
        </p:nvSpPr>
        <p:spPr>
          <a:xfrm>
            <a:off x="5316374" y="1019593"/>
            <a:ext cx="6351369" cy="338554"/>
          </a:xfrm>
          <a:prstGeom prst="rect">
            <a:avLst/>
          </a:prstGeom>
        </p:spPr>
        <p:txBody>
          <a:bodyPr wrap="square">
            <a:spAutoFit/>
          </a:bodyPr>
          <a:lstStyle/>
          <a:p>
            <a:pPr algn="just">
              <a:spcAft>
                <a:spcPts val="0"/>
              </a:spcAft>
            </a:pPr>
            <a:r>
              <a:rPr lang="en-US" altLang="ja-JP" sz="1600" b="1" dirty="0">
                <a:effectLst/>
                <a:latin typeface="Times New Roman" panose="02020603050405020304" pitchFamily="18" charset="0"/>
                <a:ea typeface="DengXian" panose="02010600030101010101" pitchFamily="2" charset="-122"/>
                <a:cs typeface="Times New Roman" panose="02020603050405020304" pitchFamily="18" charset="0"/>
              </a:rPr>
              <a:t>T. Nakagawa (Nishina center for accelerator based science, RIKEN)</a:t>
            </a:r>
            <a:endParaRPr lang="ja-JP" altLang="ja-JP" sz="1600" b="1" dirty="0">
              <a:effectLst/>
              <a:latin typeface="Times New Roman" panose="02020603050405020304" pitchFamily="18" charset="0"/>
              <a:ea typeface="DengXian" panose="02010600030101010101" pitchFamily="2" charset="-122"/>
              <a:cs typeface="Times New Roman" panose="02020603050405020304" pitchFamily="18" charset="0"/>
            </a:endParaRPr>
          </a:p>
        </p:txBody>
      </p:sp>
      <p:sp>
        <p:nvSpPr>
          <p:cNvPr id="7" name="テキスト ボックス 6">
            <a:extLst>
              <a:ext uri="{FF2B5EF4-FFF2-40B4-BE49-F238E27FC236}">
                <a16:creationId xmlns:a16="http://schemas.microsoft.com/office/drawing/2014/main" id="{E4B5EC2D-E34C-4E7B-B484-2F84DA7E9B3F}"/>
              </a:ext>
            </a:extLst>
          </p:cNvPr>
          <p:cNvSpPr txBox="1"/>
          <p:nvPr/>
        </p:nvSpPr>
        <p:spPr>
          <a:xfrm>
            <a:off x="422274" y="2128735"/>
            <a:ext cx="6052527" cy="3908762"/>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buAutoNum type="arabicPeriod"/>
            </a:pPr>
            <a:r>
              <a:rPr lang="en-US" altLang="ja-JP" sz="20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Introduction</a:t>
            </a:r>
          </a:p>
          <a:p>
            <a:pPr marL="1257300" lvl="2" indent="-342900">
              <a:buAutoNum type="arabicPeriod"/>
            </a:pPr>
            <a:r>
              <a:rPr lang="en-US" altLang="ja-JP" sz="16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RIBF and SHE search exp.</a:t>
            </a:r>
          </a:p>
          <a:p>
            <a:pPr marL="1257300" lvl="2" indent="-342900">
              <a:buAutoNum type="arabicPeriod"/>
            </a:pPr>
            <a:r>
              <a:rPr lang="en-US" altLang="ja-JP" sz="16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Brief history</a:t>
            </a:r>
          </a:p>
          <a:p>
            <a:pPr marL="1257300" lvl="2" indent="-342900">
              <a:buAutoNum type="arabicPeriod"/>
            </a:pPr>
            <a:r>
              <a:rPr lang="en-US" altLang="ja-JP" sz="16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Upgrade plan</a:t>
            </a:r>
            <a:endParaRPr lang="en-US" altLang="ja-JP" sz="20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endParaRPr>
          </a:p>
          <a:p>
            <a:pPr marL="342900" indent="-342900">
              <a:buAutoNum type="arabicPeriod"/>
            </a:pPr>
            <a:r>
              <a:rPr lang="en-US" altLang="ja-JP" sz="2000" b="1" dirty="0">
                <a:latin typeface="Times New Roman" panose="02020603050405020304" pitchFamily="18" charset="0"/>
                <a:ea typeface="Arial Unicode MS" panose="020B0604020202020204" pitchFamily="50" charset="-128"/>
                <a:cs typeface="Times New Roman" panose="02020603050405020304" pitchFamily="18" charset="0"/>
              </a:rPr>
              <a:t>Ion source</a:t>
            </a:r>
          </a:p>
          <a:p>
            <a:pPr marL="800100" lvl="1" indent="-342900">
              <a:buAutoNum type="arabicPeriod"/>
            </a:pPr>
            <a:r>
              <a:rPr lang="en-US" altLang="ja-JP"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Structure</a:t>
            </a:r>
          </a:p>
          <a:p>
            <a:pPr marL="800100" lvl="1" indent="-342900">
              <a:buAutoNum type="arabicPeriod"/>
            </a:pPr>
            <a:r>
              <a:rPr lang="en-US" altLang="ja-JP" b="1" dirty="0">
                <a:latin typeface="Times New Roman" panose="02020603050405020304" pitchFamily="18" charset="0"/>
                <a:ea typeface="Arial Unicode MS" panose="020B0604020202020204" pitchFamily="50" charset="-128"/>
                <a:cs typeface="Times New Roman" panose="02020603050405020304" pitchFamily="18" charset="0"/>
              </a:rPr>
              <a:t>High temp. oven</a:t>
            </a:r>
          </a:p>
          <a:p>
            <a:pPr marL="342900" indent="-342900">
              <a:buFontTx/>
              <a:buAutoNum type="arabicPeriod"/>
            </a:pPr>
            <a:r>
              <a:rPr lang="en-US" altLang="ja-JP" sz="20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Production of U ion beam(RIBF)</a:t>
            </a:r>
          </a:p>
          <a:p>
            <a:pPr marL="1257300" lvl="2" indent="-342900">
              <a:buAutoNum type="arabicPeriod"/>
            </a:pPr>
            <a:r>
              <a:rPr lang="en-US" altLang="ja-JP" sz="16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Beam intensity (Consumption rate of material)</a:t>
            </a:r>
          </a:p>
          <a:p>
            <a:pPr marL="1257300" lvl="2" indent="-342900">
              <a:buAutoNum type="arabicPeriod"/>
            </a:pPr>
            <a:r>
              <a:rPr lang="en-US" altLang="ja-JP" sz="16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Emittance ( Space charge effect)</a:t>
            </a:r>
          </a:p>
          <a:p>
            <a:pPr marL="342900" indent="-342900">
              <a:buAutoNum type="arabicPeriod"/>
            </a:pPr>
            <a:r>
              <a:rPr lang="en-US" altLang="ja-JP" sz="20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 Production of V ion beam(SHE)</a:t>
            </a:r>
          </a:p>
          <a:p>
            <a:pPr marL="1257300" lvl="2" indent="-342900">
              <a:buAutoNum type="arabicPeriod"/>
            </a:pPr>
            <a:r>
              <a:rPr kumimoji="1" lang="en-US" altLang="ja-JP" sz="16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Beam intensity(consumption rate)</a:t>
            </a:r>
          </a:p>
          <a:p>
            <a:pPr marL="1257300" lvl="2" indent="-342900">
              <a:buAutoNum type="arabicPeriod"/>
            </a:pPr>
            <a:r>
              <a:rPr lang="en-US" altLang="ja-JP" sz="16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Emittance and emittance slit</a:t>
            </a:r>
            <a:endParaRPr kumimoji="1" lang="en-US" altLang="ja-JP" sz="16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endParaRPr>
          </a:p>
          <a:p>
            <a:pPr marL="342900" indent="-342900">
              <a:buAutoNum type="arabicPeriod"/>
            </a:pPr>
            <a:r>
              <a:rPr lang="en-US" altLang="ja-JP" sz="20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C</a:t>
            </a:r>
            <a:r>
              <a:rPr kumimoji="1" lang="en-US" altLang="ja-JP" sz="20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onclusion</a:t>
            </a:r>
            <a:r>
              <a:rPr lang="ja-JP" altLang="en-US" sz="20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 </a:t>
            </a:r>
            <a:r>
              <a:rPr lang="en-US" altLang="ja-JP" sz="20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rPr>
              <a:t>and Next step</a:t>
            </a:r>
            <a:endParaRPr kumimoji="1" lang="ja-JP" altLang="en-US" sz="2000" b="1" dirty="0">
              <a:solidFill>
                <a:schemeClr val="bg2"/>
              </a:solidFill>
              <a:latin typeface="Times New Roman" panose="02020603050405020304" pitchFamily="18" charset="0"/>
              <a:ea typeface="Arial Unicode MS" panose="020B0604020202020204" pitchFamily="50" charset="-128"/>
              <a:cs typeface="Times New Roman" panose="02020603050405020304" pitchFamily="18" charset="0"/>
            </a:endParaRPr>
          </a:p>
        </p:txBody>
      </p:sp>
      <p:pic>
        <p:nvPicPr>
          <p:cNvPr id="8" name="Picture 2" descr="RILAC 2 ion source room 20130626">
            <a:extLst>
              <a:ext uri="{FF2B5EF4-FFF2-40B4-BE49-F238E27FC236}">
                <a16:creationId xmlns:a16="http://schemas.microsoft.com/office/drawing/2014/main" id="{848742ED-8E79-494D-89AE-3D1F1F7AD79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6061" y="3558350"/>
            <a:ext cx="2950945" cy="1930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イメージ" descr="イメージ">
            <a:extLst>
              <a:ext uri="{FF2B5EF4-FFF2-40B4-BE49-F238E27FC236}">
                <a16:creationId xmlns:a16="http://schemas.microsoft.com/office/drawing/2014/main" id="{26302419-441B-4B72-BE95-6E2ACF3BD546}"/>
              </a:ext>
            </a:extLst>
          </p:cNvPr>
          <p:cNvPicPr>
            <a:picLocks noChangeAspect="1"/>
          </p:cNvPicPr>
          <p:nvPr/>
        </p:nvPicPr>
        <p:blipFill>
          <a:blip r:embed="rId4">
            <a:extLst/>
          </a:blip>
          <a:stretch>
            <a:fillRect/>
          </a:stretch>
        </p:blipFill>
        <p:spPr>
          <a:xfrm>
            <a:off x="7123723" y="1780704"/>
            <a:ext cx="4393412" cy="1648296"/>
          </a:xfrm>
          <a:prstGeom prst="rect">
            <a:avLst/>
          </a:prstGeom>
          <a:ln w="12700">
            <a:miter lim="400000"/>
          </a:ln>
        </p:spPr>
      </p:pic>
      <p:grpSp>
        <p:nvGrpSpPr>
          <p:cNvPr id="12" name="グループ化 11">
            <a:extLst>
              <a:ext uri="{FF2B5EF4-FFF2-40B4-BE49-F238E27FC236}">
                <a16:creationId xmlns:a16="http://schemas.microsoft.com/office/drawing/2014/main" id="{4A111323-3FD8-4BD8-B38B-CB879453F5AC}"/>
              </a:ext>
            </a:extLst>
          </p:cNvPr>
          <p:cNvGrpSpPr/>
          <p:nvPr/>
        </p:nvGrpSpPr>
        <p:grpSpPr>
          <a:xfrm>
            <a:off x="7234663" y="6291397"/>
            <a:ext cx="4654810" cy="338554"/>
            <a:chOff x="7234663" y="6291397"/>
            <a:chExt cx="4654810" cy="338554"/>
          </a:xfrm>
        </p:grpSpPr>
        <p:sp>
          <p:nvSpPr>
            <p:cNvPr id="10" name="正方形/長方形 9">
              <a:extLst>
                <a:ext uri="{FF2B5EF4-FFF2-40B4-BE49-F238E27FC236}">
                  <a16:creationId xmlns:a16="http://schemas.microsoft.com/office/drawing/2014/main" id="{E18F2EBA-EC01-4B4E-9F3D-4BD7228149BE}"/>
                </a:ext>
              </a:extLst>
            </p:cNvPr>
            <p:cNvSpPr/>
            <p:nvPr/>
          </p:nvSpPr>
          <p:spPr>
            <a:xfrm>
              <a:off x="7496061" y="6291397"/>
              <a:ext cx="4393412" cy="338554"/>
            </a:xfrm>
            <a:prstGeom prst="rect">
              <a:avLst/>
            </a:prstGeom>
          </p:spPr>
          <p:txBody>
            <a:bodyPr wrap="square">
              <a:spAutoFit/>
            </a:bodyPr>
            <a:lstStyle/>
            <a:p>
              <a:pPr algn="just">
                <a:spcAft>
                  <a:spcPts val="0"/>
                </a:spcAft>
              </a:pPr>
              <a:r>
                <a:rPr lang="en-US" altLang="ja-JP" sz="1600" b="1" dirty="0">
                  <a:effectLst/>
                  <a:latin typeface="Times New Roman" panose="02020603050405020304" pitchFamily="18" charset="0"/>
                  <a:ea typeface="DengXian" panose="02010600030101010101" pitchFamily="2" charset="-122"/>
                  <a:cs typeface="Times New Roman" panose="02020603050405020304" pitchFamily="18" charset="0"/>
                </a:rPr>
                <a:t>Cyclotron 2022 (Dec. 5-9, 2022, Beijing, China)</a:t>
              </a:r>
              <a:endParaRPr lang="ja-JP" altLang="ja-JP" sz="1600" b="1" dirty="0">
                <a:effectLst/>
                <a:latin typeface="Times New Roman" panose="02020603050405020304" pitchFamily="18" charset="0"/>
                <a:ea typeface="DengXian" panose="02010600030101010101" pitchFamily="2" charset="-122"/>
                <a:cs typeface="Times New Roman" panose="02020603050405020304" pitchFamily="18" charset="0"/>
              </a:endParaRPr>
            </a:p>
          </p:txBody>
        </p:sp>
        <p:pic>
          <p:nvPicPr>
            <p:cNvPr id="11" name="図 10">
              <a:extLst>
                <a:ext uri="{FF2B5EF4-FFF2-40B4-BE49-F238E27FC236}">
                  <a16:creationId xmlns:a16="http://schemas.microsoft.com/office/drawing/2014/main" id="{84226A7D-9F4F-4EC6-9482-DBD7AC1609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4663" y="6321555"/>
              <a:ext cx="261398" cy="278238"/>
            </a:xfrm>
            <a:prstGeom prst="rect">
              <a:avLst/>
            </a:prstGeom>
            <a:solidFill>
              <a:schemeClr val="accent6">
                <a:lumMod val="60000"/>
                <a:lumOff val="40000"/>
              </a:schemeClr>
            </a:solidFill>
          </p:spPr>
        </p:pic>
      </p:grpSp>
    </p:spTree>
    <p:extLst>
      <p:ext uri="{BB962C8B-B14F-4D97-AF65-F5344CB8AC3E}">
        <p14:creationId xmlns:p14="http://schemas.microsoft.com/office/powerpoint/2010/main" val="135423867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1149</TotalTime>
  <Words>2810</Words>
  <Application>Microsoft Office PowerPoint</Application>
  <PresentationFormat>ワイド画面</PresentationFormat>
  <Paragraphs>357</Paragraphs>
  <Slides>33</Slides>
  <Notes>3</Notes>
  <HiddenSlides>0</HiddenSlides>
  <MMClips>0</MMClips>
  <ScaleCrop>false</ScaleCrop>
  <HeadingPairs>
    <vt:vector size="6" baseType="variant">
      <vt:variant>
        <vt:lpstr>使用されているフォント</vt:lpstr>
      </vt:variant>
      <vt:variant>
        <vt:i4>18</vt:i4>
      </vt:variant>
      <vt:variant>
        <vt:lpstr>テーマ</vt:lpstr>
      </vt:variant>
      <vt:variant>
        <vt:i4>2</vt:i4>
      </vt:variant>
      <vt:variant>
        <vt:lpstr>スライド タイトル</vt:lpstr>
      </vt:variant>
      <vt:variant>
        <vt:i4>33</vt:i4>
      </vt:variant>
    </vt:vector>
  </HeadingPairs>
  <TitlesOfParts>
    <vt:vector size="53" baseType="lpstr">
      <vt:lpstr>Arial Unicode MS</vt:lpstr>
      <vt:lpstr>DengXian</vt:lpstr>
      <vt:lpstr>ＭＳ Ｐゴシック</vt:lpstr>
      <vt:lpstr>ＭＳ 明朝</vt:lpstr>
      <vt:lpstr>Times-Bold</vt:lpstr>
      <vt:lpstr>TimesNewRomanPSMT</vt:lpstr>
      <vt:lpstr>Times-Roman</vt:lpstr>
      <vt:lpstr>ヒラギノ角ゴ ProN W3</vt:lpstr>
      <vt:lpstr>游ゴシック</vt:lpstr>
      <vt:lpstr>游ゴシック Light</vt:lpstr>
      <vt:lpstr>Arial</vt:lpstr>
      <vt:lpstr>Arial Narrow</vt:lpstr>
      <vt:lpstr>Calibri</vt:lpstr>
      <vt:lpstr>Calibri Light</vt:lpstr>
      <vt:lpstr>Cambria Math</vt:lpstr>
      <vt:lpstr>Century</vt:lpstr>
      <vt:lpstr>Symbol</vt:lpstr>
      <vt:lpstr>Times New Roman</vt:lpstr>
      <vt:lpstr>Office テーマ</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Takahide Nakagawa</dc:creator>
  <cp:lastModifiedBy>Takahide Nakagawa</cp:lastModifiedBy>
  <cp:revision>133</cp:revision>
  <dcterms:created xsi:type="dcterms:W3CDTF">2022-11-22T00:07:04Z</dcterms:created>
  <dcterms:modified xsi:type="dcterms:W3CDTF">2022-12-06T08:48:00Z</dcterms:modified>
</cp:coreProperties>
</file>