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23"/>
  </p:notesMasterIdLst>
  <p:sldIdLst>
    <p:sldId id="1067" r:id="rId3"/>
    <p:sldId id="411" r:id="rId4"/>
    <p:sldId id="412" r:id="rId5"/>
    <p:sldId id="1203" r:id="rId6"/>
    <p:sldId id="1176" r:id="rId7"/>
    <p:sldId id="1214" r:id="rId8"/>
    <p:sldId id="1207" r:id="rId9"/>
    <p:sldId id="1217" r:id="rId10"/>
    <p:sldId id="452" r:id="rId11"/>
    <p:sldId id="419" r:id="rId12"/>
    <p:sldId id="421" r:id="rId13"/>
    <p:sldId id="1171" r:id="rId14"/>
    <p:sldId id="422" r:id="rId15"/>
    <p:sldId id="1218" r:id="rId16"/>
    <p:sldId id="1172" r:id="rId17"/>
    <p:sldId id="1220" r:id="rId18"/>
    <p:sldId id="1903" r:id="rId19"/>
    <p:sldId id="1208" r:id="rId20"/>
    <p:sldId id="1219" r:id="rId21"/>
    <p:sldId id="1215"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14" autoAdjust="0"/>
  </p:normalViewPr>
  <p:slideViewPr>
    <p:cSldViewPr snapToGrid="0">
      <p:cViewPr varScale="1">
        <p:scale>
          <a:sx n="85" d="100"/>
          <a:sy n="85" d="100"/>
        </p:scale>
        <p:origin x="5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0D3205-CB71-45C5-8BCD-E21D43283D13}" type="datetimeFigureOut">
              <a:rPr lang="zh-CN" altLang="en-US" smtClean="0"/>
              <a:t>2022/12/5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069661-8CEC-46B2-B561-C7D750DAC73E}" type="slidenum">
              <a:rPr lang="zh-CN" altLang="en-US" smtClean="0"/>
              <a:t>‹#›</a:t>
            </a:fld>
            <a:endParaRPr lang="zh-CN" altLang="en-US"/>
          </a:p>
        </p:txBody>
      </p:sp>
    </p:spTree>
    <p:extLst>
      <p:ext uri="{BB962C8B-B14F-4D97-AF65-F5344CB8AC3E}">
        <p14:creationId xmlns:p14="http://schemas.microsoft.com/office/powerpoint/2010/main" val="3660452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marL="0" algn="just" defTabSz="914400" rtl="0" eaLnBrk="1" latinLnBrk="0" hangingPunct="1">
              <a:lnSpc>
                <a:spcPct val="200000"/>
              </a:lnSpc>
            </a:pPr>
            <a:endParaRPr lang="zh-CN" altLang="zh-CN" sz="1800" kern="100" dirty="0">
              <a:solidFill>
                <a:schemeClr val="tx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35FECD03-DB0F-463A-91C8-2F6CD57640CC}" type="slidenum">
              <a:rPr lang="zh-CN" altLang="en-US" smtClean="0"/>
              <a:t>1</a:t>
            </a:fld>
            <a:endParaRPr lang="zh-CN" altLang="en-US"/>
          </a:p>
        </p:txBody>
      </p:sp>
    </p:spTree>
    <p:extLst>
      <p:ext uri="{BB962C8B-B14F-4D97-AF65-F5344CB8AC3E}">
        <p14:creationId xmlns:p14="http://schemas.microsoft.com/office/powerpoint/2010/main" val="372669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algn="just" defTabSz="914400">
              <a:lnSpc>
                <a:spcPct val="200000"/>
              </a:lnSpc>
              <a:defRPr/>
            </a:pPr>
            <a:r>
              <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rPr>
              <a:t>报告分</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三</a:t>
            </a:r>
            <a:r>
              <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rPr>
              <a:t>个方面</a:t>
            </a:r>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一、</a:t>
            </a:r>
            <a:r>
              <a:rPr lang="zh-CN" altLang="en-US" sz="1800" b="1" kern="100" dirty="0">
                <a:solidFill>
                  <a:srgbClr val="094AB3"/>
                </a:solidFill>
                <a:cs typeface="+mn-ea"/>
                <a:sym typeface="+mn-lt"/>
              </a:rPr>
              <a:t>基本信息</a:t>
            </a:r>
          </a:p>
        </p:txBody>
      </p:sp>
      <p:sp>
        <p:nvSpPr>
          <p:cNvPr id="4" name="灯片编号占位符 3"/>
          <p:cNvSpPr>
            <a:spLocks noGrp="1"/>
          </p:cNvSpPr>
          <p:nvPr>
            <p:ph type="sldNum" sz="quarter" idx="10"/>
          </p:nvPr>
        </p:nvSpPr>
        <p:spPr/>
        <p:txBody>
          <a:bodyPr/>
          <a:lstStyle/>
          <a:p>
            <a:fld id="{35FECD03-DB0F-463A-91C8-2F6CD57640CC}"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algn="just" defTabSz="914332">
              <a:lnSpc>
                <a:spcPct val="200000"/>
              </a:lnSpc>
            </a:pP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超导回旋建成，及配套束流线、</a:t>
            </a:r>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360°</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旋转舱通过测试，等中心度好于</a:t>
            </a:r>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0.3mm</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，开拓了应用新领域，签订了癌症治疗中心落地协议，宇航器件和集成电路抗辐射研发从</a:t>
            </a:r>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100MeV</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提升到</a:t>
            </a:r>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230MeV</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；还带动了轻量化全超导加速器立项研发。</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defTabSz="914332">
              <a:defRPr/>
            </a:pPr>
            <a:fld id="{35FECD03-DB0F-463A-91C8-2F6CD57640CC}" type="slidenum">
              <a:rPr lang="zh-CN" altLang="en-US">
                <a:solidFill>
                  <a:prstClr val="black"/>
                </a:solidFill>
                <a:latin typeface="等线"/>
                <a:ea typeface="等线" panose="02010600030101010101" pitchFamily="2" charset="-122"/>
              </a:rPr>
              <a:pPr defTabSz="914332">
                <a:defRPr/>
              </a:pPr>
              <a:t>4</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2796805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algn="just" defTabSz="914332">
              <a:lnSpc>
                <a:spcPct val="200000"/>
              </a:lnSpc>
            </a:pPr>
            <a:endPar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defTabSz="955553">
              <a:defRPr/>
            </a:pPr>
            <a:fld id="{35FECD03-DB0F-463A-91C8-2F6CD57640CC}" type="slidenum">
              <a:rPr lang="zh-CN" altLang="en-US">
                <a:solidFill>
                  <a:prstClr val="black"/>
                </a:solidFill>
                <a:latin typeface="等线" panose="02010600030101010101" charset="-122"/>
                <a:ea typeface="等线" panose="02010600030101010101" charset="-122"/>
              </a:rPr>
              <a:pPr defTabSz="955553">
                <a:defRPr/>
              </a:pPr>
              <a:t>5</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algn="just" defTabSz="914400">
              <a:lnSpc>
                <a:spcPct val="200000"/>
              </a:lnSpc>
              <a:defRPr/>
            </a:pPr>
            <a:r>
              <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rPr>
              <a:t>报告分</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三</a:t>
            </a:r>
            <a:r>
              <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rPr>
              <a:t>个方面</a:t>
            </a:r>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一、</a:t>
            </a:r>
            <a:r>
              <a:rPr lang="zh-CN" altLang="en-US" sz="1800" b="1" kern="100" dirty="0">
                <a:solidFill>
                  <a:srgbClr val="094AB3"/>
                </a:solidFill>
                <a:cs typeface="+mn-ea"/>
                <a:sym typeface="+mn-lt"/>
              </a:rPr>
              <a:t>基本信息</a:t>
            </a:r>
          </a:p>
        </p:txBody>
      </p:sp>
      <p:sp>
        <p:nvSpPr>
          <p:cNvPr id="4" name="灯片编号占位符 3"/>
          <p:cNvSpPr>
            <a:spLocks noGrp="1"/>
          </p:cNvSpPr>
          <p:nvPr>
            <p:ph type="sldNum" sz="quarter" idx="10"/>
          </p:nvPr>
        </p:nvSpPr>
        <p:spPr/>
        <p:txBody>
          <a:bodyPr/>
          <a:lstStyle/>
          <a:p>
            <a:fld id="{35FECD03-DB0F-463A-91C8-2F6CD57640CC}" type="slidenum">
              <a:rPr lang="zh-CN" altLang="en-US" smtClean="0"/>
              <a:t>6</a:t>
            </a:fld>
            <a:endParaRPr lang="zh-CN" altLang="en-US"/>
          </a:p>
        </p:txBody>
      </p:sp>
    </p:spTree>
    <p:extLst>
      <p:ext uri="{BB962C8B-B14F-4D97-AF65-F5344CB8AC3E}">
        <p14:creationId xmlns:p14="http://schemas.microsoft.com/office/powerpoint/2010/main" val="368580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algn="just" defTabSz="914332">
              <a:lnSpc>
                <a:spcPct val="200000"/>
              </a:lnSpc>
            </a:pPr>
            <a:endPar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defTabSz="955553">
              <a:defRPr/>
            </a:pPr>
            <a:fld id="{35FECD03-DB0F-463A-91C8-2F6CD57640CC}" type="slidenum">
              <a:rPr lang="zh-CN" altLang="en-US">
                <a:solidFill>
                  <a:prstClr val="black"/>
                </a:solidFill>
                <a:latin typeface="等线" panose="02010600030101010101" charset="-122"/>
                <a:ea typeface="等线" panose="02010600030101010101" charset="-122"/>
              </a:rPr>
              <a:pPr defTabSz="955553">
                <a:defRPr/>
              </a:pPr>
              <a:t>7</a:t>
            </a:fld>
            <a:endParaRPr lang="zh-CN" altLang="en-US">
              <a:solidFill>
                <a:prstClr val="black"/>
              </a:solidFill>
              <a:latin typeface="等线" panose="02010600030101010101" charset="-122"/>
              <a:ea typeface="等线" panose="02010600030101010101"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algn="just" defTabSz="914400">
              <a:lnSpc>
                <a:spcPct val="200000"/>
              </a:lnSpc>
              <a:defRPr/>
            </a:pPr>
            <a:r>
              <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rPr>
              <a:t>报告分</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三</a:t>
            </a:r>
            <a:r>
              <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rPr>
              <a:t>个方面</a:t>
            </a:r>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一、</a:t>
            </a:r>
            <a:r>
              <a:rPr lang="zh-CN" altLang="en-US" sz="1800" b="1" kern="100" dirty="0">
                <a:solidFill>
                  <a:srgbClr val="094AB3"/>
                </a:solidFill>
                <a:cs typeface="+mn-ea"/>
                <a:sym typeface="+mn-lt"/>
              </a:rPr>
              <a:t>基本信息</a:t>
            </a:r>
          </a:p>
        </p:txBody>
      </p:sp>
      <p:sp>
        <p:nvSpPr>
          <p:cNvPr id="4" name="灯片编号占位符 3"/>
          <p:cNvSpPr>
            <a:spLocks noGrp="1"/>
          </p:cNvSpPr>
          <p:nvPr>
            <p:ph type="sldNum" sz="quarter" idx="10"/>
          </p:nvPr>
        </p:nvSpPr>
        <p:spPr/>
        <p:txBody>
          <a:bodyPr/>
          <a:lstStyle/>
          <a:p>
            <a:fld id="{35FECD03-DB0F-463A-91C8-2F6CD57640CC}" type="slidenum">
              <a:rPr lang="zh-CN" altLang="en-US" smtClean="0"/>
              <a:t>8</a:t>
            </a:fld>
            <a:endParaRPr lang="zh-CN" altLang="en-US"/>
          </a:p>
        </p:txBody>
      </p:sp>
    </p:spTree>
    <p:extLst>
      <p:ext uri="{BB962C8B-B14F-4D97-AF65-F5344CB8AC3E}">
        <p14:creationId xmlns:p14="http://schemas.microsoft.com/office/powerpoint/2010/main" val="1660861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algn="just" defTabSz="914400">
              <a:lnSpc>
                <a:spcPct val="200000"/>
              </a:lnSpc>
              <a:defRPr/>
            </a:pPr>
            <a:r>
              <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rPr>
              <a:t>报告分</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三</a:t>
            </a:r>
            <a:r>
              <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rPr>
              <a:t>个方面</a:t>
            </a:r>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一、</a:t>
            </a:r>
            <a:r>
              <a:rPr lang="zh-CN" altLang="en-US" sz="1800" b="1" kern="100" dirty="0">
                <a:solidFill>
                  <a:srgbClr val="094AB3"/>
                </a:solidFill>
                <a:cs typeface="+mn-ea"/>
                <a:sym typeface="+mn-lt"/>
              </a:rPr>
              <a:t>基本信息</a:t>
            </a:r>
          </a:p>
        </p:txBody>
      </p:sp>
      <p:sp>
        <p:nvSpPr>
          <p:cNvPr id="4" name="灯片编号占位符 3"/>
          <p:cNvSpPr>
            <a:spLocks noGrp="1"/>
          </p:cNvSpPr>
          <p:nvPr>
            <p:ph type="sldNum" sz="quarter" idx="10"/>
          </p:nvPr>
        </p:nvSpPr>
        <p:spPr/>
        <p:txBody>
          <a:bodyPr/>
          <a:lstStyle/>
          <a:p>
            <a:fld id="{35FECD03-DB0F-463A-91C8-2F6CD57640CC}" type="slidenum">
              <a:rPr lang="zh-CN" altLang="en-US" smtClean="0"/>
              <a:t>19</a:t>
            </a:fld>
            <a:endParaRPr lang="zh-CN" altLang="en-US"/>
          </a:p>
        </p:txBody>
      </p:sp>
    </p:spTree>
    <p:extLst>
      <p:ext uri="{BB962C8B-B14F-4D97-AF65-F5344CB8AC3E}">
        <p14:creationId xmlns:p14="http://schemas.microsoft.com/office/powerpoint/2010/main" val="3910221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19100" y="892175"/>
            <a:ext cx="5959475" cy="3352800"/>
          </a:xfrm>
        </p:spPr>
      </p:sp>
      <p:sp>
        <p:nvSpPr>
          <p:cNvPr id="3" name="备注占位符 2"/>
          <p:cNvSpPr>
            <a:spLocks noGrp="1"/>
          </p:cNvSpPr>
          <p:nvPr>
            <p:ph type="body" idx="1"/>
          </p:nvPr>
        </p:nvSpPr>
        <p:spPr/>
        <p:txBody>
          <a:bodyPr/>
          <a:lstStyle/>
          <a:p>
            <a:pPr algn="just" defTabSz="914332">
              <a:lnSpc>
                <a:spcPct val="200000"/>
              </a:lnSpc>
            </a:pP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超导回旋建成，及配套束流线、</a:t>
            </a:r>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360°</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旋转舱通过测试，等中心度好于</a:t>
            </a:r>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0.3mm</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，开拓了应用新领域，签订了癌症治疗中心落地协议，宇航器件和集成电路抗辐射研发从</a:t>
            </a:r>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100MeV</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提升到</a:t>
            </a:r>
            <a:r>
              <a:rPr lang="en-US" altLang="zh-CN" sz="1800" kern="100" dirty="0">
                <a:latin typeface="微软雅黑" panose="020B0503020204020204" pitchFamily="34" charset="-122"/>
                <a:ea typeface="微软雅黑" panose="020B0503020204020204" pitchFamily="34" charset="-122"/>
                <a:cs typeface="Times New Roman" panose="02020603050405020304" pitchFamily="18" charset="0"/>
              </a:rPr>
              <a:t>230MeV</a:t>
            </a:r>
            <a:r>
              <a:rPr lang="zh-CN" altLang="en-US" sz="1800" kern="100" dirty="0">
                <a:latin typeface="微软雅黑" panose="020B0503020204020204" pitchFamily="34" charset="-122"/>
                <a:ea typeface="微软雅黑" panose="020B0503020204020204" pitchFamily="34" charset="-122"/>
                <a:cs typeface="Times New Roman" panose="02020603050405020304" pitchFamily="18" charset="0"/>
              </a:rPr>
              <a:t>；还带动了轻量化全超导加速器立项研发。</a:t>
            </a:r>
            <a:endParaRPr lang="zh-CN" altLang="zh-CN" sz="1800" kern="1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5"/>
          </p:nvPr>
        </p:nvSpPr>
        <p:spPr/>
        <p:txBody>
          <a:bodyPr/>
          <a:lstStyle/>
          <a:p>
            <a:pPr marL="0" marR="0" lvl="0" indent="0" algn="r" defTabSz="914332" rtl="0" eaLnBrk="1" fontAlgn="auto" latinLnBrk="0" hangingPunct="1">
              <a:lnSpc>
                <a:spcPct val="100000"/>
              </a:lnSpc>
              <a:spcBef>
                <a:spcPts val="0"/>
              </a:spcBef>
              <a:spcAft>
                <a:spcPts val="0"/>
              </a:spcAft>
              <a:buClrTx/>
              <a:buSzTx/>
              <a:buFontTx/>
              <a:buNone/>
              <a:tabLst/>
              <a:defRPr/>
            </a:pPr>
            <a:fld id="{35FECD03-DB0F-463A-91C8-2F6CD57640CC}" type="slidenum">
              <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rPr>
              <a:pPr marL="0" marR="0" lvl="0" indent="0" algn="r" defTabSz="914332"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9095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F48048-05C1-3FF0-9AFE-28FDE8C3C825}"/>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7EDE55E-7AE3-39C3-71A4-1CEA729BEE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455DBA-9512-BACB-367D-6FFA24F41F3B}"/>
              </a:ext>
            </a:extLst>
          </p:cNvPr>
          <p:cNvSpPr>
            <a:spLocks noGrp="1"/>
          </p:cNvSpPr>
          <p:nvPr>
            <p:ph type="dt" sz="half" idx="10"/>
          </p:nvPr>
        </p:nvSpPr>
        <p:spPr/>
        <p:txBody>
          <a:bodyPr/>
          <a:lstStyle/>
          <a:p>
            <a:fld id="{0D2284F0-AB89-498C-8D6E-3D8CDB1BE8EF}"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14EF777D-7A8A-D757-0F24-28EAD8ADDF5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DB19650-44B7-2344-8A3B-6C2182A56CA4}"/>
              </a:ext>
            </a:extLst>
          </p:cNvPr>
          <p:cNvSpPr>
            <a:spLocks noGrp="1"/>
          </p:cNvSpPr>
          <p:nvPr>
            <p:ph type="sldNum" sz="quarter" idx="12"/>
          </p:nvPr>
        </p:nvSpPr>
        <p:spPr/>
        <p:txBody>
          <a:bodyPr/>
          <a:lstStyle/>
          <a:p>
            <a:fld id="{8F4AF1F0-51ED-45A3-8B3E-22E7AFF2788D}" type="slidenum">
              <a:rPr lang="zh-CN" altLang="en-US" smtClean="0"/>
              <a:t>‹#›</a:t>
            </a:fld>
            <a:endParaRPr lang="zh-CN" altLang="en-US"/>
          </a:p>
        </p:txBody>
      </p:sp>
    </p:spTree>
    <p:extLst>
      <p:ext uri="{BB962C8B-B14F-4D97-AF65-F5344CB8AC3E}">
        <p14:creationId xmlns:p14="http://schemas.microsoft.com/office/powerpoint/2010/main" val="26834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A793B-9C8F-BB73-D493-0BF5B415575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9AFBF83-2B6E-EE97-AB04-2AA2597C1B7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8784C77-D054-22D2-C480-DF7C843CB815}"/>
              </a:ext>
            </a:extLst>
          </p:cNvPr>
          <p:cNvSpPr>
            <a:spLocks noGrp="1"/>
          </p:cNvSpPr>
          <p:nvPr>
            <p:ph type="dt" sz="half" idx="10"/>
          </p:nvPr>
        </p:nvSpPr>
        <p:spPr/>
        <p:txBody>
          <a:bodyPr/>
          <a:lstStyle/>
          <a:p>
            <a:fld id="{0D2284F0-AB89-498C-8D6E-3D8CDB1BE8EF}"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4749A0F7-62E9-1B39-D1B6-35723C5A05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4300826-31F4-2DB7-F752-B3741B886514}"/>
              </a:ext>
            </a:extLst>
          </p:cNvPr>
          <p:cNvSpPr>
            <a:spLocks noGrp="1"/>
          </p:cNvSpPr>
          <p:nvPr>
            <p:ph type="sldNum" sz="quarter" idx="12"/>
          </p:nvPr>
        </p:nvSpPr>
        <p:spPr/>
        <p:txBody>
          <a:bodyPr/>
          <a:lstStyle/>
          <a:p>
            <a:fld id="{8F4AF1F0-51ED-45A3-8B3E-22E7AFF2788D}" type="slidenum">
              <a:rPr lang="zh-CN" altLang="en-US" smtClean="0"/>
              <a:t>‹#›</a:t>
            </a:fld>
            <a:endParaRPr lang="zh-CN" altLang="en-US"/>
          </a:p>
        </p:txBody>
      </p:sp>
    </p:spTree>
    <p:extLst>
      <p:ext uri="{BB962C8B-B14F-4D97-AF65-F5344CB8AC3E}">
        <p14:creationId xmlns:p14="http://schemas.microsoft.com/office/powerpoint/2010/main" val="2538138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D7B58CB-5241-5B30-5906-A84A93D4C89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A65AF24-8A24-C9D0-8AEE-EC462C1D045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643609-9D18-FC68-9714-A8290A620399}"/>
              </a:ext>
            </a:extLst>
          </p:cNvPr>
          <p:cNvSpPr>
            <a:spLocks noGrp="1"/>
          </p:cNvSpPr>
          <p:nvPr>
            <p:ph type="dt" sz="half" idx="10"/>
          </p:nvPr>
        </p:nvSpPr>
        <p:spPr/>
        <p:txBody>
          <a:bodyPr/>
          <a:lstStyle/>
          <a:p>
            <a:fld id="{0D2284F0-AB89-498C-8D6E-3D8CDB1BE8EF}"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A2FF3900-14CB-6A83-A162-B59737F378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B970EA1-7A02-9BCD-6620-901D8AF91045}"/>
              </a:ext>
            </a:extLst>
          </p:cNvPr>
          <p:cNvSpPr>
            <a:spLocks noGrp="1"/>
          </p:cNvSpPr>
          <p:nvPr>
            <p:ph type="sldNum" sz="quarter" idx="12"/>
          </p:nvPr>
        </p:nvSpPr>
        <p:spPr/>
        <p:txBody>
          <a:bodyPr/>
          <a:lstStyle/>
          <a:p>
            <a:fld id="{8F4AF1F0-51ED-45A3-8B3E-22E7AFF2788D}" type="slidenum">
              <a:rPr lang="zh-CN" altLang="en-US" smtClean="0"/>
              <a:t>‹#›</a:t>
            </a:fld>
            <a:endParaRPr lang="zh-CN" altLang="en-US"/>
          </a:p>
        </p:txBody>
      </p:sp>
    </p:spTree>
    <p:extLst>
      <p:ext uri="{BB962C8B-B14F-4D97-AF65-F5344CB8AC3E}">
        <p14:creationId xmlns:p14="http://schemas.microsoft.com/office/powerpoint/2010/main" val="3985836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68DC718F-D2C4-4FB6-A1DE-86584E9ADD9C}"/>
              </a:ext>
            </a:extLst>
          </p:cNvPr>
          <p:cNvSpPr txBox="1">
            <a:spLocks/>
          </p:cNvSpPr>
          <p:nvPr userDrawn="1"/>
        </p:nvSpPr>
        <p:spPr>
          <a:xfrm>
            <a:off x="11531600" y="6356350"/>
            <a:ext cx="55867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tx1">
                    <a:lumMod val="75000"/>
                    <a:lumOff val="25000"/>
                  </a:schemeClr>
                </a:solidFill>
                <a:latin typeface="+mj-ea"/>
                <a:ea typeface="+mj-ea"/>
              </a:rPr>
              <a:t>0</a:t>
            </a:r>
            <a:fld id="{317B2D24-6423-4DF6-BFED-D2194B85043E}" type="slidenum">
              <a:rPr lang="zh-CN" altLang="en-US" smtClean="0">
                <a:solidFill>
                  <a:schemeClr val="tx1">
                    <a:lumMod val="75000"/>
                    <a:lumOff val="25000"/>
                  </a:schemeClr>
                </a:solidFill>
                <a:latin typeface="+mj-ea"/>
                <a:ea typeface="+mj-ea"/>
              </a:rPr>
              <a:pPr algn="ctr"/>
              <a:t>‹#›</a:t>
            </a:fld>
            <a:endParaRPr lang="zh-CN" altLang="en-US" dirty="0">
              <a:solidFill>
                <a:schemeClr val="tx1">
                  <a:lumMod val="75000"/>
                  <a:lumOff val="25000"/>
                </a:schemeClr>
              </a:solidFill>
              <a:latin typeface="+mj-ea"/>
              <a:ea typeface="+mj-ea"/>
            </a:endParaRPr>
          </a:p>
        </p:txBody>
      </p:sp>
      <p:grpSp>
        <p:nvGrpSpPr>
          <p:cNvPr id="10" name="组合 9">
            <a:extLst>
              <a:ext uri="{FF2B5EF4-FFF2-40B4-BE49-F238E27FC236}">
                <a16:creationId xmlns:a16="http://schemas.microsoft.com/office/drawing/2014/main" id="{95BC3F77-CBAB-40C7-A253-F417A0557762}"/>
              </a:ext>
            </a:extLst>
          </p:cNvPr>
          <p:cNvGrpSpPr/>
          <p:nvPr userDrawn="1"/>
        </p:nvGrpSpPr>
        <p:grpSpPr>
          <a:xfrm>
            <a:off x="0" y="-18032"/>
            <a:ext cx="12192000" cy="828260"/>
            <a:chOff x="0" y="-18032"/>
            <a:chExt cx="12192000" cy="828260"/>
          </a:xfrm>
        </p:grpSpPr>
        <p:pic>
          <p:nvPicPr>
            <p:cNvPr id="11" name="图片 10" descr="建筑与房屋的城市空拍图&#10;&#10;描述已自动生成">
              <a:extLst>
                <a:ext uri="{FF2B5EF4-FFF2-40B4-BE49-F238E27FC236}">
                  <a16:creationId xmlns:a16="http://schemas.microsoft.com/office/drawing/2014/main" id="{4C608626-9126-4EB5-9607-B58C042C39C8}"/>
                </a:ext>
              </a:extLst>
            </p:cNvPr>
            <p:cNvPicPr>
              <a:picLocks noChangeAspect="1"/>
            </p:cNvPicPr>
            <p:nvPr/>
          </p:nvPicPr>
          <p:blipFill rotWithShape="1">
            <a:blip r:embed="rId2">
              <a:alphaModFix amt="90000"/>
              <a:extLst>
                <a:ext uri="{28A0092B-C50C-407E-A947-70E740481C1C}">
                  <a14:useLocalDpi xmlns:a14="http://schemas.microsoft.com/office/drawing/2010/main" val="0"/>
                </a:ext>
              </a:extLst>
            </a:blip>
            <a:srcRect l="252" t="86319" r="252" b="2466"/>
            <a:stretch/>
          </p:blipFill>
          <p:spPr>
            <a:xfrm>
              <a:off x="0" y="-11448"/>
              <a:ext cx="12192000" cy="773012"/>
            </a:xfrm>
            <a:custGeom>
              <a:avLst/>
              <a:gdLst>
                <a:gd name="connsiteX0" fmla="*/ 0 w 12192000"/>
                <a:gd name="connsiteY0" fmla="*/ 0 h 773012"/>
                <a:gd name="connsiteX1" fmla="*/ 12192000 w 12192000"/>
                <a:gd name="connsiteY1" fmla="*/ 0 h 773012"/>
                <a:gd name="connsiteX2" fmla="*/ 12192000 w 12192000"/>
                <a:gd name="connsiteY2" fmla="*/ 773012 h 773012"/>
                <a:gd name="connsiteX3" fmla="*/ 0 w 12192000"/>
                <a:gd name="connsiteY3" fmla="*/ 773012 h 773012"/>
              </a:gdLst>
              <a:ahLst/>
              <a:cxnLst>
                <a:cxn ang="0">
                  <a:pos x="connsiteX0" y="connsiteY0"/>
                </a:cxn>
                <a:cxn ang="0">
                  <a:pos x="connsiteX1" y="connsiteY1"/>
                </a:cxn>
                <a:cxn ang="0">
                  <a:pos x="connsiteX2" y="connsiteY2"/>
                </a:cxn>
                <a:cxn ang="0">
                  <a:pos x="connsiteX3" y="connsiteY3"/>
                </a:cxn>
              </a:cxnLst>
              <a:rect l="l" t="t" r="r" b="b"/>
              <a:pathLst>
                <a:path w="12192000" h="773012">
                  <a:moveTo>
                    <a:pt x="0" y="0"/>
                  </a:moveTo>
                  <a:lnTo>
                    <a:pt x="12192000" y="0"/>
                  </a:lnTo>
                  <a:lnTo>
                    <a:pt x="12192000" y="773012"/>
                  </a:lnTo>
                  <a:lnTo>
                    <a:pt x="0" y="773012"/>
                  </a:lnTo>
                  <a:close/>
                </a:path>
              </a:pathLst>
            </a:custGeom>
          </p:spPr>
        </p:pic>
        <p:sp>
          <p:nvSpPr>
            <p:cNvPr id="12" name="矩形 11">
              <a:extLst>
                <a:ext uri="{FF2B5EF4-FFF2-40B4-BE49-F238E27FC236}">
                  <a16:creationId xmlns:a16="http://schemas.microsoft.com/office/drawing/2014/main" id="{7B0F7797-B9C6-49DC-BB72-D2D83897F905}"/>
                </a:ext>
              </a:extLst>
            </p:cNvPr>
            <p:cNvSpPr/>
            <p:nvPr userDrawn="1"/>
          </p:nvSpPr>
          <p:spPr>
            <a:xfrm>
              <a:off x="0" y="-18032"/>
              <a:ext cx="12192000" cy="789694"/>
            </a:xfrm>
            <a:prstGeom prst="rect">
              <a:avLst/>
            </a:prstGeom>
            <a:solidFill>
              <a:srgbClr val="022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385F5"/>
                </a:solidFill>
                <a:latin typeface="等线" panose="020F0502020204030204"/>
                <a:ea typeface="等线" panose="02010600030101010101" pitchFamily="2" charset="-122"/>
              </a:endParaRPr>
            </a:p>
          </p:txBody>
        </p:sp>
        <p:pic>
          <p:nvPicPr>
            <p:cNvPr id="13" name="图片 12">
              <a:extLst>
                <a:ext uri="{FF2B5EF4-FFF2-40B4-BE49-F238E27FC236}">
                  <a16:creationId xmlns:a16="http://schemas.microsoft.com/office/drawing/2014/main" id="{A84F21CC-3D7E-41AD-8C05-9EC37A66AB69}"/>
                </a:ext>
              </a:extLst>
            </p:cNvPr>
            <p:cNvPicPr>
              <a:picLocks noChangeAspect="1"/>
            </p:cNvPicPr>
            <p:nvPr/>
          </p:nvPicPr>
          <p:blipFill>
            <a:blip r:embed="rId3"/>
            <a:srcRect l="2393" t="2846" r="34334" b="59718"/>
            <a:stretch>
              <a:fillRect/>
            </a:stretch>
          </p:blipFill>
          <p:spPr>
            <a:xfrm>
              <a:off x="0" y="0"/>
              <a:ext cx="12192000" cy="810228"/>
            </a:xfrm>
            <a:custGeom>
              <a:avLst/>
              <a:gdLst>
                <a:gd name="connsiteX0" fmla="*/ 0 w 12192000"/>
                <a:gd name="connsiteY0" fmla="*/ 0 h 1296364"/>
                <a:gd name="connsiteX1" fmla="*/ 12192000 w 12192000"/>
                <a:gd name="connsiteY1" fmla="*/ 0 h 1296364"/>
                <a:gd name="connsiteX2" fmla="*/ 12192000 w 12192000"/>
                <a:gd name="connsiteY2" fmla="*/ 1296364 h 1296364"/>
                <a:gd name="connsiteX3" fmla="*/ 0 w 12192000"/>
                <a:gd name="connsiteY3" fmla="*/ 1296364 h 1296364"/>
              </a:gdLst>
              <a:ahLst/>
              <a:cxnLst>
                <a:cxn ang="0">
                  <a:pos x="connsiteX0" y="connsiteY0"/>
                </a:cxn>
                <a:cxn ang="0">
                  <a:pos x="connsiteX1" y="connsiteY1"/>
                </a:cxn>
                <a:cxn ang="0">
                  <a:pos x="connsiteX2" y="connsiteY2"/>
                </a:cxn>
                <a:cxn ang="0">
                  <a:pos x="connsiteX3" y="connsiteY3"/>
                </a:cxn>
              </a:cxnLst>
              <a:rect l="l" t="t" r="r" b="b"/>
              <a:pathLst>
                <a:path w="12192000" h="1296364">
                  <a:moveTo>
                    <a:pt x="0" y="0"/>
                  </a:moveTo>
                  <a:lnTo>
                    <a:pt x="12192000" y="0"/>
                  </a:lnTo>
                  <a:lnTo>
                    <a:pt x="12192000" y="1296364"/>
                  </a:lnTo>
                  <a:lnTo>
                    <a:pt x="0" y="1296364"/>
                  </a:lnTo>
                  <a:close/>
                </a:path>
              </a:pathLst>
            </a:custGeom>
          </p:spPr>
        </p:pic>
        <p:sp>
          <p:nvSpPr>
            <p:cNvPr id="14" name="矩形 13">
              <a:extLst>
                <a:ext uri="{FF2B5EF4-FFF2-40B4-BE49-F238E27FC236}">
                  <a16:creationId xmlns:a16="http://schemas.microsoft.com/office/drawing/2014/main" id="{F1A8BF4F-614A-40D7-A78C-4C3DCBB8CA06}"/>
                </a:ext>
              </a:extLst>
            </p:cNvPr>
            <p:cNvSpPr/>
            <p:nvPr/>
          </p:nvSpPr>
          <p:spPr>
            <a:xfrm>
              <a:off x="0" y="771988"/>
              <a:ext cx="12192000" cy="38240"/>
            </a:xfrm>
            <a:prstGeom prst="rect">
              <a:avLst/>
            </a:prstGeom>
            <a:gradFill flip="none" rotWithShape="1">
              <a:gsLst>
                <a:gs pos="0">
                  <a:srgbClr val="00B0F0"/>
                </a:gs>
                <a:gs pos="100000">
                  <a:srgbClr val="0070C0"/>
                </a:gs>
              </a:gsLst>
              <a:lin ang="108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2000061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日期占位符 2"/>
          <p:cNvSpPr>
            <a:spLocks noGrp="1"/>
          </p:cNvSpPr>
          <p:nvPr>
            <p:ph type="dt" sz="half" idx="10"/>
          </p:nvPr>
        </p:nvSpPr>
        <p:spPr/>
        <p:txBody>
          <a:bodyPr/>
          <a:lstStyle/>
          <a:p>
            <a:pPr fontAlgn="base">
              <a:spcBef>
                <a:spcPct val="0"/>
              </a:spcBef>
              <a:spcAft>
                <a:spcPct val="0"/>
              </a:spcAft>
            </a:pPr>
            <a:fld id="{9AED7D9A-9315-40B5-9F39-B1678DAEFEEA}" type="datetimeFigureOut">
              <a:rPr lang="en-US" altLang="zh-CN" smtClean="0">
                <a:solidFill>
                  <a:srgbClr val="000000"/>
                </a:solidFill>
                <a:ea typeface="宋体" panose="02010600030101010101" pitchFamily="2" charset="-122"/>
              </a:rPr>
              <a:t>12/5/2022</a:t>
            </a:fld>
            <a:endParaRPr lang="en-US" altLang="zh-CN">
              <a:solidFill>
                <a:srgbClr val="000000"/>
              </a:solidFill>
              <a:ea typeface="宋体" panose="02010600030101010101" pitchFamily="2" charset="-122"/>
            </a:endParaRPr>
          </a:p>
        </p:txBody>
      </p:sp>
      <p:sp>
        <p:nvSpPr>
          <p:cNvPr id="4" name="页脚占位符 3"/>
          <p:cNvSpPr>
            <a:spLocks noGrp="1"/>
          </p:cNvSpPr>
          <p:nvPr>
            <p:ph type="ftr" sz="quarter" idx="11"/>
          </p:nvPr>
        </p:nvSpPr>
        <p:spPr/>
        <p:txBody>
          <a:bodyPr/>
          <a:lstStyle/>
          <a:p>
            <a:pPr algn="ctr" fontAlgn="base">
              <a:spcBef>
                <a:spcPct val="0"/>
              </a:spcBef>
              <a:spcAft>
                <a:spcPct val="0"/>
              </a:spcAft>
            </a:pPr>
            <a:endParaRPr lang="en-US" altLang="zh-CN">
              <a:solidFill>
                <a:srgbClr val="000000"/>
              </a:solidFill>
              <a:ea typeface="宋体" panose="02010600030101010101" pitchFamily="2" charset="-122"/>
            </a:endParaRPr>
          </a:p>
        </p:txBody>
      </p:sp>
      <p:sp>
        <p:nvSpPr>
          <p:cNvPr id="5" name="灯片编号占位符 4"/>
          <p:cNvSpPr>
            <a:spLocks noGrp="1"/>
          </p:cNvSpPr>
          <p:nvPr>
            <p:ph type="sldNum" sz="quarter" idx="12"/>
          </p:nvPr>
        </p:nvSpPr>
        <p:spPr/>
        <p:txBody>
          <a:bodyPr/>
          <a:lstStyle/>
          <a:p>
            <a:pPr fontAlgn="base">
              <a:spcBef>
                <a:spcPct val="0"/>
              </a:spcBef>
              <a:spcAft>
                <a:spcPct val="0"/>
              </a:spcAft>
            </a:pPr>
            <a:fld id="{ACABBFA8-2EB4-4C43-B49D-7A8478C93B81}" type="slidenum">
              <a:rPr lang="en-US" altLang="zh-CN" smtClean="0">
                <a:solidFill>
                  <a:srgbClr val="000000"/>
                </a:solidFill>
                <a:ea typeface="宋体" panose="02010600030101010101" pitchFamily="2" charset="-122"/>
              </a:rPr>
              <a:t>‹#›</a:t>
            </a:fld>
            <a:endParaRPr lang="en-US" altLang="zh-CN">
              <a:solidFill>
                <a:srgbClr val="000000"/>
              </a:solidFill>
              <a:ea typeface="宋体" panose="02010600030101010101" pitchFamily="2" charset="-122"/>
            </a:endParaRPr>
          </a:p>
        </p:txBody>
      </p:sp>
    </p:spTree>
    <p:extLst>
      <p:ext uri="{BB962C8B-B14F-4D97-AF65-F5344CB8AC3E}">
        <p14:creationId xmlns:p14="http://schemas.microsoft.com/office/powerpoint/2010/main" val="15287523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3757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448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68DC718F-D2C4-4FB6-A1DE-86584E9ADD9C}"/>
              </a:ext>
            </a:extLst>
          </p:cNvPr>
          <p:cNvSpPr txBox="1">
            <a:spLocks/>
          </p:cNvSpPr>
          <p:nvPr userDrawn="1"/>
        </p:nvSpPr>
        <p:spPr>
          <a:xfrm>
            <a:off x="11531600" y="6356350"/>
            <a:ext cx="55867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dirty="0">
                <a:solidFill>
                  <a:schemeClr val="tx1">
                    <a:lumMod val="75000"/>
                    <a:lumOff val="25000"/>
                  </a:schemeClr>
                </a:solidFill>
                <a:latin typeface="+mj-ea"/>
                <a:ea typeface="+mj-ea"/>
              </a:rPr>
              <a:t>0</a:t>
            </a:r>
            <a:fld id="{317B2D24-6423-4DF6-BFED-D2194B85043E}" type="slidenum">
              <a:rPr lang="zh-CN" altLang="en-US" smtClean="0">
                <a:solidFill>
                  <a:schemeClr val="tx1">
                    <a:lumMod val="75000"/>
                    <a:lumOff val="25000"/>
                  </a:schemeClr>
                </a:solidFill>
                <a:latin typeface="+mj-ea"/>
                <a:ea typeface="+mj-ea"/>
              </a:rPr>
              <a:pPr algn="ctr"/>
              <a:t>‹#›</a:t>
            </a:fld>
            <a:endParaRPr lang="zh-CN" altLang="en-US" dirty="0">
              <a:solidFill>
                <a:schemeClr val="tx1">
                  <a:lumMod val="75000"/>
                  <a:lumOff val="25000"/>
                </a:schemeClr>
              </a:solidFill>
              <a:latin typeface="+mj-ea"/>
              <a:ea typeface="+mj-ea"/>
            </a:endParaRPr>
          </a:p>
        </p:txBody>
      </p:sp>
      <p:grpSp>
        <p:nvGrpSpPr>
          <p:cNvPr id="10" name="组合 9">
            <a:extLst>
              <a:ext uri="{FF2B5EF4-FFF2-40B4-BE49-F238E27FC236}">
                <a16:creationId xmlns:a16="http://schemas.microsoft.com/office/drawing/2014/main" id="{95BC3F77-CBAB-40C7-A253-F417A0557762}"/>
              </a:ext>
            </a:extLst>
          </p:cNvPr>
          <p:cNvGrpSpPr/>
          <p:nvPr userDrawn="1"/>
        </p:nvGrpSpPr>
        <p:grpSpPr>
          <a:xfrm>
            <a:off x="0" y="-18032"/>
            <a:ext cx="12192000" cy="828260"/>
            <a:chOff x="0" y="-18032"/>
            <a:chExt cx="12192000" cy="828260"/>
          </a:xfrm>
        </p:grpSpPr>
        <p:pic>
          <p:nvPicPr>
            <p:cNvPr id="11" name="图片 10" descr="建筑与房屋的城市空拍图&#10;&#10;描述已自动生成">
              <a:extLst>
                <a:ext uri="{FF2B5EF4-FFF2-40B4-BE49-F238E27FC236}">
                  <a16:creationId xmlns:a16="http://schemas.microsoft.com/office/drawing/2014/main" id="{4C608626-9126-4EB5-9607-B58C042C39C8}"/>
                </a:ext>
              </a:extLst>
            </p:cNvPr>
            <p:cNvPicPr>
              <a:picLocks noChangeAspect="1"/>
            </p:cNvPicPr>
            <p:nvPr/>
          </p:nvPicPr>
          <p:blipFill rotWithShape="1">
            <a:blip r:embed="rId2">
              <a:alphaModFix amt="90000"/>
              <a:extLst>
                <a:ext uri="{28A0092B-C50C-407E-A947-70E740481C1C}">
                  <a14:useLocalDpi xmlns:a14="http://schemas.microsoft.com/office/drawing/2010/main" val="0"/>
                </a:ext>
              </a:extLst>
            </a:blip>
            <a:srcRect l="252" t="86319" r="252" b="2466"/>
            <a:stretch/>
          </p:blipFill>
          <p:spPr>
            <a:xfrm>
              <a:off x="0" y="-11448"/>
              <a:ext cx="12192000" cy="773012"/>
            </a:xfrm>
            <a:custGeom>
              <a:avLst/>
              <a:gdLst>
                <a:gd name="connsiteX0" fmla="*/ 0 w 12192000"/>
                <a:gd name="connsiteY0" fmla="*/ 0 h 773012"/>
                <a:gd name="connsiteX1" fmla="*/ 12192000 w 12192000"/>
                <a:gd name="connsiteY1" fmla="*/ 0 h 773012"/>
                <a:gd name="connsiteX2" fmla="*/ 12192000 w 12192000"/>
                <a:gd name="connsiteY2" fmla="*/ 773012 h 773012"/>
                <a:gd name="connsiteX3" fmla="*/ 0 w 12192000"/>
                <a:gd name="connsiteY3" fmla="*/ 773012 h 773012"/>
              </a:gdLst>
              <a:ahLst/>
              <a:cxnLst>
                <a:cxn ang="0">
                  <a:pos x="connsiteX0" y="connsiteY0"/>
                </a:cxn>
                <a:cxn ang="0">
                  <a:pos x="connsiteX1" y="connsiteY1"/>
                </a:cxn>
                <a:cxn ang="0">
                  <a:pos x="connsiteX2" y="connsiteY2"/>
                </a:cxn>
                <a:cxn ang="0">
                  <a:pos x="connsiteX3" y="connsiteY3"/>
                </a:cxn>
              </a:cxnLst>
              <a:rect l="l" t="t" r="r" b="b"/>
              <a:pathLst>
                <a:path w="12192000" h="773012">
                  <a:moveTo>
                    <a:pt x="0" y="0"/>
                  </a:moveTo>
                  <a:lnTo>
                    <a:pt x="12192000" y="0"/>
                  </a:lnTo>
                  <a:lnTo>
                    <a:pt x="12192000" y="773012"/>
                  </a:lnTo>
                  <a:lnTo>
                    <a:pt x="0" y="773012"/>
                  </a:lnTo>
                  <a:close/>
                </a:path>
              </a:pathLst>
            </a:custGeom>
          </p:spPr>
        </p:pic>
        <p:sp>
          <p:nvSpPr>
            <p:cNvPr id="12" name="矩形 11">
              <a:extLst>
                <a:ext uri="{FF2B5EF4-FFF2-40B4-BE49-F238E27FC236}">
                  <a16:creationId xmlns:a16="http://schemas.microsoft.com/office/drawing/2014/main" id="{7B0F7797-B9C6-49DC-BB72-D2D83897F905}"/>
                </a:ext>
              </a:extLst>
            </p:cNvPr>
            <p:cNvSpPr/>
            <p:nvPr userDrawn="1"/>
          </p:nvSpPr>
          <p:spPr>
            <a:xfrm>
              <a:off x="0" y="-18032"/>
              <a:ext cx="12192000" cy="789694"/>
            </a:xfrm>
            <a:prstGeom prst="rect">
              <a:avLst/>
            </a:prstGeom>
            <a:solidFill>
              <a:srgbClr val="022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385F5"/>
                </a:solidFill>
                <a:latin typeface="等线" panose="020F0502020204030204"/>
                <a:ea typeface="等线" panose="02010600030101010101" pitchFamily="2" charset="-122"/>
              </a:endParaRPr>
            </a:p>
          </p:txBody>
        </p:sp>
        <p:pic>
          <p:nvPicPr>
            <p:cNvPr id="13" name="图片 12">
              <a:extLst>
                <a:ext uri="{FF2B5EF4-FFF2-40B4-BE49-F238E27FC236}">
                  <a16:creationId xmlns:a16="http://schemas.microsoft.com/office/drawing/2014/main" id="{A84F21CC-3D7E-41AD-8C05-9EC37A66AB69}"/>
                </a:ext>
              </a:extLst>
            </p:cNvPr>
            <p:cNvPicPr>
              <a:picLocks noChangeAspect="1"/>
            </p:cNvPicPr>
            <p:nvPr/>
          </p:nvPicPr>
          <p:blipFill>
            <a:blip r:embed="rId3"/>
            <a:srcRect l="2393" t="2846" r="34334" b="59718"/>
            <a:stretch>
              <a:fillRect/>
            </a:stretch>
          </p:blipFill>
          <p:spPr>
            <a:xfrm>
              <a:off x="0" y="0"/>
              <a:ext cx="12192000" cy="810228"/>
            </a:xfrm>
            <a:custGeom>
              <a:avLst/>
              <a:gdLst>
                <a:gd name="connsiteX0" fmla="*/ 0 w 12192000"/>
                <a:gd name="connsiteY0" fmla="*/ 0 h 1296364"/>
                <a:gd name="connsiteX1" fmla="*/ 12192000 w 12192000"/>
                <a:gd name="connsiteY1" fmla="*/ 0 h 1296364"/>
                <a:gd name="connsiteX2" fmla="*/ 12192000 w 12192000"/>
                <a:gd name="connsiteY2" fmla="*/ 1296364 h 1296364"/>
                <a:gd name="connsiteX3" fmla="*/ 0 w 12192000"/>
                <a:gd name="connsiteY3" fmla="*/ 1296364 h 1296364"/>
              </a:gdLst>
              <a:ahLst/>
              <a:cxnLst>
                <a:cxn ang="0">
                  <a:pos x="connsiteX0" y="connsiteY0"/>
                </a:cxn>
                <a:cxn ang="0">
                  <a:pos x="connsiteX1" y="connsiteY1"/>
                </a:cxn>
                <a:cxn ang="0">
                  <a:pos x="connsiteX2" y="connsiteY2"/>
                </a:cxn>
                <a:cxn ang="0">
                  <a:pos x="connsiteX3" y="connsiteY3"/>
                </a:cxn>
              </a:cxnLst>
              <a:rect l="l" t="t" r="r" b="b"/>
              <a:pathLst>
                <a:path w="12192000" h="1296364">
                  <a:moveTo>
                    <a:pt x="0" y="0"/>
                  </a:moveTo>
                  <a:lnTo>
                    <a:pt x="12192000" y="0"/>
                  </a:lnTo>
                  <a:lnTo>
                    <a:pt x="12192000" y="1296364"/>
                  </a:lnTo>
                  <a:lnTo>
                    <a:pt x="0" y="1296364"/>
                  </a:lnTo>
                  <a:close/>
                </a:path>
              </a:pathLst>
            </a:custGeom>
          </p:spPr>
        </p:pic>
        <p:sp>
          <p:nvSpPr>
            <p:cNvPr id="14" name="矩形 13">
              <a:extLst>
                <a:ext uri="{FF2B5EF4-FFF2-40B4-BE49-F238E27FC236}">
                  <a16:creationId xmlns:a16="http://schemas.microsoft.com/office/drawing/2014/main" id="{F1A8BF4F-614A-40D7-A78C-4C3DCBB8CA06}"/>
                </a:ext>
              </a:extLst>
            </p:cNvPr>
            <p:cNvSpPr/>
            <p:nvPr/>
          </p:nvSpPr>
          <p:spPr>
            <a:xfrm>
              <a:off x="0" y="771988"/>
              <a:ext cx="12192000" cy="38240"/>
            </a:xfrm>
            <a:prstGeom prst="rect">
              <a:avLst/>
            </a:prstGeom>
            <a:gradFill flip="none" rotWithShape="1">
              <a:gsLst>
                <a:gs pos="0">
                  <a:srgbClr val="00B0F0"/>
                </a:gs>
                <a:gs pos="100000">
                  <a:srgbClr val="0070C0"/>
                </a:gs>
              </a:gsLst>
              <a:lin ang="108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3882428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3" name="灯片编号占位符 5">
            <a:extLst>
              <a:ext uri="{FF2B5EF4-FFF2-40B4-BE49-F238E27FC236}">
                <a16:creationId xmlns:a16="http://schemas.microsoft.com/office/drawing/2014/main" id="{785D0C56-D225-400E-9919-F8530028D4BD}"/>
              </a:ext>
            </a:extLst>
          </p:cNvPr>
          <p:cNvSpPr txBox="1">
            <a:spLocks/>
          </p:cNvSpPr>
          <p:nvPr userDrawn="1"/>
        </p:nvSpPr>
        <p:spPr>
          <a:xfrm>
            <a:off x="11617830" y="6356350"/>
            <a:ext cx="38621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317B2D24-6423-4DF6-BFED-D2194B85043E}" type="slidenum">
              <a:rPr lang="zh-CN" altLang="en-US" smtClean="0">
                <a:solidFill>
                  <a:schemeClr val="tx1">
                    <a:lumMod val="75000"/>
                    <a:lumOff val="25000"/>
                  </a:schemeClr>
                </a:solidFill>
                <a:latin typeface="+mj-ea"/>
                <a:ea typeface="+mj-ea"/>
              </a:rPr>
              <a:pPr algn="ctr"/>
              <a:t>‹#›</a:t>
            </a:fld>
            <a:endParaRPr lang="zh-CN" altLang="en-US" dirty="0">
              <a:solidFill>
                <a:schemeClr val="tx1">
                  <a:lumMod val="75000"/>
                  <a:lumOff val="25000"/>
                </a:schemeClr>
              </a:solidFill>
              <a:latin typeface="+mj-ea"/>
              <a:ea typeface="+mj-ea"/>
            </a:endParaRPr>
          </a:p>
        </p:txBody>
      </p:sp>
      <p:grpSp>
        <p:nvGrpSpPr>
          <p:cNvPr id="10" name="组合 9">
            <a:extLst>
              <a:ext uri="{FF2B5EF4-FFF2-40B4-BE49-F238E27FC236}">
                <a16:creationId xmlns:a16="http://schemas.microsoft.com/office/drawing/2014/main" id="{E494C87B-7200-472A-B030-24188CF7ABA5}"/>
              </a:ext>
            </a:extLst>
          </p:cNvPr>
          <p:cNvGrpSpPr/>
          <p:nvPr userDrawn="1"/>
        </p:nvGrpSpPr>
        <p:grpSpPr>
          <a:xfrm>
            <a:off x="0" y="-18032"/>
            <a:ext cx="12192000" cy="828260"/>
            <a:chOff x="0" y="-18032"/>
            <a:chExt cx="12192000" cy="828260"/>
          </a:xfrm>
        </p:grpSpPr>
        <p:pic>
          <p:nvPicPr>
            <p:cNvPr id="11" name="图片 10" descr="建筑与房屋的城市空拍图&#10;&#10;描述已自动生成">
              <a:extLst>
                <a:ext uri="{FF2B5EF4-FFF2-40B4-BE49-F238E27FC236}">
                  <a16:creationId xmlns:a16="http://schemas.microsoft.com/office/drawing/2014/main" id="{1A8EE2D5-81AD-465C-9429-813C86C6D09E}"/>
                </a:ext>
              </a:extLst>
            </p:cNvPr>
            <p:cNvPicPr>
              <a:picLocks noChangeAspect="1"/>
            </p:cNvPicPr>
            <p:nvPr/>
          </p:nvPicPr>
          <p:blipFill rotWithShape="1">
            <a:blip r:embed="rId2">
              <a:alphaModFix amt="90000"/>
              <a:extLst>
                <a:ext uri="{28A0092B-C50C-407E-A947-70E740481C1C}">
                  <a14:useLocalDpi xmlns:a14="http://schemas.microsoft.com/office/drawing/2010/main" val="0"/>
                </a:ext>
              </a:extLst>
            </a:blip>
            <a:srcRect l="252" t="86319" r="252" b="2466"/>
            <a:stretch/>
          </p:blipFill>
          <p:spPr>
            <a:xfrm>
              <a:off x="0" y="-11448"/>
              <a:ext cx="12192000" cy="773012"/>
            </a:xfrm>
            <a:custGeom>
              <a:avLst/>
              <a:gdLst>
                <a:gd name="connsiteX0" fmla="*/ 0 w 12192000"/>
                <a:gd name="connsiteY0" fmla="*/ 0 h 773012"/>
                <a:gd name="connsiteX1" fmla="*/ 12192000 w 12192000"/>
                <a:gd name="connsiteY1" fmla="*/ 0 h 773012"/>
                <a:gd name="connsiteX2" fmla="*/ 12192000 w 12192000"/>
                <a:gd name="connsiteY2" fmla="*/ 773012 h 773012"/>
                <a:gd name="connsiteX3" fmla="*/ 0 w 12192000"/>
                <a:gd name="connsiteY3" fmla="*/ 773012 h 773012"/>
              </a:gdLst>
              <a:ahLst/>
              <a:cxnLst>
                <a:cxn ang="0">
                  <a:pos x="connsiteX0" y="connsiteY0"/>
                </a:cxn>
                <a:cxn ang="0">
                  <a:pos x="connsiteX1" y="connsiteY1"/>
                </a:cxn>
                <a:cxn ang="0">
                  <a:pos x="connsiteX2" y="connsiteY2"/>
                </a:cxn>
                <a:cxn ang="0">
                  <a:pos x="connsiteX3" y="connsiteY3"/>
                </a:cxn>
              </a:cxnLst>
              <a:rect l="l" t="t" r="r" b="b"/>
              <a:pathLst>
                <a:path w="12192000" h="773012">
                  <a:moveTo>
                    <a:pt x="0" y="0"/>
                  </a:moveTo>
                  <a:lnTo>
                    <a:pt x="12192000" y="0"/>
                  </a:lnTo>
                  <a:lnTo>
                    <a:pt x="12192000" y="773012"/>
                  </a:lnTo>
                  <a:lnTo>
                    <a:pt x="0" y="773012"/>
                  </a:lnTo>
                  <a:close/>
                </a:path>
              </a:pathLst>
            </a:custGeom>
          </p:spPr>
        </p:pic>
        <p:sp>
          <p:nvSpPr>
            <p:cNvPr id="12" name="矩形 11">
              <a:extLst>
                <a:ext uri="{FF2B5EF4-FFF2-40B4-BE49-F238E27FC236}">
                  <a16:creationId xmlns:a16="http://schemas.microsoft.com/office/drawing/2014/main" id="{E5728698-87B6-491E-A58E-535155A2A606}"/>
                </a:ext>
              </a:extLst>
            </p:cNvPr>
            <p:cNvSpPr/>
            <p:nvPr userDrawn="1"/>
          </p:nvSpPr>
          <p:spPr>
            <a:xfrm>
              <a:off x="0" y="-18032"/>
              <a:ext cx="12192000" cy="789694"/>
            </a:xfrm>
            <a:prstGeom prst="rect">
              <a:avLst/>
            </a:prstGeom>
            <a:solidFill>
              <a:srgbClr val="022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385F5"/>
                </a:solidFill>
                <a:latin typeface="等线" panose="020F0502020204030204"/>
                <a:ea typeface="等线" panose="02010600030101010101" pitchFamily="2" charset="-122"/>
              </a:endParaRPr>
            </a:p>
          </p:txBody>
        </p:sp>
        <p:pic>
          <p:nvPicPr>
            <p:cNvPr id="13" name="图片 12">
              <a:extLst>
                <a:ext uri="{FF2B5EF4-FFF2-40B4-BE49-F238E27FC236}">
                  <a16:creationId xmlns:a16="http://schemas.microsoft.com/office/drawing/2014/main" id="{027F54AB-AEE5-43AD-A520-6F09B98FC2D7}"/>
                </a:ext>
              </a:extLst>
            </p:cNvPr>
            <p:cNvPicPr>
              <a:picLocks noChangeAspect="1"/>
            </p:cNvPicPr>
            <p:nvPr/>
          </p:nvPicPr>
          <p:blipFill>
            <a:blip r:embed="rId3"/>
            <a:srcRect l="2393" t="2846" r="34334" b="59718"/>
            <a:stretch>
              <a:fillRect/>
            </a:stretch>
          </p:blipFill>
          <p:spPr>
            <a:xfrm>
              <a:off x="0" y="0"/>
              <a:ext cx="12192000" cy="810228"/>
            </a:xfrm>
            <a:custGeom>
              <a:avLst/>
              <a:gdLst>
                <a:gd name="connsiteX0" fmla="*/ 0 w 12192000"/>
                <a:gd name="connsiteY0" fmla="*/ 0 h 1296364"/>
                <a:gd name="connsiteX1" fmla="*/ 12192000 w 12192000"/>
                <a:gd name="connsiteY1" fmla="*/ 0 h 1296364"/>
                <a:gd name="connsiteX2" fmla="*/ 12192000 w 12192000"/>
                <a:gd name="connsiteY2" fmla="*/ 1296364 h 1296364"/>
                <a:gd name="connsiteX3" fmla="*/ 0 w 12192000"/>
                <a:gd name="connsiteY3" fmla="*/ 1296364 h 1296364"/>
              </a:gdLst>
              <a:ahLst/>
              <a:cxnLst>
                <a:cxn ang="0">
                  <a:pos x="connsiteX0" y="connsiteY0"/>
                </a:cxn>
                <a:cxn ang="0">
                  <a:pos x="connsiteX1" y="connsiteY1"/>
                </a:cxn>
                <a:cxn ang="0">
                  <a:pos x="connsiteX2" y="connsiteY2"/>
                </a:cxn>
                <a:cxn ang="0">
                  <a:pos x="connsiteX3" y="connsiteY3"/>
                </a:cxn>
              </a:cxnLst>
              <a:rect l="l" t="t" r="r" b="b"/>
              <a:pathLst>
                <a:path w="12192000" h="1296364">
                  <a:moveTo>
                    <a:pt x="0" y="0"/>
                  </a:moveTo>
                  <a:lnTo>
                    <a:pt x="12192000" y="0"/>
                  </a:lnTo>
                  <a:lnTo>
                    <a:pt x="12192000" y="1296364"/>
                  </a:lnTo>
                  <a:lnTo>
                    <a:pt x="0" y="1296364"/>
                  </a:lnTo>
                  <a:close/>
                </a:path>
              </a:pathLst>
            </a:custGeom>
          </p:spPr>
        </p:pic>
        <p:sp>
          <p:nvSpPr>
            <p:cNvPr id="14" name="矩形 13">
              <a:extLst>
                <a:ext uri="{FF2B5EF4-FFF2-40B4-BE49-F238E27FC236}">
                  <a16:creationId xmlns:a16="http://schemas.microsoft.com/office/drawing/2014/main" id="{B2117546-5D29-4739-B6F2-625858EF5D6E}"/>
                </a:ext>
              </a:extLst>
            </p:cNvPr>
            <p:cNvSpPr/>
            <p:nvPr/>
          </p:nvSpPr>
          <p:spPr>
            <a:xfrm>
              <a:off x="0" y="771988"/>
              <a:ext cx="12192000" cy="38240"/>
            </a:xfrm>
            <a:prstGeom prst="rect">
              <a:avLst/>
            </a:prstGeom>
            <a:gradFill flip="none" rotWithShape="1">
              <a:gsLst>
                <a:gs pos="0">
                  <a:srgbClr val="00B0F0"/>
                </a:gs>
                <a:gs pos="100000">
                  <a:srgbClr val="0070C0"/>
                </a:gs>
              </a:gsLst>
              <a:lin ang="108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Tree>
    <p:extLst>
      <p:ext uri="{BB962C8B-B14F-4D97-AF65-F5344CB8AC3E}">
        <p14:creationId xmlns:p14="http://schemas.microsoft.com/office/powerpoint/2010/main" val="2411952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空白">
    <p:bg>
      <p:bgPr>
        <a:solidFill>
          <a:srgbClr val="FAF0DB"/>
        </a:solidFill>
        <a:effectLst/>
      </p:bgPr>
    </p:bg>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0" y="-15874"/>
            <a:ext cx="12192000" cy="460375"/>
          </a:xfrm>
          <a:prstGeom prst="rect">
            <a:avLst/>
          </a:prstGeom>
          <a:noFill/>
          <a:ln>
            <a:noFill/>
          </a:ln>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sym typeface="+mn-ea"/>
              </a:rPr>
              <a:t>100MeV</a:t>
            </a:r>
            <a:r>
              <a:rPr kumimoji="0" lang="zh-CN" altLang="en-US" sz="2400" b="1" i="0" u="none" strike="noStrike" kern="1200" cap="none" spc="0" normalizeH="0" baseline="0" noProof="0" dirty="0">
                <a:ln>
                  <a:noFill/>
                </a:ln>
                <a:solidFill>
                  <a:schemeClr val="tx1"/>
                </a:solidFill>
                <a:effectLst/>
                <a:uLnTx/>
                <a:uFillTx/>
                <a:latin typeface="Times New Roman" panose="02020603050405020304" pitchFamily="18" charset="0"/>
                <a:ea typeface="宋体" panose="02010600030101010101" pitchFamily="2" charset="-122"/>
                <a:cs typeface="+mn-cs"/>
                <a:sym typeface="+mn-ea"/>
              </a:rPr>
              <a:t>回旋加速器介绍</a:t>
            </a:r>
          </a:p>
        </p:txBody>
      </p:sp>
      <p:sp>
        <p:nvSpPr>
          <p:cNvPr id="12" name="TextBox 11"/>
          <p:cNvSpPr txBox="1">
            <a:spLocks noChangeArrowheads="1"/>
          </p:cNvSpPr>
          <p:nvPr/>
        </p:nvSpPr>
        <p:spPr bwMode="auto">
          <a:xfrm>
            <a:off x="3695700" y="6457950"/>
            <a:ext cx="6191251" cy="400050"/>
          </a:xfrm>
          <a:prstGeom prst="rect">
            <a:avLst/>
          </a:prstGeom>
          <a:noFill/>
          <a:ln>
            <a:noFill/>
          </a:ln>
        </p:spPr>
        <p:txBody>
          <a:bodyPr>
            <a:spAutoFit/>
          </a:bodyPr>
          <a:lstStyle>
            <a:lvl1pPr eaLnBrk="0" hangingPunct="0">
              <a:defRPr sz="3200">
                <a:solidFill>
                  <a:schemeClr val="tx1"/>
                </a:solidFill>
                <a:latin typeface="Times New Roman" panose="02020603050405020304" pitchFamily="18" charset="0"/>
                <a:ea typeface="宋体" panose="02010600030101010101" pitchFamily="2" charset="-122"/>
              </a:defRPr>
            </a:lvl1pPr>
            <a:lvl2pPr marL="742950" indent="-285750" eaLnBrk="0" hangingPunct="0">
              <a:defRPr sz="3200">
                <a:solidFill>
                  <a:schemeClr val="tx1"/>
                </a:solidFill>
                <a:latin typeface="Times New Roman" panose="02020603050405020304" pitchFamily="18" charset="0"/>
                <a:ea typeface="宋体" panose="02010600030101010101" pitchFamily="2" charset="-122"/>
              </a:defRPr>
            </a:lvl2pPr>
            <a:lvl3pPr marL="1143000" indent="-228600" eaLnBrk="0" hangingPunct="0">
              <a:defRPr sz="3200">
                <a:solidFill>
                  <a:schemeClr val="tx1"/>
                </a:solidFill>
                <a:latin typeface="Times New Roman" panose="02020603050405020304" pitchFamily="18" charset="0"/>
                <a:ea typeface="宋体" panose="02010600030101010101" pitchFamily="2" charset="-122"/>
              </a:defRPr>
            </a:lvl3pPr>
            <a:lvl4pPr marL="1600200" indent="-228600" eaLnBrk="0" hangingPunct="0">
              <a:defRPr sz="3200">
                <a:solidFill>
                  <a:schemeClr val="tx1"/>
                </a:solidFill>
                <a:latin typeface="Times New Roman" panose="02020603050405020304" pitchFamily="18" charset="0"/>
                <a:ea typeface="宋体" panose="02010600030101010101" pitchFamily="2" charset="-122"/>
              </a:defRPr>
            </a:lvl4pPr>
            <a:lvl5pPr marL="2057400" indent="-228600" eaLnBrk="0" hangingPunct="0">
              <a:defRPr sz="32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en-US" sz="2000" b="1"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sym typeface="+mn-ea"/>
              </a:rPr>
              <a:t>中国原子能科学研究院</a:t>
            </a:r>
          </a:p>
        </p:txBody>
      </p:sp>
      <p:sp>
        <p:nvSpPr>
          <p:cNvPr id="13" name="Rectangle 4"/>
          <p:cNvSpPr>
            <a:spLocks noGrp="1" noChangeArrowheads="1"/>
          </p:cNvSpPr>
          <p:nvPr>
            <p:ph type="dt" sz="half" idx="2"/>
          </p:nvPr>
        </p:nvSpPr>
        <p:spPr bwMode="auto">
          <a:xfrm>
            <a:off x="-48683" y="6525344"/>
            <a:ext cx="2540000" cy="45720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15E8AD48-3159-4FD9-97B4-E312BEF9B8A9}" type="datetime2">
              <a:rPr kumimoji="0" lang="zh-CN" altLang="en-US"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rPr>
              <a:t>2022年12月5日</a:t>
            </a:fld>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4" name="Rectangle 5"/>
          <p:cNvSpPr>
            <a:spLocks noGrp="1" noChangeArrowheads="1"/>
          </p:cNvSpPr>
          <p:nvPr>
            <p:ph type="ftr" sz="quarter" idx="3"/>
          </p:nvPr>
        </p:nvSpPr>
        <p:spPr bwMode="auto">
          <a:xfrm>
            <a:off x="4165600" y="6248400"/>
            <a:ext cx="3860800" cy="457200"/>
          </a:xfrm>
          <a:prstGeom prst="rect">
            <a:avLst/>
          </a:prstGeom>
          <a:noFill/>
          <a:ln w="9525">
            <a:noFill/>
            <a:miter lim="800000"/>
          </a:ln>
          <a:effectLst/>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Times New Roman" panose="02020603050405020304" pitchFamily="18" charset="0"/>
              <a:ea typeface="宋体" panose="02010600030101010101" pitchFamily="2" charset="-122"/>
              <a:cs typeface="+mn-cs"/>
            </a:endParaRPr>
          </a:p>
        </p:txBody>
      </p:sp>
      <p:sp>
        <p:nvSpPr>
          <p:cNvPr id="15" name="Rectangle 6"/>
          <p:cNvSpPr>
            <a:spLocks noGrp="1" noChangeArrowheads="1"/>
          </p:cNvSpPr>
          <p:nvPr>
            <p:ph type="sldNum" sz="quarter" idx="4"/>
          </p:nvPr>
        </p:nvSpPr>
        <p:spPr bwMode="auto">
          <a:xfrm>
            <a:off x="8737600" y="6248400"/>
            <a:ext cx="2540000" cy="457200"/>
          </a:xfrm>
          <a:prstGeom prst="rect">
            <a:avLst/>
          </a:prstGeom>
          <a:noFill/>
          <a:ln w="9525">
            <a:noFill/>
            <a:miter lim="800000"/>
          </a:ln>
          <a:effectLst/>
        </p:spPr>
        <p:txBody>
          <a:bodyPr vert="horz" wrap="square" lIns="91440" tIns="45720" rIns="91440" bIns="45720" numCol="1" anchor="t" anchorCtr="0" compatLnSpc="1"/>
          <a:lstStyle/>
          <a:p>
            <a:pPr algn="r" fontAlgn="base"/>
            <a:fld id="{9A0DB2DC-4C9A-4742-B13C-FB6460FD3503}" type="slidenum">
              <a:rPr lang="zh-CN" altLang="en-US" strike="noStrike" noProof="1" dirty="0">
                <a:latin typeface="Times New Roman" panose="02020603050405020304" pitchFamily="18" charset="0"/>
                <a:ea typeface="宋体" panose="02010600030101010101" pitchFamily="2" charset="-122"/>
                <a:cs typeface="+mn-cs"/>
              </a:rPr>
              <a:t>‹#›</a:t>
            </a:fld>
            <a:endParaRPr lang="zh-CN" altLang="en-US" strike="noStrike" noProof="1"/>
          </a:p>
        </p:txBody>
      </p:sp>
    </p:spTree>
    <p:extLst>
      <p:ext uri="{BB962C8B-B14F-4D97-AF65-F5344CB8AC3E}">
        <p14:creationId xmlns:p14="http://schemas.microsoft.com/office/powerpoint/2010/main" val="1147610553"/>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75F555-A4F9-F4AC-3963-D503D2EFC15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406D69-17FC-D389-D198-80052BD5C6D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DBF2D9-7B54-6CED-DFB0-FAC73BECCD45}"/>
              </a:ext>
            </a:extLst>
          </p:cNvPr>
          <p:cNvSpPr>
            <a:spLocks noGrp="1"/>
          </p:cNvSpPr>
          <p:nvPr>
            <p:ph type="dt" sz="half" idx="10"/>
          </p:nvPr>
        </p:nvSpPr>
        <p:spPr/>
        <p:txBody>
          <a:bodyPr/>
          <a:lstStyle/>
          <a:p>
            <a:fld id="{0D2284F0-AB89-498C-8D6E-3D8CDB1BE8EF}"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34662260-CD92-8130-029B-68E9E370AF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EC89DE-CA55-2547-9537-F94C53330A6F}"/>
              </a:ext>
            </a:extLst>
          </p:cNvPr>
          <p:cNvSpPr>
            <a:spLocks noGrp="1"/>
          </p:cNvSpPr>
          <p:nvPr>
            <p:ph type="sldNum" sz="quarter" idx="12"/>
          </p:nvPr>
        </p:nvSpPr>
        <p:spPr/>
        <p:txBody>
          <a:bodyPr/>
          <a:lstStyle/>
          <a:p>
            <a:fld id="{8F4AF1F0-51ED-45A3-8B3E-22E7AFF2788D}" type="slidenum">
              <a:rPr lang="zh-CN" altLang="en-US" smtClean="0"/>
              <a:t>‹#›</a:t>
            </a:fld>
            <a:endParaRPr lang="zh-CN" altLang="en-US"/>
          </a:p>
        </p:txBody>
      </p:sp>
    </p:spTree>
    <p:extLst>
      <p:ext uri="{BB962C8B-B14F-4D97-AF65-F5344CB8AC3E}">
        <p14:creationId xmlns:p14="http://schemas.microsoft.com/office/powerpoint/2010/main" val="3541453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7820C5-339E-A9EE-9117-3A814E5DE79B}"/>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34A3DEC-6A68-D404-C8B9-60F4D60816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15A40BB-4189-6C49-F459-E91AB9010680}"/>
              </a:ext>
            </a:extLst>
          </p:cNvPr>
          <p:cNvSpPr>
            <a:spLocks noGrp="1"/>
          </p:cNvSpPr>
          <p:nvPr>
            <p:ph type="dt" sz="half" idx="10"/>
          </p:nvPr>
        </p:nvSpPr>
        <p:spPr/>
        <p:txBody>
          <a:bodyPr/>
          <a:lstStyle/>
          <a:p>
            <a:fld id="{0D2284F0-AB89-498C-8D6E-3D8CDB1BE8EF}"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92B25FE4-D6D7-F823-80A9-FD787E6EFD7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4E8FBBC-CD41-4170-BFB9-25FC5DF8680F}"/>
              </a:ext>
            </a:extLst>
          </p:cNvPr>
          <p:cNvSpPr>
            <a:spLocks noGrp="1"/>
          </p:cNvSpPr>
          <p:nvPr>
            <p:ph type="sldNum" sz="quarter" idx="12"/>
          </p:nvPr>
        </p:nvSpPr>
        <p:spPr/>
        <p:txBody>
          <a:bodyPr/>
          <a:lstStyle/>
          <a:p>
            <a:fld id="{8F4AF1F0-51ED-45A3-8B3E-22E7AFF2788D}" type="slidenum">
              <a:rPr lang="zh-CN" altLang="en-US" smtClean="0"/>
              <a:t>‹#›</a:t>
            </a:fld>
            <a:endParaRPr lang="zh-CN" altLang="en-US"/>
          </a:p>
        </p:txBody>
      </p:sp>
    </p:spTree>
    <p:extLst>
      <p:ext uri="{BB962C8B-B14F-4D97-AF65-F5344CB8AC3E}">
        <p14:creationId xmlns:p14="http://schemas.microsoft.com/office/powerpoint/2010/main" val="1471017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F0E75A-38C4-16C8-1155-F7292C148AC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E307324-7796-6BBE-5D46-2D569D56797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B964820-4E3F-8CF2-7FF5-0C5207B2A38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351D4D8-228F-E2E8-C0BF-8BE85F5376B6}"/>
              </a:ext>
            </a:extLst>
          </p:cNvPr>
          <p:cNvSpPr>
            <a:spLocks noGrp="1"/>
          </p:cNvSpPr>
          <p:nvPr>
            <p:ph type="dt" sz="half" idx="10"/>
          </p:nvPr>
        </p:nvSpPr>
        <p:spPr/>
        <p:txBody>
          <a:bodyPr/>
          <a:lstStyle/>
          <a:p>
            <a:fld id="{0D2284F0-AB89-498C-8D6E-3D8CDB1BE8EF}" type="datetimeFigureOut">
              <a:rPr lang="zh-CN" altLang="en-US" smtClean="0"/>
              <a:t>2022/12/5</a:t>
            </a:fld>
            <a:endParaRPr lang="zh-CN" altLang="en-US"/>
          </a:p>
        </p:txBody>
      </p:sp>
      <p:sp>
        <p:nvSpPr>
          <p:cNvPr id="6" name="页脚占位符 5">
            <a:extLst>
              <a:ext uri="{FF2B5EF4-FFF2-40B4-BE49-F238E27FC236}">
                <a16:creationId xmlns:a16="http://schemas.microsoft.com/office/drawing/2014/main" id="{583D4E49-E5B7-5A03-6315-9F3338E0746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BC62A0E-2A97-62DE-61A5-51BD5DF74AB5}"/>
              </a:ext>
            </a:extLst>
          </p:cNvPr>
          <p:cNvSpPr>
            <a:spLocks noGrp="1"/>
          </p:cNvSpPr>
          <p:nvPr>
            <p:ph type="sldNum" sz="quarter" idx="12"/>
          </p:nvPr>
        </p:nvSpPr>
        <p:spPr/>
        <p:txBody>
          <a:bodyPr/>
          <a:lstStyle/>
          <a:p>
            <a:fld id="{8F4AF1F0-51ED-45A3-8B3E-22E7AFF2788D}" type="slidenum">
              <a:rPr lang="zh-CN" altLang="en-US" smtClean="0"/>
              <a:t>‹#›</a:t>
            </a:fld>
            <a:endParaRPr lang="zh-CN" altLang="en-US"/>
          </a:p>
        </p:txBody>
      </p:sp>
    </p:spTree>
    <p:extLst>
      <p:ext uri="{BB962C8B-B14F-4D97-AF65-F5344CB8AC3E}">
        <p14:creationId xmlns:p14="http://schemas.microsoft.com/office/powerpoint/2010/main" val="4190881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F1215C-C74F-D791-DD5E-7E73782241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CE2A05A-DBBF-B0B1-F357-E521099A3D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39E7603-1FD9-800D-730B-110818E4585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30EF373-0930-4C65-6270-DC01BF26F2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253E57D-BB03-C53D-2D9B-E0766439F76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48A97E4-E958-F579-A581-5514F3881C55}"/>
              </a:ext>
            </a:extLst>
          </p:cNvPr>
          <p:cNvSpPr>
            <a:spLocks noGrp="1"/>
          </p:cNvSpPr>
          <p:nvPr>
            <p:ph type="dt" sz="half" idx="10"/>
          </p:nvPr>
        </p:nvSpPr>
        <p:spPr/>
        <p:txBody>
          <a:bodyPr/>
          <a:lstStyle/>
          <a:p>
            <a:fld id="{0D2284F0-AB89-498C-8D6E-3D8CDB1BE8EF}" type="datetimeFigureOut">
              <a:rPr lang="zh-CN" altLang="en-US" smtClean="0"/>
              <a:t>2022/12/5</a:t>
            </a:fld>
            <a:endParaRPr lang="zh-CN" altLang="en-US"/>
          </a:p>
        </p:txBody>
      </p:sp>
      <p:sp>
        <p:nvSpPr>
          <p:cNvPr id="8" name="页脚占位符 7">
            <a:extLst>
              <a:ext uri="{FF2B5EF4-FFF2-40B4-BE49-F238E27FC236}">
                <a16:creationId xmlns:a16="http://schemas.microsoft.com/office/drawing/2014/main" id="{21438526-7999-F0F3-C5E9-F8E6D3270D9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D7685D9F-2BBD-A313-8D42-C942B8D1F259}"/>
              </a:ext>
            </a:extLst>
          </p:cNvPr>
          <p:cNvSpPr>
            <a:spLocks noGrp="1"/>
          </p:cNvSpPr>
          <p:nvPr>
            <p:ph type="sldNum" sz="quarter" idx="12"/>
          </p:nvPr>
        </p:nvSpPr>
        <p:spPr/>
        <p:txBody>
          <a:bodyPr/>
          <a:lstStyle/>
          <a:p>
            <a:fld id="{8F4AF1F0-51ED-45A3-8B3E-22E7AFF2788D}" type="slidenum">
              <a:rPr lang="zh-CN" altLang="en-US" smtClean="0"/>
              <a:t>‹#›</a:t>
            </a:fld>
            <a:endParaRPr lang="zh-CN" altLang="en-US"/>
          </a:p>
        </p:txBody>
      </p:sp>
    </p:spTree>
    <p:extLst>
      <p:ext uri="{BB962C8B-B14F-4D97-AF65-F5344CB8AC3E}">
        <p14:creationId xmlns:p14="http://schemas.microsoft.com/office/powerpoint/2010/main" val="917716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77229E-82EB-2069-31BA-A750BD90B7A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D7FD0C3-3186-CDD4-83A8-8DE6F9208F1D}"/>
              </a:ext>
            </a:extLst>
          </p:cNvPr>
          <p:cNvSpPr>
            <a:spLocks noGrp="1"/>
          </p:cNvSpPr>
          <p:nvPr>
            <p:ph type="dt" sz="half" idx="10"/>
          </p:nvPr>
        </p:nvSpPr>
        <p:spPr/>
        <p:txBody>
          <a:bodyPr/>
          <a:lstStyle/>
          <a:p>
            <a:fld id="{0D2284F0-AB89-498C-8D6E-3D8CDB1BE8EF}" type="datetimeFigureOut">
              <a:rPr lang="zh-CN" altLang="en-US" smtClean="0"/>
              <a:t>2022/12/5</a:t>
            </a:fld>
            <a:endParaRPr lang="zh-CN" altLang="en-US"/>
          </a:p>
        </p:txBody>
      </p:sp>
      <p:sp>
        <p:nvSpPr>
          <p:cNvPr id="4" name="页脚占位符 3">
            <a:extLst>
              <a:ext uri="{FF2B5EF4-FFF2-40B4-BE49-F238E27FC236}">
                <a16:creationId xmlns:a16="http://schemas.microsoft.com/office/drawing/2014/main" id="{0D7CAD3A-5772-413D-D671-BEF9B77CCA1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C347FEF-2A05-9F7E-83EF-DCE5FF47C7F5}"/>
              </a:ext>
            </a:extLst>
          </p:cNvPr>
          <p:cNvSpPr>
            <a:spLocks noGrp="1"/>
          </p:cNvSpPr>
          <p:nvPr>
            <p:ph type="sldNum" sz="quarter" idx="12"/>
          </p:nvPr>
        </p:nvSpPr>
        <p:spPr/>
        <p:txBody>
          <a:bodyPr/>
          <a:lstStyle/>
          <a:p>
            <a:fld id="{8F4AF1F0-51ED-45A3-8B3E-22E7AFF2788D}" type="slidenum">
              <a:rPr lang="zh-CN" altLang="en-US" smtClean="0"/>
              <a:t>‹#›</a:t>
            </a:fld>
            <a:endParaRPr lang="zh-CN" altLang="en-US"/>
          </a:p>
        </p:txBody>
      </p:sp>
    </p:spTree>
    <p:extLst>
      <p:ext uri="{BB962C8B-B14F-4D97-AF65-F5344CB8AC3E}">
        <p14:creationId xmlns:p14="http://schemas.microsoft.com/office/powerpoint/2010/main" val="3994193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B6610B8-49D6-AC45-2D23-7C6C5C351189}"/>
              </a:ext>
            </a:extLst>
          </p:cNvPr>
          <p:cNvSpPr>
            <a:spLocks noGrp="1"/>
          </p:cNvSpPr>
          <p:nvPr>
            <p:ph type="dt" sz="half" idx="10"/>
          </p:nvPr>
        </p:nvSpPr>
        <p:spPr/>
        <p:txBody>
          <a:bodyPr/>
          <a:lstStyle/>
          <a:p>
            <a:fld id="{0D2284F0-AB89-498C-8D6E-3D8CDB1BE8EF}" type="datetimeFigureOut">
              <a:rPr lang="zh-CN" altLang="en-US" smtClean="0"/>
              <a:t>2022/12/5</a:t>
            </a:fld>
            <a:endParaRPr lang="zh-CN" altLang="en-US"/>
          </a:p>
        </p:txBody>
      </p:sp>
      <p:sp>
        <p:nvSpPr>
          <p:cNvPr id="3" name="页脚占位符 2">
            <a:extLst>
              <a:ext uri="{FF2B5EF4-FFF2-40B4-BE49-F238E27FC236}">
                <a16:creationId xmlns:a16="http://schemas.microsoft.com/office/drawing/2014/main" id="{B2FBC804-A876-F166-8603-35D8B4D911E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5B6530C-318C-DB5F-6097-35A696218637}"/>
              </a:ext>
            </a:extLst>
          </p:cNvPr>
          <p:cNvSpPr>
            <a:spLocks noGrp="1"/>
          </p:cNvSpPr>
          <p:nvPr>
            <p:ph type="sldNum" sz="quarter" idx="12"/>
          </p:nvPr>
        </p:nvSpPr>
        <p:spPr/>
        <p:txBody>
          <a:bodyPr/>
          <a:lstStyle/>
          <a:p>
            <a:fld id="{8F4AF1F0-51ED-45A3-8B3E-22E7AFF2788D}" type="slidenum">
              <a:rPr lang="zh-CN" altLang="en-US" smtClean="0"/>
              <a:t>‹#›</a:t>
            </a:fld>
            <a:endParaRPr lang="zh-CN" altLang="en-US"/>
          </a:p>
        </p:txBody>
      </p:sp>
    </p:spTree>
    <p:extLst>
      <p:ext uri="{BB962C8B-B14F-4D97-AF65-F5344CB8AC3E}">
        <p14:creationId xmlns:p14="http://schemas.microsoft.com/office/powerpoint/2010/main" val="3189945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E57989-BBBC-F1B5-6078-562DFC479B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72069A-83F2-773C-CB51-0E8E70B32D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D455355-4449-2711-75E7-5FB3693F5B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BF22DFD-5DA5-510F-D674-226B6B06EA31}"/>
              </a:ext>
            </a:extLst>
          </p:cNvPr>
          <p:cNvSpPr>
            <a:spLocks noGrp="1"/>
          </p:cNvSpPr>
          <p:nvPr>
            <p:ph type="dt" sz="half" idx="10"/>
          </p:nvPr>
        </p:nvSpPr>
        <p:spPr/>
        <p:txBody>
          <a:bodyPr/>
          <a:lstStyle/>
          <a:p>
            <a:fld id="{0D2284F0-AB89-498C-8D6E-3D8CDB1BE8EF}" type="datetimeFigureOut">
              <a:rPr lang="zh-CN" altLang="en-US" smtClean="0"/>
              <a:t>2022/12/5</a:t>
            </a:fld>
            <a:endParaRPr lang="zh-CN" altLang="en-US"/>
          </a:p>
        </p:txBody>
      </p:sp>
      <p:sp>
        <p:nvSpPr>
          <p:cNvPr id="6" name="页脚占位符 5">
            <a:extLst>
              <a:ext uri="{FF2B5EF4-FFF2-40B4-BE49-F238E27FC236}">
                <a16:creationId xmlns:a16="http://schemas.microsoft.com/office/drawing/2014/main" id="{BF50829E-2853-98B6-EDB4-8B6E00B460D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770F4C4-20E3-0B14-BF05-163045EAAF12}"/>
              </a:ext>
            </a:extLst>
          </p:cNvPr>
          <p:cNvSpPr>
            <a:spLocks noGrp="1"/>
          </p:cNvSpPr>
          <p:nvPr>
            <p:ph type="sldNum" sz="quarter" idx="12"/>
          </p:nvPr>
        </p:nvSpPr>
        <p:spPr/>
        <p:txBody>
          <a:bodyPr/>
          <a:lstStyle/>
          <a:p>
            <a:fld id="{8F4AF1F0-51ED-45A3-8B3E-22E7AFF2788D}" type="slidenum">
              <a:rPr lang="zh-CN" altLang="en-US" smtClean="0"/>
              <a:t>‹#›</a:t>
            </a:fld>
            <a:endParaRPr lang="zh-CN" altLang="en-US"/>
          </a:p>
        </p:txBody>
      </p:sp>
    </p:spTree>
    <p:extLst>
      <p:ext uri="{BB962C8B-B14F-4D97-AF65-F5344CB8AC3E}">
        <p14:creationId xmlns:p14="http://schemas.microsoft.com/office/powerpoint/2010/main" val="349114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13C114-5D70-82B2-AB49-A9DDA0DF8BC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15B4B2-D312-9E9D-F842-E2F4B9A629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2AA447B-CC9D-C587-771E-1FA9E7B92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0A409AE-5218-AA13-AD92-208721ADEEA0}"/>
              </a:ext>
            </a:extLst>
          </p:cNvPr>
          <p:cNvSpPr>
            <a:spLocks noGrp="1"/>
          </p:cNvSpPr>
          <p:nvPr>
            <p:ph type="dt" sz="half" idx="10"/>
          </p:nvPr>
        </p:nvSpPr>
        <p:spPr/>
        <p:txBody>
          <a:bodyPr/>
          <a:lstStyle/>
          <a:p>
            <a:fld id="{0D2284F0-AB89-498C-8D6E-3D8CDB1BE8EF}" type="datetimeFigureOut">
              <a:rPr lang="zh-CN" altLang="en-US" smtClean="0"/>
              <a:t>2022/12/5</a:t>
            </a:fld>
            <a:endParaRPr lang="zh-CN" altLang="en-US"/>
          </a:p>
        </p:txBody>
      </p:sp>
      <p:sp>
        <p:nvSpPr>
          <p:cNvPr id="6" name="页脚占位符 5">
            <a:extLst>
              <a:ext uri="{FF2B5EF4-FFF2-40B4-BE49-F238E27FC236}">
                <a16:creationId xmlns:a16="http://schemas.microsoft.com/office/drawing/2014/main" id="{ECB1A4EC-81B9-87BE-5666-1E2DD400A2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7CC1EF-C970-F41E-E36D-29502A652A2F}"/>
              </a:ext>
            </a:extLst>
          </p:cNvPr>
          <p:cNvSpPr>
            <a:spLocks noGrp="1"/>
          </p:cNvSpPr>
          <p:nvPr>
            <p:ph type="sldNum" sz="quarter" idx="12"/>
          </p:nvPr>
        </p:nvSpPr>
        <p:spPr/>
        <p:txBody>
          <a:bodyPr/>
          <a:lstStyle/>
          <a:p>
            <a:fld id="{8F4AF1F0-51ED-45A3-8B3E-22E7AFF2788D}" type="slidenum">
              <a:rPr lang="zh-CN" altLang="en-US" smtClean="0"/>
              <a:t>‹#›</a:t>
            </a:fld>
            <a:endParaRPr lang="zh-CN" altLang="en-US"/>
          </a:p>
        </p:txBody>
      </p:sp>
    </p:spTree>
    <p:extLst>
      <p:ext uri="{BB962C8B-B14F-4D97-AF65-F5344CB8AC3E}">
        <p14:creationId xmlns:p14="http://schemas.microsoft.com/office/powerpoint/2010/main" val="4216000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2.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E821A1C-FC55-7690-9FC3-B8DE8E4356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ACA4533-CF9F-8137-5F14-99C46B5229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8776A18-076B-A60A-97FE-16C3CDCE49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2284F0-AB89-498C-8D6E-3D8CDB1BE8EF}" type="datetimeFigureOut">
              <a:rPr lang="zh-CN" altLang="en-US" smtClean="0"/>
              <a:t>2022/12/5</a:t>
            </a:fld>
            <a:endParaRPr lang="zh-CN" altLang="en-US"/>
          </a:p>
        </p:txBody>
      </p:sp>
      <p:sp>
        <p:nvSpPr>
          <p:cNvPr id="5" name="页脚占位符 4">
            <a:extLst>
              <a:ext uri="{FF2B5EF4-FFF2-40B4-BE49-F238E27FC236}">
                <a16:creationId xmlns:a16="http://schemas.microsoft.com/office/drawing/2014/main" id="{A01C235D-0353-3694-C42F-87186F00C8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F6AC991-82B5-A8EF-EA2B-DD2BDAF6E3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F1F0-51ED-45A3-8B3E-22E7AFF2788D}" type="slidenum">
              <a:rPr lang="zh-CN" altLang="en-US" smtClean="0"/>
              <a:t>‹#›</a:t>
            </a:fld>
            <a:endParaRPr lang="zh-CN" altLang="en-US"/>
          </a:p>
        </p:txBody>
      </p:sp>
    </p:spTree>
    <p:extLst>
      <p:ext uri="{BB962C8B-B14F-4D97-AF65-F5344CB8AC3E}">
        <p14:creationId xmlns:p14="http://schemas.microsoft.com/office/powerpoint/2010/main" val="143299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483396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3.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31.jpeg"/><Relationship Id="rId5" Type="http://schemas.openxmlformats.org/officeDocument/2006/relationships/image" Target="../media/image27.jpe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png"/><Relationship Id="rId1" Type="http://schemas.openxmlformats.org/officeDocument/2006/relationships/slideLayout" Target="../slideLayouts/slideLayout1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 Id="rId5" Type="http://schemas.openxmlformats.org/officeDocument/2006/relationships/image" Target="../media/image50.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17.xml"/><Relationship Id="rId6" Type="http://schemas.openxmlformats.org/officeDocument/2006/relationships/image" Target="../media/image56.jpg"/><Relationship Id="rId5" Type="http://schemas.openxmlformats.org/officeDocument/2006/relationships/image" Target="../media/image55.jp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47.png"/><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audio" Target="../media/media1.wav"/><Relationship Id="rId7" Type="http://schemas.openxmlformats.org/officeDocument/2006/relationships/image" Target="../media/image14.jpeg"/><Relationship Id="rId12" Type="http://schemas.openxmlformats.org/officeDocument/2006/relationships/image" Target="../media/image19.jpeg"/><Relationship Id="rId2" Type="http://schemas.microsoft.com/office/2007/relationships/media" Target="../media/media1.wav"/><Relationship Id="rId1" Type="http://schemas.openxmlformats.org/officeDocument/2006/relationships/tags" Target="../tags/tag2.xml"/><Relationship Id="rId6" Type="http://schemas.openxmlformats.org/officeDocument/2006/relationships/image" Target="../media/image13.png"/><Relationship Id="rId11" Type="http://schemas.openxmlformats.org/officeDocument/2006/relationships/image" Target="../media/image18.jpeg"/><Relationship Id="rId5" Type="http://schemas.openxmlformats.org/officeDocument/2006/relationships/notesSlide" Target="../notesSlides/notesSlide6.xml"/><Relationship Id="rId10" Type="http://schemas.openxmlformats.org/officeDocument/2006/relationships/image" Target="../media/image17.jpeg"/><Relationship Id="rId4" Type="http://schemas.openxmlformats.org/officeDocument/2006/relationships/slideLayout" Target="../slideLayouts/slideLayout12.xml"/><Relationship Id="rId9"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a:extLst>
              <a:ext uri="{FF2B5EF4-FFF2-40B4-BE49-F238E27FC236}">
                <a16:creationId xmlns:a16="http://schemas.microsoft.com/office/drawing/2014/main" id="{07B61CEA-85FD-4555-82A8-5D0B4C574054}"/>
              </a:ext>
            </a:extLst>
          </p:cNvPr>
          <p:cNvGrpSpPr/>
          <p:nvPr/>
        </p:nvGrpSpPr>
        <p:grpSpPr>
          <a:xfrm>
            <a:off x="0" y="0"/>
            <a:ext cx="12192000" cy="6858000"/>
            <a:chOff x="0" y="0"/>
            <a:chExt cx="12192000" cy="6858000"/>
          </a:xfrm>
        </p:grpSpPr>
        <p:pic>
          <p:nvPicPr>
            <p:cNvPr id="85" name="图片 84" descr="建筑与房屋的城市空拍图&#10;&#10;描述已自动生成">
              <a:extLst>
                <a:ext uri="{FF2B5EF4-FFF2-40B4-BE49-F238E27FC236}">
                  <a16:creationId xmlns:a16="http://schemas.microsoft.com/office/drawing/2014/main" id="{026ACE98-9B2F-40C7-A470-B392668B3CB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836" t="-6103" r="248" b="4391"/>
            <a:stretch/>
          </p:blipFill>
          <p:spPr>
            <a:xfrm>
              <a:off x="0" y="0"/>
              <a:ext cx="12192000" cy="6858000"/>
            </a:xfrm>
            <a:prstGeom prst="rect">
              <a:avLst/>
            </a:prstGeom>
          </p:spPr>
        </p:pic>
        <p:sp>
          <p:nvSpPr>
            <p:cNvPr id="86" name="矩形 85">
              <a:extLst>
                <a:ext uri="{FF2B5EF4-FFF2-40B4-BE49-F238E27FC236}">
                  <a16:creationId xmlns:a16="http://schemas.microsoft.com/office/drawing/2014/main" id="{C756844B-D45E-45CA-93E8-CA0F586D8ED2}"/>
                </a:ext>
              </a:extLst>
            </p:cNvPr>
            <p:cNvSpPr/>
            <p:nvPr/>
          </p:nvSpPr>
          <p:spPr>
            <a:xfrm>
              <a:off x="0" y="0"/>
              <a:ext cx="12192000" cy="6858000"/>
            </a:xfrm>
            <a:prstGeom prst="rect">
              <a:avLst/>
            </a:prstGeom>
            <a:gradFill>
              <a:gsLst>
                <a:gs pos="10000">
                  <a:schemeClr val="bg1"/>
                </a:gs>
                <a:gs pos="20000">
                  <a:schemeClr val="bg1">
                    <a:alpha val="90000"/>
                  </a:schemeClr>
                </a:gs>
                <a:gs pos="51000">
                  <a:srgbClr val="FFFFFF">
                    <a:alpha val="62000"/>
                  </a:srgbClr>
                </a:gs>
                <a:gs pos="70000">
                  <a:srgbClr val="FFFFFF">
                    <a:alpha val="72000"/>
                  </a:srgbClr>
                </a:gs>
                <a:gs pos="86000">
                  <a:schemeClr val="bg1">
                    <a:alpha val="0"/>
                  </a:schemeClr>
                </a:gs>
              </a:gsLst>
              <a:lin ang="5400000" scaled="1"/>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8" name="组合 7">
            <a:extLst>
              <a:ext uri="{FF2B5EF4-FFF2-40B4-BE49-F238E27FC236}">
                <a16:creationId xmlns:a16="http://schemas.microsoft.com/office/drawing/2014/main" id="{4A6BA039-AA99-416F-98B0-DD79F8605960}"/>
              </a:ext>
            </a:extLst>
          </p:cNvPr>
          <p:cNvGrpSpPr/>
          <p:nvPr/>
        </p:nvGrpSpPr>
        <p:grpSpPr>
          <a:xfrm>
            <a:off x="0" y="2906151"/>
            <a:ext cx="12192000" cy="3951849"/>
            <a:chOff x="0" y="2906151"/>
            <a:chExt cx="12192000" cy="3951849"/>
          </a:xfrm>
        </p:grpSpPr>
        <p:pic>
          <p:nvPicPr>
            <p:cNvPr id="88" name="图片 87">
              <a:extLst>
                <a:ext uri="{FF2B5EF4-FFF2-40B4-BE49-F238E27FC236}">
                  <a16:creationId xmlns:a16="http://schemas.microsoft.com/office/drawing/2014/main" id="{04EF4DE7-D443-4D4C-9FBD-249F48E5AC08}"/>
                </a:ext>
              </a:extLst>
            </p:cNvPr>
            <p:cNvPicPr>
              <a:picLocks noChangeAspect="1"/>
            </p:cNvPicPr>
            <p:nvPr/>
          </p:nvPicPr>
          <p:blipFill>
            <a:blip r:embed="rId5"/>
            <a:srcRect r="32350" b="16682"/>
            <a:stretch>
              <a:fillRect/>
            </a:stretch>
          </p:blipFill>
          <p:spPr>
            <a:xfrm>
              <a:off x="4054785" y="2906151"/>
              <a:ext cx="8137215" cy="3951849"/>
            </a:xfrm>
            <a:custGeom>
              <a:avLst/>
              <a:gdLst>
                <a:gd name="connsiteX0" fmla="*/ 0 w 8137215"/>
                <a:gd name="connsiteY0" fmla="*/ 0 h 3951849"/>
                <a:gd name="connsiteX1" fmla="*/ 8137215 w 8137215"/>
                <a:gd name="connsiteY1" fmla="*/ 0 h 3951849"/>
                <a:gd name="connsiteX2" fmla="*/ 8137215 w 8137215"/>
                <a:gd name="connsiteY2" fmla="*/ 3951849 h 3951849"/>
                <a:gd name="connsiteX3" fmla="*/ 0 w 8137215"/>
                <a:gd name="connsiteY3" fmla="*/ 3951849 h 3951849"/>
              </a:gdLst>
              <a:ahLst/>
              <a:cxnLst>
                <a:cxn ang="0">
                  <a:pos x="connsiteX0" y="connsiteY0"/>
                </a:cxn>
                <a:cxn ang="0">
                  <a:pos x="connsiteX1" y="connsiteY1"/>
                </a:cxn>
                <a:cxn ang="0">
                  <a:pos x="connsiteX2" y="connsiteY2"/>
                </a:cxn>
                <a:cxn ang="0">
                  <a:pos x="connsiteX3" y="connsiteY3"/>
                </a:cxn>
              </a:cxnLst>
              <a:rect l="l" t="t" r="r" b="b"/>
              <a:pathLst>
                <a:path w="8137215" h="3951849">
                  <a:moveTo>
                    <a:pt x="0" y="0"/>
                  </a:moveTo>
                  <a:lnTo>
                    <a:pt x="8137215" y="0"/>
                  </a:lnTo>
                  <a:lnTo>
                    <a:pt x="8137215" y="3951849"/>
                  </a:lnTo>
                  <a:lnTo>
                    <a:pt x="0" y="3951849"/>
                  </a:lnTo>
                  <a:close/>
                </a:path>
              </a:pathLst>
            </a:custGeom>
          </p:spPr>
        </p:pic>
        <p:pic>
          <p:nvPicPr>
            <p:cNvPr id="89" name="图片 88">
              <a:extLst>
                <a:ext uri="{FF2B5EF4-FFF2-40B4-BE49-F238E27FC236}">
                  <a16:creationId xmlns:a16="http://schemas.microsoft.com/office/drawing/2014/main" id="{798BA1A5-97B5-4CB4-837C-920EA40EC29D}"/>
                </a:ext>
              </a:extLst>
            </p:cNvPr>
            <p:cNvPicPr>
              <a:picLocks noChangeAspect="1"/>
            </p:cNvPicPr>
            <p:nvPr/>
          </p:nvPicPr>
          <p:blipFill>
            <a:blip r:embed="rId5"/>
            <a:srcRect r="32350" b="16682"/>
            <a:stretch>
              <a:fillRect/>
            </a:stretch>
          </p:blipFill>
          <p:spPr>
            <a:xfrm flipH="1">
              <a:off x="0" y="2906151"/>
              <a:ext cx="8137215" cy="3951849"/>
            </a:xfrm>
            <a:custGeom>
              <a:avLst/>
              <a:gdLst>
                <a:gd name="connsiteX0" fmla="*/ 0 w 8137215"/>
                <a:gd name="connsiteY0" fmla="*/ 0 h 3951849"/>
                <a:gd name="connsiteX1" fmla="*/ 8137215 w 8137215"/>
                <a:gd name="connsiteY1" fmla="*/ 0 h 3951849"/>
                <a:gd name="connsiteX2" fmla="*/ 8137215 w 8137215"/>
                <a:gd name="connsiteY2" fmla="*/ 3951849 h 3951849"/>
                <a:gd name="connsiteX3" fmla="*/ 0 w 8137215"/>
                <a:gd name="connsiteY3" fmla="*/ 3951849 h 3951849"/>
              </a:gdLst>
              <a:ahLst/>
              <a:cxnLst>
                <a:cxn ang="0">
                  <a:pos x="connsiteX0" y="connsiteY0"/>
                </a:cxn>
                <a:cxn ang="0">
                  <a:pos x="connsiteX1" y="connsiteY1"/>
                </a:cxn>
                <a:cxn ang="0">
                  <a:pos x="connsiteX2" y="connsiteY2"/>
                </a:cxn>
                <a:cxn ang="0">
                  <a:pos x="connsiteX3" y="connsiteY3"/>
                </a:cxn>
              </a:cxnLst>
              <a:rect l="l" t="t" r="r" b="b"/>
              <a:pathLst>
                <a:path w="8137215" h="3951849">
                  <a:moveTo>
                    <a:pt x="0" y="0"/>
                  </a:moveTo>
                  <a:lnTo>
                    <a:pt x="8137215" y="0"/>
                  </a:lnTo>
                  <a:lnTo>
                    <a:pt x="8137215" y="3951849"/>
                  </a:lnTo>
                  <a:lnTo>
                    <a:pt x="0" y="3951849"/>
                  </a:lnTo>
                  <a:close/>
                </a:path>
              </a:pathLst>
            </a:custGeom>
          </p:spPr>
        </p:pic>
      </p:grpSp>
      <p:grpSp>
        <p:nvGrpSpPr>
          <p:cNvPr id="2" name="组合 1">
            <a:extLst>
              <a:ext uri="{FF2B5EF4-FFF2-40B4-BE49-F238E27FC236}">
                <a16:creationId xmlns:a16="http://schemas.microsoft.com/office/drawing/2014/main" id="{7F1B2168-7800-46FE-B2C0-54F31D67F4A1}"/>
              </a:ext>
            </a:extLst>
          </p:cNvPr>
          <p:cNvGrpSpPr/>
          <p:nvPr/>
        </p:nvGrpSpPr>
        <p:grpSpPr>
          <a:xfrm>
            <a:off x="0" y="3490302"/>
            <a:ext cx="12192000" cy="1498412"/>
            <a:chOff x="0" y="2898612"/>
            <a:chExt cx="12192000" cy="1498412"/>
          </a:xfrm>
        </p:grpSpPr>
        <p:sp>
          <p:nvSpPr>
            <p:cNvPr id="41" name="文本框 40">
              <a:extLst>
                <a:ext uri="{FF2B5EF4-FFF2-40B4-BE49-F238E27FC236}">
                  <a16:creationId xmlns:a16="http://schemas.microsoft.com/office/drawing/2014/main" id="{14991559-8F7C-413D-B81E-BF4878ADAFB7}"/>
                </a:ext>
              </a:extLst>
            </p:cNvPr>
            <p:cNvSpPr txBox="1"/>
            <p:nvPr/>
          </p:nvSpPr>
          <p:spPr>
            <a:xfrm>
              <a:off x="0" y="2898612"/>
              <a:ext cx="12192000" cy="523220"/>
            </a:xfrm>
            <a:prstGeom prst="rect">
              <a:avLst/>
            </a:prstGeom>
            <a:noFill/>
          </p:spPr>
          <p:txBody>
            <a:bodyPr wrap="square">
              <a:spAutoFit/>
            </a:bodyPr>
            <a:lstStyle/>
            <a:p>
              <a:pPr lvl="0" algn="ctr">
                <a:spcAft>
                  <a:spcPts val="1200"/>
                </a:spcAft>
                <a:defRPr/>
              </a:pPr>
              <a:r>
                <a:rPr lang="en-US" altLang="zh-CN" sz="2800" b="1" kern="100" dirty="0">
                  <a:solidFill>
                    <a:srgbClr val="005CFA"/>
                  </a:solidFill>
                  <a:cs typeface="+mn-ea"/>
                  <a:sym typeface="+mn-lt"/>
                </a:rPr>
                <a:t>Dr. </a:t>
              </a:r>
              <a:r>
                <a:rPr lang="en-US" altLang="zh-CN" sz="2800" b="1" kern="100" dirty="0" err="1">
                  <a:solidFill>
                    <a:srgbClr val="005CFA"/>
                  </a:solidFill>
                  <a:cs typeface="+mn-ea"/>
                  <a:sym typeface="+mn-lt"/>
                </a:rPr>
                <a:t>Chuan</a:t>
              </a:r>
              <a:r>
                <a:rPr lang="en-US" altLang="zh-CN" sz="2800" b="1" kern="100" dirty="0">
                  <a:solidFill>
                    <a:srgbClr val="005CFA"/>
                  </a:solidFill>
                  <a:cs typeface="+mn-ea"/>
                  <a:sym typeface="+mn-lt"/>
                </a:rPr>
                <a:t> Wang on behalf of the Cyclotron team at CIAE </a:t>
              </a:r>
            </a:p>
          </p:txBody>
        </p:sp>
        <p:sp>
          <p:nvSpPr>
            <p:cNvPr id="29" name="文本框 48">
              <a:extLst>
                <a:ext uri="{FF2B5EF4-FFF2-40B4-BE49-F238E27FC236}">
                  <a16:creationId xmlns:a16="http://schemas.microsoft.com/office/drawing/2014/main" id="{E3B5D7A1-BB7A-480E-A3D1-F0CE54C6D569}"/>
                </a:ext>
              </a:extLst>
            </p:cNvPr>
            <p:cNvSpPr txBox="1"/>
            <p:nvPr/>
          </p:nvSpPr>
          <p:spPr>
            <a:xfrm>
              <a:off x="4446916" y="3966137"/>
              <a:ext cx="3387172" cy="4308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200" b="1" kern="100" dirty="0">
                  <a:cs typeface="+mn-ea"/>
                  <a:sym typeface="+mn-lt"/>
                </a:rPr>
                <a:t>2022.12</a:t>
              </a:r>
              <a:endParaRPr lang="zh-CN" altLang="en-US" sz="2200" b="1" kern="100" dirty="0">
                <a:cs typeface="+mn-ea"/>
                <a:sym typeface="+mn-lt"/>
              </a:endParaRPr>
            </a:p>
          </p:txBody>
        </p:sp>
      </p:grpSp>
      <p:sp>
        <p:nvSpPr>
          <p:cNvPr id="39" name="文本框 38">
            <a:extLst>
              <a:ext uri="{FF2B5EF4-FFF2-40B4-BE49-F238E27FC236}">
                <a16:creationId xmlns:a16="http://schemas.microsoft.com/office/drawing/2014/main" id="{155BA944-6D35-4260-9D37-51E5B8EB586C}"/>
              </a:ext>
            </a:extLst>
          </p:cNvPr>
          <p:cNvSpPr txBox="1"/>
          <p:nvPr/>
        </p:nvSpPr>
        <p:spPr>
          <a:xfrm>
            <a:off x="-10160" y="1866704"/>
            <a:ext cx="12212320" cy="1446550"/>
          </a:xfrm>
          <a:prstGeom prst="rect">
            <a:avLst/>
          </a:prstGeom>
          <a:noFill/>
        </p:spPr>
        <p:txBody>
          <a:bodyPr wrap="square">
            <a:spAutoFit/>
          </a:bodyPr>
          <a:lstStyle/>
          <a:p>
            <a:pPr lvl="0" algn="ctr">
              <a:defRPr/>
            </a:pPr>
            <a:r>
              <a:rPr kumimoji="0" lang="en-US" altLang="zh-CN" sz="4400" b="1" i="0" u="none" strike="noStrike" kern="100" cap="none" spc="0" normalizeH="0" baseline="0" noProof="0" dirty="0">
                <a:ln>
                  <a:noFill/>
                </a:ln>
                <a:solidFill>
                  <a:srgbClr val="094AB3"/>
                </a:solidFill>
                <a:effectLst/>
                <a:uLnTx/>
                <a:uFillTx/>
                <a:latin typeface="Arial" panose="020F0502020204030204"/>
                <a:ea typeface="微软雅黑"/>
                <a:cs typeface="+mn-ea"/>
                <a:sym typeface="+mn-lt"/>
              </a:rPr>
              <a:t>The commissioning of Superconducting Cyclotron CYCIAE-230 at CIAE</a:t>
            </a:r>
            <a:endParaRPr kumimoji="0" lang="zh-CN" altLang="en-US" sz="4400" b="1" i="0" u="none" strike="noStrike" kern="100" cap="none" spc="0" normalizeH="0" baseline="0" noProof="0" dirty="0">
              <a:ln>
                <a:noFill/>
              </a:ln>
              <a:solidFill>
                <a:srgbClr val="094AB3"/>
              </a:solidFill>
              <a:effectLst/>
              <a:uLnTx/>
              <a:uFillTx/>
              <a:latin typeface="Arial" panose="020F0502020204030204"/>
              <a:ea typeface="微软雅黑"/>
              <a:cs typeface="+mn-ea"/>
              <a:sym typeface="+mn-lt"/>
            </a:endParaRPr>
          </a:p>
        </p:txBody>
      </p:sp>
    </p:spTree>
    <p:extLst>
      <p:ext uri="{BB962C8B-B14F-4D97-AF65-F5344CB8AC3E}">
        <p14:creationId xmlns:p14="http://schemas.microsoft.com/office/powerpoint/2010/main" val="2237559997"/>
      </p:ext>
    </p:extLst>
  </p:cSld>
  <p:clrMapOvr>
    <a:masterClrMapping/>
  </p:clrMapOvr>
  <mc:AlternateContent xmlns:mc="http://schemas.openxmlformats.org/markup-compatibility/2006" xmlns:p14="http://schemas.microsoft.com/office/powerpoint/2010/main">
    <mc:Choice Requires="p14">
      <p:transition spd="slow" p14:dur="2000" advClick="0" advTm="20501"/>
    </mc:Choice>
    <mc:Fallback xmlns="">
      <p:transition spd="slow" advClick="0" advTm="2050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66EAF9A-8D80-B087-2B92-8646777C7137}"/>
              </a:ext>
            </a:extLst>
          </p:cNvPr>
          <p:cNvSpPr/>
          <p:nvPr/>
        </p:nvSpPr>
        <p:spPr>
          <a:xfrm>
            <a:off x="121365" y="867824"/>
            <a:ext cx="11954089" cy="5488129"/>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 name="标题 1"/>
          <p:cNvSpPr>
            <a:spLocks noGrp="1"/>
          </p:cNvSpPr>
          <p:nvPr>
            <p:ph type="title" idx="4294967295"/>
          </p:nvPr>
        </p:nvSpPr>
        <p:spPr>
          <a:xfrm>
            <a:off x="140970" y="912036"/>
            <a:ext cx="5728447" cy="706437"/>
          </a:xfrm>
        </p:spPr>
        <p:txBody>
          <a:bodyPr>
            <a:noAutofit/>
          </a:bodyPr>
          <a:lstStyle/>
          <a:p>
            <a:r>
              <a:rPr lang="en-US" altLang="zh-CN" sz="2800" b="1" dirty="0">
                <a:solidFill>
                  <a:srgbClr val="0070C0"/>
                </a:solidFill>
              </a:rPr>
              <a:t>Radial Centering using differential probe</a:t>
            </a:r>
          </a:p>
        </p:txBody>
      </p:sp>
      <p:pic>
        <p:nvPicPr>
          <p:cNvPr id="7" name="内容占位符 6" descr="微信图片_20211104131756"/>
          <p:cNvPicPr>
            <a:picLocks noGrp="1" noChangeAspect="1"/>
          </p:cNvPicPr>
          <p:nvPr>
            <p:ph idx="4294967295"/>
          </p:nvPr>
        </p:nvPicPr>
        <p:blipFill>
          <a:blip r:embed="rId4"/>
          <a:srcRect t="9058" b="4373"/>
          <a:stretch>
            <a:fillRect/>
          </a:stretch>
        </p:blipFill>
        <p:spPr>
          <a:xfrm>
            <a:off x="703580" y="1653485"/>
            <a:ext cx="3060700" cy="2112962"/>
          </a:xfrm>
          <a:prstGeom prst="rect">
            <a:avLst/>
          </a:prstGeom>
        </p:spPr>
      </p:pic>
      <p:pic>
        <p:nvPicPr>
          <p:cNvPr id="3" name="图片 2" descr="微信图片_20211025162042"/>
          <p:cNvPicPr>
            <a:picLocks noChangeAspect="1"/>
          </p:cNvPicPr>
          <p:nvPr>
            <p:custDataLst>
              <p:tags r:id="rId1"/>
            </p:custDataLst>
          </p:nvPr>
        </p:nvPicPr>
        <p:blipFill>
          <a:blip r:embed="rId5"/>
          <a:stretch>
            <a:fillRect/>
          </a:stretch>
        </p:blipFill>
        <p:spPr>
          <a:xfrm>
            <a:off x="5982335" y="1243330"/>
            <a:ext cx="6068695" cy="4552315"/>
          </a:xfrm>
          <a:prstGeom prst="rect">
            <a:avLst/>
          </a:prstGeom>
        </p:spPr>
      </p:pic>
      <p:pic>
        <p:nvPicPr>
          <p:cNvPr id="5" name="图片 -2147482618" descr="不同PhaseSlit宽度微分靶上粒子分布_初始"/>
          <p:cNvPicPr>
            <a:picLocks noChangeAspect="1"/>
          </p:cNvPicPr>
          <p:nvPr>
            <p:custDataLst>
              <p:tags r:id="rId2"/>
            </p:custDataLst>
          </p:nvPr>
        </p:nvPicPr>
        <p:blipFill>
          <a:blip r:embed="rId6"/>
          <a:srcRect l="7693" r="8183"/>
          <a:stretch>
            <a:fillRect/>
          </a:stretch>
        </p:blipFill>
        <p:spPr>
          <a:xfrm>
            <a:off x="4606925" y="3954145"/>
            <a:ext cx="7585075" cy="2401570"/>
          </a:xfrm>
          <a:prstGeom prst="rect">
            <a:avLst/>
          </a:prstGeom>
          <a:noFill/>
          <a:ln w="9525">
            <a:noFill/>
          </a:ln>
        </p:spPr>
      </p:pic>
      <p:sp>
        <p:nvSpPr>
          <p:cNvPr id="23" name="文本框 22"/>
          <p:cNvSpPr txBox="1"/>
          <p:nvPr/>
        </p:nvSpPr>
        <p:spPr>
          <a:xfrm>
            <a:off x="0" y="6250274"/>
            <a:ext cx="12093575" cy="5219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gradFill>
                  <a:gsLst>
                    <a:gs pos="0">
                      <a:srgbClr val="FF0000"/>
                    </a:gs>
                    <a:gs pos="47000">
                      <a:srgbClr val="C00000"/>
                    </a:gs>
                  </a:gsLst>
                  <a:lin ang="5400000" scaled="1"/>
                </a:gradFill>
                <a:effectLst/>
                <a:uLnTx/>
                <a:uFillTx/>
                <a:latin typeface="Arial" panose="020B0604020202020204"/>
                <a:ea typeface="微软雅黑" panose="020B0503020204020204" pitchFamily="34" charset="-122"/>
                <a:cs typeface="+mn-ea"/>
                <a:sym typeface="+mn-lt"/>
              </a:rPr>
              <a:t>Simulated turn pattern using 0.2mm phase slit. </a:t>
            </a:r>
          </a:p>
        </p:txBody>
      </p:sp>
      <p:pic>
        <p:nvPicPr>
          <p:cNvPr id="8" name="图片 7" descr="微信图片_20211104131805"/>
          <p:cNvPicPr>
            <a:picLocks noChangeAspect="1"/>
          </p:cNvPicPr>
          <p:nvPr/>
        </p:nvPicPr>
        <p:blipFill>
          <a:blip r:embed="rId7"/>
          <a:srcRect l="5367" t="9787" r="11529" b="1631"/>
          <a:stretch>
            <a:fillRect/>
          </a:stretch>
        </p:blipFill>
        <p:spPr>
          <a:xfrm>
            <a:off x="814070" y="3688715"/>
            <a:ext cx="3185795" cy="2482850"/>
          </a:xfrm>
          <a:prstGeom prst="rect">
            <a:avLst/>
          </a:prstGeom>
        </p:spPr>
      </p:pic>
      <p:sp>
        <p:nvSpPr>
          <p:cNvPr id="4" name="文本框 123">
            <a:extLst>
              <a:ext uri="{FF2B5EF4-FFF2-40B4-BE49-F238E27FC236}">
                <a16:creationId xmlns:a16="http://schemas.microsoft.com/office/drawing/2014/main" id="{6D19E53D-A10B-56AA-1E6E-9872838E4491}"/>
              </a:ext>
            </a:extLst>
          </p:cNvPr>
          <p:cNvSpPr txBox="1"/>
          <p:nvPr/>
        </p:nvSpPr>
        <p:spPr>
          <a:xfrm>
            <a:off x="0" y="92184"/>
            <a:ext cx="12514729" cy="53328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Commissioning of CYCIAE-230-an example of failure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56D3387E-ECF0-EFCC-3C84-1265890F81CA}"/>
              </a:ext>
            </a:extLst>
          </p:cNvPr>
          <p:cNvSpPr/>
          <p:nvPr/>
        </p:nvSpPr>
        <p:spPr>
          <a:xfrm>
            <a:off x="121365" y="867824"/>
            <a:ext cx="11954089" cy="5488129"/>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3" name="文本框 22"/>
          <p:cNvSpPr txBox="1"/>
          <p:nvPr/>
        </p:nvSpPr>
        <p:spPr>
          <a:xfrm>
            <a:off x="49212" y="6316774"/>
            <a:ext cx="12093575" cy="52197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gradFill>
                  <a:gsLst>
                    <a:gs pos="0">
                      <a:srgbClr val="FF0000"/>
                    </a:gs>
                    <a:gs pos="47000">
                      <a:srgbClr val="C00000"/>
                    </a:gs>
                  </a:gsLst>
                  <a:lin ang="5400000" scaled="1"/>
                </a:gradFill>
                <a:effectLst/>
                <a:uLnTx/>
                <a:uFillTx/>
                <a:latin typeface="Arial" panose="020B0604020202020204"/>
                <a:ea typeface="微软雅黑" panose="020B0503020204020204" pitchFamily="34" charset="-122"/>
                <a:cs typeface="+mn-ea"/>
                <a:sym typeface="+mn-lt"/>
              </a:rPr>
              <a:t>Up to now, the radial alignment is achieved by radial probe. </a:t>
            </a:r>
          </a:p>
        </p:txBody>
      </p:sp>
      <p:pic>
        <p:nvPicPr>
          <p:cNvPr id="7" name="图片 6" descr="微信图片_20211104180553"/>
          <p:cNvPicPr>
            <a:picLocks noChangeAspect="1"/>
          </p:cNvPicPr>
          <p:nvPr/>
        </p:nvPicPr>
        <p:blipFill>
          <a:blip r:embed="rId3"/>
          <a:stretch>
            <a:fillRect/>
          </a:stretch>
        </p:blipFill>
        <p:spPr>
          <a:xfrm>
            <a:off x="604529" y="955637"/>
            <a:ext cx="3922649" cy="2845399"/>
          </a:xfrm>
          <a:prstGeom prst="rect">
            <a:avLst/>
          </a:prstGeom>
        </p:spPr>
      </p:pic>
      <p:sp>
        <p:nvSpPr>
          <p:cNvPr id="4" name="文本框 123">
            <a:extLst>
              <a:ext uri="{FF2B5EF4-FFF2-40B4-BE49-F238E27FC236}">
                <a16:creationId xmlns:a16="http://schemas.microsoft.com/office/drawing/2014/main" id="{DD4E6399-EAE4-0252-C53C-89C2508DB0F6}"/>
              </a:ext>
            </a:extLst>
          </p:cNvPr>
          <p:cNvSpPr txBox="1"/>
          <p:nvPr/>
        </p:nvSpPr>
        <p:spPr>
          <a:xfrm>
            <a:off x="0" y="92184"/>
            <a:ext cx="12514729" cy="53328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Commissioning of CYCIAE-230-an example of failure</a:t>
            </a:r>
          </a:p>
        </p:txBody>
      </p:sp>
      <p:pic>
        <p:nvPicPr>
          <p:cNvPr id="8" name="图片 7" descr="图表&#10;&#10;描述已自动生成">
            <a:extLst>
              <a:ext uri="{FF2B5EF4-FFF2-40B4-BE49-F238E27FC236}">
                <a16:creationId xmlns:a16="http://schemas.microsoft.com/office/drawing/2014/main" id="{D3BCFAB2-AA6A-52FA-D3AC-FF55EAE620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55637"/>
            <a:ext cx="5208494" cy="2961508"/>
          </a:xfrm>
          <a:prstGeom prst="rect">
            <a:avLst/>
          </a:prstGeom>
        </p:spPr>
      </p:pic>
      <p:pic>
        <p:nvPicPr>
          <p:cNvPr id="9" name="图片 8" descr="微信图片_20211025162042">
            <a:extLst>
              <a:ext uri="{FF2B5EF4-FFF2-40B4-BE49-F238E27FC236}">
                <a16:creationId xmlns:a16="http://schemas.microsoft.com/office/drawing/2014/main" id="{9CAF5A67-71FB-F0E3-5D6A-A3F4AB96DA5E}"/>
              </a:ext>
            </a:extLst>
          </p:cNvPr>
          <p:cNvPicPr>
            <a:picLocks noChangeAspect="1"/>
          </p:cNvPicPr>
          <p:nvPr>
            <p:custDataLst>
              <p:tags r:id="rId1"/>
            </p:custDataLst>
          </p:nvPr>
        </p:nvPicPr>
        <p:blipFill>
          <a:blip r:embed="rId5"/>
          <a:stretch>
            <a:fillRect/>
          </a:stretch>
        </p:blipFill>
        <p:spPr>
          <a:xfrm>
            <a:off x="1057836" y="3801036"/>
            <a:ext cx="3175971" cy="2382393"/>
          </a:xfrm>
          <a:prstGeom prst="rect">
            <a:avLst/>
          </a:prstGeom>
        </p:spPr>
      </p:pic>
      <p:pic>
        <p:nvPicPr>
          <p:cNvPr id="10" name="图片 9" descr="束流上冲">
            <a:extLst>
              <a:ext uri="{FF2B5EF4-FFF2-40B4-BE49-F238E27FC236}">
                <a16:creationId xmlns:a16="http://schemas.microsoft.com/office/drawing/2014/main" id="{56530332-31E8-19DE-BE06-C008B9AE04F4}"/>
              </a:ext>
            </a:extLst>
          </p:cNvPr>
          <p:cNvPicPr>
            <a:picLocks noChangeAspect="1"/>
          </p:cNvPicPr>
          <p:nvPr/>
        </p:nvPicPr>
        <p:blipFill rotWithShape="1">
          <a:blip r:embed="rId6"/>
          <a:srcRect t="12619" r="3148" b="7121"/>
          <a:stretch/>
        </p:blipFill>
        <p:spPr>
          <a:xfrm>
            <a:off x="6773642" y="3951001"/>
            <a:ext cx="3853209" cy="23950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9E550EF-60F5-4A3E-8744-60518821768B}"/>
              </a:ext>
            </a:extLst>
          </p:cNvPr>
          <p:cNvGrpSpPr/>
          <p:nvPr/>
        </p:nvGrpSpPr>
        <p:grpSpPr>
          <a:xfrm>
            <a:off x="-134470" y="1179513"/>
            <a:ext cx="12326470" cy="4986648"/>
            <a:chOff x="320003" y="1431612"/>
            <a:chExt cx="3928694" cy="4500476"/>
          </a:xfrm>
        </p:grpSpPr>
        <p:sp>
          <p:nvSpPr>
            <p:cNvPr id="6" name="矩形 5">
              <a:extLst>
                <a:ext uri="{FF2B5EF4-FFF2-40B4-BE49-F238E27FC236}">
                  <a16:creationId xmlns:a16="http://schemas.microsoft.com/office/drawing/2014/main" id="{2A60B0AF-8591-412A-A00A-E625815B8ED2}"/>
                </a:ext>
              </a:extLst>
            </p:cNvPr>
            <p:cNvSpPr/>
            <p:nvPr/>
          </p:nvSpPr>
          <p:spPr>
            <a:xfrm>
              <a:off x="479423" y="1431612"/>
              <a:ext cx="3609851" cy="4500476"/>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220">
              <a:extLst>
                <a:ext uri="{FF2B5EF4-FFF2-40B4-BE49-F238E27FC236}">
                  <a16:creationId xmlns:a16="http://schemas.microsoft.com/office/drawing/2014/main" id="{20EF6116-1F22-4DFB-B9C9-08F40B8BA8F3}"/>
                </a:ext>
              </a:extLst>
            </p:cNvPr>
            <p:cNvSpPr/>
            <p:nvPr/>
          </p:nvSpPr>
          <p:spPr>
            <a:xfrm>
              <a:off x="479425" y="1431612"/>
              <a:ext cx="3609849" cy="55311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ea"/>
              </a:endParaRPr>
            </a:p>
          </p:txBody>
        </p:sp>
        <p:sp>
          <p:nvSpPr>
            <p:cNvPr id="8" name="文本框 221">
              <a:extLst>
                <a:ext uri="{FF2B5EF4-FFF2-40B4-BE49-F238E27FC236}">
                  <a16:creationId xmlns:a16="http://schemas.microsoft.com/office/drawing/2014/main" id="{EA9F7DF4-874F-4FDF-9BB7-70BB58EB31F1}"/>
                </a:ext>
              </a:extLst>
            </p:cNvPr>
            <p:cNvSpPr txBox="1"/>
            <p:nvPr/>
          </p:nvSpPr>
          <p:spPr>
            <a:xfrm>
              <a:off x="320003" y="1454139"/>
              <a:ext cx="3928694" cy="4166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Arial" panose="020F0502020204030204"/>
                  <a:ea typeface="微软雅黑"/>
                  <a:cs typeface="+mn-ea"/>
                  <a:sym typeface="+mn-lt"/>
                </a:rPr>
                <a:t>Traditional way to diagnostic beam position in central region</a:t>
              </a:r>
              <a:endParaRPr kumimoji="0" lang="zh-CN" altLang="en-US" sz="24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grpSp>
      <p:sp>
        <p:nvSpPr>
          <p:cNvPr id="11" name="文本框 126">
            <a:extLst>
              <a:ext uri="{FF2B5EF4-FFF2-40B4-BE49-F238E27FC236}">
                <a16:creationId xmlns:a16="http://schemas.microsoft.com/office/drawing/2014/main" id="{DF014763-D1E3-4115-9295-3915EDA712A5}"/>
              </a:ext>
            </a:extLst>
          </p:cNvPr>
          <p:cNvSpPr txBox="1"/>
          <p:nvPr/>
        </p:nvSpPr>
        <p:spPr>
          <a:xfrm>
            <a:off x="467360" y="6166161"/>
            <a:ext cx="1125728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rPr>
              <a:t>The axial alignment of the beam in the central region is achieved by adjusting the position of ion source and central electrode.</a:t>
            </a:r>
            <a:endParaRPr kumimoji="0" lang="zh-CN" altLang="en-US" sz="20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endParaRPr>
          </a:p>
        </p:txBody>
      </p:sp>
      <p:sp>
        <p:nvSpPr>
          <p:cNvPr id="12" name="文本框 123">
            <a:extLst>
              <a:ext uri="{FF2B5EF4-FFF2-40B4-BE49-F238E27FC236}">
                <a16:creationId xmlns:a16="http://schemas.microsoft.com/office/drawing/2014/main" id="{A0CAE122-F007-4A79-8E90-7158403949B8}"/>
              </a:ext>
            </a:extLst>
          </p:cNvPr>
          <p:cNvSpPr txBox="1"/>
          <p:nvPr/>
        </p:nvSpPr>
        <p:spPr>
          <a:xfrm>
            <a:off x="0" y="92184"/>
            <a:ext cx="12191999" cy="53328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Commissioning of CYCIAE-230-vertical alignment in central region </a:t>
            </a:r>
          </a:p>
        </p:txBody>
      </p:sp>
      <p:sp>
        <p:nvSpPr>
          <p:cNvPr id="13" name="文本框 222">
            <a:extLst>
              <a:ext uri="{FF2B5EF4-FFF2-40B4-BE49-F238E27FC236}">
                <a16:creationId xmlns:a16="http://schemas.microsoft.com/office/drawing/2014/main" id="{31A31A97-92BE-5DA9-9ED5-4191F98FD42B}"/>
              </a:ext>
            </a:extLst>
          </p:cNvPr>
          <p:cNvSpPr txBox="1"/>
          <p:nvPr/>
        </p:nvSpPr>
        <p:spPr>
          <a:xfrm>
            <a:off x="4181082" y="2026635"/>
            <a:ext cx="3985019" cy="362792"/>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srgbClr val="CE1916"/>
                </a:solidFill>
                <a:effectLst/>
                <a:uLnTx/>
                <a:uFillTx/>
                <a:latin typeface="微软雅黑" panose="020B0503020204020204" pitchFamily="34" charset="-122"/>
                <a:ea typeface="微软雅黑" panose="020B0503020204020204" pitchFamily="34" charset="-122"/>
                <a:cs typeface="+mn-ea"/>
                <a:sym typeface="+mn-lt"/>
              </a:rPr>
              <a:t>12</a:t>
            </a:r>
            <a:r>
              <a:rPr kumimoji="0" lang="zh-CN" altLang="en-US" sz="1600" b="1" i="0" u="none" strike="noStrike" kern="100" cap="none" spc="0" normalizeH="0" baseline="0" noProof="0" dirty="0">
                <a:ln>
                  <a:noFill/>
                </a:ln>
                <a:solidFill>
                  <a:srgbClr val="CE1916"/>
                </a:solidFill>
                <a:effectLst/>
                <a:uLnTx/>
                <a:uFillTx/>
                <a:latin typeface="微软雅黑" panose="020B0503020204020204" pitchFamily="34" charset="-122"/>
                <a:ea typeface="微软雅黑" panose="020B0503020204020204" pitchFamily="34" charset="-122"/>
                <a:cs typeface="+mn-ea"/>
                <a:sym typeface="+mn-lt"/>
              </a:rPr>
              <a:t>根拉杆调节，</a:t>
            </a:r>
            <a:r>
              <a:rPr kumimoji="0" lang="zh-CN" altLang="en-US" sz="1600" b="1" i="0" u="none" strike="noStrike" kern="100" cap="none" spc="0" normalizeH="0" baseline="0" noProof="0" dirty="0">
                <a:ln>
                  <a:noFill/>
                </a:ln>
                <a:solidFill>
                  <a:srgbClr val="164E8C"/>
                </a:solidFill>
                <a:effectLst/>
                <a:uLnTx/>
                <a:uFillTx/>
                <a:latin typeface="微软雅黑" panose="020B0503020204020204" pitchFamily="34" charset="-122"/>
                <a:ea typeface="微软雅黑" panose="020B0503020204020204" pitchFamily="34" charset="-122"/>
                <a:cs typeface="+mn-ea"/>
                <a:sym typeface="+mn-lt"/>
              </a:rPr>
              <a:t>改进后调节精度</a:t>
            </a:r>
            <a:r>
              <a:rPr kumimoji="0" lang="en-US" altLang="zh-CN" sz="1600" b="1" i="0" u="none" strike="noStrike" kern="100" cap="none" spc="0" normalizeH="0" baseline="0" noProof="0" dirty="0">
                <a:ln>
                  <a:noFill/>
                </a:ln>
                <a:solidFill>
                  <a:srgbClr val="164E8C"/>
                </a:solidFill>
                <a:effectLst/>
                <a:uLnTx/>
                <a:uFillTx/>
                <a:latin typeface="微软雅黑" panose="020B0503020204020204" pitchFamily="34" charset="-122"/>
                <a:ea typeface="微软雅黑" panose="020B0503020204020204" pitchFamily="34" charset="-122"/>
                <a:cs typeface="+mn-ea"/>
                <a:sym typeface="+mn-lt"/>
              </a:rPr>
              <a:t>0.02mm</a:t>
            </a:r>
            <a:endParaRPr kumimoji="0" lang="zh-CN" altLang="en-US" sz="1600" b="1" i="0" u="none" strike="noStrike" kern="100" cap="none" spc="0" normalizeH="0" baseline="0" noProof="0" dirty="0">
              <a:ln>
                <a:noFill/>
              </a:ln>
              <a:solidFill>
                <a:srgbClr val="164E8C"/>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14" name="内容占位符 3">
            <a:extLst>
              <a:ext uri="{FF2B5EF4-FFF2-40B4-BE49-F238E27FC236}">
                <a16:creationId xmlns:a16="http://schemas.microsoft.com/office/drawing/2014/main" id="{CA0C806B-180D-2D5E-756F-8AF51089DC1B}"/>
              </a:ext>
            </a:extLst>
          </p:cNvPr>
          <p:cNvPicPr>
            <a:picLocks noChangeAspect="1"/>
          </p:cNvPicPr>
          <p:nvPr/>
        </p:nvPicPr>
        <p:blipFill rotWithShape="1">
          <a:blip r:embed="rId2"/>
          <a:srcRect b="8252"/>
          <a:stretch/>
        </p:blipFill>
        <p:spPr>
          <a:xfrm>
            <a:off x="1981200" y="2033270"/>
            <a:ext cx="8229600" cy="4065398"/>
          </a:xfrm>
          <a:prstGeom prst="rect">
            <a:avLst/>
          </a:prstGeom>
        </p:spPr>
      </p:pic>
      <p:pic>
        <p:nvPicPr>
          <p:cNvPr id="16" name="图片 15" descr="20210918-V2束流痕迹">
            <a:extLst>
              <a:ext uri="{FF2B5EF4-FFF2-40B4-BE49-F238E27FC236}">
                <a16:creationId xmlns:a16="http://schemas.microsoft.com/office/drawing/2014/main" id="{EC1E1950-5DAE-B608-4F8C-BEF727494F55}"/>
              </a:ext>
            </a:extLst>
          </p:cNvPr>
          <p:cNvPicPr>
            <a:picLocks noChangeAspect="1"/>
          </p:cNvPicPr>
          <p:nvPr/>
        </p:nvPicPr>
        <p:blipFill rotWithShape="1">
          <a:blip r:embed="rId3"/>
          <a:srcRect l="36755" t="37783" r="47160" b="25644"/>
          <a:stretch/>
        </p:blipFill>
        <p:spPr>
          <a:xfrm rot="5400000">
            <a:off x="8994158" y="1115229"/>
            <a:ext cx="1894354" cy="3226247"/>
          </a:xfrm>
          <a:prstGeom prst="rect">
            <a:avLst/>
          </a:prstGeom>
        </p:spPr>
      </p:pic>
      <p:pic>
        <p:nvPicPr>
          <p:cNvPr id="21" name="图片 20" descr="20210924-V3束流痕迹">
            <a:extLst>
              <a:ext uri="{FF2B5EF4-FFF2-40B4-BE49-F238E27FC236}">
                <a16:creationId xmlns:a16="http://schemas.microsoft.com/office/drawing/2014/main" id="{84761F25-6DF0-D8FF-55AF-C06C3E570194}"/>
              </a:ext>
            </a:extLst>
          </p:cNvPr>
          <p:cNvPicPr>
            <a:picLocks noChangeAspect="1"/>
          </p:cNvPicPr>
          <p:nvPr/>
        </p:nvPicPr>
        <p:blipFill rotWithShape="1">
          <a:blip r:embed="rId4"/>
          <a:srcRect l="29158" t="28906" r="26919" b="37254"/>
          <a:stretch/>
        </p:blipFill>
        <p:spPr>
          <a:xfrm flipH="1">
            <a:off x="581095" y="1814074"/>
            <a:ext cx="3396615" cy="1962785"/>
          </a:xfrm>
          <a:prstGeom prst="rect">
            <a:avLst/>
          </a:prstGeom>
        </p:spPr>
      </p:pic>
      <p:pic>
        <p:nvPicPr>
          <p:cNvPr id="24" name="图片 23" descr="微信图片_20211101065034">
            <a:extLst>
              <a:ext uri="{FF2B5EF4-FFF2-40B4-BE49-F238E27FC236}">
                <a16:creationId xmlns:a16="http://schemas.microsoft.com/office/drawing/2014/main" id="{89F54A71-4F11-CC72-00FB-AF78445D0865}"/>
              </a:ext>
            </a:extLst>
          </p:cNvPr>
          <p:cNvPicPr>
            <a:picLocks noChangeAspect="1"/>
          </p:cNvPicPr>
          <p:nvPr/>
        </p:nvPicPr>
        <p:blipFill rotWithShape="1">
          <a:blip r:embed="rId5"/>
          <a:srcRect l="17752" t="26818" r="53936" b="38617"/>
          <a:stretch/>
        </p:blipFill>
        <p:spPr>
          <a:xfrm rot="16200000" flipH="1">
            <a:off x="5261918" y="1271024"/>
            <a:ext cx="1680026" cy="2736000"/>
          </a:xfrm>
          <a:prstGeom prst="rect">
            <a:avLst/>
          </a:prstGeom>
        </p:spPr>
      </p:pic>
      <p:pic>
        <p:nvPicPr>
          <p:cNvPr id="27" name="图片 26" descr="20210922-V1束流痕迹">
            <a:extLst>
              <a:ext uri="{FF2B5EF4-FFF2-40B4-BE49-F238E27FC236}">
                <a16:creationId xmlns:a16="http://schemas.microsoft.com/office/drawing/2014/main" id="{1C218366-2C28-3B26-86DE-AC146BFB8B80}"/>
              </a:ext>
            </a:extLst>
          </p:cNvPr>
          <p:cNvPicPr>
            <a:picLocks noChangeAspect="1"/>
          </p:cNvPicPr>
          <p:nvPr/>
        </p:nvPicPr>
        <p:blipFill>
          <a:blip r:embed="rId6"/>
          <a:srcRect l="11957" t="15152" r="31004" b="23131"/>
          <a:stretch>
            <a:fillRect/>
          </a:stretch>
        </p:blipFill>
        <p:spPr>
          <a:xfrm>
            <a:off x="581031" y="3974788"/>
            <a:ext cx="3366538" cy="2123880"/>
          </a:xfrm>
          <a:prstGeom prst="rect">
            <a:avLst/>
          </a:prstGeom>
        </p:spPr>
      </p:pic>
      <p:cxnSp>
        <p:nvCxnSpPr>
          <p:cNvPr id="30" name="直接箭头连接符 29">
            <a:extLst>
              <a:ext uri="{FF2B5EF4-FFF2-40B4-BE49-F238E27FC236}">
                <a16:creationId xmlns:a16="http://schemas.microsoft.com/office/drawing/2014/main" id="{82235B37-2FA3-28A2-5560-452A038F6139}"/>
              </a:ext>
            </a:extLst>
          </p:cNvPr>
          <p:cNvCxnSpPr/>
          <p:nvPr/>
        </p:nvCxnSpPr>
        <p:spPr>
          <a:xfrm flipH="1">
            <a:off x="2537012" y="4976685"/>
            <a:ext cx="3083859" cy="19595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1" name="直接箭头连接符 30">
            <a:extLst>
              <a:ext uri="{FF2B5EF4-FFF2-40B4-BE49-F238E27FC236}">
                <a16:creationId xmlns:a16="http://schemas.microsoft.com/office/drawing/2014/main" id="{CE0038A4-FCF5-1B4A-DB99-FFBDD4AC1220}"/>
              </a:ext>
            </a:extLst>
          </p:cNvPr>
          <p:cNvCxnSpPr>
            <a:cxnSpLocks/>
          </p:cNvCxnSpPr>
          <p:nvPr/>
        </p:nvCxnSpPr>
        <p:spPr>
          <a:xfrm flipH="1" flipV="1">
            <a:off x="5378450" y="2880503"/>
            <a:ext cx="82959" cy="1170149"/>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4" name="直接箭头连接符 33">
            <a:extLst>
              <a:ext uri="{FF2B5EF4-FFF2-40B4-BE49-F238E27FC236}">
                <a16:creationId xmlns:a16="http://schemas.microsoft.com/office/drawing/2014/main" id="{9F90BE14-8314-4B0D-48E6-A9655DA0E7A7}"/>
              </a:ext>
            </a:extLst>
          </p:cNvPr>
          <p:cNvCxnSpPr>
            <a:cxnSpLocks/>
          </p:cNvCxnSpPr>
          <p:nvPr/>
        </p:nvCxnSpPr>
        <p:spPr>
          <a:xfrm flipH="1" flipV="1">
            <a:off x="1730188" y="2980595"/>
            <a:ext cx="4893640" cy="134733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直接箭头连接符 37">
            <a:extLst>
              <a:ext uri="{FF2B5EF4-FFF2-40B4-BE49-F238E27FC236}">
                <a16:creationId xmlns:a16="http://schemas.microsoft.com/office/drawing/2014/main" id="{B7A65A20-A2A7-AF53-5B3F-DBA94471768B}"/>
              </a:ext>
            </a:extLst>
          </p:cNvPr>
          <p:cNvCxnSpPr>
            <a:cxnSpLocks/>
          </p:cNvCxnSpPr>
          <p:nvPr/>
        </p:nvCxnSpPr>
        <p:spPr>
          <a:xfrm flipV="1">
            <a:off x="6503035" y="2857019"/>
            <a:ext cx="4019919" cy="2028746"/>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42" name="图片 41" descr="0210726-刮束板">
            <a:extLst>
              <a:ext uri="{FF2B5EF4-FFF2-40B4-BE49-F238E27FC236}">
                <a16:creationId xmlns:a16="http://schemas.microsoft.com/office/drawing/2014/main" id="{C98D2496-961F-38F8-38FE-36DF18BAEADC}"/>
              </a:ext>
            </a:extLst>
          </p:cNvPr>
          <p:cNvPicPr>
            <a:picLocks noChangeAspect="1"/>
          </p:cNvPicPr>
          <p:nvPr/>
        </p:nvPicPr>
        <p:blipFill rotWithShape="1">
          <a:blip r:embed="rId7"/>
          <a:srcRect l="22891" t="29705" r="24634" b="27163"/>
          <a:stretch/>
        </p:blipFill>
        <p:spPr>
          <a:xfrm flipH="1">
            <a:off x="8328070" y="4143122"/>
            <a:ext cx="3211675" cy="1933512"/>
          </a:xfrm>
          <a:prstGeom prst="rect">
            <a:avLst/>
          </a:prstGeom>
        </p:spPr>
      </p:pic>
      <p:cxnSp>
        <p:nvCxnSpPr>
          <p:cNvPr id="44" name="直接箭头连接符 43">
            <a:extLst>
              <a:ext uri="{FF2B5EF4-FFF2-40B4-BE49-F238E27FC236}">
                <a16:creationId xmlns:a16="http://schemas.microsoft.com/office/drawing/2014/main" id="{78FDA2B1-7560-2EEF-F8C7-698636187C4B}"/>
              </a:ext>
            </a:extLst>
          </p:cNvPr>
          <p:cNvCxnSpPr>
            <a:cxnSpLocks/>
          </p:cNvCxnSpPr>
          <p:nvPr/>
        </p:nvCxnSpPr>
        <p:spPr>
          <a:xfrm flipV="1">
            <a:off x="7445906" y="4942931"/>
            <a:ext cx="2575172" cy="453822"/>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90859507"/>
      </p:ext>
    </p:extLst>
  </p:cSld>
  <p:clrMapOvr>
    <a:masterClrMapping/>
  </p:clrMapOvr>
  <mc:AlternateContent xmlns:mc="http://schemas.openxmlformats.org/markup-compatibility/2006" xmlns:p14="http://schemas.microsoft.com/office/powerpoint/2010/main">
    <mc:Choice Requires="p14">
      <p:transition spd="slow" p14:dur="2000" advTm="33516"/>
    </mc:Choice>
    <mc:Fallback xmlns="">
      <p:transition spd="slow" advTm="3351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9E51F07D-34AF-5114-9F89-C9869E9AF6AF}"/>
              </a:ext>
            </a:extLst>
          </p:cNvPr>
          <p:cNvSpPr/>
          <p:nvPr/>
        </p:nvSpPr>
        <p:spPr>
          <a:xfrm>
            <a:off x="121696" y="1314450"/>
            <a:ext cx="11793444" cy="4986648"/>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100" name="图片 99"/>
          <p:cNvPicPr/>
          <p:nvPr/>
        </p:nvPicPr>
        <p:blipFill>
          <a:blip r:embed="rId2"/>
          <a:stretch>
            <a:fillRect/>
          </a:stretch>
        </p:blipFill>
        <p:spPr>
          <a:xfrm>
            <a:off x="890270" y="1491615"/>
            <a:ext cx="2012315" cy="852805"/>
          </a:xfrm>
          <a:prstGeom prst="rect">
            <a:avLst/>
          </a:prstGeom>
          <a:noFill/>
          <a:ln w="9525">
            <a:noFill/>
          </a:ln>
        </p:spPr>
      </p:pic>
      <p:sp>
        <p:nvSpPr>
          <p:cNvPr id="101" name="文本框 100"/>
          <p:cNvSpPr txBox="1"/>
          <p:nvPr/>
        </p:nvSpPr>
        <p:spPr>
          <a:xfrm>
            <a:off x="707390" y="2901950"/>
            <a:ext cx="5080000" cy="252730"/>
          </a:xfrm>
          <a:prstGeom prst="rect">
            <a:avLst/>
          </a:prstGeom>
          <a:noFill/>
          <a:ln w="9525">
            <a:noFill/>
          </a:ln>
        </p:spPr>
        <p:txBody>
          <a:bodyPr>
            <a:spAutoFit/>
          </a:bodyPr>
          <a:lstStyle/>
          <a:p>
            <a:pPr marL="0" marR="0" lvl="0" indent="26670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Times New Roman" panose="02020603050405020304" charset="0"/>
                <a:ea typeface="宋体" panose="02010600030101010101" pitchFamily="2" charset="-122"/>
                <a:cs typeface="+mn-cs"/>
              </a:rPr>
              <a:t> </a:t>
            </a: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4" name="图片 3"/>
          <p:cNvPicPr/>
          <p:nvPr/>
        </p:nvPicPr>
        <p:blipFill>
          <a:blip r:embed="rId3"/>
          <a:stretch>
            <a:fillRect/>
          </a:stretch>
        </p:blipFill>
        <p:spPr>
          <a:xfrm>
            <a:off x="3820795" y="1541780"/>
            <a:ext cx="1764030" cy="751840"/>
          </a:xfrm>
          <a:prstGeom prst="rect">
            <a:avLst/>
          </a:prstGeom>
          <a:noFill/>
          <a:ln w="9525">
            <a:noFill/>
          </a:ln>
        </p:spPr>
      </p:pic>
      <p:pic>
        <p:nvPicPr>
          <p:cNvPr id="102" name="图片 101"/>
          <p:cNvPicPr/>
          <p:nvPr/>
        </p:nvPicPr>
        <p:blipFill>
          <a:blip r:embed="rId4"/>
          <a:stretch>
            <a:fillRect/>
          </a:stretch>
        </p:blipFill>
        <p:spPr>
          <a:xfrm>
            <a:off x="6275070" y="1742440"/>
            <a:ext cx="1539240" cy="421005"/>
          </a:xfrm>
          <a:prstGeom prst="rect">
            <a:avLst/>
          </a:prstGeom>
          <a:noFill/>
          <a:ln w="9525">
            <a:noFill/>
          </a:ln>
        </p:spPr>
      </p:pic>
      <p:pic>
        <p:nvPicPr>
          <p:cNvPr id="5" name="图片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276860" y="2528570"/>
            <a:ext cx="5998210" cy="3769360"/>
          </a:xfrm>
          <a:prstGeom prst="rect">
            <a:avLst/>
          </a:prstGeom>
          <a:noFill/>
          <a:ln>
            <a:noFill/>
          </a:ln>
        </p:spPr>
      </p:pic>
      <p:sp>
        <p:nvSpPr>
          <p:cNvPr id="7" name="矩形 6"/>
          <p:cNvSpPr/>
          <p:nvPr/>
        </p:nvSpPr>
        <p:spPr>
          <a:xfrm>
            <a:off x="132080" y="6297930"/>
            <a:ext cx="11783060" cy="4457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C00000"/>
                </a:solidFill>
                <a:effectLst/>
                <a:uLnTx/>
                <a:uFillTx/>
                <a:latin typeface="Arial"/>
                <a:ea typeface="微软雅黑"/>
                <a:cs typeface="+mn-cs"/>
              </a:rPr>
              <a:t>Isochronous measurements using the internal target and the radial probe</a:t>
            </a:r>
          </a:p>
        </p:txBody>
      </p:sp>
      <p:sp>
        <p:nvSpPr>
          <p:cNvPr id="8" name="文本框 123">
            <a:extLst>
              <a:ext uri="{FF2B5EF4-FFF2-40B4-BE49-F238E27FC236}">
                <a16:creationId xmlns:a16="http://schemas.microsoft.com/office/drawing/2014/main" id="{7E16C43A-69BE-E259-DC07-18FE70E09D5C}"/>
              </a:ext>
            </a:extLst>
          </p:cNvPr>
          <p:cNvSpPr txBox="1"/>
          <p:nvPr/>
        </p:nvSpPr>
        <p:spPr>
          <a:xfrm>
            <a:off x="1" y="92184"/>
            <a:ext cx="12192000" cy="53328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Commissioning of CYCIAE-230-Isochronous measurements</a:t>
            </a:r>
            <a:endParaRPr kumimoji="0" lang="zh-CN" altLang="en-US" sz="2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pic>
        <p:nvPicPr>
          <p:cNvPr id="6" name="图片 5">
            <a:extLst>
              <a:ext uri="{FF2B5EF4-FFF2-40B4-BE49-F238E27FC236}">
                <a16:creationId xmlns:a16="http://schemas.microsoft.com/office/drawing/2014/main" id="{AE42F5EF-929A-2F29-CF5C-C23274E1C181}"/>
              </a:ext>
            </a:extLst>
          </p:cNvPr>
          <p:cNvPicPr>
            <a:picLocks noChangeAspect="1"/>
          </p:cNvPicPr>
          <p:nvPr/>
        </p:nvPicPr>
        <p:blipFill>
          <a:blip r:embed="rId6"/>
          <a:stretch>
            <a:fillRect/>
          </a:stretch>
        </p:blipFill>
        <p:spPr>
          <a:xfrm>
            <a:off x="6107983" y="2630805"/>
            <a:ext cx="5707499" cy="322452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9E550EF-60F5-4A3E-8744-60518821768B}"/>
              </a:ext>
            </a:extLst>
          </p:cNvPr>
          <p:cNvGrpSpPr/>
          <p:nvPr/>
        </p:nvGrpSpPr>
        <p:grpSpPr>
          <a:xfrm>
            <a:off x="-134470" y="1179513"/>
            <a:ext cx="12326470" cy="4986648"/>
            <a:chOff x="320003" y="1431612"/>
            <a:chExt cx="3928694" cy="4500476"/>
          </a:xfrm>
        </p:grpSpPr>
        <p:sp>
          <p:nvSpPr>
            <p:cNvPr id="6" name="矩形 5">
              <a:extLst>
                <a:ext uri="{FF2B5EF4-FFF2-40B4-BE49-F238E27FC236}">
                  <a16:creationId xmlns:a16="http://schemas.microsoft.com/office/drawing/2014/main" id="{2A60B0AF-8591-412A-A00A-E625815B8ED2}"/>
                </a:ext>
              </a:extLst>
            </p:cNvPr>
            <p:cNvSpPr/>
            <p:nvPr/>
          </p:nvSpPr>
          <p:spPr>
            <a:xfrm>
              <a:off x="479423" y="1431612"/>
              <a:ext cx="3609851" cy="4500476"/>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220">
              <a:extLst>
                <a:ext uri="{FF2B5EF4-FFF2-40B4-BE49-F238E27FC236}">
                  <a16:creationId xmlns:a16="http://schemas.microsoft.com/office/drawing/2014/main" id="{20EF6116-1F22-4DFB-B9C9-08F40B8BA8F3}"/>
                </a:ext>
              </a:extLst>
            </p:cNvPr>
            <p:cNvSpPr/>
            <p:nvPr/>
          </p:nvSpPr>
          <p:spPr>
            <a:xfrm>
              <a:off x="479425" y="1431612"/>
              <a:ext cx="3609849" cy="55311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ea"/>
              </a:endParaRPr>
            </a:p>
          </p:txBody>
        </p:sp>
        <p:sp>
          <p:nvSpPr>
            <p:cNvPr id="8" name="文本框 221">
              <a:extLst>
                <a:ext uri="{FF2B5EF4-FFF2-40B4-BE49-F238E27FC236}">
                  <a16:creationId xmlns:a16="http://schemas.microsoft.com/office/drawing/2014/main" id="{EA9F7DF4-874F-4FDF-9BB7-70BB58EB31F1}"/>
                </a:ext>
              </a:extLst>
            </p:cNvPr>
            <p:cNvSpPr txBox="1"/>
            <p:nvPr/>
          </p:nvSpPr>
          <p:spPr>
            <a:xfrm>
              <a:off x="320003" y="1454139"/>
              <a:ext cx="3928694" cy="36110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a:ea typeface="微软雅黑"/>
                  <a:cs typeface="+mn-ea"/>
                  <a:sym typeface="+mn-lt"/>
                </a:rPr>
                <a:t>The position sensitive region near R=80cm, become a good indicator for coil positioning </a:t>
              </a:r>
              <a:endParaRPr kumimoji="0" lang="zh-CN" altLang="en-US"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sp>
          <p:nvSpPr>
            <p:cNvPr id="9" name="文本框 222">
              <a:extLst>
                <a:ext uri="{FF2B5EF4-FFF2-40B4-BE49-F238E27FC236}">
                  <a16:creationId xmlns:a16="http://schemas.microsoft.com/office/drawing/2014/main" id="{D85496E8-5FDC-45CF-BEF4-D60173D03C61}"/>
                </a:ext>
              </a:extLst>
            </p:cNvPr>
            <p:cNvSpPr txBox="1"/>
            <p:nvPr/>
          </p:nvSpPr>
          <p:spPr>
            <a:xfrm>
              <a:off x="522284" y="2145267"/>
              <a:ext cx="1127026" cy="1127399"/>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ea"/>
                  <a:sym typeface="+mn-lt"/>
                </a:rPr>
                <a:t>According to our calculation 1mm</a:t>
              </a:r>
              <a:r>
                <a:rPr lang="zh-CN" altLang="en-US" sz="1600" b="1" kern="100" dirty="0">
                  <a:solidFill>
                    <a:srgbClr val="0070C0"/>
                  </a:solidFill>
                  <a:latin typeface="微软雅黑" panose="020B0503020204020204" pitchFamily="34" charset="-122"/>
                  <a:ea typeface="微软雅黑" panose="020B0503020204020204" pitchFamily="34" charset="-122"/>
                  <a:cs typeface="+mn-ea"/>
                  <a:sym typeface="+mn-lt"/>
                </a:rPr>
                <a:t> </a:t>
              </a:r>
              <a:r>
                <a:rPr lang="en-US" altLang="zh-CN" sz="1600" b="1" kern="100" dirty="0">
                  <a:solidFill>
                    <a:srgbClr val="0070C0"/>
                  </a:solidFill>
                  <a:latin typeface="微软雅黑" panose="020B0503020204020204" pitchFamily="34" charset="-122"/>
                  <a:ea typeface="微软雅黑" panose="020B0503020204020204" pitchFamily="34" charset="-122"/>
                  <a:cs typeface="+mn-ea"/>
                  <a:sym typeface="+mn-lt"/>
                </a:rPr>
                <a:t>coil</a:t>
              </a:r>
              <a:r>
                <a:rPr lang="zh-CN" altLang="en-US" sz="1600" b="1" kern="100" dirty="0">
                  <a:solidFill>
                    <a:srgbClr val="0070C0"/>
                  </a:solidFill>
                  <a:latin typeface="微软雅黑" panose="020B0503020204020204" pitchFamily="34" charset="-122"/>
                  <a:ea typeface="微软雅黑" panose="020B0503020204020204" pitchFamily="34" charset="-122"/>
                  <a:cs typeface="+mn-ea"/>
                  <a:sym typeface="+mn-lt"/>
                </a:rPr>
                <a:t> </a:t>
              </a:r>
              <a:r>
                <a:rPr lang="en-US" altLang="zh-CN" sz="1600" b="1" kern="100" dirty="0">
                  <a:solidFill>
                    <a:srgbClr val="0070C0"/>
                  </a:solidFill>
                  <a:latin typeface="微软雅黑" panose="020B0503020204020204" pitchFamily="34" charset="-122"/>
                  <a:ea typeface="微软雅黑" panose="020B0503020204020204" pitchFamily="34" charset="-122"/>
                  <a:cs typeface="+mn-ea"/>
                  <a:sym typeface="+mn-lt"/>
                </a:rPr>
                <a:t>shift in vertical direction equals to </a:t>
              </a:r>
              <a:r>
                <a:rPr lang="en-US" altLang="zh-CN" sz="1600" b="1" kern="100" dirty="0">
                  <a:solidFill>
                    <a:srgbClr val="C00000"/>
                  </a:solidFill>
                  <a:latin typeface="微软雅黑" panose="020B0503020204020204" pitchFamily="34" charset="-122"/>
                  <a:ea typeface="微软雅黑" panose="020B0503020204020204" pitchFamily="34" charset="-122"/>
                  <a:cs typeface="+mn-ea"/>
                  <a:sym typeface="+mn-lt"/>
                </a:rPr>
                <a:t>~</a:t>
              </a:r>
              <a:r>
                <a:rPr lang="en-US" altLang="zh-CN" sz="1600" b="1" kern="100" dirty="0">
                  <a:solidFill>
                    <a:srgbClr val="CE1916"/>
                  </a:solidFill>
                  <a:latin typeface="微软雅黑" panose="020B0503020204020204" pitchFamily="34" charset="-122"/>
                  <a:ea typeface="微软雅黑" panose="020B0503020204020204" pitchFamily="34" charset="-122"/>
                  <a:cs typeface="+mn-ea"/>
                  <a:sym typeface="+mn-lt"/>
                </a:rPr>
                <a:t>30 mm beam shift</a:t>
              </a:r>
              <a:endParaRPr kumimoji="0" lang="zh-CN" altLang="en-US" sz="1600" b="1" i="0" u="none" strike="noStrike" kern="100" cap="none" spc="0" normalizeH="0" baseline="0" noProof="0" dirty="0">
                <a:ln>
                  <a:noFill/>
                </a:ln>
                <a:solidFill>
                  <a:srgbClr val="164E8C"/>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11" name="文本框 126">
            <a:extLst>
              <a:ext uri="{FF2B5EF4-FFF2-40B4-BE49-F238E27FC236}">
                <a16:creationId xmlns:a16="http://schemas.microsoft.com/office/drawing/2014/main" id="{DF014763-D1E3-4115-9295-3915EDA712A5}"/>
              </a:ext>
            </a:extLst>
          </p:cNvPr>
          <p:cNvSpPr txBox="1"/>
          <p:nvPr/>
        </p:nvSpPr>
        <p:spPr>
          <a:xfrm>
            <a:off x="467360" y="6166161"/>
            <a:ext cx="1125728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rPr>
              <a:t>Good vertical alignment is achieved.</a:t>
            </a:r>
            <a:endParaRPr kumimoji="0" lang="zh-CN" altLang="en-US" sz="28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endParaRPr>
          </a:p>
        </p:txBody>
      </p:sp>
      <p:pic>
        <p:nvPicPr>
          <p:cNvPr id="2" name="图片 1" descr="C:\Users\ChengYu\AppData\Roaming\Tencent\Users\41448789\QQ\WinTemp\RichOle\L9{PI827CX6OI2N{EWD{ISG.png">
            <a:extLst>
              <a:ext uri="{FF2B5EF4-FFF2-40B4-BE49-F238E27FC236}">
                <a16:creationId xmlns:a16="http://schemas.microsoft.com/office/drawing/2014/main" id="{DE5C9849-C1FC-F293-AE5E-2BBC55924AAD}"/>
              </a:ext>
            </a:extLst>
          </p:cNvPr>
          <p:cNvPicPr>
            <a:picLocks noChangeAspect="1"/>
          </p:cNvPicPr>
          <p:nvPr/>
        </p:nvPicPr>
        <p:blipFill>
          <a:blip r:embed="rId2"/>
          <a:stretch>
            <a:fillRect/>
          </a:stretch>
        </p:blipFill>
        <p:spPr>
          <a:xfrm>
            <a:off x="4014648" y="3261702"/>
            <a:ext cx="3625511" cy="2658921"/>
          </a:xfrm>
          <a:prstGeom prst="rect">
            <a:avLst/>
          </a:prstGeom>
          <a:noFill/>
          <a:ln w="9525">
            <a:noFill/>
          </a:ln>
        </p:spPr>
      </p:pic>
      <p:pic>
        <p:nvPicPr>
          <p:cNvPr id="5" name="图片 4">
            <a:extLst>
              <a:ext uri="{FF2B5EF4-FFF2-40B4-BE49-F238E27FC236}">
                <a16:creationId xmlns:a16="http://schemas.microsoft.com/office/drawing/2014/main" id="{1C09659C-E55D-112E-8515-DD9D9F353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21748" y="3494564"/>
            <a:ext cx="3536870" cy="1997708"/>
          </a:xfrm>
          <a:prstGeom prst="rect">
            <a:avLst/>
          </a:prstGeom>
          <a:noFill/>
          <a:ln>
            <a:noFill/>
          </a:ln>
        </p:spPr>
      </p:pic>
      <p:sp>
        <p:nvSpPr>
          <p:cNvPr id="13" name="文本框 222">
            <a:extLst>
              <a:ext uri="{FF2B5EF4-FFF2-40B4-BE49-F238E27FC236}">
                <a16:creationId xmlns:a16="http://schemas.microsoft.com/office/drawing/2014/main" id="{31A31A97-92BE-5DA9-9ED5-4191F98FD42B}"/>
              </a:ext>
            </a:extLst>
          </p:cNvPr>
          <p:cNvSpPr txBox="1"/>
          <p:nvPr/>
        </p:nvSpPr>
        <p:spPr>
          <a:xfrm>
            <a:off x="4171371" y="1964223"/>
            <a:ext cx="3985019" cy="65825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ea"/>
                <a:sym typeface="+mn-lt"/>
              </a:rPr>
              <a:t>12</a:t>
            </a:r>
            <a:r>
              <a:rPr kumimoji="0" lang="zh-CN" altLang="en-US" sz="1600" b="1" i="0" u="none" strike="noStrike" kern="1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ea"/>
                <a:sym typeface="+mn-lt"/>
              </a:rPr>
              <a:t> </a:t>
            </a:r>
            <a:r>
              <a:rPr kumimoji="0" lang="en-US" altLang="zh-CN" sz="1600" b="1" i="0" u="none" strike="noStrike" kern="1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ea"/>
                <a:sym typeface="+mn-lt"/>
              </a:rPr>
              <a:t>support links</a:t>
            </a:r>
            <a:r>
              <a:rPr kumimoji="0" lang="zh-CN" altLang="en-US" sz="1600" b="1" i="0" u="none" strike="noStrike" kern="1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ea"/>
                <a:sym typeface="+mn-lt"/>
              </a:rPr>
              <a:t>，</a:t>
            </a:r>
            <a:r>
              <a:rPr kumimoji="0" lang="en-US" altLang="zh-CN" sz="1600" b="1" i="0" u="none" strike="noStrike" kern="1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could achieve positioning precision in 0.02mm </a:t>
            </a:r>
            <a:endParaRPr kumimoji="0" lang="zh-CN" altLang="en-US" sz="1600" b="1" i="0" u="none" strike="noStrike" kern="1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20" name="图片 19">
            <a:extLst>
              <a:ext uri="{FF2B5EF4-FFF2-40B4-BE49-F238E27FC236}">
                <a16:creationId xmlns:a16="http://schemas.microsoft.com/office/drawing/2014/main" id="{297BDC19-33AD-6784-8531-EADCABDD43A1}"/>
              </a:ext>
            </a:extLst>
          </p:cNvPr>
          <p:cNvPicPr>
            <a:picLocks noChangeAspect="1"/>
          </p:cNvPicPr>
          <p:nvPr/>
        </p:nvPicPr>
        <p:blipFill rotWithShape="1">
          <a:blip r:embed="rId4">
            <a:extLst>
              <a:ext uri="{28A0092B-C50C-407E-A947-70E740481C1C}">
                <a14:useLocalDpi xmlns:a14="http://schemas.microsoft.com/office/drawing/2010/main" val="0"/>
              </a:ext>
            </a:extLst>
          </a:blip>
          <a:srcRect l="15329" t="4554" r="9818" b="6054"/>
          <a:stretch/>
        </p:blipFill>
        <p:spPr>
          <a:xfrm>
            <a:off x="8291464" y="2354975"/>
            <a:ext cx="3246111" cy="1938393"/>
          </a:xfrm>
          <a:prstGeom prst="rect">
            <a:avLst/>
          </a:prstGeom>
        </p:spPr>
      </p:pic>
      <p:sp>
        <p:nvSpPr>
          <p:cNvPr id="22" name="文本框 222">
            <a:extLst>
              <a:ext uri="{FF2B5EF4-FFF2-40B4-BE49-F238E27FC236}">
                <a16:creationId xmlns:a16="http://schemas.microsoft.com/office/drawing/2014/main" id="{28BB00ED-D61A-08CF-7D4A-428FE1FC1C35}"/>
              </a:ext>
            </a:extLst>
          </p:cNvPr>
          <p:cNvSpPr txBox="1"/>
          <p:nvPr/>
        </p:nvSpPr>
        <p:spPr>
          <a:xfrm>
            <a:off x="8156390" y="2017273"/>
            <a:ext cx="3985019" cy="362792"/>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ea"/>
                <a:sym typeface="+mn-lt"/>
              </a:rPr>
              <a:t>Using radial probe </a:t>
            </a:r>
            <a:r>
              <a:rPr kumimoji="0" lang="en-US" altLang="zh-CN" sz="1600" b="1" i="0" u="none" strike="noStrike" kern="100" cap="none" spc="0" normalizeH="0" baseline="0" noProof="0" dirty="0">
                <a:ln>
                  <a:noFill/>
                </a:ln>
                <a:solidFill>
                  <a:srgbClr val="CE1916"/>
                </a:solidFill>
                <a:effectLst/>
                <a:uLnTx/>
                <a:uFillTx/>
                <a:latin typeface="微软雅黑" panose="020B0503020204020204" pitchFamily="34" charset="-122"/>
                <a:ea typeface="微软雅黑" panose="020B0503020204020204" pitchFamily="34" charset="-122"/>
                <a:cs typeface="+mn-ea"/>
                <a:sym typeface="+mn-lt"/>
              </a:rPr>
              <a:t>with 3 fingers </a:t>
            </a:r>
            <a:endParaRPr kumimoji="0" lang="zh-CN" altLang="en-US" sz="1600" b="1" i="0" u="none" strike="noStrike" kern="100" cap="none" spc="0" normalizeH="0" baseline="0" noProof="0" dirty="0">
              <a:ln>
                <a:noFill/>
              </a:ln>
              <a:solidFill>
                <a:srgbClr val="164E8C"/>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14" name="图片 13">
            <a:extLst>
              <a:ext uri="{FF2B5EF4-FFF2-40B4-BE49-F238E27FC236}">
                <a16:creationId xmlns:a16="http://schemas.microsoft.com/office/drawing/2014/main" id="{D332E560-5798-BF4C-57E7-611BF089933B}"/>
              </a:ext>
            </a:extLst>
          </p:cNvPr>
          <p:cNvPicPr>
            <a:picLocks noChangeAspect="1"/>
          </p:cNvPicPr>
          <p:nvPr/>
        </p:nvPicPr>
        <p:blipFill rotWithShape="1">
          <a:blip r:embed="rId5">
            <a:extLst>
              <a:ext uri="{28A0092B-C50C-407E-A947-70E740481C1C}">
                <a14:useLocalDpi xmlns:a14="http://schemas.microsoft.com/office/drawing/2010/main" val="0"/>
              </a:ext>
            </a:extLst>
          </a:blip>
          <a:srcRect l="15441" t="6405" r="10147" b="9020"/>
          <a:stretch/>
        </p:blipFill>
        <p:spPr>
          <a:xfrm>
            <a:off x="8276557" y="4276181"/>
            <a:ext cx="3261018" cy="1897754"/>
          </a:xfrm>
          <a:prstGeom prst="rect">
            <a:avLst/>
          </a:prstGeom>
        </p:spPr>
      </p:pic>
      <p:sp>
        <p:nvSpPr>
          <p:cNvPr id="10" name="文本框 123">
            <a:extLst>
              <a:ext uri="{FF2B5EF4-FFF2-40B4-BE49-F238E27FC236}">
                <a16:creationId xmlns:a16="http://schemas.microsoft.com/office/drawing/2014/main" id="{F28A859C-65B9-6972-BDEC-1850DD17CE9B}"/>
              </a:ext>
            </a:extLst>
          </p:cNvPr>
          <p:cNvSpPr txBox="1"/>
          <p:nvPr/>
        </p:nvSpPr>
        <p:spPr>
          <a:xfrm>
            <a:off x="1" y="92184"/>
            <a:ext cx="12192000" cy="53328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Commissioning of CYCIAE-230-coil position alignments</a:t>
            </a:r>
            <a:endParaRPr kumimoji="0" lang="zh-CN" altLang="en-US" sz="2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5029771"/>
      </p:ext>
    </p:extLst>
  </p:cSld>
  <p:clrMapOvr>
    <a:masterClrMapping/>
  </p:clrMapOvr>
  <mc:AlternateContent xmlns:mc="http://schemas.openxmlformats.org/markup-compatibility/2006" xmlns:p14="http://schemas.microsoft.com/office/powerpoint/2010/main">
    <mc:Choice Requires="p14">
      <p:transition spd="slow" p14:dur="2000" advTm="33516"/>
    </mc:Choice>
    <mc:Fallback xmlns="">
      <p:transition spd="slow" advTm="3351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9E550EF-60F5-4A3E-8744-60518821768B}"/>
              </a:ext>
            </a:extLst>
          </p:cNvPr>
          <p:cNvGrpSpPr/>
          <p:nvPr/>
        </p:nvGrpSpPr>
        <p:grpSpPr>
          <a:xfrm>
            <a:off x="-134470" y="1179513"/>
            <a:ext cx="12326470" cy="4986648"/>
            <a:chOff x="320003" y="1431612"/>
            <a:chExt cx="3928694" cy="4500476"/>
          </a:xfrm>
        </p:grpSpPr>
        <p:sp>
          <p:nvSpPr>
            <p:cNvPr id="6" name="矩形 5">
              <a:extLst>
                <a:ext uri="{FF2B5EF4-FFF2-40B4-BE49-F238E27FC236}">
                  <a16:creationId xmlns:a16="http://schemas.microsoft.com/office/drawing/2014/main" id="{2A60B0AF-8591-412A-A00A-E625815B8ED2}"/>
                </a:ext>
              </a:extLst>
            </p:cNvPr>
            <p:cNvSpPr/>
            <p:nvPr/>
          </p:nvSpPr>
          <p:spPr>
            <a:xfrm>
              <a:off x="479423" y="1431612"/>
              <a:ext cx="3609851" cy="4500476"/>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220">
              <a:extLst>
                <a:ext uri="{FF2B5EF4-FFF2-40B4-BE49-F238E27FC236}">
                  <a16:creationId xmlns:a16="http://schemas.microsoft.com/office/drawing/2014/main" id="{20EF6116-1F22-4DFB-B9C9-08F40B8BA8F3}"/>
                </a:ext>
              </a:extLst>
            </p:cNvPr>
            <p:cNvSpPr/>
            <p:nvPr/>
          </p:nvSpPr>
          <p:spPr>
            <a:xfrm>
              <a:off x="479425" y="1431612"/>
              <a:ext cx="3609849" cy="55311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ea"/>
              </a:endParaRPr>
            </a:p>
          </p:txBody>
        </p:sp>
        <p:sp>
          <p:nvSpPr>
            <p:cNvPr id="8" name="文本框 221">
              <a:extLst>
                <a:ext uri="{FF2B5EF4-FFF2-40B4-BE49-F238E27FC236}">
                  <a16:creationId xmlns:a16="http://schemas.microsoft.com/office/drawing/2014/main" id="{EA9F7DF4-874F-4FDF-9BB7-70BB58EB31F1}"/>
                </a:ext>
              </a:extLst>
            </p:cNvPr>
            <p:cNvSpPr txBox="1"/>
            <p:nvPr/>
          </p:nvSpPr>
          <p:spPr>
            <a:xfrm>
              <a:off x="320003" y="1454139"/>
              <a:ext cx="3928694" cy="4166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a:ea typeface="微软雅黑"/>
                  <a:cs typeface="+mn-ea"/>
                  <a:sym typeface="+mn-lt"/>
                </a:rPr>
                <a:t>Trajectory design in extraction region</a:t>
              </a:r>
              <a:r>
                <a:rPr lang="en-US" altLang="zh-CN" sz="2400" b="1" kern="100" dirty="0">
                  <a:solidFill>
                    <a:schemeClr val="bg1"/>
                  </a:solidFill>
                  <a:effectLst>
                    <a:outerShdw blurRad="38100" dist="38100" dir="2700000" algn="tl">
                      <a:srgbClr val="000000">
                        <a:alpha val="19000"/>
                      </a:srgbClr>
                    </a:outerShdw>
                  </a:effectLst>
                  <a:latin typeface="Arial"/>
                  <a:ea typeface="微软雅黑"/>
                  <a:cs typeface="+mn-ea"/>
                  <a:sym typeface="+mn-lt"/>
                </a:rPr>
                <a:t> </a:t>
              </a:r>
              <a:endParaRPr kumimoji="0" lang="zh-CN" altLang="en-US" sz="24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sp>
          <p:nvSpPr>
            <p:cNvPr id="9" name="文本框 222">
              <a:extLst>
                <a:ext uri="{FF2B5EF4-FFF2-40B4-BE49-F238E27FC236}">
                  <a16:creationId xmlns:a16="http://schemas.microsoft.com/office/drawing/2014/main" id="{D85496E8-5FDC-45CF-BEF4-D60173D03C61}"/>
                </a:ext>
              </a:extLst>
            </p:cNvPr>
            <p:cNvSpPr txBox="1"/>
            <p:nvPr/>
          </p:nvSpPr>
          <p:spPr>
            <a:xfrm>
              <a:off x="511818" y="2014549"/>
              <a:ext cx="1589633" cy="86074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ea"/>
                  <a:sym typeface="+mn-lt"/>
                </a:rPr>
                <a:t>After </a:t>
              </a:r>
              <a:r>
                <a:rPr kumimoji="0" lang="en-US" altLang="zh-CN" sz="1600" b="1" i="0" u="none" strike="noStrike" kern="100" cap="none" spc="0" normalizeH="0" baseline="0" noProof="0" dirty="0">
                  <a:ln>
                    <a:noFill/>
                  </a:ln>
                  <a:solidFill>
                    <a:srgbClr val="CE1916"/>
                  </a:solidFill>
                  <a:effectLst/>
                  <a:uLnTx/>
                  <a:uFillTx/>
                  <a:latin typeface="微软雅黑" panose="020B0503020204020204" pitchFamily="34" charset="-122"/>
                  <a:ea typeface="微软雅黑" panose="020B0503020204020204" pitchFamily="34" charset="-122"/>
                  <a:cs typeface="+mn-ea"/>
                  <a:sym typeface="+mn-lt"/>
                </a:rPr>
                <a:t>~700 turns, </a:t>
              </a:r>
              <a:r>
                <a:rPr kumimoji="0" lang="en-US" altLang="zh-CN" sz="1600" b="1" i="0" u="none" strike="noStrike" kern="1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ea"/>
                  <a:sym typeface="+mn-lt"/>
                </a:rPr>
                <a:t>the extracted beam must pass the ESDs, MCs and the tailboard of the</a:t>
              </a:r>
              <a:r>
                <a:rPr lang="en-US" altLang="zh-CN" sz="1600" b="1" kern="100" dirty="0">
                  <a:solidFill>
                    <a:srgbClr val="0070C0"/>
                  </a:solidFill>
                  <a:latin typeface="微软雅黑" panose="020B0503020204020204" pitchFamily="34" charset="-122"/>
                  <a:ea typeface="微软雅黑" panose="020B0503020204020204" pitchFamily="34" charset="-122"/>
                  <a:cs typeface="+mn-ea"/>
                  <a:sym typeface="+mn-lt"/>
                </a:rPr>
                <a:t> RF cavities </a:t>
              </a:r>
              <a:r>
                <a:rPr lang="en-US" altLang="zh-CN" sz="1600" b="1" kern="100" dirty="0">
                  <a:solidFill>
                    <a:srgbClr val="CE1916"/>
                  </a:solidFill>
                  <a:latin typeface="微软雅黑" panose="020B0503020204020204" pitchFamily="34" charset="-122"/>
                  <a:ea typeface="微软雅黑" panose="020B0503020204020204" pitchFamily="34" charset="-122"/>
                  <a:cs typeface="+mn-ea"/>
                  <a:sym typeface="+mn-lt"/>
                </a:rPr>
                <a:t>with the tolerance of ~</a:t>
              </a:r>
              <a:r>
                <a:rPr kumimoji="0" lang="en-US" altLang="zh-CN" sz="1600" b="1" i="0" u="none" strike="noStrike" kern="1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rPr>
                <a:t>2mm.</a:t>
              </a:r>
              <a:endParaRPr kumimoji="0" lang="zh-CN" altLang="en-US" sz="1600" b="1" i="0" u="none" strike="noStrike" kern="1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11" name="文本框 126">
            <a:extLst>
              <a:ext uri="{FF2B5EF4-FFF2-40B4-BE49-F238E27FC236}">
                <a16:creationId xmlns:a16="http://schemas.microsoft.com/office/drawing/2014/main" id="{DF014763-D1E3-4115-9295-3915EDA712A5}"/>
              </a:ext>
            </a:extLst>
          </p:cNvPr>
          <p:cNvSpPr txBox="1"/>
          <p:nvPr/>
        </p:nvSpPr>
        <p:spPr>
          <a:xfrm>
            <a:off x="467360" y="6166161"/>
            <a:ext cx="1125728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rPr>
              <a:t>The positioning of the extraction elements is important.</a:t>
            </a:r>
            <a:endParaRPr kumimoji="0" lang="zh-CN" altLang="en-US" sz="28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endParaRPr>
          </a:p>
        </p:txBody>
      </p:sp>
      <p:sp>
        <p:nvSpPr>
          <p:cNvPr id="22" name="文本框 222">
            <a:extLst>
              <a:ext uri="{FF2B5EF4-FFF2-40B4-BE49-F238E27FC236}">
                <a16:creationId xmlns:a16="http://schemas.microsoft.com/office/drawing/2014/main" id="{28BB00ED-D61A-08CF-7D4A-428FE1FC1C35}"/>
              </a:ext>
            </a:extLst>
          </p:cNvPr>
          <p:cNvSpPr txBox="1"/>
          <p:nvPr/>
        </p:nvSpPr>
        <p:spPr>
          <a:xfrm>
            <a:off x="5723303" y="1850597"/>
            <a:ext cx="5803362" cy="658257"/>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1600" b="1" i="0" u="none" strike="noStrike" kern="1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ea"/>
                <a:sym typeface="+mn-lt"/>
              </a:rPr>
              <a:t>The trajectory of the last turn</a:t>
            </a:r>
            <a:r>
              <a:rPr kumimoji="0" lang="en-US" altLang="zh-CN" sz="1600" b="1" i="0" u="none" strike="noStrike" kern="100" cap="none" spc="0" normalizeH="0" baseline="0" noProof="0" dirty="0">
                <a:ln>
                  <a:noFill/>
                </a:ln>
                <a:solidFill>
                  <a:srgbClr val="CE1916"/>
                </a:solidFill>
                <a:effectLst/>
                <a:uLnTx/>
                <a:uFillTx/>
                <a:latin typeface="微软雅黑" panose="020B0503020204020204" pitchFamily="34" charset="-122"/>
                <a:ea typeface="微软雅黑" panose="020B0503020204020204" pitchFamily="34" charset="-122"/>
                <a:cs typeface="+mn-ea"/>
                <a:sym typeface="+mn-lt"/>
              </a:rPr>
              <a:t> is inside the tailboard before ESD2, and outside the tailboard after ESD2.</a:t>
            </a:r>
            <a:endParaRPr kumimoji="0" lang="zh-CN" altLang="en-US" sz="1600" b="1" i="0" u="none" strike="noStrike" kern="100" cap="none" spc="0" normalizeH="0" baseline="0" noProof="0" dirty="0">
              <a:ln>
                <a:noFill/>
              </a:ln>
              <a:solidFill>
                <a:srgbClr val="164E8C"/>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21" name="图片 20" descr="图示, 雷达图&#10;&#10;描述已自动生成">
            <a:extLst>
              <a:ext uri="{FF2B5EF4-FFF2-40B4-BE49-F238E27FC236}">
                <a16:creationId xmlns:a16="http://schemas.microsoft.com/office/drawing/2014/main" id="{B5D660F4-E756-71E2-9FCB-01A19A3101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7670" y="3094795"/>
            <a:ext cx="5082619" cy="2720232"/>
          </a:xfrm>
          <a:prstGeom prst="rect">
            <a:avLst/>
          </a:prstGeom>
        </p:spPr>
      </p:pic>
      <p:pic>
        <p:nvPicPr>
          <p:cNvPr id="24" name="图片 23" descr="图示&#10;&#10;描述已自动生成">
            <a:extLst>
              <a:ext uri="{FF2B5EF4-FFF2-40B4-BE49-F238E27FC236}">
                <a16:creationId xmlns:a16="http://schemas.microsoft.com/office/drawing/2014/main" id="{BFDF0D91-3313-FCA8-861A-ABF2A9881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8020" y="2487860"/>
            <a:ext cx="2566620" cy="1656301"/>
          </a:xfrm>
          <a:prstGeom prst="rect">
            <a:avLst/>
          </a:prstGeom>
        </p:spPr>
      </p:pic>
      <p:cxnSp>
        <p:nvCxnSpPr>
          <p:cNvPr id="25" name="直接箭头连接符 24">
            <a:extLst>
              <a:ext uri="{FF2B5EF4-FFF2-40B4-BE49-F238E27FC236}">
                <a16:creationId xmlns:a16="http://schemas.microsoft.com/office/drawing/2014/main" id="{0A8F36B4-83BA-AEDB-C11B-E092CC4CF7AC}"/>
              </a:ext>
            </a:extLst>
          </p:cNvPr>
          <p:cNvCxnSpPr>
            <a:cxnSpLocks/>
          </p:cNvCxnSpPr>
          <p:nvPr/>
        </p:nvCxnSpPr>
        <p:spPr>
          <a:xfrm flipV="1">
            <a:off x="8785412" y="2968558"/>
            <a:ext cx="1381929" cy="1043035"/>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pic>
        <p:nvPicPr>
          <p:cNvPr id="29" name="图片 28" descr="图片包含 图示&#10;&#10;描述已自动生成">
            <a:extLst>
              <a:ext uri="{FF2B5EF4-FFF2-40B4-BE49-F238E27FC236}">
                <a16:creationId xmlns:a16="http://schemas.microsoft.com/office/drawing/2014/main" id="{8E70EE49-E24E-F242-4FBB-468FE5A0C6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1601" y="4158726"/>
            <a:ext cx="2566620" cy="1656301"/>
          </a:xfrm>
          <a:prstGeom prst="rect">
            <a:avLst/>
          </a:prstGeom>
        </p:spPr>
      </p:pic>
      <p:cxnSp>
        <p:nvCxnSpPr>
          <p:cNvPr id="30" name="直接箭头连接符 29">
            <a:extLst>
              <a:ext uri="{FF2B5EF4-FFF2-40B4-BE49-F238E27FC236}">
                <a16:creationId xmlns:a16="http://schemas.microsoft.com/office/drawing/2014/main" id="{A595616D-3EDF-B403-EBF6-3FE088B12652}"/>
              </a:ext>
            </a:extLst>
          </p:cNvPr>
          <p:cNvCxnSpPr>
            <a:cxnSpLocks/>
          </p:cNvCxnSpPr>
          <p:nvPr/>
        </p:nvCxnSpPr>
        <p:spPr>
          <a:xfrm>
            <a:off x="8785412" y="5058717"/>
            <a:ext cx="1676400" cy="96733"/>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 name="文本框 123">
            <a:extLst>
              <a:ext uri="{FF2B5EF4-FFF2-40B4-BE49-F238E27FC236}">
                <a16:creationId xmlns:a16="http://schemas.microsoft.com/office/drawing/2014/main" id="{9D78B28E-986A-420F-2E08-7A769737F757}"/>
              </a:ext>
            </a:extLst>
          </p:cNvPr>
          <p:cNvSpPr txBox="1"/>
          <p:nvPr/>
        </p:nvSpPr>
        <p:spPr>
          <a:xfrm>
            <a:off x="1" y="92184"/>
            <a:ext cx="12192000" cy="53328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Commissioning of CYCIAE-230-extraction elements alignments</a:t>
            </a:r>
            <a:endParaRPr kumimoji="0" lang="zh-CN" altLang="en-US" sz="2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pic>
        <p:nvPicPr>
          <p:cNvPr id="5" name="图片 4" descr="图表, 直方图&#10;&#10;描述已自动生成">
            <a:extLst>
              <a:ext uri="{FF2B5EF4-FFF2-40B4-BE49-F238E27FC236}">
                <a16:creationId xmlns:a16="http://schemas.microsoft.com/office/drawing/2014/main" id="{EE0951E3-012D-162C-5F47-9178AB1B1BF5}"/>
              </a:ext>
            </a:extLst>
          </p:cNvPr>
          <p:cNvPicPr>
            <a:picLocks noChangeAspect="1"/>
          </p:cNvPicPr>
          <p:nvPr/>
        </p:nvPicPr>
        <p:blipFill rotWithShape="1">
          <a:blip r:embed="rId5">
            <a:extLst>
              <a:ext uri="{28A0092B-C50C-407E-A947-70E740481C1C}">
                <a14:useLocalDpi xmlns:a14="http://schemas.microsoft.com/office/drawing/2010/main" val="0"/>
              </a:ext>
            </a:extLst>
          </a:blip>
          <a:srcRect l="8971" t="4465" r="8382" b="3024"/>
          <a:stretch/>
        </p:blipFill>
        <p:spPr>
          <a:xfrm>
            <a:off x="381880" y="2770094"/>
            <a:ext cx="5073032" cy="3269830"/>
          </a:xfrm>
          <a:prstGeom prst="rect">
            <a:avLst/>
          </a:prstGeom>
        </p:spPr>
      </p:pic>
    </p:spTree>
    <p:extLst>
      <p:ext uri="{BB962C8B-B14F-4D97-AF65-F5344CB8AC3E}">
        <p14:creationId xmlns:p14="http://schemas.microsoft.com/office/powerpoint/2010/main" val="2873669452"/>
      </p:ext>
    </p:extLst>
  </p:cSld>
  <p:clrMapOvr>
    <a:masterClrMapping/>
  </p:clrMapOvr>
  <mc:AlternateContent xmlns:mc="http://schemas.openxmlformats.org/markup-compatibility/2006" xmlns:p14="http://schemas.microsoft.com/office/powerpoint/2010/main">
    <mc:Choice Requires="p14">
      <p:transition spd="slow" p14:dur="2000" advTm="33516"/>
    </mc:Choice>
    <mc:Fallback xmlns="">
      <p:transition spd="slow" advTm="3351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9E550EF-60F5-4A3E-8744-60518821768B}"/>
              </a:ext>
            </a:extLst>
          </p:cNvPr>
          <p:cNvGrpSpPr/>
          <p:nvPr/>
        </p:nvGrpSpPr>
        <p:grpSpPr>
          <a:xfrm>
            <a:off x="-134470" y="1179513"/>
            <a:ext cx="12326470" cy="4986648"/>
            <a:chOff x="320003" y="1431612"/>
            <a:chExt cx="3928694" cy="4500476"/>
          </a:xfrm>
        </p:grpSpPr>
        <p:sp>
          <p:nvSpPr>
            <p:cNvPr id="6" name="矩形 5">
              <a:extLst>
                <a:ext uri="{FF2B5EF4-FFF2-40B4-BE49-F238E27FC236}">
                  <a16:creationId xmlns:a16="http://schemas.microsoft.com/office/drawing/2014/main" id="{2A60B0AF-8591-412A-A00A-E625815B8ED2}"/>
                </a:ext>
              </a:extLst>
            </p:cNvPr>
            <p:cNvSpPr/>
            <p:nvPr/>
          </p:nvSpPr>
          <p:spPr>
            <a:xfrm>
              <a:off x="479423" y="1431612"/>
              <a:ext cx="3609851" cy="4500476"/>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220">
              <a:extLst>
                <a:ext uri="{FF2B5EF4-FFF2-40B4-BE49-F238E27FC236}">
                  <a16:creationId xmlns:a16="http://schemas.microsoft.com/office/drawing/2014/main" id="{20EF6116-1F22-4DFB-B9C9-08F40B8BA8F3}"/>
                </a:ext>
              </a:extLst>
            </p:cNvPr>
            <p:cNvSpPr/>
            <p:nvPr/>
          </p:nvSpPr>
          <p:spPr>
            <a:xfrm>
              <a:off x="479425" y="1431612"/>
              <a:ext cx="3609849" cy="55311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ea"/>
              </a:endParaRPr>
            </a:p>
          </p:txBody>
        </p:sp>
        <p:sp>
          <p:nvSpPr>
            <p:cNvPr id="8" name="文本框 221">
              <a:extLst>
                <a:ext uri="{FF2B5EF4-FFF2-40B4-BE49-F238E27FC236}">
                  <a16:creationId xmlns:a16="http://schemas.microsoft.com/office/drawing/2014/main" id="{EA9F7DF4-874F-4FDF-9BB7-70BB58EB31F1}"/>
                </a:ext>
              </a:extLst>
            </p:cNvPr>
            <p:cNvSpPr txBox="1"/>
            <p:nvPr/>
          </p:nvSpPr>
          <p:spPr>
            <a:xfrm>
              <a:off x="320003" y="1454139"/>
              <a:ext cx="3928694" cy="4166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Arial"/>
                  <a:ea typeface="微软雅黑"/>
                  <a:cs typeface="+mn-ea"/>
                  <a:sym typeface="+mn-lt"/>
                </a:rPr>
                <a:t>Newly developed diagnostics for extraction elements alignments</a:t>
              </a:r>
              <a:endParaRPr kumimoji="0" lang="zh-CN" altLang="en-US" sz="24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sp>
          <p:nvSpPr>
            <p:cNvPr id="9" name="文本框 222">
              <a:extLst>
                <a:ext uri="{FF2B5EF4-FFF2-40B4-BE49-F238E27FC236}">
                  <a16:creationId xmlns:a16="http://schemas.microsoft.com/office/drawing/2014/main" id="{D85496E8-5FDC-45CF-BEF4-D60173D03C61}"/>
                </a:ext>
              </a:extLst>
            </p:cNvPr>
            <p:cNvSpPr txBox="1"/>
            <p:nvPr/>
          </p:nvSpPr>
          <p:spPr>
            <a:xfrm>
              <a:off x="511818" y="2177741"/>
              <a:ext cx="1589633" cy="594080"/>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b="1" kern="100" dirty="0">
                  <a:solidFill>
                    <a:srgbClr val="0070C0"/>
                  </a:solidFill>
                  <a:latin typeface="微软雅黑" panose="020B0503020204020204" pitchFamily="34" charset="-122"/>
                  <a:ea typeface="微软雅黑" panose="020B0503020204020204" pitchFamily="34" charset="-122"/>
                  <a:cs typeface="+mn-ea"/>
                  <a:sym typeface="+mn-lt"/>
                </a:rPr>
                <a:t>Probe with radial fingers used for the commissioning of ESDs.</a:t>
              </a:r>
              <a:endParaRPr kumimoji="0" lang="zh-CN" altLang="en-US" sz="1600" b="1" i="0" u="none" strike="noStrike" kern="1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11" name="文本框 126">
            <a:extLst>
              <a:ext uri="{FF2B5EF4-FFF2-40B4-BE49-F238E27FC236}">
                <a16:creationId xmlns:a16="http://schemas.microsoft.com/office/drawing/2014/main" id="{DF014763-D1E3-4115-9295-3915EDA712A5}"/>
              </a:ext>
            </a:extLst>
          </p:cNvPr>
          <p:cNvSpPr txBox="1"/>
          <p:nvPr/>
        </p:nvSpPr>
        <p:spPr>
          <a:xfrm>
            <a:off x="467360" y="6166161"/>
            <a:ext cx="1125728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rPr>
              <a:t>The positioning of the extraction elements is important.</a:t>
            </a:r>
            <a:endParaRPr kumimoji="0" lang="zh-CN" altLang="en-US" sz="28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endParaRPr>
          </a:p>
        </p:txBody>
      </p:sp>
      <p:sp>
        <p:nvSpPr>
          <p:cNvPr id="2" name="文本框 123">
            <a:extLst>
              <a:ext uri="{FF2B5EF4-FFF2-40B4-BE49-F238E27FC236}">
                <a16:creationId xmlns:a16="http://schemas.microsoft.com/office/drawing/2014/main" id="{9D78B28E-986A-420F-2E08-7A769737F757}"/>
              </a:ext>
            </a:extLst>
          </p:cNvPr>
          <p:cNvSpPr txBox="1"/>
          <p:nvPr/>
        </p:nvSpPr>
        <p:spPr>
          <a:xfrm>
            <a:off x="1" y="92184"/>
            <a:ext cx="12192000" cy="53328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Commissioning of CYCIAE-230-extraction elements alignments</a:t>
            </a:r>
            <a:endParaRPr kumimoji="0" lang="zh-CN" altLang="en-US" sz="2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pic>
        <p:nvPicPr>
          <p:cNvPr id="10" name="图片 9" descr="图片包含 室内, 橱柜, 厨房, 烤箱&#10;&#10;描述已自动生成">
            <a:extLst>
              <a:ext uri="{FF2B5EF4-FFF2-40B4-BE49-F238E27FC236}">
                <a16:creationId xmlns:a16="http://schemas.microsoft.com/office/drawing/2014/main" id="{7C8EF47D-EB67-EEB7-F550-7DD90B4212A4}"/>
              </a:ext>
            </a:extLst>
          </p:cNvPr>
          <p:cNvPicPr>
            <a:picLocks noChangeAspect="1"/>
          </p:cNvPicPr>
          <p:nvPr/>
        </p:nvPicPr>
        <p:blipFill rotWithShape="1">
          <a:blip r:embed="rId2">
            <a:extLst>
              <a:ext uri="{28A0092B-C50C-407E-A947-70E740481C1C}">
                <a14:useLocalDpi xmlns:a14="http://schemas.microsoft.com/office/drawing/2010/main" val="0"/>
              </a:ext>
            </a:extLst>
          </a:blip>
          <a:srcRect l="39996" t="18343" b="36079"/>
          <a:stretch/>
        </p:blipFill>
        <p:spPr>
          <a:xfrm>
            <a:off x="6096000" y="2914205"/>
            <a:ext cx="5484614" cy="3125720"/>
          </a:xfrm>
          <a:prstGeom prst="rect">
            <a:avLst/>
          </a:prstGeom>
        </p:spPr>
      </p:pic>
      <p:pic>
        <p:nvPicPr>
          <p:cNvPr id="13" name="图片 12" descr="桌子上摆放着黑色的机器&#10;&#10;低可信度描述已自动生成">
            <a:extLst>
              <a:ext uri="{FF2B5EF4-FFF2-40B4-BE49-F238E27FC236}">
                <a16:creationId xmlns:a16="http://schemas.microsoft.com/office/drawing/2014/main" id="{FC5CDBD5-E797-3C1B-2318-7C2E50F27FC7}"/>
              </a:ext>
            </a:extLst>
          </p:cNvPr>
          <p:cNvPicPr>
            <a:picLocks noChangeAspect="1"/>
          </p:cNvPicPr>
          <p:nvPr/>
        </p:nvPicPr>
        <p:blipFill rotWithShape="1">
          <a:blip r:embed="rId3">
            <a:extLst>
              <a:ext uri="{28A0092B-C50C-407E-A947-70E740481C1C}">
                <a14:useLocalDpi xmlns:a14="http://schemas.microsoft.com/office/drawing/2010/main" val="0"/>
              </a:ext>
            </a:extLst>
          </a:blip>
          <a:srcRect l="18026" t="15425" r="17831" b="28628"/>
          <a:stretch/>
        </p:blipFill>
        <p:spPr>
          <a:xfrm>
            <a:off x="500198" y="2914204"/>
            <a:ext cx="4776217" cy="3125720"/>
          </a:xfrm>
          <a:prstGeom prst="rect">
            <a:avLst/>
          </a:prstGeom>
        </p:spPr>
      </p:pic>
      <p:sp>
        <p:nvSpPr>
          <p:cNvPr id="14" name="文本框 222">
            <a:extLst>
              <a:ext uri="{FF2B5EF4-FFF2-40B4-BE49-F238E27FC236}">
                <a16:creationId xmlns:a16="http://schemas.microsoft.com/office/drawing/2014/main" id="{DF8BB5BF-4442-28EF-947B-4E6FFACC20A6}"/>
              </a:ext>
            </a:extLst>
          </p:cNvPr>
          <p:cNvSpPr txBox="1"/>
          <p:nvPr/>
        </p:nvSpPr>
        <p:spPr>
          <a:xfrm>
            <a:off x="6096000" y="2061856"/>
            <a:ext cx="5387788" cy="362792"/>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US" altLang="zh-CN" sz="1600" b="1" kern="100" dirty="0">
                <a:solidFill>
                  <a:srgbClr val="0070C0"/>
                </a:solidFill>
                <a:latin typeface="微软雅黑" panose="020B0503020204020204" pitchFamily="34" charset="-122"/>
                <a:ea typeface="微软雅黑" panose="020B0503020204020204" pitchFamily="34" charset="-122"/>
                <a:cs typeface="+mn-ea"/>
                <a:sym typeface="+mn-lt"/>
              </a:rPr>
              <a:t>Self shielded probe for the commissioning of MCs.</a:t>
            </a:r>
            <a:endParaRPr kumimoji="0" lang="zh-CN" altLang="en-US" sz="1600" b="1" i="0" u="none" strike="noStrike" kern="1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endParaRPr>
          </a:p>
        </p:txBody>
      </p:sp>
    </p:spTree>
    <p:extLst>
      <p:ext uri="{BB962C8B-B14F-4D97-AF65-F5344CB8AC3E}">
        <p14:creationId xmlns:p14="http://schemas.microsoft.com/office/powerpoint/2010/main" val="377400075"/>
      </p:ext>
    </p:extLst>
  </p:cSld>
  <p:clrMapOvr>
    <a:masterClrMapping/>
  </p:clrMapOvr>
  <mc:AlternateContent xmlns:mc="http://schemas.openxmlformats.org/markup-compatibility/2006" xmlns:p14="http://schemas.microsoft.com/office/powerpoint/2010/main">
    <mc:Choice Requires="p14">
      <p:transition spd="slow" p14:dur="2000" advTm="33516"/>
    </mc:Choice>
    <mc:Fallback xmlns="">
      <p:transition spd="slow" advTm="3351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CD88EAF-5719-AAF4-3377-9AC224124D2F}"/>
              </a:ext>
            </a:extLst>
          </p:cNvPr>
          <p:cNvGrpSpPr/>
          <p:nvPr/>
        </p:nvGrpSpPr>
        <p:grpSpPr>
          <a:xfrm>
            <a:off x="127881" y="33136"/>
            <a:ext cx="11991382" cy="769441"/>
            <a:chOff x="381881" y="33136"/>
            <a:chExt cx="11991382" cy="769441"/>
          </a:xfrm>
        </p:grpSpPr>
        <p:sp>
          <p:nvSpPr>
            <p:cNvPr id="3" name="文本框 59">
              <a:extLst>
                <a:ext uri="{FF2B5EF4-FFF2-40B4-BE49-F238E27FC236}">
                  <a16:creationId xmlns:a16="http://schemas.microsoft.com/office/drawing/2014/main" id="{5E14FDD6-7DDC-BF82-22C6-12495E666F7A}"/>
                </a:ext>
              </a:extLst>
            </p:cNvPr>
            <p:cNvSpPr txBox="1"/>
            <p:nvPr/>
          </p:nvSpPr>
          <p:spPr>
            <a:xfrm>
              <a:off x="1745413" y="33136"/>
              <a:ext cx="1062785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200" b="1" i="0" u="none" strike="noStrike" kern="100" cap="none" spc="0" normalizeH="0" baseline="0" noProof="0" dirty="0">
                  <a:ln>
                    <a:noFill/>
                  </a:ln>
                  <a:solidFill>
                    <a:srgbClr val="FFFF00"/>
                  </a:solidFill>
                  <a:effectLst/>
                  <a:uLnTx/>
                  <a:uFillTx/>
                  <a:latin typeface="Arial"/>
                  <a:ea typeface="微软雅黑"/>
                  <a:cs typeface="+mn-ea"/>
                  <a:sym typeface="+mn-lt"/>
                </a:rPr>
                <a:t>提出双功率源“推</a:t>
              </a:r>
              <a:r>
                <a:rPr kumimoji="0" lang="en-US" altLang="zh-CN" sz="2200" b="1" i="0" u="none" strike="noStrike" kern="100" cap="none" spc="0" normalizeH="0" baseline="0" noProof="0" dirty="0">
                  <a:ln>
                    <a:noFill/>
                  </a:ln>
                  <a:solidFill>
                    <a:srgbClr val="FFFF00"/>
                  </a:solidFill>
                  <a:effectLst/>
                  <a:uLnTx/>
                  <a:uFillTx/>
                  <a:latin typeface="Arial"/>
                  <a:ea typeface="微软雅黑"/>
                  <a:cs typeface="+mn-ea"/>
                  <a:sym typeface="+mn-lt"/>
                </a:rPr>
                <a:t>-</a:t>
              </a:r>
              <a:r>
                <a:rPr kumimoji="0" lang="zh-CN" altLang="en-US" sz="2200" b="1" i="0" u="none" strike="noStrike" kern="100" cap="none" spc="0" normalizeH="0" baseline="0" noProof="0" dirty="0">
                  <a:ln>
                    <a:noFill/>
                  </a:ln>
                  <a:solidFill>
                    <a:srgbClr val="FFFF00"/>
                  </a:solidFill>
                  <a:effectLst/>
                  <a:uLnTx/>
                  <a:uFillTx/>
                  <a:latin typeface="Arial"/>
                  <a:ea typeface="微软雅黑"/>
                  <a:cs typeface="+mn-ea"/>
                  <a:sym typeface="+mn-lt"/>
                </a:rPr>
                <a:t>拉”四谐振腔加速新方法、攻克高精度调变强磁场分布等技术难题</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200" b="1" i="0" u="none" strike="noStrike" kern="100" cap="none" spc="0" normalizeH="0" baseline="0" noProof="0" dirty="0">
                  <a:ln>
                    <a:noFill/>
                  </a:ln>
                  <a:solidFill>
                    <a:prstClr val="white"/>
                  </a:solidFill>
                  <a:effectLst/>
                  <a:uLnTx/>
                  <a:uFillTx/>
                  <a:latin typeface="Arial"/>
                  <a:ea typeface="微软雅黑"/>
                  <a:cs typeface="+mn-ea"/>
                  <a:sym typeface="+mn-lt"/>
                </a:rPr>
                <a:t>建成我国首台超导回旋加速器（</a:t>
              </a:r>
              <a:r>
                <a:rPr kumimoji="0" lang="en-US" altLang="zh-CN" sz="2200" b="1" i="0" u="none" strike="noStrike" kern="100" cap="none" spc="0" normalizeH="0" baseline="0" noProof="0" dirty="0">
                  <a:ln>
                    <a:noFill/>
                  </a:ln>
                  <a:solidFill>
                    <a:prstClr val="white"/>
                  </a:solidFill>
                  <a:effectLst/>
                  <a:uLnTx/>
                  <a:uFillTx/>
                  <a:latin typeface="Arial"/>
                  <a:ea typeface="微软雅黑"/>
                  <a:cs typeface="+mn-ea"/>
                  <a:sym typeface="+mn-lt"/>
                </a:rPr>
                <a:t>230MeV)</a:t>
              </a:r>
              <a:endParaRPr kumimoji="0" lang="zh-CN" altLang="en-US" sz="2200" b="1" i="0" u="none" strike="noStrike" kern="100" cap="none" spc="0" normalizeH="0" baseline="0" noProof="0" dirty="0">
                <a:ln>
                  <a:noFill/>
                </a:ln>
                <a:solidFill>
                  <a:prstClr val="white"/>
                </a:solidFill>
                <a:effectLst/>
                <a:uLnTx/>
                <a:uFillTx/>
                <a:latin typeface="Arial"/>
                <a:ea typeface="微软雅黑"/>
                <a:cs typeface="+mn-ea"/>
                <a:sym typeface="+mn-lt"/>
              </a:endParaRPr>
            </a:p>
          </p:txBody>
        </p:sp>
        <p:sp>
          <p:nvSpPr>
            <p:cNvPr id="4" name="文本框 64">
              <a:extLst>
                <a:ext uri="{FF2B5EF4-FFF2-40B4-BE49-F238E27FC236}">
                  <a16:creationId xmlns:a16="http://schemas.microsoft.com/office/drawing/2014/main" id="{CE365017-889B-9E7E-BC0E-7A59D0642CBD}"/>
                </a:ext>
              </a:extLst>
            </p:cNvPr>
            <p:cNvSpPr txBox="1"/>
            <p:nvPr/>
          </p:nvSpPr>
          <p:spPr>
            <a:xfrm>
              <a:off x="381881" y="92184"/>
              <a:ext cx="1263297" cy="596253"/>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1</a:t>
              </a:r>
              <a:endParaRPr kumimoji="0" lang="zh-CN" altLang="en-US"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cxnSp>
          <p:nvCxnSpPr>
            <p:cNvPr id="5" name="直接连接符 4">
              <a:extLst>
                <a:ext uri="{FF2B5EF4-FFF2-40B4-BE49-F238E27FC236}">
                  <a16:creationId xmlns:a16="http://schemas.microsoft.com/office/drawing/2014/main" id="{5A6CD924-65E1-90C2-BE26-F7F851C725E3}"/>
                </a:ext>
              </a:extLst>
            </p:cNvPr>
            <p:cNvCxnSpPr>
              <a:cxnSpLocks/>
            </p:cNvCxnSpPr>
            <p:nvPr/>
          </p:nvCxnSpPr>
          <p:spPr>
            <a:xfrm>
              <a:off x="1531204" y="114300"/>
              <a:ext cx="0" cy="540574"/>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7" name="图片 6">
            <a:extLst>
              <a:ext uri="{FF2B5EF4-FFF2-40B4-BE49-F238E27FC236}">
                <a16:creationId xmlns:a16="http://schemas.microsoft.com/office/drawing/2014/main" id="{43CE3392-AE39-B6D9-AEF9-013F18F3931D}"/>
              </a:ext>
            </a:extLst>
          </p:cNvPr>
          <p:cNvPicPr>
            <a:picLocks noChangeAspect="1"/>
          </p:cNvPicPr>
          <p:nvPr/>
        </p:nvPicPr>
        <p:blipFill rotWithShape="1">
          <a:blip r:embed="rId2"/>
          <a:srcRect r="11410"/>
          <a:stretch/>
        </p:blipFill>
        <p:spPr>
          <a:xfrm>
            <a:off x="-705220" y="860504"/>
            <a:ext cx="9651996" cy="5831092"/>
          </a:xfrm>
          <a:prstGeom prst="rect">
            <a:avLst/>
          </a:prstGeom>
        </p:spPr>
      </p:pic>
      <p:pic>
        <p:nvPicPr>
          <p:cNvPr id="13" name="图片 12">
            <a:extLst>
              <a:ext uri="{FF2B5EF4-FFF2-40B4-BE49-F238E27FC236}">
                <a16:creationId xmlns:a16="http://schemas.microsoft.com/office/drawing/2014/main" id="{EA4ECD58-3C73-203A-A80D-330A569F0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Lst>
          </a:blip>
          <a:srcRect r="16370" b="23063"/>
          <a:stretch/>
        </p:blipFill>
        <p:spPr>
          <a:xfrm rot="5400000">
            <a:off x="9066094" y="3732096"/>
            <a:ext cx="2137852" cy="4113958"/>
          </a:xfrm>
          <a:prstGeom prst="rect">
            <a:avLst/>
          </a:prstGeom>
        </p:spPr>
      </p:pic>
      <p:pic>
        <p:nvPicPr>
          <p:cNvPr id="15" name="图片 14">
            <a:extLst>
              <a:ext uri="{FF2B5EF4-FFF2-40B4-BE49-F238E27FC236}">
                <a16:creationId xmlns:a16="http://schemas.microsoft.com/office/drawing/2014/main" id="{56D6499C-2425-D6B4-78AA-9606241E4AA3}"/>
              </a:ext>
            </a:extLst>
          </p:cNvPr>
          <p:cNvPicPr>
            <a:picLocks noChangeAspect="1"/>
          </p:cNvPicPr>
          <p:nvPr/>
        </p:nvPicPr>
        <p:blipFill>
          <a:blip r:embed="rId5"/>
          <a:stretch>
            <a:fillRect/>
          </a:stretch>
        </p:blipFill>
        <p:spPr>
          <a:xfrm>
            <a:off x="88935" y="4569176"/>
            <a:ext cx="1691766" cy="2255688"/>
          </a:xfrm>
          <a:prstGeom prst="rect">
            <a:avLst/>
          </a:prstGeom>
        </p:spPr>
      </p:pic>
      <p:pic>
        <p:nvPicPr>
          <p:cNvPr id="17" name="图片 16">
            <a:extLst>
              <a:ext uri="{FF2B5EF4-FFF2-40B4-BE49-F238E27FC236}">
                <a16:creationId xmlns:a16="http://schemas.microsoft.com/office/drawing/2014/main" id="{5F85FD45-57B6-1867-7DE3-1EFAE0723B06}"/>
              </a:ext>
            </a:extLst>
          </p:cNvPr>
          <p:cNvPicPr>
            <a:picLocks noChangeAspect="1"/>
          </p:cNvPicPr>
          <p:nvPr/>
        </p:nvPicPr>
        <p:blipFill>
          <a:blip r:embed="rId6"/>
          <a:stretch>
            <a:fillRect/>
          </a:stretch>
        </p:blipFill>
        <p:spPr>
          <a:xfrm>
            <a:off x="1831221" y="4564124"/>
            <a:ext cx="4731241" cy="2261866"/>
          </a:xfrm>
          <a:prstGeom prst="rect">
            <a:avLst/>
          </a:prstGeom>
        </p:spPr>
      </p:pic>
      <p:pic>
        <p:nvPicPr>
          <p:cNvPr id="11" name="图片 10">
            <a:extLst>
              <a:ext uri="{FF2B5EF4-FFF2-40B4-BE49-F238E27FC236}">
                <a16:creationId xmlns:a16="http://schemas.microsoft.com/office/drawing/2014/main" id="{77485700-E759-6AFA-BDA6-B5016C95AD46}"/>
              </a:ext>
            </a:extLst>
          </p:cNvPr>
          <p:cNvPicPr>
            <a:picLocks noChangeAspect="1"/>
          </p:cNvPicPr>
          <p:nvPr/>
        </p:nvPicPr>
        <p:blipFill rotWithShape="1">
          <a:blip r:embed="rId7"/>
          <a:srcRect l="7829" t="21042" r="18127" b="15911"/>
          <a:stretch/>
        </p:blipFill>
        <p:spPr>
          <a:xfrm rot="10800000">
            <a:off x="8078040" y="2610895"/>
            <a:ext cx="4023561" cy="2099151"/>
          </a:xfrm>
          <a:prstGeom prst="rect">
            <a:avLst/>
          </a:prstGeom>
        </p:spPr>
      </p:pic>
    </p:spTree>
    <p:extLst>
      <p:ext uri="{BB962C8B-B14F-4D97-AF65-F5344CB8AC3E}">
        <p14:creationId xmlns:p14="http://schemas.microsoft.com/office/powerpoint/2010/main" val="1512281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9E550EF-60F5-4A3E-8744-60518821768B}"/>
              </a:ext>
            </a:extLst>
          </p:cNvPr>
          <p:cNvGrpSpPr/>
          <p:nvPr/>
        </p:nvGrpSpPr>
        <p:grpSpPr>
          <a:xfrm>
            <a:off x="-489527" y="820927"/>
            <a:ext cx="13198763" cy="4986648"/>
            <a:chOff x="320003" y="1431612"/>
            <a:chExt cx="3928694" cy="4500476"/>
          </a:xfrm>
        </p:grpSpPr>
        <p:sp>
          <p:nvSpPr>
            <p:cNvPr id="6" name="矩形 5">
              <a:extLst>
                <a:ext uri="{FF2B5EF4-FFF2-40B4-BE49-F238E27FC236}">
                  <a16:creationId xmlns:a16="http://schemas.microsoft.com/office/drawing/2014/main" id="{2A60B0AF-8591-412A-A00A-E625815B8ED2}"/>
                </a:ext>
              </a:extLst>
            </p:cNvPr>
            <p:cNvSpPr/>
            <p:nvPr/>
          </p:nvSpPr>
          <p:spPr>
            <a:xfrm>
              <a:off x="479423" y="1431612"/>
              <a:ext cx="3609851" cy="4500476"/>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7" name="任意多边形: 形状 220">
              <a:extLst>
                <a:ext uri="{FF2B5EF4-FFF2-40B4-BE49-F238E27FC236}">
                  <a16:creationId xmlns:a16="http://schemas.microsoft.com/office/drawing/2014/main" id="{20EF6116-1F22-4DFB-B9C9-08F40B8BA8F3}"/>
                </a:ext>
              </a:extLst>
            </p:cNvPr>
            <p:cNvSpPr/>
            <p:nvPr/>
          </p:nvSpPr>
          <p:spPr>
            <a:xfrm>
              <a:off x="479425" y="1431612"/>
              <a:ext cx="3609849" cy="55311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ea"/>
              </a:endParaRPr>
            </a:p>
          </p:txBody>
        </p:sp>
        <p:sp>
          <p:nvSpPr>
            <p:cNvPr id="8" name="文本框 221">
              <a:extLst>
                <a:ext uri="{FF2B5EF4-FFF2-40B4-BE49-F238E27FC236}">
                  <a16:creationId xmlns:a16="http://schemas.microsoft.com/office/drawing/2014/main" id="{EA9F7DF4-874F-4FDF-9BB7-70BB58EB31F1}"/>
                </a:ext>
              </a:extLst>
            </p:cNvPr>
            <p:cNvSpPr txBox="1"/>
            <p:nvPr/>
          </p:nvSpPr>
          <p:spPr>
            <a:xfrm>
              <a:off x="320003" y="1454139"/>
              <a:ext cx="3928694" cy="41665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a:ea typeface="微软雅黑"/>
                  <a:cs typeface="+mn-ea"/>
                  <a:sym typeface="+mn-lt"/>
                </a:rPr>
                <a:t>Beam extraction test</a:t>
              </a:r>
              <a:endParaRPr kumimoji="0" lang="zh-CN" altLang="en-US" sz="24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grpSp>
      <p:sp>
        <p:nvSpPr>
          <p:cNvPr id="12" name="文本框 123">
            <a:extLst>
              <a:ext uri="{FF2B5EF4-FFF2-40B4-BE49-F238E27FC236}">
                <a16:creationId xmlns:a16="http://schemas.microsoft.com/office/drawing/2014/main" id="{A0CAE122-F007-4A79-8E90-7158403949B8}"/>
              </a:ext>
            </a:extLst>
          </p:cNvPr>
          <p:cNvSpPr txBox="1"/>
          <p:nvPr/>
        </p:nvSpPr>
        <p:spPr>
          <a:xfrm>
            <a:off x="381881" y="92184"/>
            <a:ext cx="11810109" cy="596253"/>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Commissioning of CYCIAE-230-Beam commissioning</a:t>
            </a:r>
            <a:endParaRPr kumimoji="0" lang="zh-CN" altLang="en-US" sz="32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sp>
        <p:nvSpPr>
          <p:cNvPr id="15" name="文本框 14">
            <a:extLst>
              <a:ext uri="{FF2B5EF4-FFF2-40B4-BE49-F238E27FC236}">
                <a16:creationId xmlns:a16="http://schemas.microsoft.com/office/drawing/2014/main" id="{F41D2B83-4831-EF85-FE8D-B76AD79F8DFF}"/>
              </a:ext>
            </a:extLst>
          </p:cNvPr>
          <p:cNvSpPr txBox="1"/>
          <p:nvPr/>
        </p:nvSpPr>
        <p:spPr>
          <a:xfrm>
            <a:off x="381880" y="5863386"/>
            <a:ext cx="12075458" cy="830997"/>
          </a:xfrm>
          <a:prstGeom prst="rect">
            <a:avLst/>
          </a:prstGeom>
          <a:noFill/>
        </p:spPr>
        <p:txBody>
          <a:bodyPr wrap="square">
            <a:spAutoFit/>
          </a:bodyPr>
          <a:lstStyle/>
          <a:p>
            <a:r>
              <a:rPr lang="en-US" altLang="zh-CN" sz="2400" b="1" dirty="0">
                <a:solidFill>
                  <a:srgbClr val="C00000"/>
                </a:solidFill>
                <a:effectLst/>
                <a:latin typeface="黑体" panose="02010609060101010101" pitchFamily="49" charset="-122"/>
                <a:ea typeface="黑体" panose="02010609060101010101" pitchFamily="49" charset="-122"/>
              </a:rPr>
              <a:t>The beam </a:t>
            </a:r>
            <a:r>
              <a:rPr lang="en-US" altLang="zh-CN" sz="2400" b="1" dirty="0">
                <a:solidFill>
                  <a:srgbClr val="C00000"/>
                </a:solidFill>
                <a:latin typeface="黑体" panose="02010609060101010101" pitchFamily="49" charset="-122"/>
                <a:ea typeface="黑体" panose="02010609060101010101" pitchFamily="49" charset="-122"/>
              </a:rPr>
              <a:t>on the copper target is over 50 </a:t>
            </a:r>
            <a:r>
              <a:rPr lang="en-US" altLang="zh-CN" sz="2400" b="1" dirty="0" err="1">
                <a:solidFill>
                  <a:srgbClr val="C00000"/>
                </a:solidFill>
                <a:latin typeface="黑体" panose="02010609060101010101" pitchFamily="49" charset="-122"/>
                <a:ea typeface="黑体" panose="02010609060101010101" pitchFamily="49" charset="-122"/>
              </a:rPr>
              <a:t>nA</a:t>
            </a:r>
            <a:r>
              <a:rPr lang="en-US" altLang="zh-CN" sz="2400" b="1" dirty="0">
                <a:solidFill>
                  <a:srgbClr val="C00000"/>
                </a:solidFill>
                <a:latin typeface="黑体" panose="02010609060101010101" pitchFamily="49" charset="-122"/>
                <a:ea typeface="黑体" panose="02010609060101010101" pitchFamily="49" charset="-122"/>
              </a:rPr>
              <a:t> @ energy of 241.6MeV~242.7MeV (estimated by extraction simulation).</a:t>
            </a:r>
            <a:endParaRPr lang="zh-CN" altLang="en-US" sz="2400" b="1" dirty="0">
              <a:solidFill>
                <a:srgbClr val="C00000"/>
              </a:solidFill>
              <a:latin typeface="黑体" panose="02010609060101010101" pitchFamily="49" charset="-122"/>
              <a:ea typeface="黑体" panose="02010609060101010101" pitchFamily="49" charset="-122"/>
            </a:endParaRPr>
          </a:p>
        </p:txBody>
      </p:sp>
      <p:pic>
        <p:nvPicPr>
          <p:cNvPr id="16" name="图片 15" descr="图示, 雷达图&#10;&#10;描述已自动生成">
            <a:extLst>
              <a:ext uri="{FF2B5EF4-FFF2-40B4-BE49-F238E27FC236}">
                <a16:creationId xmlns:a16="http://schemas.microsoft.com/office/drawing/2014/main" id="{E45FE96A-52EA-BDE4-9DDE-EBAA52498A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98" y="2759143"/>
            <a:ext cx="5082619" cy="2720232"/>
          </a:xfrm>
          <a:prstGeom prst="rect">
            <a:avLst/>
          </a:prstGeom>
        </p:spPr>
      </p:pic>
      <p:sp>
        <p:nvSpPr>
          <p:cNvPr id="2" name="文本框 222">
            <a:extLst>
              <a:ext uri="{FF2B5EF4-FFF2-40B4-BE49-F238E27FC236}">
                <a16:creationId xmlns:a16="http://schemas.microsoft.com/office/drawing/2014/main" id="{7ADFD98B-2F40-7971-E3E9-2F8E1A34D21F}"/>
              </a:ext>
            </a:extLst>
          </p:cNvPr>
          <p:cNvSpPr txBox="1"/>
          <p:nvPr/>
        </p:nvSpPr>
        <p:spPr>
          <a:xfrm>
            <a:off x="400691" y="1586478"/>
            <a:ext cx="11181709" cy="79970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2000" b="1" i="0" u="none" strike="noStrike" kern="1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ea"/>
                <a:sym typeface="+mn-lt"/>
              </a:rPr>
              <a:t>After </a:t>
            </a:r>
            <a:r>
              <a:rPr kumimoji="0" lang="en-US" altLang="zh-CN" sz="2000" b="1" i="0" u="none" strike="noStrike" kern="100" cap="none" spc="0" normalizeH="0" baseline="0" noProof="0" dirty="0">
                <a:ln>
                  <a:noFill/>
                </a:ln>
                <a:solidFill>
                  <a:srgbClr val="CE1916"/>
                </a:solidFill>
                <a:effectLst/>
                <a:uLnTx/>
                <a:uFillTx/>
                <a:latin typeface="微软雅黑" panose="020B0503020204020204" pitchFamily="34" charset="-122"/>
                <a:ea typeface="微软雅黑" panose="020B0503020204020204" pitchFamily="34" charset="-122"/>
                <a:cs typeface="+mn-ea"/>
                <a:sym typeface="+mn-lt"/>
              </a:rPr>
              <a:t>~700 turns, </a:t>
            </a:r>
            <a:r>
              <a:rPr kumimoji="0" lang="en-US" altLang="zh-CN" sz="2000" b="1" i="0" u="none" strike="noStrike" kern="100" cap="none" spc="0" normalizeH="0" baseline="0" noProof="0" dirty="0">
                <a:ln>
                  <a:noFill/>
                </a:ln>
                <a:solidFill>
                  <a:srgbClr val="0070C0"/>
                </a:solidFill>
                <a:effectLst/>
                <a:uLnTx/>
                <a:uFillTx/>
                <a:latin typeface="微软雅黑" panose="020B0503020204020204" pitchFamily="34" charset="-122"/>
                <a:ea typeface="微软雅黑" panose="020B0503020204020204" pitchFamily="34" charset="-122"/>
                <a:cs typeface="+mn-ea"/>
                <a:sym typeface="+mn-lt"/>
              </a:rPr>
              <a:t>the extracted beam has been measured at the end of the extraction port with a LIBERA current meter.  </a:t>
            </a:r>
            <a:endParaRPr kumimoji="0" lang="zh-CN" altLang="en-US" sz="2000" b="1" i="0" u="none" strike="noStrike" kern="1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ea"/>
              <a:sym typeface="+mn-lt"/>
            </a:endParaRPr>
          </a:p>
        </p:txBody>
      </p:sp>
      <p:pic>
        <p:nvPicPr>
          <p:cNvPr id="5" name="图片 4">
            <a:extLst>
              <a:ext uri="{FF2B5EF4-FFF2-40B4-BE49-F238E27FC236}">
                <a16:creationId xmlns:a16="http://schemas.microsoft.com/office/drawing/2014/main" id="{A8519B3B-79F5-DBF6-FFBC-020AF183D293}"/>
              </a:ext>
            </a:extLst>
          </p:cNvPr>
          <p:cNvPicPr>
            <a:picLocks noChangeAspect="1"/>
          </p:cNvPicPr>
          <p:nvPr/>
        </p:nvPicPr>
        <p:blipFill rotWithShape="1">
          <a:blip r:embed="rId3">
            <a:extLst>
              <a:ext uri="{28A0092B-C50C-407E-A947-70E740481C1C}">
                <a14:useLocalDpi xmlns:a14="http://schemas.microsoft.com/office/drawing/2010/main" val="0"/>
              </a:ext>
            </a:extLst>
          </a:blip>
          <a:srcRect b="24799"/>
          <a:stretch/>
        </p:blipFill>
        <p:spPr>
          <a:xfrm>
            <a:off x="4914150" y="3900126"/>
            <a:ext cx="1867724" cy="1872000"/>
          </a:xfrm>
          <a:prstGeom prst="rect">
            <a:avLst/>
          </a:prstGeom>
        </p:spPr>
      </p:pic>
      <p:pic>
        <p:nvPicPr>
          <p:cNvPr id="10" name="图片 9">
            <a:extLst>
              <a:ext uri="{FF2B5EF4-FFF2-40B4-BE49-F238E27FC236}">
                <a16:creationId xmlns:a16="http://schemas.microsoft.com/office/drawing/2014/main" id="{78CED1CD-106B-D8CE-FF32-50CD93D86923}"/>
              </a:ext>
            </a:extLst>
          </p:cNvPr>
          <p:cNvPicPr>
            <a:picLocks noChangeAspect="1"/>
          </p:cNvPicPr>
          <p:nvPr/>
        </p:nvPicPr>
        <p:blipFill rotWithShape="1">
          <a:blip r:embed="rId4">
            <a:extLst>
              <a:ext uri="{28A0092B-C50C-407E-A947-70E740481C1C}">
                <a14:useLocalDpi xmlns:a14="http://schemas.microsoft.com/office/drawing/2010/main" val="0"/>
              </a:ext>
            </a:extLst>
          </a:blip>
          <a:srcRect b="31188"/>
          <a:stretch/>
        </p:blipFill>
        <p:spPr>
          <a:xfrm>
            <a:off x="4911707" y="2270912"/>
            <a:ext cx="1870167" cy="1715857"/>
          </a:xfrm>
          <a:prstGeom prst="rect">
            <a:avLst/>
          </a:prstGeom>
        </p:spPr>
      </p:pic>
      <p:cxnSp>
        <p:nvCxnSpPr>
          <p:cNvPr id="13" name="直接箭头连接符 12">
            <a:extLst>
              <a:ext uri="{FF2B5EF4-FFF2-40B4-BE49-F238E27FC236}">
                <a16:creationId xmlns:a16="http://schemas.microsoft.com/office/drawing/2014/main" id="{1CA09C2D-71E7-AB69-8253-2E651E3072E4}"/>
              </a:ext>
            </a:extLst>
          </p:cNvPr>
          <p:cNvCxnSpPr>
            <a:cxnSpLocks/>
          </p:cNvCxnSpPr>
          <p:nvPr/>
        </p:nvCxnSpPr>
        <p:spPr>
          <a:xfrm flipV="1">
            <a:off x="1191489" y="2606480"/>
            <a:ext cx="4447718" cy="21901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9" name="图片 28">
            <a:extLst>
              <a:ext uri="{FF2B5EF4-FFF2-40B4-BE49-F238E27FC236}">
                <a16:creationId xmlns:a16="http://schemas.microsoft.com/office/drawing/2014/main" id="{13F1370D-7554-ED12-8668-818D8E921749}"/>
              </a:ext>
            </a:extLst>
          </p:cNvPr>
          <p:cNvPicPr>
            <a:picLocks noChangeAspect="1"/>
          </p:cNvPicPr>
          <p:nvPr/>
        </p:nvPicPr>
        <p:blipFill>
          <a:blip r:embed="rId5"/>
          <a:stretch>
            <a:fillRect/>
          </a:stretch>
        </p:blipFill>
        <p:spPr>
          <a:xfrm>
            <a:off x="6781874" y="2492658"/>
            <a:ext cx="5362907" cy="3253202"/>
          </a:xfrm>
          <a:prstGeom prst="rect">
            <a:avLst/>
          </a:prstGeom>
        </p:spPr>
      </p:pic>
    </p:spTree>
    <p:extLst>
      <p:ext uri="{BB962C8B-B14F-4D97-AF65-F5344CB8AC3E}">
        <p14:creationId xmlns:p14="http://schemas.microsoft.com/office/powerpoint/2010/main" val="3830786037"/>
      </p:ext>
    </p:extLst>
  </p:cSld>
  <p:clrMapOvr>
    <a:masterClrMapping/>
  </p:clrMapOvr>
  <mc:AlternateContent xmlns:mc="http://schemas.openxmlformats.org/markup-compatibility/2006" xmlns:p14="http://schemas.microsoft.com/office/powerpoint/2010/main">
    <mc:Choice Requires="p14">
      <p:transition spd="slow" p14:dur="2000" advTm="33516"/>
    </mc:Choice>
    <mc:Fallback xmlns="">
      <p:transition spd="slow" advTm="3351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0" y="535007"/>
            <a:ext cx="12192000" cy="6322992"/>
            <a:chOff x="0" y="535007"/>
            <a:chExt cx="12192000" cy="6322992"/>
          </a:xfrm>
        </p:grpSpPr>
        <p:pic>
          <p:nvPicPr>
            <p:cNvPr id="149" name="图片 148" descr="建筑的高楼&#10;&#10;描述已自动生成"/>
            <p:cNvPicPr>
              <a:picLocks noChangeAspect="1"/>
            </p:cNvPicPr>
            <p:nvPr/>
          </p:nvPicPr>
          <p:blipFill rotWithShape="1">
            <a:blip r:embed="rId3">
              <a:alphaModFix amt="31000"/>
              <a:extLst>
                <a:ext uri="{28A0092B-C50C-407E-A947-70E740481C1C}">
                  <a14:useLocalDpi xmlns:a14="http://schemas.microsoft.com/office/drawing/2010/main" val="0"/>
                </a:ext>
              </a:extLst>
            </a:blip>
            <a:srcRect t="8777" r="56750"/>
            <a:stretch>
              <a:fillRect/>
            </a:stretch>
          </p:blipFill>
          <p:spPr>
            <a:xfrm>
              <a:off x="0" y="601980"/>
              <a:ext cx="5273040" cy="6256019"/>
            </a:xfrm>
            <a:prstGeom prst="rect">
              <a:avLst/>
            </a:prstGeom>
          </p:spPr>
        </p:pic>
        <p:pic>
          <p:nvPicPr>
            <p:cNvPr id="143" name="图片 142"/>
            <p:cNvPicPr>
              <a:picLocks noChangeAspect="1"/>
            </p:cNvPicPr>
            <p:nvPr/>
          </p:nvPicPr>
          <p:blipFill>
            <a:blip r:embed="rId4">
              <a:alphaModFix amt="73000"/>
            </a:blip>
            <a:srcRect r="19840"/>
            <a:stretch>
              <a:fillRect/>
            </a:stretch>
          </p:blipFill>
          <p:spPr>
            <a:xfrm>
              <a:off x="4680730" y="535007"/>
              <a:ext cx="7511270" cy="6322100"/>
            </a:xfrm>
            <a:custGeom>
              <a:avLst/>
              <a:gdLst>
                <a:gd name="connsiteX0" fmla="*/ 0 w 7511270"/>
                <a:gd name="connsiteY0" fmla="*/ 0 h 6322100"/>
                <a:gd name="connsiteX1" fmla="*/ 7511270 w 7511270"/>
                <a:gd name="connsiteY1" fmla="*/ 0 h 6322100"/>
                <a:gd name="connsiteX2" fmla="*/ 7511270 w 7511270"/>
                <a:gd name="connsiteY2" fmla="*/ 6322100 h 6322100"/>
                <a:gd name="connsiteX3" fmla="*/ 0 w 7511270"/>
                <a:gd name="connsiteY3" fmla="*/ 6322100 h 6322100"/>
              </a:gdLst>
              <a:ahLst/>
              <a:cxnLst>
                <a:cxn ang="0">
                  <a:pos x="connsiteX0" y="connsiteY0"/>
                </a:cxn>
                <a:cxn ang="0">
                  <a:pos x="connsiteX1" y="connsiteY1"/>
                </a:cxn>
                <a:cxn ang="0">
                  <a:pos x="connsiteX2" y="connsiteY2"/>
                </a:cxn>
                <a:cxn ang="0">
                  <a:pos x="connsiteX3" y="connsiteY3"/>
                </a:cxn>
              </a:cxnLst>
              <a:rect l="l" t="t" r="r" b="b"/>
              <a:pathLst>
                <a:path w="7511270" h="6322100">
                  <a:moveTo>
                    <a:pt x="0" y="0"/>
                  </a:moveTo>
                  <a:lnTo>
                    <a:pt x="7511270" y="0"/>
                  </a:lnTo>
                  <a:lnTo>
                    <a:pt x="7511270" y="6322100"/>
                  </a:lnTo>
                  <a:lnTo>
                    <a:pt x="0" y="6322100"/>
                  </a:lnTo>
                  <a:close/>
                </a:path>
              </a:pathLst>
            </a:custGeom>
          </p:spPr>
        </p:pic>
      </p:grpSp>
      <p:sp>
        <p:nvSpPr>
          <p:cNvPr id="144" name="矩形 143"/>
          <p:cNvSpPr/>
          <p:nvPr/>
        </p:nvSpPr>
        <p:spPr>
          <a:xfrm>
            <a:off x="0" y="535900"/>
            <a:ext cx="12192000" cy="6322100"/>
          </a:xfrm>
          <a:prstGeom prst="rect">
            <a:avLst/>
          </a:prstGeom>
          <a:gradFill>
            <a:gsLst>
              <a:gs pos="63000">
                <a:srgbClr val="FFFFFF"/>
              </a:gs>
              <a:gs pos="39000">
                <a:srgbClr val="FFFFFF"/>
              </a:gs>
              <a:gs pos="0">
                <a:schemeClr val="bg1">
                  <a:alpha val="51000"/>
                </a:schemeClr>
              </a:gs>
              <a:gs pos="81000">
                <a:schemeClr val="bg1">
                  <a:alpha val="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49" name="组合 48"/>
          <p:cNvGrpSpPr/>
          <p:nvPr/>
        </p:nvGrpSpPr>
        <p:grpSpPr>
          <a:xfrm>
            <a:off x="0" y="-1"/>
            <a:ext cx="12192000" cy="1342086"/>
            <a:chOff x="0" y="-1"/>
            <a:chExt cx="12192000" cy="1342086"/>
          </a:xfrm>
        </p:grpSpPr>
        <p:sp>
          <p:nvSpPr>
            <p:cNvPr id="50" name="矩形 49"/>
            <p:cNvSpPr/>
            <p:nvPr/>
          </p:nvSpPr>
          <p:spPr>
            <a:xfrm>
              <a:off x="0" y="45719"/>
              <a:ext cx="12192000" cy="1296366"/>
            </a:xfrm>
            <a:prstGeom prst="rect">
              <a:avLst/>
            </a:prstGeom>
            <a:solidFill>
              <a:schemeClr val="bg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51" name="组合 50"/>
            <p:cNvGrpSpPr/>
            <p:nvPr/>
          </p:nvGrpSpPr>
          <p:grpSpPr>
            <a:xfrm>
              <a:off x="0" y="-1"/>
              <a:ext cx="12192000" cy="1296366"/>
              <a:chOff x="0" y="-1"/>
              <a:chExt cx="12192000" cy="1296366"/>
            </a:xfrm>
          </p:grpSpPr>
          <p:grpSp>
            <p:nvGrpSpPr>
              <p:cNvPr id="61" name="组合 60"/>
              <p:cNvGrpSpPr/>
              <p:nvPr/>
            </p:nvGrpSpPr>
            <p:grpSpPr>
              <a:xfrm>
                <a:off x="0" y="-1"/>
                <a:ext cx="12192000" cy="1296366"/>
                <a:chOff x="0" y="-1"/>
                <a:chExt cx="12192000" cy="1296366"/>
              </a:xfrm>
            </p:grpSpPr>
            <p:pic>
              <p:nvPicPr>
                <p:cNvPr id="63" name="图片 62" descr="建筑与房屋的城市空拍图&#10;&#10;描述已自动生成"/>
                <p:cNvPicPr>
                  <a:picLocks noChangeAspect="1"/>
                </p:cNvPicPr>
                <p:nvPr/>
              </p:nvPicPr>
              <p:blipFill rotWithShape="1">
                <a:blip r:embed="rId5">
                  <a:alphaModFix amt="90000"/>
                  <a:extLst>
                    <a:ext uri="{28A0092B-C50C-407E-A947-70E740481C1C}">
                      <a14:useLocalDpi xmlns:a14="http://schemas.microsoft.com/office/drawing/2010/main" val="0"/>
                    </a:ext>
                  </a:extLst>
                </a:blip>
                <a:srcRect l="252" t="75872" r="252" b="5320"/>
                <a:stretch>
                  <a:fillRect/>
                </a:stretch>
              </p:blipFill>
              <p:spPr>
                <a:xfrm>
                  <a:off x="0" y="0"/>
                  <a:ext cx="12192000" cy="1296365"/>
                </a:xfrm>
                <a:custGeom>
                  <a:avLst/>
                  <a:gdLst>
                    <a:gd name="connsiteX0" fmla="*/ 0 w 12192000"/>
                    <a:gd name="connsiteY0" fmla="*/ 0 h 1296365"/>
                    <a:gd name="connsiteX1" fmla="*/ 12192000 w 12192000"/>
                    <a:gd name="connsiteY1" fmla="*/ 0 h 1296365"/>
                    <a:gd name="connsiteX2" fmla="*/ 12192000 w 12192000"/>
                    <a:gd name="connsiteY2" fmla="*/ 1296365 h 1296365"/>
                    <a:gd name="connsiteX3" fmla="*/ 0 w 12192000"/>
                    <a:gd name="connsiteY3" fmla="*/ 1296365 h 1296365"/>
                  </a:gdLst>
                  <a:ahLst/>
                  <a:cxnLst>
                    <a:cxn ang="0">
                      <a:pos x="connsiteX0" y="connsiteY0"/>
                    </a:cxn>
                    <a:cxn ang="0">
                      <a:pos x="connsiteX1" y="connsiteY1"/>
                    </a:cxn>
                    <a:cxn ang="0">
                      <a:pos x="connsiteX2" y="connsiteY2"/>
                    </a:cxn>
                    <a:cxn ang="0">
                      <a:pos x="connsiteX3" y="connsiteY3"/>
                    </a:cxn>
                  </a:cxnLst>
                  <a:rect l="l" t="t" r="r" b="b"/>
                  <a:pathLst>
                    <a:path w="12192000" h="1296365">
                      <a:moveTo>
                        <a:pt x="0" y="0"/>
                      </a:moveTo>
                      <a:lnTo>
                        <a:pt x="12192000" y="0"/>
                      </a:lnTo>
                      <a:lnTo>
                        <a:pt x="12192000" y="1296365"/>
                      </a:lnTo>
                      <a:lnTo>
                        <a:pt x="0" y="1296365"/>
                      </a:lnTo>
                      <a:close/>
                    </a:path>
                  </a:pathLst>
                </a:custGeom>
              </p:spPr>
            </p:pic>
            <p:sp>
              <p:nvSpPr>
                <p:cNvPr id="64" name="矩形 63"/>
                <p:cNvSpPr/>
                <p:nvPr/>
              </p:nvSpPr>
              <p:spPr>
                <a:xfrm>
                  <a:off x="0" y="-1"/>
                  <a:ext cx="12192000" cy="1296365"/>
                </a:xfrm>
                <a:prstGeom prst="rect">
                  <a:avLst/>
                </a:prstGeom>
                <a:solidFill>
                  <a:srgbClr val="022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4385F5"/>
                    </a:solidFill>
                    <a:effectLst/>
                    <a:uLnTx/>
                    <a:uFillTx/>
                    <a:latin typeface="等线" panose="02010600030101010101" charset="-122"/>
                    <a:ea typeface="等线" panose="02010600030101010101" charset="-122"/>
                    <a:cs typeface="+mn-cs"/>
                  </a:endParaRPr>
                </a:p>
              </p:txBody>
            </p:sp>
          </p:grpSp>
          <p:pic>
            <p:nvPicPr>
              <p:cNvPr id="62" name="图片 61"/>
              <p:cNvPicPr>
                <a:picLocks noChangeAspect="1"/>
              </p:cNvPicPr>
              <p:nvPr/>
            </p:nvPicPr>
            <p:blipFill>
              <a:blip r:embed="rId6"/>
              <a:srcRect l="2393" t="2846" r="34334" b="59718"/>
              <a:stretch>
                <a:fillRect/>
              </a:stretch>
            </p:blipFill>
            <p:spPr>
              <a:xfrm>
                <a:off x="0" y="-1"/>
                <a:ext cx="12192000" cy="1296364"/>
              </a:xfrm>
              <a:custGeom>
                <a:avLst/>
                <a:gdLst>
                  <a:gd name="connsiteX0" fmla="*/ 0 w 12192000"/>
                  <a:gd name="connsiteY0" fmla="*/ 0 h 1296364"/>
                  <a:gd name="connsiteX1" fmla="*/ 12192000 w 12192000"/>
                  <a:gd name="connsiteY1" fmla="*/ 0 h 1296364"/>
                  <a:gd name="connsiteX2" fmla="*/ 12192000 w 12192000"/>
                  <a:gd name="connsiteY2" fmla="*/ 1296364 h 1296364"/>
                  <a:gd name="connsiteX3" fmla="*/ 0 w 12192000"/>
                  <a:gd name="connsiteY3" fmla="*/ 1296364 h 1296364"/>
                </a:gdLst>
                <a:ahLst/>
                <a:cxnLst>
                  <a:cxn ang="0">
                    <a:pos x="connsiteX0" y="connsiteY0"/>
                  </a:cxn>
                  <a:cxn ang="0">
                    <a:pos x="connsiteX1" y="connsiteY1"/>
                  </a:cxn>
                  <a:cxn ang="0">
                    <a:pos x="connsiteX2" y="connsiteY2"/>
                  </a:cxn>
                  <a:cxn ang="0">
                    <a:pos x="connsiteX3" y="connsiteY3"/>
                  </a:cxn>
                </a:cxnLst>
                <a:rect l="l" t="t" r="r" b="b"/>
                <a:pathLst>
                  <a:path w="12192000" h="1296364">
                    <a:moveTo>
                      <a:pt x="0" y="0"/>
                    </a:moveTo>
                    <a:lnTo>
                      <a:pt x="12192000" y="0"/>
                    </a:lnTo>
                    <a:lnTo>
                      <a:pt x="12192000" y="1296364"/>
                    </a:lnTo>
                    <a:lnTo>
                      <a:pt x="0" y="1296364"/>
                    </a:lnTo>
                    <a:close/>
                  </a:path>
                </a:pathLst>
              </a:custGeom>
            </p:spPr>
          </p:pic>
        </p:grpSp>
        <p:grpSp>
          <p:nvGrpSpPr>
            <p:cNvPr id="56" name="组合 55"/>
            <p:cNvGrpSpPr/>
            <p:nvPr/>
          </p:nvGrpSpPr>
          <p:grpSpPr>
            <a:xfrm>
              <a:off x="4320540" y="407561"/>
              <a:ext cx="3550920" cy="707886"/>
              <a:chOff x="4320540" y="570121"/>
              <a:chExt cx="3550920" cy="707886"/>
            </a:xfrm>
          </p:grpSpPr>
          <p:sp>
            <p:nvSpPr>
              <p:cNvPr id="58" name="文本框 57"/>
              <p:cNvSpPr txBox="1"/>
              <p:nvPr/>
            </p:nvSpPr>
            <p:spPr>
              <a:xfrm>
                <a:off x="5120415" y="570121"/>
                <a:ext cx="1951175"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Outline</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cxnSp>
            <p:nvCxnSpPr>
              <p:cNvPr id="59" name="直接连接符 58"/>
              <p:cNvCxnSpPr/>
              <p:nvPr/>
            </p:nvCxnSpPr>
            <p:spPr>
              <a:xfrm>
                <a:off x="7239000"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10800000" scaled="1"/>
                  <a:tileRect/>
                </a:gradFill>
                <a:prstDash val="solid"/>
                <a:miter lim="800000"/>
              </a:ln>
              <a:effectLst/>
            </p:spPr>
          </p:cxnSp>
          <p:cxnSp>
            <p:nvCxnSpPr>
              <p:cNvPr id="60" name="直接连接符 59"/>
              <p:cNvCxnSpPr/>
              <p:nvPr/>
            </p:nvCxnSpPr>
            <p:spPr>
              <a:xfrm>
                <a:off x="4320540"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0" scaled="1"/>
                  <a:tileRect/>
                </a:gradFill>
                <a:prstDash val="solid"/>
                <a:miter lim="800000"/>
              </a:ln>
              <a:effectLst/>
            </p:spPr>
          </p:cxnSp>
        </p:grpSp>
      </p:grpSp>
      <p:grpSp>
        <p:nvGrpSpPr>
          <p:cNvPr id="48" name="组合 47"/>
          <p:cNvGrpSpPr/>
          <p:nvPr/>
        </p:nvGrpSpPr>
        <p:grpSpPr>
          <a:xfrm>
            <a:off x="5760241" y="1740941"/>
            <a:ext cx="6270393" cy="683557"/>
            <a:chOff x="1821097" y="2336592"/>
            <a:chExt cx="3972598" cy="683557"/>
          </a:xfrm>
        </p:grpSpPr>
        <p:grpSp>
          <p:nvGrpSpPr>
            <p:cNvPr id="52" name="组合 51"/>
            <p:cNvGrpSpPr/>
            <p:nvPr/>
          </p:nvGrpSpPr>
          <p:grpSpPr>
            <a:xfrm>
              <a:off x="1821097" y="2336592"/>
              <a:ext cx="3972598" cy="683557"/>
              <a:chOff x="5241837" y="889091"/>
              <a:chExt cx="4263688" cy="733644"/>
            </a:xfrm>
          </p:grpSpPr>
          <p:grpSp>
            <p:nvGrpSpPr>
              <p:cNvPr id="54" name="组合 53"/>
              <p:cNvGrpSpPr/>
              <p:nvPr/>
            </p:nvGrpSpPr>
            <p:grpSpPr>
              <a:xfrm>
                <a:off x="5241837" y="889091"/>
                <a:ext cx="4263688" cy="733644"/>
                <a:chOff x="5241841" y="888785"/>
                <a:chExt cx="2468084" cy="424678"/>
              </a:xfrm>
            </p:grpSpPr>
            <p:sp>
              <p:nvSpPr>
                <p:cNvPr id="65" name="矩形: 对角圆角 75"/>
                <p:cNvSpPr/>
                <p:nvPr/>
              </p:nvSpPr>
              <p:spPr>
                <a:xfrm flipH="1">
                  <a:off x="5241841" y="891540"/>
                  <a:ext cx="2468084"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66" name="任意多边形: 形状 76"/>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55" name="文本框 74"/>
              <p:cNvSpPr txBox="1"/>
              <p:nvPr/>
            </p:nvSpPr>
            <p:spPr>
              <a:xfrm>
                <a:off x="5498852" y="1010546"/>
                <a:ext cx="401211"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1</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53" name="文本框 72"/>
            <p:cNvSpPr txBox="1"/>
            <p:nvPr/>
          </p:nvSpPr>
          <p:spPr>
            <a:xfrm>
              <a:off x="2574754" y="2440522"/>
              <a:ext cx="2952244"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0070C0"/>
                  </a:solidFill>
                  <a:cs typeface="+mn-ea"/>
                  <a:sym typeface="+mn-lt"/>
                </a:rPr>
                <a:t>Introduction to CYCIAE-230</a:t>
              </a:r>
              <a:endParaRPr lang="zh-CN" altLang="en-US" sz="2400" b="1" kern="100" dirty="0">
                <a:solidFill>
                  <a:srgbClr val="0070C0"/>
                </a:solidFill>
                <a:cs typeface="+mn-ea"/>
                <a:sym typeface="+mn-lt"/>
              </a:endParaRPr>
            </a:p>
          </p:txBody>
        </p:sp>
      </p:grpSp>
      <p:grpSp>
        <p:nvGrpSpPr>
          <p:cNvPr id="98" name="组合 97"/>
          <p:cNvGrpSpPr/>
          <p:nvPr/>
        </p:nvGrpSpPr>
        <p:grpSpPr>
          <a:xfrm>
            <a:off x="6366516" y="2938432"/>
            <a:ext cx="3972595" cy="1957248"/>
            <a:chOff x="6726489" y="3512170"/>
            <a:chExt cx="3972595" cy="1957248"/>
          </a:xfrm>
        </p:grpSpPr>
        <p:grpSp>
          <p:nvGrpSpPr>
            <p:cNvPr id="99" name="组合 98"/>
            <p:cNvGrpSpPr/>
            <p:nvPr/>
          </p:nvGrpSpPr>
          <p:grpSpPr>
            <a:xfrm>
              <a:off x="6726489" y="3512170"/>
              <a:ext cx="3972595" cy="683557"/>
              <a:chOff x="1821099" y="2336592"/>
              <a:chExt cx="3972595" cy="683557"/>
            </a:xfrm>
          </p:grpSpPr>
          <p:grpSp>
            <p:nvGrpSpPr>
              <p:cNvPr id="107" name="组合 106"/>
              <p:cNvGrpSpPr/>
              <p:nvPr/>
            </p:nvGrpSpPr>
            <p:grpSpPr>
              <a:xfrm>
                <a:off x="1821099" y="2336592"/>
                <a:ext cx="3972595" cy="683557"/>
                <a:chOff x="5241840" y="889091"/>
                <a:chExt cx="4263685" cy="733644"/>
              </a:xfrm>
            </p:grpSpPr>
            <p:grpSp>
              <p:nvGrpSpPr>
                <p:cNvPr id="109" name="组合 108"/>
                <p:cNvGrpSpPr/>
                <p:nvPr/>
              </p:nvGrpSpPr>
              <p:grpSpPr>
                <a:xfrm>
                  <a:off x="5241840" y="889091"/>
                  <a:ext cx="4263685" cy="733644"/>
                  <a:chOff x="5241842" y="888785"/>
                  <a:chExt cx="2468082" cy="424678"/>
                </a:xfrm>
              </p:grpSpPr>
              <p:sp>
                <p:nvSpPr>
                  <p:cNvPr id="111" name="矩形: 对角圆角 112"/>
                  <p:cNvSpPr/>
                  <p:nvPr/>
                </p:nvSpPr>
                <p:spPr>
                  <a:xfrm flipH="1">
                    <a:off x="5241842" y="891540"/>
                    <a:ext cx="2468082" cy="421923"/>
                  </a:xfrm>
                  <a:prstGeom prst="round2DiagRect">
                    <a:avLst>
                      <a:gd name="adj1" fmla="val 12479"/>
                      <a:gd name="adj2" fmla="val 0"/>
                    </a:avLst>
                  </a:prstGeom>
                  <a:solidFill>
                    <a:schemeClr val="bg1">
                      <a:lumMod val="95000"/>
                    </a:schemeClr>
                  </a:solidFill>
                  <a:ln w="3175" cap="flat" cmpd="sng" algn="ctr">
                    <a:solidFill>
                      <a:schemeClr val="bg1">
                        <a:lumMod val="75000"/>
                        <a:alpha val="7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12" name="任意多边形: 形状 113"/>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10" name="文本框 111"/>
                <p:cNvSpPr txBox="1"/>
                <p:nvPr/>
              </p:nvSpPr>
              <p:spPr>
                <a:xfrm>
                  <a:off x="5435194" y="1010546"/>
                  <a:ext cx="528528"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二</a:t>
                  </a:r>
                </a:p>
              </p:txBody>
            </p:sp>
          </p:grpSp>
          <p:sp>
            <p:nvSpPr>
              <p:cNvPr id="108" name="文本框 109"/>
              <p:cNvSpPr txBox="1"/>
              <p:nvPr/>
            </p:nvSpPr>
            <p:spPr>
              <a:xfrm>
                <a:off x="2852173" y="2440522"/>
                <a:ext cx="2674825" cy="480131"/>
              </a:xfrm>
              <a:prstGeom prst="rect">
                <a:avLst/>
              </a:prstGeom>
              <a:noFill/>
            </p:spPr>
            <p:txBody>
              <a:bodyPr wrap="square">
                <a:spAutoFit/>
              </a:bodyPr>
              <a:lstStyle/>
              <a:p>
                <a:pPr algn="dist" defTabSz="1244600">
                  <a:lnSpc>
                    <a:spcPct val="90000"/>
                  </a:lnSpc>
                  <a:spcAft>
                    <a:spcPct val="35000"/>
                  </a:spcAft>
                  <a:defRPr/>
                </a:pPr>
                <a:r>
                  <a:rPr lang="zh-CN" altLang="en-US" sz="2800" b="1" kern="100" dirty="0">
                    <a:solidFill>
                      <a:schemeClr val="bg1">
                        <a:lumMod val="75000"/>
                      </a:schemeClr>
                    </a:solidFill>
                    <a:cs typeface="+mn-ea"/>
                    <a:sym typeface="+mn-lt"/>
                  </a:rPr>
                  <a:t>主要工作和贡献</a:t>
                </a:r>
              </a:p>
            </p:txBody>
          </p:sp>
        </p:grpSp>
        <p:grpSp>
          <p:nvGrpSpPr>
            <p:cNvPr id="100" name="组合 99"/>
            <p:cNvGrpSpPr/>
            <p:nvPr/>
          </p:nvGrpSpPr>
          <p:grpSpPr>
            <a:xfrm>
              <a:off x="6726489" y="4785861"/>
              <a:ext cx="3972595" cy="683557"/>
              <a:chOff x="1821099" y="2336592"/>
              <a:chExt cx="3972595" cy="683557"/>
            </a:xfrm>
          </p:grpSpPr>
          <p:grpSp>
            <p:nvGrpSpPr>
              <p:cNvPr id="101" name="组合 100"/>
              <p:cNvGrpSpPr/>
              <p:nvPr/>
            </p:nvGrpSpPr>
            <p:grpSpPr>
              <a:xfrm>
                <a:off x="1821099" y="2336592"/>
                <a:ext cx="3972595" cy="683557"/>
                <a:chOff x="5241840" y="889091"/>
                <a:chExt cx="4263685" cy="733644"/>
              </a:xfrm>
            </p:grpSpPr>
            <p:grpSp>
              <p:nvGrpSpPr>
                <p:cNvPr id="103" name="组合 102"/>
                <p:cNvGrpSpPr/>
                <p:nvPr/>
              </p:nvGrpSpPr>
              <p:grpSpPr>
                <a:xfrm>
                  <a:off x="5241840" y="889091"/>
                  <a:ext cx="4263685" cy="733644"/>
                  <a:chOff x="5241842" y="888785"/>
                  <a:chExt cx="2468082" cy="424678"/>
                </a:xfrm>
              </p:grpSpPr>
              <p:sp>
                <p:nvSpPr>
                  <p:cNvPr id="105" name="矩形: 对角圆角 119"/>
                  <p:cNvSpPr/>
                  <p:nvPr/>
                </p:nvSpPr>
                <p:spPr>
                  <a:xfrm flipH="1">
                    <a:off x="5241842" y="891540"/>
                    <a:ext cx="2468082" cy="421923"/>
                  </a:xfrm>
                  <a:prstGeom prst="round2DiagRect">
                    <a:avLst>
                      <a:gd name="adj1" fmla="val 12479"/>
                      <a:gd name="adj2" fmla="val 0"/>
                    </a:avLst>
                  </a:prstGeom>
                  <a:solidFill>
                    <a:schemeClr val="bg1">
                      <a:lumMod val="95000"/>
                    </a:schemeClr>
                  </a:solidFill>
                  <a:ln w="3175" cap="flat" cmpd="sng" algn="ctr">
                    <a:solidFill>
                      <a:schemeClr val="bg1">
                        <a:lumMod val="75000"/>
                        <a:alpha val="7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6" name="任意多边形: 形状 120"/>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04" name="文本框 118"/>
                <p:cNvSpPr txBox="1"/>
                <p:nvPr/>
              </p:nvSpPr>
              <p:spPr>
                <a:xfrm>
                  <a:off x="5435195" y="1010546"/>
                  <a:ext cx="528526"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三</a:t>
                  </a:r>
                </a:p>
              </p:txBody>
            </p:sp>
          </p:grpSp>
          <p:sp>
            <p:nvSpPr>
              <p:cNvPr id="102" name="文本框 116"/>
              <p:cNvSpPr txBox="1"/>
              <p:nvPr/>
            </p:nvSpPr>
            <p:spPr>
              <a:xfrm>
                <a:off x="2852173" y="2440522"/>
                <a:ext cx="2674825" cy="480131"/>
              </a:xfrm>
              <a:prstGeom prst="rect">
                <a:avLst/>
              </a:prstGeom>
              <a:noFill/>
            </p:spPr>
            <p:txBody>
              <a:bodyPr wrap="square">
                <a:spAutoFit/>
              </a:bodyPr>
              <a:lstStyle/>
              <a:p>
                <a:pPr lvl="0" algn="dist" defTabSz="1244600">
                  <a:lnSpc>
                    <a:spcPct val="90000"/>
                  </a:lnSpc>
                  <a:spcAft>
                    <a:spcPct val="35000"/>
                  </a:spcAft>
                  <a:defRPr/>
                </a:pPr>
                <a:r>
                  <a:rPr lang="zh-CN" altLang="en-US" sz="2800" b="1" kern="100" dirty="0">
                    <a:solidFill>
                      <a:schemeClr val="bg1">
                        <a:lumMod val="75000"/>
                      </a:schemeClr>
                    </a:solidFill>
                    <a:cs typeface="+mn-ea"/>
                    <a:sym typeface="+mn-lt"/>
                  </a:rPr>
                  <a:t>综合小结</a:t>
                </a:r>
              </a:p>
            </p:txBody>
          </p:sp>
        </p:grpSp>
      </p:grpSp>
      <p:grpSp>
        <p:nvGrpSpPr>
          <p:cNvPr id="7" name="组合 6"/>
          <p:cNvGrpSpPr/>
          <p:nvPr/>
        </p:nvGrpSpPr>
        <p:grpSpPr>
          <a:xfrm>
            <a:off x="5760242" y="2938432"/>
            <a:ext cx="6270392" cy="1957248"/>
            <a:chOff x="6366516" y="3512170"/>
            <a:chExt cx="3972595" cy="1957248"/>
          </a:xfrm>
        </p:grpSpPr>
        <p:grpSp>
          <p:nvGrpSpPr>
            <p:cNvPr id="67" name="组合 66"/>
            <p:cNvGrpSpPr/>
            <p:nvPr/>
          </p:nvGrpSpPr>
          <p:grpSpPr>
            <a:xfrm>
              <a:off x="6366516" y="3512170"/>
              <a:ext cx="3972595" cy="683557"/>
              <a:chOff x="1821099" y="2336592"/>
              <a:chExt cx="3972595" cy="683557"/>
            </a:xfrm>
          </p:grpSpPr>
          <p:grpSp>
            <p:nvGrpSpPr>
              <p:cNvPr id="69" name="组合 68"/>
              <p:cNvGrpSpPr/>
              <p:nvPr/>
            </p:nvGrpSpPr>
            <p:grpSpPr>
              <a:xfrm>
                <a:off x="1821099" y="2336592"/>
                <a:ext cx="3972595" cy="683557"/>
                <a:chOff x="5241840" y="889091"/>
                <a:chExt cx="4263685" cy="733644"/>
              </a:xfrm>
            </p:grpSpPr>
            <p:grpSp>
              <p:nvGrpSpPr>
                <p:cNvPr id="71" name="组合 70"/>
                <p:cNvGrpSpPr/>
                <p:nvPr/>
              </p:nvGrpSpPr>
              <p:grpSpPr>
                <a:xfrm>
                  <a:off x="5241840" y="889091"/>
                  <a:ext cx="4263685" cy="733644"/>
                  <a:chOff x="5241842" y="888785"/>
                  <a:chExt cx="2468082" cy="424678"/>
                </a:xfrm>
              </p:grpSpPr>
              <p:sp>
                <p:nvSpPr>
                  <p:cNvPr id="79" name="矩形: 对角圆角 112"/>
                  <p:cNvSpPr/>
                  <p:nvPr/>
                </p:nvSpPr>
                <p:spPr>
                  <a:xfrm flipH="1">
                    <a:off x="5241842" y="891540"/>
                    <a:ext cx="2468082"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0" name="任意多边形: 形状 113"/>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78" name="文本框 111"/>
                <p:cNvSpPr txBox="1"/>
                <p:nvPr/>
              </p:nvSpPr>
              <p:spPr>
                <a:xfrm>
                  <a:off x="5572364" y="1010546"/>
                  <a:ext cx="254187"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70" name="文本框 109"/>
              <p:cNvSpPr txBox="1"/>
              <p:nvPr/>
            </p:nvSpPr>
            <p:spPr>
              <a:xfrm>
                <a:off x="2574755" y="2440522"/>
                <a:ext cx="3218938"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0070C0"/>
                    </a:solidFill>
                    <a:cs typeface="+mn-ea"/>
                    <a:sym typeface="+mn-lt"/>
                  </a:rPr>
                  <a:t>Commissioning of subsystems</a:t>
                </a:r>
                <a:endParaRPr lang="zh-CN" altLang="en-US" sz="2400" b="1" kern="100" dirty="0">
                  <a:solidFill>
                    <a:srgbClr val="0070C0"/>
                  </a:solidFill>
                  <a:cs typeface="+mn-ea"/>
                  <a:sym typeface="+mn-lt"/>
                </a:endParaRPr>
              </a:p>
            </p:txBody>
          </p:sp>
        </p:grpSp>
        <p:grpSp>
          <p:nvGrpSpPr>
            <p:cNvPr id="81" name="组合 80"/>
            <p:cNvGrpSpPr/>
            <p:nvPr/>
          </p:nvGrpSpPr>
          <p:grpSpPr>
            <a:xfrm>
              <a:off x="6366516" y="4785861"/>
              <a:ext cx="3972595" cy="683557"/>
              <a:chOff x="1821099" y="2336592"/>
              <a:chExt cx="3972595" cy="683557"/>
            </a:xfrm>
          </p:grpSpPr>
          <p:grpSp>
            <p:nvGrpSpPr>
              <p:cNvPr id="82" name="组合 81"/>
              <p:cNvGrpSpPr/>
              <p:nvPr/>
            </p:nvGrpSpPr>
            <p:grpSpPr>
              <a:xfrm>
                <a:off x="1821099" y="2336592"/>
                <a:ext cx="3972595" cy="683557"/>
                <a:chOff x="5241840" y="889091"/>
                <a:chExt cx="4263685" cy="733644"/>
              </a:xfrm>
            </p:grpSpPr>
            <p:grpSp>
              <p:nvGrpSpPr>
                <p:cNvPr id="84" name="组合 83"/>
                <p:cNvGrpSpPr/>
                <p:nvPr/>
              </p:nvGrpSpPr>
              <p:grpSpPr>
                <a:xfrm>
                  <a:off x="5241840" y="889091"/>
                  <a:ext cx="4263685" cy="733644"/>
                  <a:chOff x="5241842" y="888785"/>
                  <a:chExt cx="2468082" cy="424678"/>
                </a:xfrm>
              </p:grpSpPr>
              <p:sp>
                <p:nvSpPr>
                  <p:cNvPr id="86" name="矩形: 对角圆角 119"/>
                  <p:cNvSpPr/>
                  <p:nvPr/>
                </p:nvSpPr>
                <p:spPr>
                  <a:xfrm flipH="1">
                    <a:off x="5241842" y="891540"/>
                    <a:ext cx="2468082"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7" name="任意多边形: 形状 120"/>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85" name="文本框 118"/>
                <p:cNvSpPr txBox="1"/>
                <p:nvPr/>
              </p:nvSpPr>
              <p:spPr>
                <a:xfrm>
                  <a:off x="5572364" y="1010546"/>
                  <a:ext cx="254187"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83" name="文本框 116"/>
              <p:cNvSpPr txBox="1"/>
              <p:nvPr/>
            </p:nvSpPr>
            <p:spPr>
              <a:xfrm>
                <a:off x="2574755" y="2440522"/>
                <a:ext cx="3150785"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0070C0"/>
                    </a:solidFill>
                    <a:cs typeface="+mn-ea"/>
                    <a:sym typeface="+mn-lt"/>
                  </a:rPr>
                  <a:t>Commissioning of CYCIAE-230</a:t>
                </a:r>
                <a:endParaRPr lang="zh-CN" altLang="en-US" sz="2400" b="1" kern="100" dirty="0">
                  <a:solidFill>
                    <a:srgbClr val="0070C0"/>
                  </a:solidFill>
                  <a:cs typeface="+mn-ea"/>
                  <a:sym typeface="+mn-lt"/>
                </a:endParaRPr>
              </a:p>
            </p:txBody>
          </p:sp>
        </p:grpSp>
      </p:grpSp>
      <p:sp>
        <p:nvSpPr>
          <p:cNvPr id="72" name="矩形 71"/>
          <p:cNvSpPr/>
          <p:nvPr/>
        </p:nvSpPr>
        <p:spPr>
          <a:xfrm>
            <a:off x="500712" y="1589956"/>
            <a:ext cx="4433317" cy="4492334"/>
          </a:xfrm>
          <a:prstGeom prst="rect">
            <a:avLst/>
          </a:prstGeom>
          <a:solidFill>
            <a:schemeClr val="bg1">
              <a:lumMod val="8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3655"/>
          <a:stretch>
            <a:fillRect/>
          </a:stretch>
        </p:blipFill>
        <p:spPr bwMode="auto">
          <a:xfrm>
            <a:off x="487202" y="1598244"/>
            <a:ext cx="4446827" cy="450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对角圆角 119">
            <a:extLst>
              <a:ext uri="{FF2B5EF4-FFF2-40B4-BE49-F238E27FC236}">
                <a16:creationId xmlns:a16="http://schemas.microsoft.com/office/drawing/2014/main" id="{D3F1841A-E5FC-AD0D-710A-AC59C942EFBC}"/>
              </a:ext>
            </a:extLst>
          </p:cNvPr>
          <p:cNvSpPr/>
          <p:nvPr/>
        </p:nvSpPr>
        <p:spPr>
          <a:xfrm flipH="1">
            <a:off x="5760241" y="5482235"/>
            <a:ext cx="6270392" cy="6791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 name="任意多边形: 形状 120">
            <a:extLst>
              <a:ext uri="{FF2B5EF4-FFF2-40B4-BE49-F238E27FC236}">
                <a16:creationId xmlns:a16="http://schemas.microsoft.com/office/drawing/2014/main" id="{3942045C-5AA0-1653-247D-B14A9504B178}"/>
              </a:ext>
            </a:extLst>
          </p:cNvPr>
          <p:cNvSpPr/>
          <p:nvPr/>
        </p:nvSpPr>
        <p:spPr>
          <a:xfrm>
            <a:off x="5916654" y="5481342"/>
            <a:ext cx="1033173" cy="600948"/>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 name="文本框 118">
            <a:extLst>
              <a:ext uri="{FF2B5EF4-FFF2-40B4-BE49-F238E27FC236}">
                <a16:creationId xmlns:a16="http://schemas.microsoft.com/office/drawing/2014/main" id="{04006663-243D-83BD-FE58-14FB88FC3C3A}"/>
              </a:ext>
            </a:extLst>
          </p:cNvPr>
          <p:cNvSpPr txBox="1"/>
          <p:nvPr/>
        </p:nvSpPr>
        <p:spPr>
          <a:xfrm>
            <a:off x="6246328" y="5576039"/>
            <a:ext cx="373820"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sp>
        <p:nvSpPr>
          <p:cNvPr id="5" name="文本框 116">
            <a:extLst>
              <a:ext uri="{FF2B5EF4-FFF2-40B4-BE49-F238E27FC236}">
                <a16:creationId xmlns:a16="http://schemas.microsoft.com/office/drawing/2014/main" id="{6CD70E44-E3D5-4937-9802-B5F2A9DE680A}"/>
              </a:ext>
            </a:extLst>
          </p:cNvPr>
          <p:cNvSpPr txBox="1"/>
          <p:nvPr/>
        </p:nvSpPr>
        <p:spPr>
          <a:xfrm>
            <a:off x="6949822" y="5576039"/>
            <a:ext cx="4741465"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C00000"/>
                </a:solidFill>
                <a:cs typeface="+mn-ea"/>
                <a:sym typeface="+mn-lt"/>
              </a:rPr>
              <a:t>Summary and the Future Plan</a:t>
            </a:r>
            <a:endParaRPr lang="zh-CN" altLang="en-US" sz="2400" b="1" kern="100" dirty="0">
              <a:solidFill>
                <a:srgbClr val="C00000"/>
              </a:solidFill>
              <a:cs typeface="+mn-ea"/>
              <a:sym typeface="+mn-lt"/>
            </a:endParaRPr>
          </a:p>
        </p:txBody>
      </p:sp>
    </p:spTree>
    <p:extLst>
      <p:ext uri="{BB962C8B-B14F-4D97-AF65-F5344CB8AC3E}">
        <p14:creationId xmlns:p14="http://schemas.microsoft.com/office/powerpoint/2010/main" val="1664313232"/>
      </p:ext>
    </p:extLst>
  </p:cSld>
  <p:clrMapOvr>
    <a:masterClrMapping/>
  </p:clrMapOvr>
  <mc:AlternateContent xmlns:mc="http://schemas.openxmlformats.org/markup-compatibility/2006" xmlns:p14="http://schemas.microsoft.com/office/powerpoint/2010/main">
    <mc:Choice Requires="p14">
      <p:transition spd="slow" p14:dur="2000" advClick="0" advTm="3156"/>
    </mc:Choice>
    <mc:Fallback xmlns="">
      <p:transition spd="slow" advClick="0" advTm="315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0" y="535007"/>
            <a:ext cx="12192000" cy="6322992"/>
            <a:chOff x="0" y="535007"/>
            <a:chExt cx="12192000" cy="6322992"/>
          </a:xfrm>
        </p:grpSpPr>
        <p:pic>
          <p:nvPicPr>
            <p:cNvPr id="149" name="图片 148" descr="建筑的高楼&#10;&#10;描述已自动生成"/>
            <p:cNvPicPr>
              <a:picLocks noChangeAspect="1"/>
            </p:cNvPicPr>
            <p:nvPr/>
          </p:nvPicPr>
          <p:blipFill rotWithShape="1">
            <a:blip r:embed="rId3">
              <a:alphaModFix amt="31000"/>
              <a:extLst>
                <a:ext uri="{28A0092B-C50C-407E-A947-70E740481C1C}">
                  <a14:useLocalDpi xmlns:a14="http://schemas.microsoft.com/office/drawing/2010/main" val="0"/>
                </a:ext>
              </a:extLst>
            </a:blip>
            <a:srcRect t="8777" r="56750"/>
            <a:stretch>
              <a:fillRect/>
            </a:stretch>
          </p:blipFill>
          <p:spPr>
            <a:xfrm>
              <a:off x="0" y="601980"/>
              <a:ext cx="5273040" cy="6256019"/>
            </a:xfrm>
            <a:prstGeom prst="rect">
              <a:avLst/>
            </a:prstGeom>
          </p:spPr>
        </p:pic>
        <p:pic>
          <p:nvPicPr>
            <p:cNvPr id="143" name="图片 142"/>
            <p:cNvPicPr>
              <a:picLocks noChangeAspect="1"/>
            </p:cNvPicPr>
            <p:nvPr/>
          </p:nvPicPr>
          <p:blipFill>
            <a:blip r:embed="rId4">
              <a:alphaModFix amt="73000"/>
            </a:blip>
            <a:srcRect r="19840"/>
            <a:stretch>
              <a:fillRect/>
            </a:stretch>
          </p:blipFill>
          <p:spPr>
            <a:xfrm>
              <a:off x="4680730" y="535007"/>
              <a:ext cx="7511270" cy="6322100"/>
            </a:xfrm>
            <a:custGeom>
              <a:avLst/>
              <a:gdLst>
                <a:gd name="connsiteX0" fmla="*/ 0 w 7511270"/>
                <a:gd name="connsiteY0" fmla="*/ 0 h 6322100"/>
                <a:gd name="connsiteX1" fmla="*/ 7511270 w 7511270"/>
                <a:gd name="connsiteY1" fmla="*/ 0 h 6322100"/>
                <a:gd name="connsiteX2" fmla="*/ 7511270 w 7511270"/>
                <a:gd name="connsiteY2" fmla="*/ 6322100 h 6322100"/>
                <a:gd name="connsiteX3" fmla="*/ 0 w 7511270"/>
                <a:gd name="connsiteY3" fmla="*/ 6322100 h 6322100"/>
              </a:gdLst>
              <a:ahLst/>
              <a:cxnLst>
                <a:cxn ang="0">
                  <a:pos x="connsiteX0" y="connsiteY0"/>
                </a:cxn>
                <a:cxn ang="0">
                  <a:pos x="connsiteX1" y="connsiteY1"/>
                </a:cxn>
                <a:cxn ang="0">
                  <a:pos x="connsiteX2" y="connsiteY2"/>
                </a:cxn>
                <a:cxn ang="0">
                  <a:pos x="connsiteX3" y="connsiteY3"/>
                </a:cxn>
              </a:cxnLst>
              <a:rect l="l" t="t" r="r" b="b"/>
              <a:pathLst>
                <a:path w="7511270" h="6322100">
                  <a:moveTo>
                    <a:pt x="0" y="0"/>
                  </a:moveTo>
                  <a:lnTo>
                    <a:pt x="7511270" y="0"/>
                  </a:lnTo>
                  <a:lnTo>
                    <a:pt x="7511270" y="6322100"/>
                  </a:lnTo>
                  <a:lnTo>
                    <a:pt x="0" y="6322100"/>
                  </a:lnTo>
                  <a:close/>
                </a:path>
              </a:pathLst>
            </a:custGeom>
          </p:spPr>
        </p:pic>
      </p:grpSp>
      <p:sp>
        <p:nvSpPr>
          <p:cNvPr id="144" name="矩形 143"/>
          <p:cNvSpPr/>
          <p:nvPr/>
        </p:nvSpPr>
        <p:spPr>
          <a:xfrm>
            <a:off x="0" y="535900"/>
            <a:ext cx="12192000" cy="6322100"/>
          </a:xfrm>
          <a:prstGeom prst="rect">
            <a:avLst/>
          </a:prstGeom>
          <a:gradFill>
            <a:gsLst>
              <a:gs pos="63000">
                <a:srgbClr val="FFFFFF"/>
              </a:gs>
              <a:gs pos="39000">
                <a:srgbClr val="FFFFFF"/>
              </a:gs>
              <a:gs pos="0">
                <a:schemeClr val="bg1">
                  <a:alpha val="51000"/>
                </a:schemeClr>
              </a:gs>
              <a:gs pos="81000">
                <a:schemeClr val="bg1">
                  <a:alpha val="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49" name="组合 48"/>
          <p:cNvGrpSpPr/>
          <p:nvPr/>
        </p:nvGrpSpPr>
        <p:grpSpPr>
          <a:xfrm>
            <a:off x="0" y="-1"/>
            <a:ext cx="12192000" cy="1342086"/>
            <a:chOff x="0" y="-1"/>
            <a:chExt cx="12192000" cy="1342086"/>
          </a:xfrm>
        </p:grpSpPr>
        <p:sp>
          <p:nvSpPr>
            <p:cNvPr id="50" name="矩形 49"/>
            <p:cNvSpPr/>
            <p:nvPr/>
          </p:nvSpPr>
          <p:spPr>
            <a:xfrm>
              <a:off x="0" y="45719"/>
              <a:ext cx="12192000" cy="1296366"/>
            </a:xfrm>
            <a:prstGeom prst="rect">
              <a:avLst/>
            </a:prstGeom>
            <a:solidFill>
              <a:schemeClr val="bg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51" name="组合 50"/>
            <p:cNvGrpSpPr/>
            <p:nvPr/>
          </p:nvGrpSpPr>
          <p:grpSpPr>
            <a:xfrm>
              <a:off x="0" y="-1"/>
              <a:ext cx="12192000" cy="1296366"/>
              <a:chOff x="0" y="-1"/>
              <a:chExt cx="12192000" cy="1296366"/>
            </a:xfrm>
          </p:grpSpPr>
          <p:grpSp>
            <p:nvGrpSpPr>
              <p:cNvPr id="61" name="组合 60"/>
              <p:cNvGrpSpPr/>
              <p:nvPr/>
            </p:nvGrpSpPr>
            <p:grpSpPr>
              <a:xfrm>
                <a:off x="0" y="-1"/>
                <a:ext cx="12192000" cy="1296366"/>
                <a:chOff x="0" y="-1"/>
                <a:chExt cx="12192000" cy="1296366"/>
              </a:xfrm>
            </p:grpSpPr>
            <p:pic>
              <p:nvPicPr>
                <p:cNvPr id="63" name="图片 62" descr="建筑与房屋的城市空拍图&#10;&#10;描述已自动生成"/>
                <p:cNvPicPr>
                  <a:picLocks noChangeAspect="1"/>
                </p:cNvPicPr>
                <p:nvPr/>
              </p:nvPicPr>
              <p:blipFill rotWithShape="1">
                <a:blip r:embed="rId5">
                  <a:alphaModFix amt="90000"/>
                  <a:extLst>
                    <a:ext uri="{28A0092B-C50C-407E-A947-70E740481C1C}">
                      <a14:useLocalDpi xmlns:a14="http://schemas.microsoft.com/office/drawing/2010/main" val="0"/>
                    </a:ext>
                  </a:extLst>
                </a:blip>
                <a:srcRect l="252" t="75872" r="252" b="5320"/>
                <a:stretch>
                  <a:fillRect/>
                </a:stretch>
              </p:blipFill>
              <p:spPr>
                <a:xfrm>
                  <a:off x="0" y="0"/>
                  <a:ext cx="12192000" cy="1296365"/>
                </a:xfrm>
                <a:custGeom>
                  <a:avLst/>
                  <a:gdLst>
                    <a:gd name="connsiteX0" fmla="*/ 0 w 12192000"/>
                    <a:gd name="connsiteY0" fmla="*/ 0 h 1296365"/>
                    <a:gd name="connsiteX1" fmla="*/ 12192000 w 12192000"/>
                    <a:gd name="connsiteY1" fmla="*/ 0 h 1296365"/>
                    <a:gd name="connsiteX2" fmla="*/ 12192000 w 12192000"/>
                    <a:gd name="connsiteY2" fmla="*/ 1296365 h 1296365"/>
                    <a:gd name="connsiteX3" fmla="*/ 0 w 12192000"/>
                    <a:gd name="connsiteY3" fmla="*/ 1296365 h 1296365"/>
                  </a:gdLst>
                  <a:ahLst/>
                  <a:cxnLst>
                    <a:cxn ang="0">
                      <a:pos x="connsiteX0" y="connsiteY0"/>
                    </a:cxn>
                    <a:cxn ang="0">
                      <a:pos x="connsiteX1" y="connsiteY1"/>
                    </a:cxn>
                    <a:cxn ang="0">
                      <a:pos x="connsiteX2" y="connsiteY2"/>
                    </a:cxn>
                    <a:cxn ang="0">
                      <a:pos x="connsiteX3" y="connsiteY3"/>
                    </a:cxn>
                  </a:cxnLst>
                  <a:rect l="l" t="t" r="r" b="b"/>
                  <a:pathLst>
                    <a:path w="12192000" h="1296365">
                      <a:moveTo>
                        <a:pt x="0" y="0"/>
                      </a:moveTo>
                      <a:lnTo>
                        <a:pt x="12192000" y="0"/>
                      </a:lnTo>
                      <a:lnTo>
                        <a:pt x="12192000" y="1296365"/>
                      </a:lnTo>
                      <a:lnTo>
                        <a:pt x="0" y="1296365"/>
                      </a:lnTo>
                      <a:close/>
                    </a:path>
                  </a:pathLst>
                </a:custGeom>
              </p:spPr>
            </p:pic>
            <p:sp>
              <p:nvSpPr>
                <p:cNvPr id="64" name="矩形 63"/>
                <p:cNvSpPr/>
                <p:nvPr/>
              </p:nvSpPr>
              <p:spPr>
                <a:xfrm>
                  <a:off x="0" y="-1"/>
                  <a:ext cx="12192000" cy="1296365"/>
                </a:xfrm>
                <a:prstGeom prst="rect">
                  <a:avLst/>
                </a:prstGeom>
                <a:solidFill>
                  <a:srgbClr val="022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4385F5"/>
                    </a:solidFill>
                    <a:effectLst/>
                    <a:uLnTx/>
                    <a:uFillTx/>
                    <a:latin typeface="等线" panose="02010600030101010101" charset="-122"/>
                    <a:ea typeface="等线" panose="02010600030101010101" charset="-122"/>
                    <a:cs typeface="+mn-cs"/>
                  </a:endParaRPr>
                </a:p>
              </p:txBody>
            </p:sp>
          </p:grpSp>
          <p:pic>
            <p:nvPicPr>
              <p:cNvPr id="62" name="图片 61"/>
              <p:cNvPicPr>
                <a:picLocks noChangeAspect="1"/>
              </p:cNvPicPr>
              <p:nvPr/>
            </p:nvPicPr>
            <p:blipFill>
              <a:blip r:embed="rId6"/>
              <a:srcRect l="2393" t="2846" r="34334" b="59718"/>
              <a:stretch>
                <a:fillRect/>
              </a:stretch>
            </p:blipFill>
            <p:spPr>
              <a:xfrm>
                <a:off x="0" y="-1"/>
                <a:ext cx="12192000" cy="1296364"/>
              </a:xfrm>
              <a:custGeom>
                <a:avLst/>
                <a:gdLst>
                  <a:gd name="connsiteX0" fmla="*/ 0 w 12192000"/>
                  <a:gd name="connsiteY0" fmla="*/ 0 h 1296364"/>
                  <a:gd name="connsiteX1" fmla="*/ 12192000 w 12192000"/>
                  <a:gd name="connsiteY1" fmla="*/ 0 h 1296364"/>
                  <a:gd name="connsiteX2" fmla="*/ 12192000 w 12192000"/>
                  <a:gd name="connsiteY2" fmla="*/ 1296364 h 1296364"/>
                  <a:gd name="connsiteX3" fmla="*/ 0 w 12192000"/>
                  <a:gd name="connsiteY3" fmla="*/ 1296364 h 1296364"/>
                </a:gdLst>
                <a:ahLst/>
                <a:cxnLst>
                  <a:cxn ang="0">
                    <a:pos x="connsiteX0" y="connsiteY0"/>
                  </a:cxn>
                  <a:cxn ang="0">
                    <a:pos x="connsiteX1" y="connsiteY1"/>
                  </a:cxn>
                  <a:cxn ang="0">
                    <a:pos x="connsiteX2" y="connsiteY2"/>
                  </a:cxn>
                  <a:cxn ang="0">
                    <a:pos x="connsiteX3" y="connsiteY3"/>
                  </a:cxn>
                </a:cxnLst>
                <a:rect l="l" t="t" r="r" b="b"/>
                <a:pathLst>
                  <a:path w="12192000" h="1296364">
                    <a:moveTo>
                      <a:pt x="0" y="0"/>
                    </a:moveTo>
                    <a:lnTo>
                      <a:pt x="12192000" y="0"/>
                    </a:lnTo>
                    <a:lnTo>
                      <a:pt x="12192000" y="1296364"/>
                    </a:lnTo>
                    <a:lnTo>
                      <a:pt x="0" y="1296364"/>
                    </a:lnTo>
                    <a:close/>
                  </a:path>
                </a:pathLst>
              </a:custGeom>
            </p:spPr>
          </p:pic>
        </p:grpSp>
        <p:grpSp>
          <p:nvGrpSpPr>
            <p:cNvPr id="56" name="组合 55"/>
            <p:cNvGrpSpPr/>
            <p:nvPr/>
          </p:nvGrpSpPr>
          <p:grpSpPr>
            <a:xfrm>
              <a:off x="4320540" y="407561"/>
              <a:ext cx="3550920" cy="707886"/>
              <a:chOff x="4320540" y="570121"/>
              <a:chExt cx="3550920" cy="707886"/>
            </a:xfrm>
          </p:grpSpPr>
          <p:sp>
            <p:nvSpPr>
              <p:cNvPr id="58" name="文本框 57"/>
              <p:cNvSpPr txBox="1"/>
              <p:nvPr/>
            </p:nvSpPr>
            <p:spPr>
              <a:xfrm>
                <a:off x="5120415" y="570121"/>
                <a:ext cx="1951175"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Outline</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cxnSp>
            <p:nvCxnSpPr>
              <p:cNvPr id="59" name="直接连接符 58"/>
              <p:cNvCxnSpPr/>
              <p:nvPr/>
            </p:nvCxnSpPr>
            <p:spPr>
              <a:xfrm>
                <a:off x="7239000"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10800000" scaled="1"/>
                  <a:tileRect/>
                </a:gradFill>
                <a:prstDash val="solid"/>
                <a:miter lim="800000"/>
              </a:ln>
              <a:effectLst/>
            </p:spPr>
          </p:cxnSp>
          <p:cxnSp>
            <p:nvCxnSpPr>
              <p:cNvPr id="60" name="直接连接符 59"/>
              <p:cNvCxnSpPr/>
              <p:nvPr/>
            </p:nvCxnSpPr>
            <p:spPr>
              <a:xfrm>
                <a:off x="4320540"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0" scaled="1"/>
                  <a:tileRect/>
                </a:gradFill>
                <a:prstDash val="solid"/>
                <a:miter lim="800000"/>
              </a:ln>
              <a:effectLst/>
            </p:spPr>
          </p:cxnSp>
        </p:grpSp>
      </p:grpSp>
      <p:grpSp>
        <p:nvGrpSpPr>
          <p:cNvPr id="48" name="组合 47"/>
          <p:cNvGrpSpPr/>
          <p:nvPr/>
        </p:nvGrpSpPr>
        <p:grpSpPr>
          <a:xfrm>
            <a:off x="5760241" y="1740941"/>
            <a:ext cx="6270393" cy="683557"/>
            <a:chOff x="1821097" y="2336592"/>
            <a:chExt cx="3972598" cy="683557"/>
          </a:xfrm>
        </p:grpSpPr>
        <p:grpSp>
          <p:nvGrpSpPr>
            <p:cNvPr id="52" name="组合 51"/>
            <p:cNvGrpSpPr/>
            <p:nvPr/>
          </p:nvGrpSpPr>
          <p:grpSpPr>
            <a:xfrm>
              <a:off x="1821097" y="2336592"/>
              <a:ext cx="3972598" cy="683557"/>
              <a:chOff x="5241837" y="889091"/>
              <a:chExt cx="4263688" cy="733644"/>
            </a:xfrm>
          </p:grpSpPr>
          <p:grpSp>
            <p:nvGrpSpPr>
              <p:cNvPr id="54" name="组合 53"/>
              <p:cNvGrpSpPr/>
              <p:nvPr/>
            </p:nvGrpSpPr>
            <p:grpSpPr>
              <a:xfrm>
                <a:off x="5241837" y="889091"/>
                <a:ext cx="4263688" cy="733644"/>
                <a:chOff x="5241841" y="888785"/>
                <a:chExt cx="2468084" cy="424678"/>
              </a:xfrm>
            </p:grpSpPr>
            <p:sp>
              <p:nvSpPr>
                <p:cNvPr id="65" name="矩形: 对角圆角 75"/>
                <p:cNvSpPr/>
                <p:nvPr/>
              </p:nvSpPr>
              <p:spPr>
                <a:xfrm flipH="1">
                  <a:off x="5241841" y="891540"/>
                  <a:ext cx="2468084"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66" name="任意多边形: 形状 76"/>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55" name="文本框 74"/>
              <p:cNvSpPr txBox="1"/>
              <p:nvPr/>
            </p:nvSpPr>
            <p:spPr>
              <a:xfrm>
                <a:off x="5498852" y="1010546"/>
                <a:ext cx="401211"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1</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53" name="文本框 72"/>
            <p:cNvSpPr txBox="1"/>
            <p:nvPr/>
          </p:nvSpPr>
          <p:spPr>
            <a:xfrm>
              <a:off x="2574754" y="2440522"/>
              <a:ext cx="2952244"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C00000"/>
                  </a:solidFill>
                  <a:cs typeface="+mn-ea"/>
                  <a:sym typeface="+mn-lt"/>
                </a:rPr>
                <a:t>Introduction to CYCIAE-230</a:t>
              </a:r>
              <a:endParaRPr lang="zh-CN" altLang="en-US" sz="2400" b="1" kern="100" dirty="0">
                <a:solidFill>
                  <a:srgbClr val="C00000"/>
                </a:solidFill>
                <a:cs typeface="+mn-ea"/>
                <a:sym typeface="+mn-lt"/>
              </a:endParaRPr>
            </a:p>
          </p:txBody>
        </p:sp>
      </p:grpSp>
      <p:grpSp>
        <p:nvGrpSpPr>
          <p:cNvPr id="98" name="组合 97"/>
          <p:cNvGrpSpPr/>
          <p:nvPr/>
        </p:nvGrpSpPr>
        <p:grpSpPr>
          <a:xfrm>
            <a:off x="6366516" y="2938432"/>
            <a:ext cx="3972595" cy="1957248"/>
            <a:chOff x="6726489" y="3512170"/>
            <a:chExt cx="3972595" cy="1957248"/>
          </a:xfrm>
        </p:grpSpPr>
        <p:grpSp>
          <p:nvGrpSpPr>
            <p:cNvPr id="99" name="组合 98"/>
            <p:cNvGrpSpPr/>
            <p:nvPr/>
          </p:nvGrpSpPr>
          <p:grpSpPr>
            <a:xfrm>
              <a:off x="6726489" y="3512170"/>
              <a:ext cx="3972595" cy="683557"/>
              <a:chOff x="1821099" y="2336592"/>
              <a:chExt cx="3972595" cy="683557"/>
            </a:xfrm>
          </p:grpSpPr>
          <p:grpSp>
            <p:nvGrpSpPr>
              <p:cNvPr id="107" name="组合 106"/>
              <p:cNvGrpSpPr/>
              <p:nvPr/>
            </p:nvGrpSpPr>
            <p:grpSpPr>
              <a:xfrm>
                <a:off x="1821099" y="2336592"/>
                <a:ext cx="3972595" cy="683557"/>
                <a:chOff x="5241840" y="889091"/>
                <a:chExt cx="4263685" cy="733644"/>
              </a:xfrm>
            </p:grpSpPr>
            <p:grpSp>
              <p:nvGrpSpPr>
                <p:cNvPr id="109" name="组合 108"/>
                <p:cNvGrpSpPr/>
                <p:nvPr/>
              </p:nvGrpSpPr>
              <p:grpSpPr>
                <a:xfrm>
                  <a:off x="5241840" y="889091"/>
                  <a:ext cx="4263685" cy="733644"/>
                  <a:chOff x="5241842" y="888785"/>
                  <a:chExt cx="2468082" cy="424678"/>
                </a:xfrm>
              </p:grpSpPr>
              <p:sp>
                <p:nvSpPr>
                  <p:cNvPr id="111" name="矩形: 对角圆角 112"/>
                  <p:cNvSpPr/>
                  <p:nvPr/>
                </p:nvSpPr>
                <p:spPr>
                  <a:xfrm flipH="1">
                    <a:off x="5241842" y="891540"/>
                    <a:ext cx="2468082" cy="421923"/>
                  </a:xfrm>
                  <a:prstGeom prst="round2DiagRect">
                    <a:avLst>
                      <a:gd name="adj1" fmla="val 12479"/>
                      <a:gd name="adj2" fmla="val 0"/>
                    </a:avLst>
                  </a:prstGeom>
                  <a:solidFill>
                    <a:schemeClr val="bg1">
                      <a:lumMod val="95000"/>
                    </a:schemeClr>
                  </a:solidFill>
                  <a:ln w="3175" cap="flat" cmpd="sng" algn="ctr">
                    <a:solidFill>
                      <a:schemeClr val="bg1">
                        <a:lumMod val="75000"/>
                        <a:alpha val="7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12" name="任意多边形: 形状 113"/>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10" name="文本框 111"/>
                <p:cNvSpPr txBox="1"/>
                <p:nvPr/>
              </p:nvSpPr>
              <p:spPr>
                <a:xfrm>
                  <a:off x="5435194" y="1010546"/>
                  <a:ext cx="528528"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二</a:t>
                  </a:r>
                </a:p>
              </p:txBody>
            </p:sp>
          </p:grpSp>
          <p:sp>
            <p:nvSpPr>
              <p:cNvPr id="108" name="文本框 109"/>
              <p:cNvSpPr txBox="1"/>
              <p:nvPr/>
            </p:nvSpPr>
            <p:spPr>
              <a:xfrm>
                <a:off x="2852173" y="2440522"/>
                <a:ext cx="2674825" cy="480131"/>
              </a:xfrm>
              <a:prstGeom prst="rect">
                <a:avLst/>
              </a:prstGeom>
              <a:noFill/>
            </p:spPr>
            <p:txBody>
              <a:bodyPr wrap="square">
                <a:spAutoFit/>
              </a:bodyPr>
              <a:lstStyle/>
              <a:p>
                <a:pPr algn="dist" defTabSz="1244600">
                  <a:lnSpc>
                    <a:spcPct val="90000"/>
                  </a:lnSpc>
                  <a:spcAft>
                    <a:spcPct val="35000"/>
                  </a:spcAft>
                  <a:defRPr/>
                </a:pPr>
                <a:r>
                  <a:rPr lang="zh-CN" altLang="en-US" sz="2800" b="1" kern="100" dirty="0">
                    <a:solidFill>
                      <a:schemeClr val="bg1">
                        <a:lumMod val="75000"/>
                      </a:schemeClr>
                    </a:solidFill>
                    <a:cs typeface="+mn-ea"/>
                    <a:sym typeface="+mn-lt"/>
                  </a:rPr>
                  <a:t>主要工作和贡献</a:t>
                </a:r>
              </a:p>
            </p:txBody>
          </p:sp>
        </p:grpSp>
        <p:grpSp>
          <p:nvGrpSpPr>
            <p:cNvPr id="100" name="组合 99"/>
            <p:cNvGrpSpPr/>
            <p:nvPr/>
          </p:nvGrpSpPr>
          <p:grpSpPr>
            <a:xfrm>
              <a:off x="6726489" y="4785861"/>
              <a:ext cx="3972595" cy="683557"/>
              <a:chOff x="1821099" y="2336592"/>
              <a:chExt cx="3972595" cy="683557"/>
            </a:xfrm>
          </p:grpSpPr>
          <p:grpSp>
            <p:nvGrpSpPr>
              <p:cNvPr id="101" name="组合 100"/>
              <p:cNvGrpSpPr/>
              <p:nvPr/>
            </p:nvGrpSpPr>
            <p:grpSpPr>
              <a:xfrm>
                <a:off x="1821099" y="2336592"/>
                <a:ext cx="3972595" cy="683557"/>
                <a:chOff x="5241840" y="889091"/>
                <a:chExt cx="4263685" cy="733644"/>
              </a:xfrm>
            </p:grpSpPr>
            <p:grpSp>
              <p:nvGrpSpPr>
                <p:cNvPr id="103" name="组合 102"/>
                <p:cNvGrpSpPr/>
                <p:nvPr/>
              </p:nvGrpSpPr>
              <p:grpSpPr>
                <a:xfrm>
                  <a:off x="5241840" y="889091"/>
                  <a:ext cx="4263685" cy="733644"/>
                  <a:chOff x="5241842" y="888785"/>
                  <a:chExt cx="2468082" cy="424678"/>
                </a:xfrm>
              </p:grpSpPr>
              <p:sp>
                <p:nvSpPr>
                  <p:cNvPr id="105" name="矩形: 对角圆角 119"/>
                  <p:cNvSpPr/>
                  <p:nvPr/>
                </p:nvSpPr>
                <p:spPr>
                  <a:xfrm flipH="1">
                    <a:off x="5241842" y="891540"/>
                    <a:ext cx="2468082" cy="421923"/>
                  </a:xfrm>
                  <a:prstGeom prst="round2DiagRect">
                    <a:avLst>
                      <a:gd name="adj1" fmla="val 12479"/>
                      <a:gd name="adj2" fmla="val 0"/>
                    </a:avLst>
                  </a:prstGeom>
                  <a:solidFill>
                    <a:schemeClr val="bg1">
                      <a:lumMod val="95000"/>
                    </a:schemeClr>
                  </a:solidFill>
                  <a:ln w="3175" cap="flat" cmpd="sng" algn="ctr">
                    <a:solidFill>
                      <a:schemeClr val="bg1">
                        <a:lumMod val="75000"/>
                        <a:alpha val="7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6" name="任意多边形: 形状 120"/>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04" name="文本框 118"/>
                <p:cNvSpPr txBox="1"/>
                <p:nvPr/>
              </p:nvSpPr>
              <p:spPr>
                <a:xfrm>
                  <a:off x="5435195" y="1010546"/>
                  <a:ext cx="528526"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三</a:t>
                  </a:r>
                </a:p>
              </p:txBody>
            </p:sp>
          </p:grpSp>
          <p:sp>
            <p:nvSpPr>
              <p:cNvPr id="102" name="文本框 116"/>
              <p:cNvSpPr txBox="1"/>
              <p:nvPr/>
            </p:nvSpPr>
            <p:spPr>
              <a:xfrm>
                <a:off x="2852173" y="2440522"/>
                <a:ext cx="2674825" cy="480131"/>
              </a:xfrm>
              <a:prstGeom prst="rect">
                <a:avLst/>
              </a:prstGeom>
              <a:noFill/>
            </p:spPr>
            <p:txBody>
              <a:bodyPr wrap="square">
                <a:spAutoFit/>
              </a:bodyPr>
              <a:lstStyle/>
              <a:p>
                <a:pPr lvl="0" algn="dist" defTabSz="1244600">
                  <a:lnSpc>
                    <a:spcPct val="90000"/>
                  </a:lnSpc>
                  <a:spcAft>
                    <a:spcPct val="35000"/>
                  </a:spcAft>
                  <a:defRPr/>
                </a:pPr>
                <a:r>
                  <a:rPr lang="zh-CN" altLang="en-US" sz="2800" b="1" kern="100" dirty="0">
                    <a:solidFill>
                      <a:schemeClr val="bg1">
                        <a:lumMod val="75000"/>
                      </a:schemeClr>
                    </a:solidFill>
                    <a:cs typeface="+mn-ea"/>
                    <a:sym typeface="+mn-lt"/>
                  </a:rPr>
                  <a:t>综合小结</a:t>
                </a:r>
              </a:p>
            </p:txBody>
          </p:sp>
        </p:grpSp>
      </p:grpSp>
      <p:grpSp>
        <p:nvGrpSpPr>
          <p:cNvPr id="7" name="组合 6"/>
          <p:cNvGrpSpPr/>
          <p:nvPr/>
        </p:nvGrpSpPr>
        <p:grpSpPr>
          <a:xfrm>
            <a:off x="5760242" y="2938432"/>
            <a:ext cx="6270392" cy="1957248"/>
            <a:chOff x="6366516" y="3512170"/>
            <a:chExt cx="3972595" cy="1957248"/>
          </a:xfrm>
        </p:grpSpPr>
        <p:grpSp>
          <p:nvGrpSpPr>
            <p:cNvPr id="67" name="组合 66"/>
            <p:cNvGrpSpPr/>
            <p:nvPr/>
          </p:nvGrpSpPr>
          <p:grpSpPr>
            <a:xfrm>
              <a:off x="6366516" y="3512170"/>
              <a:ext cx="3972595" cy="683557"/>
              <a:chOff x="1821099" y="2336592"/>
              <a:chExt cx="3972595" cy="683557"/>
            </a:xfrm>
          </p:grpSpPr>
          <p:grpSp>
            <p:nvGrpSpPr>
              <p:cNvPr id="69" name="组合 68"/>
              <p:cNvGrpSpPr/>
              <p:nvPr/>
            </p:nvGrpSpPr>
            <p:grpSpPr>
              <a:xfrm>
                <a:off x="1821099" y="2336592"/>
                <a:ext cx="3972595" cy="683557"/>
                <a:chOff x="5241840" y="889091"/>
                <a:chExt cx="4263685" cy="733644"/>
              </a:xfrm>
            </p:grpSpPr>
            <p:grpSp>
              <p:nvGrpSpPr>
                <p:cNvPr id="71" name="组合 70"/>
                <p:cNvGrpSpPr/>
                <p:nvPr/>
              </p:nvGrpSpPr>
              <p:grpSpPr>
                <a:xfrm>
                  <a:off x="5241840" y="889091"/>
                  <a:ext cx="4263685" cy="733644"/>
                  <a:chOff x="5241842" y="888785"/>
                  <a:chExt cx="2468082" cy="424678"/>
                </a:xfrm>
              </p:grpSpPr>
              <p:sp>
                <p:nvSpPr>
                  <p:cNvPr id="79" name="矩形: 对角圆角 112"/>
                  <p:cNvSpPr/>
                  <p:nvPr/>
                </p:nvSpPr>
                <p:spPr>
                  <a:xfrm flipH="1">
                    <a:off x="5241842" y="891540"/>
                    <a:ext cx="2468082"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0" name="任意多边形: 形状 113"/>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78" name="文本框 111"/>
                <p:cNvSpPr txBox="1"/>
                <p:nvPr/>
              </p:nvSpPr>
              <p:spPr>
                <a:xfrm>
                  <a:off x="5572364" y="1010546"/>
                  <a:ext cx="254187"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70" name="文本框 109"/>
              <p:cNvSpPr txBox="1"/>
              <p:nvPr/>
            </p:nvSpPr>
            <p:spPr>
              <a:xfrm>
                <a:off x="2574755" y="2440522"/>
                <a:ext cx="3218938"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094AB3"/>
                    </a:solidFill>
                    <a:cs typeface="+mn-ea"/>
                    <a:sym typeface="+mn-lt"/>
                  </a:rPr>
                  <a:t>Commissioning of subsystems</a:t>
                </a:r>
                <a:endParaRPr lang="zh-CN" altLang="en-US" sz="2400" b="1" kern="100" dirty="0">
                  <a:solidFill>
                    <a:srgbClr val="094AB3"/>
                  </a:solidFill>
                  <a:cs typeface="+mn-ea"/>
                  <a:sym typeface="+mn-lt"/>
                </a:endParaRPr>
              </a:p>
            </p:txBody>
          </p:sp>
        </p:grpSp>
        <p:grpSp>
          <p:nvGrpSpPr>
            <p:cNvPr id="81" name="组合 80"/>
            <p:cNvGrpSpPr/>
            <p:nvPr/>
          </p:nvGrpSpPr>
          <p:grpSpPr>
            <a:xfrm>
              <a:off x="6366516" y="4785861"/>
              <a:ext cx="3972595" cy="683557"/>
              <a:chOff x="1821099" y="2336592"/>
              <a:chExt cx="3972595" cy="683557"/>
            </a:xfrm>
          </p:grpSpPr>
          <p:grpSp>
            <p:nvGrpSpPr>
              <p:cNvPr id="82" name="组合 81"/>
              <p:cNvGrpSpPr/>
              <p:nvPr/>
            </p:nvGrpSpPr>
            <p:grpSpPr>
              <a:xfrm>
                <a:off x="1821099" y="2336592"/>
                <a:ext cx="3972595" cy="683557"/>
                <a:chOff x="5241840" y="889091"/>
                <a:chExt cx="4263685" cy="733644"/>
              </a:xfrm>
            </p:grpSpPr>
            <p:grpSp>
              <p:nvGrpSpPr>
                <p:cNvPr id="84" name="组合 83"/>
                <p:cNvGrpSpPr/>
                <p:nvPr/>
              </p:nvGrpSpPr>
              <p:grpSpPr>
                <a:xfrm>
                  <a:off x="5241840" y="889091"/>
                  <a:ext cx="4263685" cy="733644"/>
                  <a:chOff x="5241842" y="888785"/>
                  <a:chExt cx="2468082" cy="424678"/>
                </a:xfrm>
              </p:grpSpPr>
              <p:sp>
                <p:nvSpPr>
                  <p:cNvPr id="86" name="矩形: 对角圆角 119"/>
                  <p:cNvSpPr/>
                  <p:nvPr/>
                </p:nvSpPr>
                <p:spPr>
                  <a:xfrm flipH="1">
                    <a:off x="5241842" y="891540"/>
                    <a:ext cx="2468082"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7" name="任意多边形: 形状 120"/>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85" name="文本框 118"/>
                <p:cNvSpPr txBox="1"/>
                <p:nvPr/>
              </p:nvSpPr>
              <p:spPr>
                <a:xfrm>
                  <a:off x="5572364" y="1010546"/>
                  <a:ext cx="254187"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83" name="文本框 116"/>
              <p:cNvSpPr txBox="1"/>
              <p:nvPr/>
            </p:nvSpPr>
            <p:spPr>
              <a:xfrm>
                <a:off x="2574755" y="2440522"/>
                <a:ext cx="3150785"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094AB3"/>
                    </a:solidFill>
                    <a:cs typeface="+mn-ea"/>
                    <a:sym typeface="+mn-lt"/>
                  </a:rPr>
                  <a:t>Commissioning of CYCIAE-230</a:t>
                </a:r>
                <a:endParaRPr lang="zh-CN" altLang="en-US" sz="2400" b="1" kern="100" dirty="0">
                  <a:solidFill>
                    <a:srgbClr val="094AB3"/>
                  </a:solidFill>
                  <a:cs typeface="+mn-ea"/>
                  <a:sym typeface="+mn-lt"/>
                </a:endParaRPr>
              </a:p>
            </p:txBody>
          </p:sp>
        </p:grpSp>
      </p:grpSp>
      <p:sp>
        <p:nvSpPr>
          <p:cNvPr id="72" name="矩形 71"/>
          <p:cNvSpPr/>
          <p:nvPr/>
        </p:nvSpPr>
        <p:spPr>
          <a:xfrm>
            <a:off x="500712" y="1589956"/>
            <a:ext cx="4433317" cy="4492334"/>
          </a:xfrm>
          <a:prstGeom prst="rect">
            <a:avLst/>
          </a:prstGeom>
          <a:solidFill>
            <a:schemeClr val="bg1">
              <a:lumMod val="8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3655"/>
          <a:stretch>
            <a:fillRect/>
          </a:stretch>
        </p:blipFill>
        <p:spPr bwMode="auto">
          <a:xfrm>
            <a:off x="487202" y="1598244"/>
            <a:ext cx="4446827" cy="450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对角圆角 119">
            <a:extLst>
              <a:ext uri="{FF2B5EF4-FFF2-40B4-BE49-F238E27FC236}">
                <a16:creationId xmlns:a16="http://schemas.microsoft.com/office/drawing/2014/main" id="{D3F1841A-E5FC-AD0D-710A-AC59C942EFBC}"/>
              </a:ext>
            </a:extLst>
          </p:cNvPr>
          <p:cNvSpPr/>
          <p:nvPr/>
        </p:nvSpPr>
        <p:spPr>
          <a:xfrm flipH="1">
            <a:off x="5760241" y="5482235"/>
            <a:ext cx="6270392" cy="6791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 name="任意多边形: 形状 120">
            <a:extLst>
              <a:ext uri="{FF2B5EF4-FFF2-40B4-BE49-F238E27FC236}">
                <a16:creationId xmlns:a16="http://schemas.microsoft.com/office/drawing/2014/main" id="{3942045C-5AA0-1653-247D-B14A9504B178}"/>
              </a:ext>
            </a:extLst>
          </p:cNvPr>
          <p:cNvSpPr/>
          <p:nvPr/>
        </p:nvSpPr>
        <p:spPr>
          <a:xfrm>
            <a:off x="5916654" y="5481342"/>
            <a:ext cx="1033173" cy="600948"/>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 name="文本框 118">
            <a:extLst>
              <a:ext uri="{FF2B5EF4-FFF2-40B4-BE49-F238E27FC236}">
                <a16:creationId xmlns:a16="http://schemas.microsoft.com/office/drawing/2014/main" id="{04006663-243D-83BD-FE58-14FB88FC3C3A}"/>
              </a:ext>
            </a:extLst>
          </p:cNvPr>
          <p:cNvSpPr txBox="1"/>
          <p:nvPr/>
        </p:nvSpPr>
        <p:spPr>
          <a:xfrm>
            <a:off x="6246328" y="5576039"/>
            <a:ext cx="373820"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sp>
        <p:nvSpPr>
          <p:cNvPr id="5" name="文本框 116">
            <a:extLst>
              <a:ext uri="{FF2B5EF4-FFF2-40B4-BE49-F238E27FC236}">
                <a16:creationId xmlns:a16="http://schemas.microsoft.com/office/drawing/2014/main" id="{6CD70E44-E3D5-4937-9802-B5F2A9DE680A}"/>
              </a:ext>
            </a:extLst>
          </p:cNvPr>
          <p:cNvSpPr txBox="1"/>
          <p:nvPr/>
        </p:nvSpPr>
        <p:spPr>
          <a:xfrm>
            <a:off x="6949823" y="5576039"/>
            <a:ext cx="5080810"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094AB3"/>
                </a:solidFill>
                <a:cs typeface="+mn-ea"/>
                <a:sym typeface="+mn-lt"/>
              </a:rPr>
              <a:t>Summary and the Future Plan</a:t>
            </a:r>
            <a:endParaRPr lang="zh-CN" altLang="en-US" sz="2400" b="1" kern="100" dirty="0">
              <a:solidFill>
                <a:srgbClr val="094AB3"/>
              </a:solidFill>
              <a:cs typeface="+mn-ea"/>
              <a:sym typeface="+mn-lt"/>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156"/>
    </mc:Choice>
    <mc:Fallback xmlns="">
      <p:transition spd="slow" advClick="0" advTm="315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a:extLst>
              <a:ext uri="{FF2B5EF4-FFF2-40B4-BE49-F238E27FC236}">
                <a16:creationId xmlns:a16="http://schemas.microsoft.com/office/drawing/2014/main" id="{81C3ACB3-153B-482F-975E-55D677BEA39C}"/>
              </a:ext>
            </a:extLst>
          </p:cNvPr>
          <p:cNvSpPr/>
          <p:nvPr/>
        </p:nvSpPr>
        <p:spPr>
          <a:xfrm>
            <a:off x="569241" y="945258"/>
            <a:ext cx="11233102" cy="5240389"/>
          </a:xfrm>
          <a:prstGeom prst="rect">
            <a:avLst/>
          </a:prstGeom>
          <a:gradFill>
            <a:gsLst>
              <a:gs pos="66000">
                <a:schemeClr val="bg1"/>
              </a:gs>
              <a:gs pos="100000">
                <a:srgbClr val="CDDFFF">
                  <a:alpha val="61000"/>
                </a:srgbClr>
              </a:gs>
            </a:gsLst>
            <a:lin ang="5400000" scaled="1"/>
          </a:gradFill>
          <a:ln w="6350">
            <a:solidFill>
              <a:schemeClr val="bg1">
                <a:lumMod val="75000"/>
                <a:alpha val="7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44" name="Picture 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938" r="2883"/>
          <a:stretch/>
        </p:blipFill>
        <p:spPr bwMode="auto">
          <a:xfrm>
            <a:off x="614212" y="1025989"/>
            <a:ext cx="4737715" cy="3195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文本框 28">
            <a:extLst>
              <a:ext uri="{FF2B5EF4-FFF2-40B4-BE49-F238E27FC236}">
                <a16:creationId xmlns:a16="http://schemas.microsoft.com/office/drawing/2014/main" id="{8D11AA8C-F772-41B8-B0DB-9552FD12F974}"/>
              </a:ext>
            </a:extLst>
          </p:cNvPr>
          <p:cNvSpPr txBox="1"/>
          <p:nvPr/>
        </p:nvSpPr>
        <p:spPr>
          <a:xfrm>
            <a:off x="569241" y="4355540"/>
            <a:ext cx="5023763" cy="1696362"/>
          </a:xfrm>
          <a:prstGeom prst="rect">
            <a:avLst/>
          </a:prstGeom>
          <a:noFill/>
        </p:spPr>
        <p:txBody>
          <a:bodyPr wrap="square">
            <a:spAutoFit/>
          </a:bodyPr>
          <a:lstStyle/>
          <a:p>
            <a:pPr marL="0" marR="0" lvl="0" indent="0" algn="just" defTabSz="457200" rtl="0" eaLnBrk="1" fontAlgn="auto" latinLnBrk="0" hangingPunct="1">
              <a:lnSpc>
                <a:spcPct val="110000"/>
              </a:lnSpc>
              <a:spcBef>
                <a:spcPts val="0"/>
              </a:spcBef>
              <a:spcAft>
                <a:spcPct val="10000"/>
              </a:spcAft>
              <a:buClrTx/>
              <a:buSzTx/>
              <a:buFontTx/>
              <a:buNone/>
              <a:tabLst/>
              <a:defRPr/>
            </a:pPr>
            <a:r>
              <a:rPr kumimoji="0" lang="en-US" altLang="zh-CN" sz="1600" b="1" i="0" u="none" strike="noStrike" kern="0" cap="none" spc="0" normalizeH="0" baseline="0" noProof="0" dirty="0">
                <a:ln>
                  <a:noFill/>
                </a:ln>
                <a:solidFill>
                  <a:srgbClr val="164E8C"/>
                </a:solidFill>
                <a:effectLst/>
                <a:uLnTx/>
                <a:uFillTx/>
                <a:latin typeface="Arial" panose="020F0502020204030204"/>
                <a:ea typeface="微软雅黑"/>
                <a:cs typeface="+mn-ea"/>
                <a:sym typeface="+mn-lt"/>
              </a:rPr>
              <a:t>The 160-ton gantry has been tested </a:t>
            </a:r>
            <a:r>
              <a:rPr kumimoji="0" lang="en-US" altLang="zh-CN" sz="1600" b="1" i="0" u="none" strike="noStrike" kern="0" cap="none" spc="0" normalizeH="0" baseline="0" noProof="0" dirty="0">
                <a:ln>
                  <a:noFill/>
                </a:ln>
                <a:solidFill>
                  <a:srgbClr val="C00000"/>
                </a:solidFill>
                <a:effectLst/>
                <a:uLnTx/>
                <a:uFillTx/>
                <a:latin typeface="Arial" panose="020F0502020204030204"/>
                <a:ea typeface="微软雅黑"/>
                <a:cs typeface="+mn-ea"/>
                <a:sym typeface="+mn-lt"/>
              </a:rPr>
              <a:t>and </a:t>
            </a:r>
            <a:r>
              <a:rPr kumimoji="0" lang="zh-CN" altLang="en-US" sz="1600" b="1" i="0" u="none" strike="noStrike" kern="0" cap="none" spc="0" normalizeH="0" baseline="0" noProof="0" dirty="0">
                <a:ln>
                  <a:noFill/>
                </a:ln>
                <a:solidFill>
                  <a:srgbClr val="C00000"/>
                </a:solidFill>
                <a:effectLst/>
                <a:uLnTx/>
                <a:uFillTx/>
                <a:latin typeface="Arial" panose="020F0502020204030204"/>
                <a:ea typeface="微软雅黑"/>
                <a:cs typeface="+mn-ea"/>
                <a:sym typeface="+mn-lt"/>
              </a:rPr>
              <a:t> </a:t>
            </a:r>
            <a:r>
              <a:rPr kumimoji="0" lang="en-US" altLang="zh-CN" sz="1600" b="1" i="0" u="none" strike="noStrike" kern="0" cap="none" spc="0" normalizeH="0" baseline="0" noProof="0" dirty="0">
                <a:ln>
                  <a:noFill/>
                </a:ln>
                <a:solidFill>
                  <a:srgbClr val="C00000"/>
                </a:solidFill>
                <a:effectLst/>
                <a:uLnTx/>
                <a:uFillTx/>
                <a:latin typeface="Arial" panose="020F0502020204030204"/>
                <a:ea typeface="微软雅黑"/>
                <a:cs typeface="+mn-ea"/>
                <a:sym typeface="+mn-lt"/>
              </a:rPr>
              <a:t>the isocenter positioning precision of 0.3mm</a:t>
            </a:r>
            <a:r>
              <a:rPr kumimoji="0" lang="en-US" altLang="zh-CN" sz="1600" b="1" i="0" u="none" strike="noStrike" kern="0" cap="none" spc="0" normalizeH="0" baseline="0" noProof="0" dirty="0">
                <a:ln>
                  <a:noFill/>
                </a:ln>
                <a:solidFill>
                  <a:srgbClr val="164E8C"/>
                </a:solidFill>
                <a:effectLst/>
                <a:uLnTx/>
                <a:uFillTx/>
                <a:latin typeface="Arial" panose="020F0502020204030204"/>
                <a:ea typeface="微软雅黑"/>
                <a:cs typeface="+mn-ea"/>
                <a:sym typeface="+mn-lt"/>
              </a:rPr>
              <a:t> is achieved during 360-degree rotation test. The commissioning of other parts will be fully performed after obtaining the approval from Beijing Environmental Protection Bureau.</a:t>
            </a:r>
            <a:endParaRPr kumimoji="0" lang="zh-CN" altLang="en-US" sz="1600" b="1" i="0" u="none" strike="noStrike" kern="0" cap="none" spc="0" normalizeH="0" baseline="0" noProof="0" dirty="0">
              <a:ln>
                <a:noFill/>
              </a:ln>
              <a:solidFill>
                <a:srgbClr val="164E8C"/>
              </a:solidFill>
              <a:effectLst/>
              <a:uLnTx/>
              <a:uFillTx/>
              <a:latin typeface="Arial" panose="020F0502020204030204"/>
              <a:ea typeface="微软雅黑"/>
              <a:cs typeface="+mn-ea"/>
              <a:sym typeface="+mn-lt"/>
            </a:endParaRPr>
          </a:p>
        </p:txBody>
      </p:sp>
      <p:pic>
        <p:nvPicPr>
          <p:cNvPr id="61" name="Picture 3" descr="C:\Users\dell\Downloads\质子治疗后端设备 -3.jpg"/>
          <p:cNvPicPr>
            <a:picLocks noChangeAspect="1" noChangeArrowheads="1"/>
          </p:cNvPicPr>
          <p:nvPr/>
        </p:nvPicPr>
        <p:blipFill rotWithShape="1">
          <a:blip r:embed="rId4">
            <a:extLst>
              <a:ext uri="{28A0092B-C50C-407E-A947-70E740481C1C}">
                <a14:useLocalDpi xmlns:a14="http://schemas.microsoft.com/office/drawing/2010/main" val="0"/>
              </a:ext>
            </a:extLst>
          </a:blip>
          <a:srcRect l="3135" t="16575" r="15663" b="-64"/>
          <a:stretch/>
        </p:blipFill>
        <p:spPr bwMode="auto">
          <a:xfrm>
            <a:off x="5657262" y="3444948"/>
            <a:ext cx="6080823" cy="271789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sers\dell\Downloads\质子治疗后端设备 -6.jpg"/>
          <p:cNvPicPr>
            <a:picLocks noChangeAspect="1" noChangeArrowheads="1"/>
          </p:cNvPicPr>
          <p:nvPr/>
        </p:nvPicPr>
        <p:blipFill rotWithShape="1">
          <a:blip r:embed="rId5">
            <a:extLst>
              <a:ext uri="{28A0092B-C50C-407E-A947-70E740481C1C}">
                <a14:useLocalDpi xmlns:a14="http://schemas.microsoft.com/office/drawing/2010/main" val="0"/>
              </a:ext>
            </a:extLst>
          </a:blip>
          <a:srcRect t="4294" b="11180"/>
          <a:stretch/>
        </p:blipFill>
        <p:spPr bwMode="auto">
          <a:xfrm>
            <a:off x="5657262" y="961206"/>
            <a:ext cx="6106381" cy="2467794"/>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123">
            <a:extLst>
              <a:ext uri="{FF2B5EF4-FFF2-40B4-BE49-F238E27FC236}">
                <a16:creationId xmlns:a16="http://schemas.microsoft.com/office/drawing/2014/main" id="{FCFF52E2-E90B-90AF-C28D-2382C8B3D44A}"/>
              </a:ext>
            </a:extLst>
          </p:cNvPr>
          <p:cNvSpPr txBox="1"/>
          <p:nvPr/>
        </p:nvSpPr>
        <p:spPr>
          <a:xfrm>
            <a:off x="1" y="92184"/>
            <a:ext cx="12192000" cy="53328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Commissioning of ESS, Beam line and Gantry is on going…</a:t>
            </a:r>
            <a:endParaRPr kumimoji="0" lang="zh-CN" altLang="en-US" sz="2800" b="1" i="0" u="none" strike="noStrike" kern="1200" cap="none" spc="0" normalizeH="0" baseline="0" noProof="0" dirty="0">
              <a:ln>
                <a:noFill/>
              </a:ln>
              <a:solidFill>
                <a:srgbClr val="FFFF00"/>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3824379097"/>
      </p:ext>
    </p:extLst>
  </p:cSld>
  <p:clrMapOvr>
    <a:masterClrMapping/>
  </p:clrMapOvr>
  <mc:AlternateContent xmlns:mc="http://schemas.openxmlformats.org/markup-compatibility/2006" xmlns:p14="http://schemas.microsoft.com/office/powerpoint/2010/main">
    <mc:Choice Requires="p14">
      <p:transition spd="slow" p14:dur="2000" advClick="0" advTm="16038"/>
    </mc:Choice>
    <mc:Fallback xmlns="">
      <p:transition spd="slow" advClick="0" advTm="16038"/>
    </mc:Fallback>
  </mc:AlternateContent>
  <p:extLst>
    <p:ext uri="{E180D4A7-C9FB-4DFB-919C-405C955672EB}">
      <p14:showEvtLst xmlns:p14="http://schemas.microsoft.com/office/powerpoint/2010/main">
        <p14:playEvt time="0" objId="80"/>
        <p14:pauseEvt time="16038" objId="80"/>
        <p14:seekEvt time="16038" objId="80" seek="15707"/>
        <p14:resumeEvt time="16038" objId="80"/>
        <p14:stopEvt time="16038" objId="80"/>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26"/>
          <p:cNvSpPr txBox="1"/>
          <p:nvPr/>
        </p:nvSpPr>
        <p:spPr>
          <a:xfrm>
            <a:off x="0" y="6166161"/>
            <a:ext cx="11724640" cy="461665"/>
          </a:xfrm>
          <a:prstGeom prst="rect">
            <a:avLst/>
          </a:prstGeom>
          <a:noFill/>
        </p:spPr>
        <p:txBody>
          <a:bodyPr wrap="square">
            <a:spAutoFit/>
          </a:bodyPr>
          <a:lstStyle/>
          <a:p>
            <a:pPr lvl="0" algn="ctr">
              <a:defRPr/>
            </a:pPr>
            <a:r>
              <a:rPr lang="en-US" altLang="zh-CN" sz="2400" b="1" kern="100" dirty="0">
                <a:gradFill>
                  <a:gsLst>
                    <a:gs pos="0">
                      <a:srgbClr val="FF0000"/>
                    </a:gs>
                    <a:gs pos="47000">
                      <a:srgbClr val="C00000"/>
                    </a:gs>
                  </a:gsLst>
                  <a:lin ang="5400000" scaled="1"/>
                </a:gradFill>
                <a:cs typeface="+mn-ea"/>
                <a:sym typeface="+mn-lt"/>
              </a:rPr>
              <a:t>Estimated by WHO, the yearly new cases will increase 60% in the near 20 years.</a:t>
            </a:r>
            <a:endParaRPr lang="zh-CN" altLang="en-US" sz="2400" b="1" kern="100" dirty="0">
              <a:gradFill>
                <a:gsLst>
                  <a:gs pos="0">
                    <a:srgbClr val="FF0000"/>
                  </a:gs>
                  <a:gs pos="47000">
                    <a:srgbClr val="C00000"/>
                  </a:gs>
                </a:gsLst>
                <a:lin ang="5400000" scaled="1"/>
              </a:gradFill>
              <a:cs typeface="+mn-ea"/>
              <a:sym typeface="+mn-lt"/>
            </a:endParaRPr>
          </a:p>
        </p:txBody>
      </p:sp>
      <p:grpSp>
        <p:nvGrpSpPr>
          <p:cNvPr id="14" name="组合 13"/>
          <p:cNvGrpSpPr/>
          <p:nvPr/>
        </p:nvGrpSpPr>
        <p:grpSpPr>
          <a:xfrm>
            <a:off x="116541" y="771526"/>
            <a:ext cx="11940987" cy="5394636"/>
            <a:chOff x="479423" y="1431611"/>
            <a:chExt cx="3609851" cy="4509435"/>
          </a:xfrm>
        </p:grpSpPr>
        <p:sp>
          <p:nvSpPr>
            <p:cNvPr id="16" name="矩形 15"/>
            <p:cNvSpPr/>
            <p:nvPr/>
          </p:nvSpPr>
          <p:spPr>
            <a:xfrm>
              <a:off x="479423" y="1431611"/>
              <a:ext cx="3609851" cy="4509435"/>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7" name="任意多边形: 形状 193"/>
            <p:cNvSpPr/>
            <p:nvPr/>
          </p:nvSpPr>
          <p:spPr>
            <a:xfrm>
              <a:off x="479425" y="1431612"/>
              <a:ext cx="3609849" cy="553112"/>
            </a:xfrm>
            <a:custGeom>
              <a:avLst/>
              <a:gdLst>
                <a:gd name="connsiteX0" fmla="*/ 0 w 3609849"/>
                <a:gd name="connsiteY0" fmla="*/ 0 h 553112"/>
                <a:gd name="connsiteX1" fmla="*/ 210516 w 3609849"/>
                <a:gd name="connsiteY1" fmla="*/ 0 h 553112"/>
                <a:gd name="connsiteX2" fmla="*/ 3399332 w 3609849"/>
                <a:gd name="connsiteY2" fmla="*/ 0 h 553112"/>
                <a:gd name="connsiteX3" fmla="*/ 3609849 w 3609849"/>
                <a:gd name="connsiteY3" fmla="*/ 0 h 553112"/>
                <a:gd name="connsiteX4" fmla="*/ 3609849 w 3609849"/>
                <a:gd name="connsiteY4" fmla="*/ 506717 h 553112"/>
                <a:gd name="connsiteX5" fmla="*/ 3399332 w 3609849"/>
                <a:gd name="connsiteY5" fmla="*/ 506717 h 553112"/>
                <a:gd name="connsiteX6" fmla="*/ 3008266 w 3609849"/>
                <a:gd name="connsiteY6" fmla="*/ 506717 h 553112"/>
                <a:gd name="connsiteX7" fmla="*/ 3008266 w 3609849"/>
                <a:gd name="connsiteY7" fmla="*/ 506718 h 553112"/>
                <a:gd name="connsiteX8" fmla="*/ 2867914 w 3609849"/>
                <a:gd name="connsiteY8" fmla="*/ 506718 h 553112"/>
                <a:gd name="connsiteX9" fmla="*/ 1881897 w 3609849"/>
                <a:gd name="connsiteY9" fmla="*/ 506718 h 553112"/>
                <a:gd name="connsiteX10" fmla="*/ 1872919 w 3609849"/>
                <a:gd name="connsiteY10" fmla="*/ 506718 h 553112"/>
                <a:gd name="connsiteX11" fmla="*/ 1862842 w 3609849"/>
                <a:gd name="connsiteY11" fmla="*/ 506718 h 553112"/>
                <a:gd name="connsiteX12" fmla="*/ 1856086 w 3609849"/>
                <a:gd name="connsiteY12" fmla="*/ 506718 h 553112"/>
                <a:gd name="connsiteX13" fmla="*/ 1804925 w 3609849"/>
                <a:gd name="connsiteY13" fmla="*/ 553112 h 553112"/>
                <a:gd name="connsiteX14" fmla="*/ 1753764 w 3609849"/>
                <a:gd name="connsiteY14" fmla="*/ 506718 h 553112"/>
                <a:gd name="connsiteX15" fmla="*/ 1747010 w 3609849"/>
                <a:gd name="connsiteY15" fmla="*/ 506718 h 553112"/>
                <a:gd name="connsiteX16" fmla="*/ 1736932 w 3609849"/>
                <a:gd name="connsiteY16" fmla="*/ 506718 h 553112"/>
                <a:gd name="connsiteX17" fmla="*/ 1727955 w 3609849"/>
                <a:gd name="connsiteY17" fmla="*/ 506718 h 553112"/>
                <a:gd name="connsiteX18" fmla="*/ 741934 w 3609849"/>
                <a:gd name="connsiteY18" fmla="*/ 506718 h 553112"/>
                <a:gd name="connsiteX19" fmla="*/ 601583 w 3609849"/>
                <a:gd name="connsiteY19" fmla="*/ 506718 h 553112"/>
                <a:gd name="connsiteX20" fmla="*/ 601583 w 3609849"/>
                <a:gd name="connsiteY20" fmla="*/ 506717 h 553112"/>
                <a:gd name="connsiteX21" fmla="*/ 210516 w 3609849"/>
                <a:gd name="connsiteY21" fmla="*/ 506717 h 553112"/>
                <a:gd name="connsiteX22" fmla="*/ 0 w 3609849"/>
                <a:gd name="connsiteY22" fmla="*/ 506717 h 553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609849" h="553112">
                  <a:moveTo>
                    <a:pt x="0" y="0"/>
                  </a:moveTo>
                  <a:lnTo>
                    <a:pt x="210516" y="0"/>
                  </a:lnTo>
                  <a:lnTo>
                    <a:pt x="3399332" y="0"/>
                  </a:lnTo>
                  <a:lnTo>
                    <a:pt x="3609849" y="0"/>
                  </a:lnTo>
                  <a:lnTo>
                    <a:pt x="3609849" y="506717"/>
                  </a:lnTo>
                  <a:lnTo>
                    <a:pt x="3399332" y="506717"/>
                  </a:lnTo>
                  <a:lnTo>
                    <a:pt x="3008266" y="506717"/>
                  </a:lnTo>
                  <a:lnTo>
                    <a:pt x="3008266" y="506718"/>
                  </a:lnTo>
                  <a:lnTo>
                    <a:pt x="2867914" y="506718"/>
                  </a:lnTo>
                  <a:lnTo>
                    <a:pt x="1881897" y="506718"/>
                  </a:lnTo>
                  <a:lnTo>
                    <a:pt x="1872919" y="506718"/>
                  </a:lnTo>
                  <a:lnTo>
                    <a:pt x="1862842" y="506718"/>
                  </a:lnTo>
                  <a:lnTo>
                    <a:pt x="1856086" y="506718"/>
                  </a:lnTo>
                  <a:lnTo>
                    <a:pt x="1804925" y="553112"/>
                  </a:lnTo>
                  <a:lnTo>
                    <a:pt x="1753764" y="506718"/>
                  </a:lnTo>
                  <a:lnTo>
                    <a:pt x="1747010" y="506718"/>
                  </a:lnTo>
                  <a:lnTo>
                    <a:pt x="1736932" y="506718"/>
                  </a:lnTo>
                  <a:lnTo>
                    <a:pt x="1727955" y="506718"/>
                  </a:lnTo>
                  <a:lnTo>
                    <a:pt x="741934" y="506718"/>
                  </a:lnTo>
                  <a:lnTo>
                    <a:pt x="601583" y="506718"/>
                  </a:lnTo>
                  <a:lnTo>
                    <a:pt x="601583" y="506717"/>
                  </a:lnTo>
                  <a:lnTo>
                    <a:pt x="210516" y="506717"/>
                  </a:lnTo>
                  <a:lnTo>
                    <a:pt x="0" y="506717"/>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ea"/>
              </a:endParaRPr>
            </a:p>
          </p:txBody>
        </p:sp>
        <p:sp>
          <p:nvSpPr>
            <p:cNvPr id="18" name="文本框 194"/>
            <p:cNvSpPr txBox="1"/>
            <p:nvPr/>
          </p:nvSpPr>
          <p:spPr>
            <a:xfrm>
              <a:off x="527834" y="1454139"/>
              <a:ext cx="3513030" cy="360183"/>
            </a:xfrm>
            <a:prstGeom prst="rect">
              <a:avLst/>
            </a:prstGeom>
            <a:noFill/>
          </p:spPr>
          <p:txBody>
            <a:bodyPr wrap="square">
              <a:spAutoFit/>
            </a:bodyPr>
            <a:lstStyle/>
            <a:p>
              <a:pPr lvl="0" algn="ctr">
                <a:defRPr/>
              </a:pPr>
              <a:r>
                <a:rPr lang="en-US" altLang="zh-CN" sz="2200" b="1" kern="100" dirty="0">
                  <a:solidFill>
                    <a:schemeClr val="bg1"/>
                  </a:solidFill>
                  <a:effectLst>
                    <a:outerShdw blurRad="38100" dist="38100" dir="2700000" algn="tl">
                      <a:srgbClr val="000000">
                        <a:alpha val="19000"/>
                      </a:srgbClr>
                    </a:outerShdw>
                  </a:effectLst>
                  <a:cs typeface="+mn-ea"/>
                  <a:sym typeface="+mn-lt"/>
                </a:rPr>
                <a:t>Cancer is the 2</a:t>
              </a:r>
              <a:r>
                <a:rPr lang="en-US" altLang="zh-CN" sz="2200" b="1" kern="100" baseline="30000" dirty="0">
                  <a:solidFill>
                    <a:schemeClr val="bg1"/>
                  </a:solidFill>
                  <a:effectLst>
                    <a:outerShdw blurRad="38100" dist="38100" dir="2700000" algn="tl">
                      <a:srgbClr val="000000">
                        <a:alpha val="19000"/>
                      </a:srgbClr>
                    </a:outerShdw>
                  </a:effectLst>
                  <a:cs typeface="+mn-ea"/>
                  <a:sym typeface="+mn-lt"/>
                </a:rPr>
                <a:t>nd</a:t>
              </a:r>
              <a:r>
                <a:rPr lang="en-US" altLang="zh-CN" sz="2200" b="1" kern="100" dirty="0">
                  <a:solidFill>
                    <a:schemeClr val="bg1"/>
                  </a:solidFill>
                  <a:effectLst>
                    <a:outerShdw blurRad="38100" dist="38100" dir="2700000" algn="tl">
                      <a:srgbClr val="000000">
                        <a:alpha val="19000"/>
                      </a:srgbClr>
                    </a:outerShdw>
                  </a:effectLst>
                  <a:cs typeface="+mn-ea"/>
                  <a:sym typeface="+mn-lt"/>
                </a:rPr>
                <a:t> largest cause for death in the world, and the 1</a:t>
              </a:r>
              <a:r>
                <a:rPr lang="en-US" altLang="zh-CN" sz="2200" b="1" kern="100" baseline="30000" dirty="0">
                  <a:solidFill>
                    <a:schemeClr val="bg1"/>
                  </a:solidFill>
                  <a:effectLst>
                    <a:outerShdw blurRad="38100" dist="38100" dir="2700000" algn="tl">
                      <a:srgbClr val="000000">
                        <a:alpha val="19000"/>
                      </a:srgbClr>
                    </a:outerShdw>
                  </a:effectLst>
                  <a:cs typeface="+mn-ea"/>
                  <a:sym typeface="+mn-lt"/>
                </a:rPr>
                <a:t>st</a:t>
              </a:r>
              <a:r>
                <a:rPr lang="en-US" altLang="zh-CN" sz="2200" b="1" kern="100" dirty="0">
                  <a:solidFill>
                    <a:schemeClr val="bg1"/>
                  </a:solidFill>
                  <a:effectLst>
                    <a:outerShdw blurRad="38100" dist="38100" dir="2700000" algn="tl">
                      <a:srgbClr val="000000">
                        <a:alpha val="19000"/>
                      </a:srgbClr>
                    </a:outerShdw>
                  </a:effectLst>
                  <a:cs typeface="+mn-ea"/>
                  <a:sym typeface="+mn-lt"/>
                </a:rPr>
                <a:t> cause for death in China.</a:t>
              </a:r>
              <a:endParaRPr kumimoji="0" lang="zh-CN" altLang="en-US" sz="22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B0604020202020204"/>
                <a:ea typeface="微软雅黑" panose="020B0503020204020204" pitchFamily="34" charset="-122"/>
                <a:cs typeface="+mn-ea"/>
                <a:sym typeface="+mn-lt"/>
              </a:endParaRPr>
            </a:p>
          </p:txBody>
        </p:sp>
        <p:sp>
          <p:nvSpPr>
            <p:cNvPr id="19" name="文本框 195"/>
            <p:cNvSpPr txBox="1"/>
            <p:nvPr/>
          </p:nvSpPr>
          <p:spPr>
            <a:xfrm>
              <a:off x="527834" y="2039687"/>
              <a:ext cx="3561440" cy="1044210"/>
            </a:xfrm>
            <a:prstGeom prst="rect">
              <a:avLst/>
            </a:prstGeom>
            <a:noFill/>
          </p:spPr>
          <p:txBody>
            <a:bodyPr wrap="square">
              <a:spAutoFit/>
            </a:bodyPr>
            <a:lstStyle/>
            <a:p>
              <a:pPr>
                <a:lnSpc>
                  <a:spcPct val="120000"/>
                </a:lnSpc>
                <a:defRPr/>
              </a:pPr>
              <a:r>
                <a:rPr lang="en-US" altLang="zh-CN" sz="1600" b="1" kern="100" dirty="0">
                  <a:solidFill>
                    <a:srgbClr val="164E8C"/>
                  </a:solidFill>
                  <a:latin typeface="微软雅黑" panose="020B0503020204020204" pitchFamily="34" charset="-122"/>
                  <a:ea typeface="微软雅黑" panose="020B0503020204020204" pitchFamily="34" charset="-122"/>
                  <a:cs typeface="+mn-ea"/>
                  <a:sym typeface="+mn-lt"/>
                </a:rPr>
                <a:t>According to the latest global cancer data in 2020 released by the International Agency for Research on Cancer (IARC) of the World Health Organization (WHO), there are 4.57 million new cancer cases in China, including 2.48 million men and 2.09 million women, accounting for 23.7% of the world's total. </a:t>
              </a:r>
              <a:r>
                <a:rPr lang="en-US" altLang="zh-CN" sz="1600" b="1" kern="100" dirty="0">
                  <a:solidFill>
                    <a:srgbClr val="C00000"/>
                  </a:solidFill>
                  <a:latin typeface="微软雅黑" panose="020B0503020204020204" pitchFamily="34" charset="-122"/>
                  <a:ea typeface="微软雅黑" panose="020B0503020204020204" pitchFamily="34" charset="-122"/>
                  <a:cs typeface="+mn-ea"/>
                  <a:sym typeface="+mn-lt"/>
                </a:rPr>
                <a:t>And according to PTCOG, ~60% PT system is based on cyclotron.</a:t>
              </a:r>
              <a:endParaRPr lang="zh-CN" altLang="en-US" sz="1600" b="1" kern="100" dirty="0">
                <a:solidFill>
                  <a:srgbClr val="C00000"/>
                </a:solidFill>
                <a:latin typeface="微软雅黑" panose="020B0503020204020204" pitchFamily="34" charset="-122"/>
                <a:ea typeface="微软雅黑" panose="020B0503020204020204" pitchFamily="34" charset="-122"/>
                <a:cs typeface="+mn-ea"/>
                <a:sym typeface="+mn-lt"/>
              </a:endParaRPr>
            </a:p>
          </p:txBody>
        </p:sp>
      </p:grpSp>
      <p:pic>
        <p:nvPicPr>
          <p:cNvPr id="22" name="图片 21"/>
          <p:cNvPicPr>
            <a:picLocks noChangeAspect="1"/>
          </p:cNvPicPr>
          <p:nvPr/>
        </p:nvPicPr>
        <p:blipFill rotWithShape="1">
          <a:blip r:embed="rId2">
            <a:extLst>
              <a:ext uri="{28A0092B-C50C-407E-A947-70E740481C1C}">
                <a14:useLocalDpi xmlns:a14="http://schemas.microsoft.com/office/drawing/2010/main" val="0"/>
              </a:ext>
            </a:extLst>
          </a:blip>
          <a:srcRect l="7506" t="4748" r="3158" b="4273"/>
          <a:stretch>
            <a:fillRect/>
          </a:stretch>
        </p:blipFill>
        <p:spPr>
          <a:xfrm>
            <a:off x="1592428" y="2858183"/>
            <a:ext cx="5400000" cy="3114153"/>
          </a:xfrm>
          <a:prstGeom prst="rect">
            <a:avLst/>
          </a:prstGeom>
        </p:spPr>
      </p:pic>
      <p:sp>
        <p:nvSpPr>
          <p:cNvPr id="24" name="TextBox 23"/>
          <p:cNvSpPr txBox="1"/>
          <p:nvPr/>
        </p:nvSpPr>
        <p:spPr>
          <a:xfrm>
            <a:off x="224652" y="2958942"/>
            <a:ext cx="2368970" cy="1015663"/>
          </a:xfrm>
          <a:prstGeom prst="rect">
            <a:avLst/>
          </a:prstGeom>
          <a:noFill/>
        </p:spPr>
        <p:txBody>
          <a:bodyPr vert="horz" wrap="square" rtlCol="0">
            <a:spAutoFit/>
          </a:bodyPr>
          <a:lstStyle/>
          <a:p>
            <a:pPr algn="ctr"/>
            <a:r>
              <a:rPr lang="en-US" altLang="zh-CN" sz="2000" b="1" dirty="0">
                <a:solidFill>
                  <a:srgbClr val="0070C0"/>
                </a:solidFill>
              </a:rPr>
              <a:t>Top 10 countries of yearly new cases</a:t>
            </a:r>
            <a:endParaRPr lang="zh-CN" altLang="en-US" sz="2000" b="1" dirty="0">
              <a:solidFill>
                <a:srgbClr val="0070C0"/>
              </a:solidFill>
            </a:endParaRPr>
          </a:p>
        </p:txBody>
      </p:sp>
      <p:sp>
        <p:nvSpPr>
          <p:cNvPr id="25" name="TextBox 24"/>
          <p:cNvSpPr txBox="1"/>
          <p:nvPr/>
        </p:nvSpPr>
        <p:spPr>
          <a:xfrm>
            <a:off x="6624918" y="2958942"/>
            <a:ext cx="2242857" cy="1323439"/>
          </a:xfrm>
          <a:prstGeom prst="rect">
            <a:avLst/>
          </a:prstGeom>
          <a:noFill/>
        </p:spPr>
        <p:txBody>
          <a:bodyPr vert="horz" wrap="square" rtlCol="0">
            <a:spAutoFit/>
          </a:bodyPr>
          <a:lstStyle/>
          <a:p>
            <a:pPr>
              <a:spcAft>
                <a:spcPts val="600"/>
              </a:spcAft>
            </a:pPr>
            <a:r>
              <a:rPr lang="en-US" altLang="zh-CN" sz="2000" b="1" dirty="0">
                <a:solidFill>
                  <a:srgbClr val="C00000"/>
                </a:solidFill>
              </a:rPr>
              <a:t>China is leading the number of new cases and death.</a:t>
            </a:r>
          </a:p>
        </p:txBody>
      </p:sp>
      <p:cxnSp>
        <p:nvCxnSpPr>
          <p:cNvPr id="27" name="直接箭头连接符 26"/>
          <p:cNvCxnSpPr>
            <a:cxnSpLocks/>
          </p:cNvCxnSpPr>
          <p:nvPr/>
        </p:nvCxnSpPr>
        <p:spPr>
          <a:xfrm flipH="1" flipV="1">
            <a:off x="4598890" y="3578751"/>
            <a:ext cx="2026028" cy="9408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 name="文本框 59">
            <a:extLst>
              <a:ext uri="{FF2B5EF4-FFF2-40B4-BE49-F238E27FC236}">
                <a16:creationId xmlns:a16="http://schemas.microsoft.com/office/drawing/2014/main" id="{95A607D4-4DE9-F623-E382-21CB8D31FD47}"/>
              </a:ext>
            </a:extLst>
          </p:cNvPr>
          <p:cNvSpPr txBox="1"/>
          <p:nvPr/>
        </p:nvSpPr>
        <p:spPr>
          <a:xfrm>
            <a:off x="0" y="169594"/>
            <a:ext cx="10627850" cy="523220"/>
          </a:xfrm>
          <a:prstGeom prst="rect">
            <a:avLst/>
          </a:prstGeom>
          <a:noFill/>
        </p:spPr>
        <p:txBody>
          <a:bodyPr wrap="square">
            <a:spAutoFit/>
          </a:bodyPr>
          <a:lstStyle/>
          <a:p>
            <a:pPr lvl="0">
              <a:defRPr/>
            </a:pPr>
            <a:r>
              <a:rPr lang="en-US" altLang="zh-CN" sz="2800" b="1" kern="100" dirty="0">
                <a:solidFill>
                  <a:schemeClr val="bg1"/>
                </a:solidFill>
                <a:cs typeface="+mn-ea"/>
                <a:sym typeface="+mn-lt"/>
              </a:rPr>
              <a:t>Introduction to CYCIAE-230</a:t>
            </a:r>
          </a:p>
        </p:txBody>
      </p:sp>
      <p:pic>
        <p:nvPicPr>
          <p:cNvPr id="15" name="Picture 20">
            <a:extLst>
              <a:ext uri="{FF2B5EF4-FFF2-40B4-BE49-F238E27FC236}">
                <a16:creationId xmlns:a16="http://schemas.microsoft.com/office/drawing/2014/main" id="{F032F730-60A0-5181-8B04-A5AB4C5125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2593" y="4074835"/>
            <a:ext cx="2840749" cy="2014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a:extLst>
              <a:ext uri="{FF2B5EF4-FFF2-40B4-BE49-F238E27FC236}">
                <a16:creationId xmlns:a16="http://schemas.microsoft.com/office/drawing/2014/main" id="{2EEB907E-4DDF-363D-FE86-8A6637A8E5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369" r="533"/>
          <a:stretch>
            <a:fillRect/>
          </a:stretch>
        </p:blipFill>
        <p:spPr bwMode="auto">
          <a:xfrm>
            <a:off x="10507417" y="3051204"/>
            <a:ext cx="1505926" cy="1272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a:extLst>
              <a:ext uri="{FF2B5EF4-FFF2-40B4-BE49-F238E27FC236}">
                <a16:creationId xmlns:a16="http://schemas.microsoft.com/office/drawing/2014/main" id="{FF6418D1-A8E0-F4FC-4F60-4C32A0FAA4C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1194" r="27138" b="1194"/>
          <a:stretch/>
        </p:blipFill>
        <p:spPr bwMode="auto">
          <a:xfrm>
            <a:off x="9172593" y="3051204"/>
            <a:ext cx="1334824" cy="122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48914"/>
    </mc:Choice>
    <mc:Fallback xmlns="">
      <p:transition spd="slow" advTm="48914"/>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矩形 90">
            <a:extLst>
              <a:ext uri="{FF2B5EF4-FFF2-40B4-BE49-F238E27FC236}">
                <a16:creationId xmlns:a16="http://schemas.microsoft.com/office/drawing/2014/main" id="{3E981A99-F87D-4835-AFA6-B0B37ECFBCE8}"/>
              </a:ext>
            </a:extLst>
          </p:cNvPr>
          <p:cNvSpPr/>
          <p:nvPr/>
        </p:nvSpPr>
        <p:spPr>
          <a:xfrm>
            <a:off x="430085" y="801684"/>
            <a:ext cx="7377662" cy="3244965"/>
          </a:xfrm>
          <a:prstGeom prst="rect">
            <a:avLst/>
          </a:prstGeom>
          <a:solidFill>
            <a:schemeClr val="bg1"/>
          </a:solidFill>
          <a:ln w="3175" cap="flat" cmpd="sng" algn="ctr">
            <a:solidFill>
              <a:schemeClr val="bg1">
                <a:lumMod val="75000"/>
              </a:schemeClr>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aphicFrame>
        <p:nvGraphicFramePr>
          <p:cNvPr id="9" name="表格 8">
            <a:extLst>
              <a:ext uri="{FF2B5EF4-FFF2-40B4-BE49-F238E27FC236}">
                <a16:creationId xmlns:a16="http://schemas.microsoft.com/office/drawing/2014/main" id="{C87A1201-6AD6-4E0A-A410-6E3E124F64A9}"/>
              </a:ext>
            </a:extLst>
          </p:cNvPr>
          <p:cNvGraphicFramePr>
            <a:graphicFrameLocks noGrp="1"/>
          </p:cNvGraphicFramePr>
          <p:nvPr>
            <p:extLst>
              <p:ext uri="{D42A27DB-BD31-4B8C-83A1-F6EECF244321}">
                <p14:modId xmlns:p14="http://schemas.microsoft.com/office/powerpoint/2010/main" val="4132288029"/>
              </p:ext>
            </p:extLst>
          </p:nvPr>
        </p:nvGraphicFramePr>
        <p:xfrm>
          <a:off x="430085" y="802286"/>
          <a:ext cx="11464319" cy="2235390"/>
        </p:xfrm>
        <a:graphic>
          <a:graphicData uri="http://schemas.openxmlformats.org/drawingml/2006/table">
            <a:tbl>
              <a:tblPr firstRow="1" bandRow="1">
                <a:tableStyleId>{5C22544A-7EE6-4342-B048-85BDC9FD1C3A}</a:tableStyleId>
              </a:tblPr>
              <a:tblGrid>
                <a:gridCol w="1069419">
                  <a:extLst>
                    <a:ext uri="{9D8B030D-6E8A-4147-A177-3AD203B41FA5}">
                      <a16:colId xmlns:a16="http://schemas.microsoft.com/office/drawing/2014/main" val="1776890799"/>
                    </a:ext>
                  </a:extLst>
                </a:gridCol>
                <a:gridCol w="4641165">
                  <a:extLst>
                    <a:ext uri="{9D8B030D-6E8A-4147-A177-3AD203B41FA5}">
                      <a16:colId xmlns:a16="http://schemas.microsoft.com/office/drawing/2014/main" val="3483812024"/>
                    </a:ext>
                  </a:extLst>
                </a:gridCol>
                <a:gridCol w="2523570">
                  <a:extLst>
                    <a:ext uri="{9D8B030D-6E8A-4147-A177-3AD203B41FA5}">
                      <a16:colId xmlns:a16="http://schemas.microsoft.com/office/drawing/2014/main" val="20002"/>
                    </a:ext>
                  </a:extLst>
                </a:gridCol>
                <a:gridCol w="3230165">
                  <a:extLst>
                    <a:ext uri="{9D8B030D-6E8A-4147-A177-3AD203B41FA5}">
                      <a16:colId xmlns:a16="http://schemas.microsoft.com/office/drawing/2014/main" val="20003"/>
                    </a:ext>
                  </a:extLst>
                </a:gridCol>
              </a:tblGrid>
              <a:tr h="431966">
                <a:tc gridSpan="4">
                  <a:txBody>
                    <a:bodyPr/>
                    <a:lstStyle/>
                    <a:p>
                      <a:pPr algn="ctr"/>
                      <a:r>
                        <a:rPr kumimoji="0" lang="en-US" altLang="zh-CN" sz="2000" b="1" i="0" u="none" strike="noStrike" kern="100" cap="none" spc="0" normalizeH="0" baseline="0" dirty="0">
                          <a:ln>
                            <a:noFill/>
                          </a:ln>
                          <a:solidFill>
                            <a:prstClr val="white"/>
                          </a:solidFill>
                          <a:effectLst>
                            <a:outerShdw blurRad="38100" dist="38100" dir="2700000" algn="tl">
                              <a:srgbClr val="000000">
                                <a:alpha val="19000"/>
                              </a:srgbClr>
                            </a:outerShdw>
                          </a:effectLst>
                          <a:uLnTx/>
                          <a:uFillTx/>
                          <a:latin typeface="Arial"/>
                          <a:ea typeface="微软雅黑"/>
                          <a:cs typeface="+mn-ea"/>
                        </a:rPr>
                        <a:t>Granted by CNNC, the cyclotron project was launched in 2016.  </a:t>
                      </a:r>
                      <a:r>
                        <a:rPr kumimoji="0" lang="en-US" altLang="zh-CN" sz="2000" b="1" i="0" u="none" strike="noStrike" kern="100" cap="none" spc="0" normalizeH="0" baseline="0" dirty="0">
                          <a:ln>
                            <a:noFill/>
                          </a:ln>
                          <a:solidFill>
                            <a:srgbClr val="FFFF00"/>
                          </a:solidFill>
                          <a:effectLst>
                            <a:outerShdw blurRad="38100" dist="38100" dir="2700000" algn="tl">
                              <a:srgbClr val="000000">
                                <a:alpha val="19000"/>
                              </a:srgbClr>
                            </a:outerShdw>
                          </a:effectLst>
                          <a:uLnTx/>
                          <a:uFillTx/>
                          <a:latin typeface="Arial"/>
                          <a:ea typeface="微软雅黑"/>
                          <a:cs typeface="+mn-ea"/>
                        </a:rPr>
                        <a:t>The rest of the proton therapy system was granted by Ministry of Industry and Information Technology in 2017. </a:t>
                      </a:r>
                      <a:endParaRPr kumimoji="0" lang="zh-CN" altLang="en-US" sz="2000" b="1" i="0" u="none" strike="noStrike" kern="100" cap="none" spc="0" normalizeH="0" baseline="0" dirty="0">
                        <a:ln>
                          <a:noFill/>
                        </a:ln>
                        <a:solidFill>
                          <a:srgbClr val="FFFF00"/>
                        </a:solidFill>
                        <a:effectLst>
                          <a:outerShdw blurRad="38100" dist="38100" dir="2700000" algn="tl">
                            <a:srgbClr val="000000">
                              <a:alpha val="19000"/>
                            </a:srgbClr>
                          </a:outerShdw>
                        </a:effectLst>
                        <a:uLnTx/>
                        <a:uFillTx/>
                        <a:latin typeface="Arial"/>
                        <a:ea typeface="微软雅黑"/>
                        <a:cs typeface="+mn-ea"/>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solidFill>
                      <a:srgbClr val="0070C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dirty="0"/>
                    </a:p>
                  </a:txBody>
                  <a:tcPr/>
                </a:tc>
                <a:extLst>
                  <a:ext uri="{0D108BD9-81ED-4DB2-BD59-A6C34878D82A}">
                    <a16:rowId xmlns:a16="http://schemas.microsoft.com/office/drawing/2014/main" val="10000"/>
                  </a:ext>
                </a:extLst>
              </a:tr>
              <a:tr h="495194">
                <a:tc>
                  <a:txBody>
                    <a:bodyPr/>
                    <a:lstStyle/>
                    <a:p>
                      <a:pPr algn="ctr"/>
                      <a:endParaRPr lang="zh-CN" altLang="en-US" sz="1100" b="1" dirty="0">
                        <a:solidFill>
                          <a:schemeClr val="tx1"/>
                        </a:solidFill>
                        <a:latin typeface="微软雅黑" pitchFamily="34" charset="-122"/>
                        <a:ea typeface="微软雅黑"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zh-CN" altLang="en-US" sz="1100" b="1" dirty="0">
                        <a:solidFill>
                          <a:schemeClr val="tx1"/>
                        </a:solidFill>
                        <a:latin typeface="微软雅黑" pitchFamily="34" charset="-122"/>
                        <a:ea typeface="微软雅黑"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zh-CN" altLang="en-US" sz="1100" b="1" dirty="0">
                        <a:solidFill>
                          <a:schemeClr val="tx1"/>
                        </a:solidFill>
                        <a:latin typeface="微软雅黑" pitchFamily="34" charset="-122"/>
                        <a:ea typeface="微软雅黑"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zh-CN" altLang="en-US" sz="1100" b="1" dirty="0">
                        <a:solidFill>
                          <a:schemeClr val="tx1"/>
                        </a:solidFill>
                        <a:latin typeface="微软雅黑" pitchFamily="34" charset="-122"/>
                        <a:ea typeface="微软雅黑"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3175" cap="flat" cmpd="sng" algn="ctr">
                      <a:solidFill>
                        <a:schemeClr val="bg1">
                          <a:lumMod val="8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1"/>
                  </a:ext>
                </a:extLst>
              </a:tr>
              <a:tr h="519578">
                <a:tc>
                  <a:txBody>
                    <a:bodyPr/>
                    <a:lstStyle/>
                    <a:p>
                      <a:pPr algn="ctr"/>
                      <a:endParaRPr lang="zh-CN" altLang="en-US" sz="1100" b="1" dirty="0">
                        <a:solidFill>
                          <a:srgbClr val="C00000"/>
                        </a:solidFill>
                        <a:latin typeface="微软雅黑" pitchFamily="34" charset="-122"/>
                        <a:ea typeface="微软雅黑"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070C0">
                        <a:alpha val="10000"/>
                      </a:srgbClr>
                    </a:solidFill>
                  </a:tcPr>
                </a:tc>
                <a:tc>
                  <a:txBody>
                    <a:bodyPr/>
                    <a:lstStyle/>
                    <a:p>
                      <a:pPr algn="ctr"/>
                      <a:endParaRPr lang="zh-CN" altLang="en-US" sz="1100" b="1" dirty="0">
                        <a:solidFill>
                          <a:srgbClr val="C00000"/>
                        </a:solidFill>
                        <a:latin typeface="微软雅黑" pitchFamily="34" charset="-122"/>
                        <a:ea typeface="微软雅黑"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070C0">
                        <a:alpha val="10000"/>
                      </a:srgbClr>
                    </a:solidFill>
                  </a:tcPr>
                </a:tc>
                <a:tc>
                  <a:txBody>
                    <a:bodyPr/>
                    <a:lstStyle/>
                    <a:p>
                      <a:pPr algn="ctr"/>
                      <a:endParaRPr lang="zh-CN" altLang="en-US" sz="1100" b="1" dirty="0">
                        <a:solidFill>
                          <a:srgbClr val="C00000"/>
                        </a:solidFill>
                        <a:latin typeface="微软雅黑" pitchFamily="34" charset="-122"/>
                        <a:ea typeface="微软雅黑"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070C0">
                        <a:alpha val="10000"/>
                      </a:srgbClr>
                    </a:solidFill>
                  </a:tcPr>
                </a:tc>
                <a:tc>
                  <a:txBody>
                    <a:bodyPr/>
                    <a:lstStyle/>
                    <a:p>
                      <a:pPr algn="ctr"/>
                      <a:endParaRPr lang="zh-CN" altLang="en-US" sz="1100" b="1" dirty="0">
                        <a:solidFill>
                          <a:srgbClr val="C00000"/>
                        </a:solidFill>
                        <a:latin typeface="微软雅黑" pitchFamily="34" charset="-122"/>
                        <a:ea typeface="微软雅黑"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rgbClr val="0070C0">
                        <a:alpha val="10000"/>
                      </a:srgbClr>
                    </a:solidFill>
                  </a:tcPr>
                </a:tc>
                <a:extLst>
                  <a:ext uri="{0D108BD9-81ED-4DB2-BD59-A6C34878D82A}">
                    <a16:rowId xmlns:a16="http://schemas.microsoft.com/office/drawing/2014/main" val="10002"/>
                  </a:ext>
                </a:extLst>
              </a:tr>
              <a:tr h="519578">
                <a:tc>
                  <a:txBody>
                    <a:bodyPr/>
                    <a:lstStyle/>
                    <a:p>
                      <a:pPr algn="ctr"/>
                      <a:endParaRPr lang="zh-CN" altLang="en-US" sz="1100" b="1" dirty="0">
                        <a:solidFill>
                          <a:schemeClr val="tx1"/>
                        </a:solidFill>
                        <a:latin typeface="微软雅黑" pitchFamily="34" charset="-122"/>
                        <a:ea typeface="微软雅黑"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zh-CN" altLang="en-US" sz="1100" b="1" dirty="0">
                        <a:solidFill>
                          <a:schemeClr val="tx1"/>
                        </a:solidFill>
                        <a:latin typeface="微软雅黑" pitchFamily="34" charset="-122"/>
                        <a:ea typeface="微软雅黑"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zh-CN" altLang="en-US" sz="1100" b="1" dirty="0">
                        <a:solidFill>
                          <a:schemeClr val="tx1"/>
                        </a:solidFill>
                        <a:latin typeface="微软雅黑" pitchFamily="34" charset="-122"/>
                        <a:ea typeface="微软雅黑"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ctr"/>
                      <a:endParaRPr lang="zh-CN" altLang="en-US" sz="1100" b="1" dirty="0">
                        <a:solidFill>
                          <a:schemeClr val="tx1"/>
                        </a:solidFill>
                        <a:latin typeface="微软雅黑" pitchFamily="34" charset="-122"/>
                        <a:ea typeface="微软雅黑" pitchFamily="34" charset="-122"/>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grpSp>
        <p:nvGrpSpPr>
          <p:cNvPr id="7" name="组合 6">
            <a:extLst>
              <a:ext uri="{FF2B5EF4-FFF2-40B4-BE49-F238E27FC236}">
                <a16:creationId xmlns:a16="http://schemas.microsoft.com/office/drawing/2014/main" id="{11ED5D87-C6FE-7804-F40B-04E3BBA949CD}"/>
              </a:ext>
            </a:extLst>
          </p:cNvPr>
          <p:cNvGrpSpPr/>
          <p:nvPr/>
        </p:nvGrpSpPr>
        <p:grpSpPr>
          <a:xfrm>
            <a:off x="421119" y="1510822"/>
            <a:ext cx="11463193" cy="4579565"/>
            <a:chOff x="421119" y="1510822"/>
            <a:chExt cx="11463193" cy="4579565"/>
          </a:xfrm>
        </p:grpSpPr>
        <p:pic>
          <p:nvPicPr>
            <p:cNvPr id="3" name="图片 2" descr="图示&#10;&#10;描述已自动生成">
              <a:extLst>
                <a:ext uri="{FF2B5EF4-FFF2-40B4-BE49-F238E27FC236}">
                  <a16:creationId xmlns:a16="http://schemas.microsoft.com/office/drawing/2014/main" id="{3B00984F-46E3-0D17-6316-4820F14B4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19" y="1510822"/>
              <a:ext cx="11463193" cy="4579565"/>
            </a:xfrm>
            <a:prstGeom prst="rect">
              <a:avLst/>
            </a:prstGeom>
          </p:spPr>
        </p:pic>
        <p:grpSp>
          <p:nvGrpSpPr>
            <p:cNvPr id="12" name="组合 11">
              <a:extLst>
                <a:ext uri="{FF2B5EF4-FFF2-40B4-BE49-F238E27FC236}">
                  <a16:creationId xmlns:a16="http://schemas.microsoft.com/office/drawing/2014/main" id="{41BFC015-908D-BE5F-0F2A-7EC0D62F2A31}"/>
                </a:ext>
              </a:extLst>
            </p:cNvPr>
            <p:cNvGrpSpPr/>
            <p:nvPr/>
          </p:nvGrpSpPr>
          <p:grpSpPr>
            <a:xfrm>
              <a:off x="436457" y="1713604"/>
              <a:ext cx="10564330" cy="4184833"/>
              <a:chOff x="537465" y="2607739"/>
              <a:chExt cx="6737525" cy="2983803"/>
            </a:xfrm>
          </p:grpSpPr>
          <p:sp>
            <p:nvSpPr>
              <p:cNvPr id="4" name="TextBox 3"/>
              <p:cNvSpPr txBox="1"/>
              <p:nvPr/>
            </p:nvSpPr>
            <p:spPr>
              <a:xfrm>
                <a:off x="537465" y="5130705"/>
                <a:ext cx="2072172" cy="460837"/>
              </a:xfrm>
              <a:prstGeom prst="rect">
                <a:avLst/>
              </a:prstGeom>
              <a:noFill/>
            </p:spPr>
            <p:txBody>
              <a:bodyPr wrap="square" rtlCol="0">
                <a:spAutoFit/>
              </a:bodyPr>
              <a:lstStyle/>
              <a:p>
                <a:r>
                  <a:rPr lang="en-US" altLang="zh-CN" b="1" dirty="0">
                    <a:solidFill>
                      <a:srgbClr val="FF0000"/>
                    </a:solidFill>
                  </a:rPr>
                  <a:t>CYCIAE-230 superconducting cyclotron</a:t>
                </a:r>
                <a:endParaRPr lang="zh-CN" altLang="en-US" b="1" dirty="0">
                  <a:solidFill>
                    <a:srgbClr val="FF0000"/>
                  </a:solidFill>
                </a:endParaRPr>
              </a:p>
            </p:txBody>
          </p:sp>
          <p:sp>
            <p:nvSpPr>
              <p:cNvPr id="53" name="TextBox 52"/>
              <p:cNvSpPr txBox="1"/>
              <p:nvPr/>
            </p:nvSpPr>
            <p:spPr>
              <a:xfrm>
                <a:off x="5311434" y="5130054"/>
                <a:ext cx="1963556" cy="263335"/>
              </a:xfrm>
              <a:prstGeom prst="rect">
                <a:avLst/>
              </a:prstGeom>
              <a:noFill/>
            </p:spPr>
            <p:txBody>
              <a:bodyPr wrap="square" rtlCol="0">
                <a:spAutoFit/>
              </a:bodyPr>
              <a:lstStyle/>
              <a:p>
                <a:r>
                  <a:rPr lang="en-US" altLang="zh-CN" b="1" dirty="0">
                    <a:solidFill>
                      <a:srgbClr val="FF0000"/>
                    </a:solidFill>
                  </a:rPr>
                  <a:t>Energy selection system</a:t>
                </a:r>
                <a:endParaRPr lang="zh-CN" altLang="en-US" b="1" dirty="0">
                  <a:solidFill>
                    <a:srgbClr val="FF0000"/>
                  </a:solidFill>
                </a:endParaRPr>
              </a:p>
            </p:txBody>
          </p:sp>
          <p:cxnSp>
            <p:nvCxnSpPr>
              <p:cNvPr id="6" name="直接箭头连接符 5"/>
              <p:cNvCxnSpPr>
                <a:cxnSpLocks/>
                <a:stCxn id="53" idx="0"/>
              </p:cNvCxnSpPr>
              <p:nvPr/>
            </p:nvCxnSpPr>
            <p:spPr>
              <a:xfrm flipH="1" flipV="1">
                <a:off x="5564806" y="4750300"/>
                <a:ext cx="728406" cy="37975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cxnSpLocks/>
                <a:stCxn id="4" idx="3"/>
              </p:cNvCxnSpPr>
              <p:nvPr/>
            </p:nvCxnSpPr>
            <p:spPr>
              <a:xfrm flipV="1">
                <a:off x="2609637" y="5123695"/>
                <a:ext cx="1594442" cy="23742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167805" y="4019386"/>
                <a:ext cx="1306061" cy="263335"/>
              </a:xfrm>
              <a:prstGeom prst="rect">
                <a:avLst/>
              </a:prstGeom>
              <a:noFill/>
            </p:spPr>
            <p:txBody>
              <a:bodyPr wrap="square" rtlCol="0">
                <a:spAutoFit/>
              </a:bodyPr>
              <a:lstStyle/>
              <a:p>
                <a:r>
                  <a:rPr lang="en-US" altLang="zh-CN" b="1" dirty="0">
                    <a:solidFill>
                      <a:srgbClr val="FF0000"/>
                    </a:solidFill>
                  </a:rPr>
                  <a:t>Beam line system</a:t>
                </a:r>
                <a:endParaRPr lang="zh-CN" altLang="en-US" b="1" dirty="0">
                  <a:solidFill>
                    <a:srgbClr val="FF0000"/>
                  </a:solidFill>
                </a:endParaRPr>
              </a:p>
            </p:txBody>
          </p:sp>
          <p:cxnSp>
            <p:nvCxnSpPr>
              <p:cNvPr id="11" name="直接箭头连接符 10"/>
              <p:cNvCxnSpPr>
                <a:cxnSpLocks/>
                <a:stCxn id="55" idx="3"/>
              </p:cNvCxnSpPr>
              <p:nvPr/>
            </p:nvCxnSpPr>
            <p:spPr>
              <a:xfrm flipV="1">
                <a:off x="6473866" y="3900148"/>
                <a:ext cx="801124" cy="25090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a:cxnSpLocks/>
                <a:stCxn id="55" idx="0"/>
              </p:cNvCxnSpPr>
              <p:nvPr/>
            </p:nvCxnSpPr>
            <p:spPr>
              <a:xfrm flipH="1" flipV="1">
                <a:off x="5727747" y="3499456"/>
                <a:ext cx="93089" cy="51993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537465" y="2607739"/>
                <a:ext cx="1119883" cy="263335"/>
              </a:xfrm>
              <a:prstGeom prst="rect">
                <a:avLst/>
              </a:prstGeom>
              <a:noFill/>
            </p:spPr>
            <p:txBody>
              <a:bodyPr wrap="square" rtlCol="0">
                <a:spAutoFit/>
              </a:bodyPr>
              <a:lstStyle/>
              <a:p>
                <a:r>
                  <a:rPr lang="en-US" altLang="zh-CN" b="1" dirty="0">
                    <a:solidFill>
                      <a:srgbClr val="FF0000"/>
                    </a:solidFill>
                  </a:rPr>
                  <a:t>Gantry</a:t>
                </a:r>
                <a:endParaRPr lang="zh-CN" altLang="en-US" b="1" dirty="0">
                  <a:solidFill>
                    <a:srgbClr val="FF0000"/>
                  </a:solidFill>
                </a:endParaRPr>
              </a:p>
            </p:txBody>
          </p:sp>
          <p:cxnSp>
            <p:nvCxnSpPr>
              <p:cNvPr id="15" name="直接箭头连接符 14"/>
              <p:cNvCxnSpPr>
                <a:cxnSpLocks/>
                <a:stCxn id="62" idx="2"/>
              </p:cNvCxnSpPr>
              <p:nvPr/>
            </p:nvCxnSpPr>
            <p:spPr>
              <a:xfrm>
                <a:off x="1097406" y="2871074"/>
                <a:ext cx="1224976" cy="55045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5" name="文本框 59">
            <a:extLst>
              <a:ext uri="{FF2B5EF4-FFF2-40B4-BE49-F238E27FC236}">
                <a16:creationId xmlns:a16="http://schemas.microsoft.com/office/drawing/2014/main" id="{C0F4CD79-BEF8-A6F4-4E9E-0D4FF4D76E16}"/>
              </a:ext>
            </a:extLst>
          </p:cNvPr>
          <p:cNvSpPr txBox="1"/>
          <p:nvPr/>
        </p:nvSpPr>
        <p:spPr>
          <a:xfrm>
            <a:off x="0" y="169594"/>
            <a:ext cx="10627850" cy="523220"/>
          </a:xfrm>
          <a:prstGeom prst="rect">
            <a:avLst/>
          </a:prstGeom>
          <a:noFill/>
        </p:spPr>
        <p:txBody>
          <a:bodyPr wrap="square">
            <a:spAutoFit/>
          </a:bodyPr>
          <a:lstStyle/>
          <a:p>
            <a:pPr lvl="0">
              <a:defRPr/>
            </a:pPr>
            <a:r>
              <a:rPr lang="en-US" altLang="zh-CN" sz="2800" b="1" kern="100" dirty="0">
                <a:solidFill>
                  <a:schemeClr val="bg1"/>
                </a:solidFill>
                <a:cs typeface="+mn-ea"/>
                <a:sym typeface="+mn-lt"/>
              </a:rPr>
              <a:t>Introduction to CYCIAE-230</a:t>
            </a:r>
          </a:p>
        </p:txBody>
      </p:sp>
      <p:sp>
        <p:nvSpPr>
          <p:cNvPr id="14" name="文本框 3">
            <a:extLst>
              <a:ext uri="{FF2B5EF4-FFF2-40B4-BE49-F238E27FC236}">
                <a16:creationId xmlns:a16="http://schemas.microsoft.com/office/drawing/2014/main" id="{6F5E37E6-BCF8-EB60-B308-AD8A05F7D66C}"/>
              </a:ext>
            </a:extLst>
          </p:cNvPr>
          <p:cNvSpPr txBox="1"/>
          <p:nvPr/>
        </p:nvSpPr>
        <p:spPr>
          <a:xfrm>
            <a:off x="377046" y="5958449"/>
            <a:ext cx="11463193" cy="830997"/>
          </a:xfrm>
          <a:prstGeom prst="rect">
            <a:avLst/>
          </a:prstGeom>
          <a:noFill/>
        </p:spPr>
        <p:txBody>
          <a:bodyPr wrap="square">
            <a:spAutoFit/>
          </a:bodyPr>
          <a:lstStyle/>
          <a:p>
            <a:pPr algn="ctr">
              <a:defRPr/>
            </a:pPr>
            <a:r>
              <a:rPr lang="en-US" altLang="zh-CN" sz="2400" b="1" kern="100" dirty="0">
                <a:solidFill>
                  <a:srgbClr val="0070C0"/>
                </a:solidFill>
                <a:cs typeface="+mn-ea"/>
                <a:sym typeface="+mn-lt"/>
              </a:rPr>
              <a:t>Proton beam in the energy range of 200 MeV – 250 MeV has various applications, like proton therapy, SEE test and radiation hardening of microchips, etc.</a:t>
            </a:r>
          </a:p>
        </p:txBody>
      </p:sp>
    </p:spTree>
    <p:extLst>
      <p:ext uri="{BB962C8B-B14F-4D97-AF65-F5344CB8AC3E}">
        <p14:creationId xmlns:p14="http://schemas.microsoft.com/office/powerpoint/2010/main" val="3194143085"/>
      </p:ext>
    </p:extLst>
  </p:cSld>
  <p:clrMapOvr>
    <a:masterClrMapping/>
  </p:clrMapOvr>
  <mc:AlternateContent xmlns:mc="http://schemas.openxmlformats.org/markup-compatibility/2006" xmlns:p14="http://schemas.microsoft.com/office/powerpoint/2010/main">
    <mc:Choice Requires="p14">
      <p:transition spd="slow" p14:dur="2000" advClick="0" advTm="16038"/>
    </mc:Choice>
    <mc:Fallback xmlns="">
      <p:transition spd="slow" advClick="0" advTm="16038"/>
    </mc:Fallback>
  </mc:AlternateContent>
  <p:extLst>
    <p:ext uri="{E180D4A7-C9FB-4DFB-919C-405C955672EB}">
      <p14:showEvtLst xmlns:p14="http://schemas.microsoft.com/office/powerpoint/2010/main">
        <p14:playEvt time="0" objId="80"/>
        <p14:pauseEvt time="16038" objId="80"/>
        <p14:seekEvt time="16038" objId="80" seek="15707"/>
        <p14:resumeEvt time="16038" objId="80"/>
        <p14:stopEvt time="16038" objId="80"/>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2503FFF-1C7E-4544-8B7F-DE711199098B}"/>
              </a:ext>
            </a:extLst>
          </p:cNvPr>
          <p:cNvGrpSpPr/>
          <p:nvPr/>
        </p:nvGrpSpPr>
        <p:grpSpPr>
          <a:xfrm>
            <a:off x="152400" y="1027082"/>
            <a:ext cx="11745074" cy="659218"/>
            <a:chOff x="301902" y="1027082"/>
            <a:chExt cx="11595572" cy="659218"/>
          </a:xfrm>
        </p:grpSpPr>
        <p:grpSp>
          <p:nvGrpSpPr>
            <p:cNvPr id="79" name="组合 78">
              <a:extLst>
                <a:ext uri="{FF2B5EF4-FFF2-40B4-BE49-F238E27FC236}">
                  <a16:creationId xmlns:a16="http://schemas.microsoft.com/office/drawing/2014/main" id="{F8118D7C-CC94-4054-B7FC-9B897D871557}"/>
                </a:ext>
              </a:extLst>
            </p:cNvPr>
            <p:cNvGrpSpPr/>
            <p:nvPr/>
          </p:nvGrpSpPr>
          <p:grpSpPr>
            <a:xfrm>
              <a:off x="301902" y="1027082"/>
              <a:ext cx="11410672" cy="659218"/>
              <a:chOff x="281909" y="1597484"/>
              <a:chExt cx="12262610" cy="973497"/>
            </a:xfrm>
          </p:grpSpPr>
          <p:sp>
            <p:nvSpPr>
              <p:cNvPr id="81" name="矩形: 剪去单角 80">
                <a:extLst>
                  <a:ext uri="{FF2B5EF4-FFF2-40B4-BE49-F238E27FC236}">
                    <a16:creationId xmlns:a16="http://schemas.microsoft.com/office/drawing/2014/main" id="{C2A6ADD5-2823-4CDE-9C89-54B71E5A180A}"/>
                  </a:ext>
                </a:extLst>
              </p:cNvPr>
              <p:cNvSpPr/>
              <p:nvPr/>
            </p:nvSpPr>
            <p:spPr>
              <a:xfrm>
                <a:off x="529588" y="1597484"/>
                <a:ext cx="12014931" cy="973497"/>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latin typeface="等线" panose="020F0502020204030204"/>
                  <a:ea typeface="等线" panose="02010600030101010101" pitchFamily="2" charset="-122"/>
                </a:endParaRPr>
              </a:p>
            </p:txBody>
          </p:sp>
          <p:sp>
            <p:nvSpPr>
              <p:cNvPr id="82" name="直角三角形 81">
                <a:extLst>
                  <a:ext uri="{FF2B5EF4-FFF2-40B4-BE49-F238E27FC236}">
                    <a16:creationId xmlns:a16="http://schemas.microsoft.com/office/drawing/2014/main" id="{4CAFABF2-BBBA-480E-BB7E-34A1B177C717}"/>
                  </a:ext>
                </a:extLst>
              </p:cNvPr>
              <p:cNvSpPr/>
              <p:nvPr/>
            </p:nvSpPr>
            <p:spPr>
              <a:xfrm flipH="1">
                <a:off x="479425" y="1611915"/>
                <a:ext cx="50165" cy="50165"/>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3" name="组合 82">
                <a:extLst>
                  <a:ext uri="{FF2B5EF4-FFF2-40B4-BE49-F238E27FC236}">
                    <a16:creationId xmlns:a16="http://schemas.microsoft.com/office/drawing/2014/main" id="{0EE13F45-5CEF-4A82-92C5-4AB33E6B8A3E}"/>
                  </a:ext>
                </a:extLst>
              </p:cNvPr>
              <p:cNvGrpSpPr/>
              <p:nvPr/>
            </p:nvGrpSpPr>
            <p:grpSpPr>
              <a:xfrm>
                <a:off x="281909" y="1650823"/>
                <a:ext cx="3932816" cy="866816"/>
                <a:chOff x="281909" y="1650823"/>
                <a:chExt cx="3932816" cy="866816"/>
              </a:xfrm>
            </p:grpSpPr>
            <p:sp>
              <p:nvSpPr>
                <p:cNvPr id="84" name="任意多边形: 形状 83">
                  <a:extLst>
                    <a:ext uri="{FF2B5EF4-FFF2-40B4-BE49-F238E27FC236}">
                      <a16:creationId xmlns:a16="http://schemas.microsoft.com/office/drawing/2014/main" id="{1A483EB0-03FA-4CBF-9147-5E3D561DE4DD}"/>
                    </a:ext>
                  </a:extLst>
                </p:cNvPr>
                <p:cNvSpPr/>
                <p:nvPr/>
              </p:nvSpPr>
              <p:spPr>
                <a:xfrm>
                  <a:off x="479426" y="1650823"/>
                  <a:ext cx="3735299" cy="866816"/>
                </a:xfrm>
                <a:custGeom>
                  <a:avLst/>
                  <a:gdLst>
                    <a:gd name="connsiteX0" fmla="*/ 0 w 1445895"/>
                    <a:gd name="connsiteY0" fmla="*/ 0 h 930312"/>
                    <a:gd name="connsiteX1" fmla="*/ 193040 w 1445895"/>
                    <a:gd name="connsiteY1" fmla="*/ 0 h 930312"/>
                    <a:gd name="connsiteX2" fmla="*/ 1020277 w 1445895"/>
                    <a:gd name="connsiteY2" fmla="*/ 0 h 930312"/>
                    <a:gd name="connsiteX3" fmla="*/ 1213317 w 1445895"/>
                    <a:gd name="connsiteY3" fmla="*/ 0 h 930312"/>
                    <a:gd name="connsiteX4" fmla="*/ 1445895 w 1445895"/>
                    <a:gd name="connsiteY4" fmla="*/ 465156 h 930312"/>
                    <a:gd name="connsiteX5" fmla="*/ 1213317 w 1445895"/>
                    <a:gd name="connsiteY5" fmla="*/ 930312 h 930312"/>
                    <a:gd name="connsiteX6" fmla="*/ 1020277 w 1445895"/>
                    <a:gd name="connsiteY6" fmla="*/ 930312 h 930312"/>
                    <a:gd name="connsiteX7" fmla="*/ 193040 w 1445895"/>
                    <a:gd name="connsiteY7" fmla="*/ 930312 h 930312"/>
                    <a:gd name="connsiteX8" fmla="*/ 0 w 1445895"/>
                    <a:gd name="connsiteY8" fmla="*/ 930312 h 93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5895" h="930312">
                      <a:moveTo>
                        <a:pt x="0" y="0"/>
                      </a:moveTo>
                      <a:lnTo>
                        <a:pt x="193040" y="0"/>
                      </a:lnTo>
                      <a:lnTo>
                        <a:pt x="1020277" y="0"/>
                      </a:lnTo>
                      <a:lnTo>
                        <a:pt x="1213317" y="0"/>
                      </a:lnTo>
                      <a:lnTo>
                        <a:pt x="1445895" y="465156"/>
                      </a:lnTo>
                      <a:lnTo>
                        <a:pt x="1213317" y="930312"/>
                      </a:lnTo>
                      <a:lnTo>
                        <a:pt x="1020277" y="930312"/>
                      </a:lnTo>
                      <a:lnTo>
                        <a:pt x="193040" y="930312"/>
                      </a:lnTo>
                      <a:lnTo>
                        <a:pt x="0" y="930312"/>
                      </a:lnTo>
                      <a:close/>
                    </a:path>
                  </a:pathLst>
                </a:custGeom>
                <a:solidFill>
                  <a:srgbClr val="0B57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gradFill>
                      <a:gsLst>
                        <a:gs pos="0">
                          <a:srgbClr val="FF0000"/>
                        </a:gs>
                        <a:gs pos="47000">
                          <a:srgbClr val="C00000"/>
                        </a:gs>
                      </a:gsLst>
                      <a:lin ang="5400000" scaled="1"/>
                    </a:gradFill>
                    <a:latin typeface="Arial"/>
                    <a:ea typeface="微软雅黑"/>
                    <a:cs typeface="+mn-ea"/>
                  </a:endParaRPr>
                </a:p>
              </p:txBody>
            </p:sp>
            <p:sp>
              <p:nvSpPr>
                <p:cNvPr id="85" name="矩形 84">
                  <a:extLst>
                    <a:ext uri="{FF2B5EF4-FFF2-40B4-BE49-F238E27FC236}">
                      <a16:creationId xmlns:a16="http://schemas.microsoft.com/office/drawing/2014/main" id="{1EA16BEE-946A-4231-8D40-90E42249D850}"/>
                    </a:ext>
                  </a:extLst>
                </p:cNvPr>
                <p:cNvSpPr/>
                <p:nvPr/>
              </p:nvSpPr>
              <p:spPr>
                <a:xfrm>
                  <a:off x="281909" y="1688936"/>
                  <a:ext cx="3735299" cy="772663"/>
                </a:xfrm>
                <a:prstGeom prst="rect">
                  <a:avLst/>
                </a:prstGeom>
              </p:spPr>
              <p:txBody>
                <a:bodyPr wrap="square">
                  <a:spAutoFit/>
                </a:bodyPr>
                <a:lstStyle/>
                <a:p>
                  <a:pPr marL="0" marR="0" lvl="0" indent="0" algn="ctr" defTabSz="457200" rtl="0" eaLnBrk="1" fontAlgn="auto" latinLnBrk="0" hangingPunct="1">
                    <a:spcBef>
                      <a:spcPts val="0"/>
                    </a:spcBef>
                    <a:spcAft>
                      <a:spcPts val="0"/>
                    </a:spcAft>
                    <a:buClrTx/>
                    <a:buSzTx/>
                    <a:buFontTx/>
                    <a:buNone/>
                    <a:tabLst/>
                    <a:defRPr/>
                  </a:pPr>
                  <a:r>
                    <a:rPr kumimoji="0" lang="en-US" altLang="zh-CN" sz="2800" b="1" i="0" u="none" strike="noStrike" kern="1200" cap="none" spc="50" normalizeH="0" baseline="0" noProof="0" dirty="0">
                      <a:ln w="3175">
                        <a:noFill/>
                      </a:ln>
                      <a:solidFill>
                        <a:prstClr val="white"/>
                      </a:solidFill>
                      <a:effectLst/>
                      <a:uLnTx/>
                      <a:uFillTx/>
                      <a:latin typeface="Arial"/>
                      <a:ea typeface="微软雅黑"/>
                      <a:cs typeface="+mn-ea"/>
                      <a:sym typeface="+mn-lt"/>
                    </a:rPr>
                    <a:t>Design highlights</a:t>
                  </a:r>
                  <a:endParaRPr kumimoji="0" lang="zh-CN" altLang="en-US" sz="2800" b="1" i="0" u="none" strike="noStrike" kern="1200" cap="none" spc="50" normalizeH="0" baseline="0" noProof="0" dirty="0">
                    <a:ln w="3175">
                      <a:noFill/>
                    </a:ln>
                    <a:solidFill>
                      <a:prstClr val="white"/>
                    </a:solidFill>
                    <a:effectLst/>
                    <a:uLnTx/>
                    <a:uFillTx/>
                    <a:latin typeface="Arial"/>
                    <a:ea typeface="微软雅黑"/>
                    <a:cs typeface="+mn-ea"/>
                    <a:sym typeface="+mn-lt"/>
                  </a:endParaRPr>
                </a:p>
              </p:txBody>
            </p:sp>
          </p:grpSp>
        </p:grpSp>
        <p:sp>
          <p:nvSpPr>
            <p:cNvPr id="47" name="矩形 46">
              <a:extLst>
                <a:ext uri="{FF2B5EF4-FFF2-40B4-BE49-F238E27FC236}">
                  <a16:creationId xmlns:a16="http://schemas.microsoft.com/office/drawing/2014/main" id="{2827D2F0-E2D5-420E-8570-F1ED11F93D44}"/>
                </a:ext>
              </a:extLst>
            </p:cNvPr>
            <p:cNvSpPr/>
            <p:nvPr/>
          </p:nvSpPr>
          <p:spPr>
            <a:xfrm>
              <a:off x="4008165" y="1108032"/>
              <a:ext cx="7889309" cy="505010"/>
            </a:xfrm>
            <a:prstGeom prst="rect">
              <a:avLst/>
            </a:prstGeom>
          </p:spPr>
          <p:txBody>
            <a:bodyPr wrap="square">
              <a:spAutoFit/>
            </a:bodyPr>
            <a:lstStyle/>
            <a:p>
              <a:pPr>
                <a:lnSpc>
                  <a:spcPct val="120000"/>
                </a:lnSpc>
                <a:defRPr/>
              </a:pPr>
              <a:r>
                <a:rPr lang="en-US" altLang="zh-CN" sz="2400" b="1" kern="100" dirty="0">
                  <a:solidFill>
                    <a:srgbClr val="164E8C"/>
                  </a:solidFill>
                  <a:ea typeface="微软雅黑" panose="020B0503020204020204" pitchFamily="34" charset="-122"/>
                  <a:cs typeface="+mn-ea"/>
                  <a:sym typeface="+mn-lt"/>
                </a:rPr>
                <a:t>Isochronous cyclotron with LTS coil.</a:t>
              </a:r>
              <a:endParaRPr lang="zh-CN" altLang="en-US" sz="2400" b="1" kern="100" dirty="0">
                <a:solidFill>
                  <a:srgbClr val="164E8C"/>
                </a:solidFill>
                <a:ea typeface="微软雅黑" panose="020B0503020204020204" pitchFamily="34" charset="-122"/>
                <a:cs typeface="+mn-ea"/>
                <a:sym typeface="+mn-lt"/>
              </a:endParaRPr>
            </a:p>
          </p:txBody>
        </p:sp>
      </p:grpSp>
      <p:grpSp>
        <p:nvGrpSpPr>
          <p:cNvPr id="3" name="组合 2">
            <a:extLst>
              <a:ext uri="{FF2B5EF4-FFF2-40B4-BE49-F238E27FC236}">
                <a16:creationId xmlns:a16="http://schemas.microsoft.com/office/drawing/2014/main" id="{8AFBC4C6-07CF-4668-BD5E-863C47EE4371}"/>
              </a:ext>
            </a:extLst>
          </p:cNvPr>
          <p:cNvGrpSpPr/>
          <p:nvPr/>
        </p:nvGrpSpPr>
        <p:grpSpPr>
          <a:xfrm>
            <a:off x="301903" y="1792700"/>
            <a:ext cx="11398166" cy="5065300"/>
            <a:chOff x="464565" y="1792700"/>
            <a:chExt cx="3641965" cy="4172670"/>
          </a:xfrm>
        </p:grpSpPr>
        <p:sp>
          <p:nvSpPr>
            <p:cNvPr id="63" name="矩形 62">
              <a:extLst>
                <a:ext uri="{FF2B5EF4-FFF2-40B4-BE49-F238E27FC236}">
                  <a16:creationId xmlns:a16="http://schemas.microsoft.com/office/drawing/2014/main" id="{2B02E298-1BC0-461E-B8CC-7D912526E498}"/>
                </a:ext>
              </a:extLst>
            </p:cNvPr>
            <p:cNvSpPr/>
            <p:nvPr/>
          </p:nvSpPr>
          <p:spPr>
            <a:xfrm>
              <a:off x="479425" y="1804375"/>
              <a:ext cx="3627105" cy="4160995"/>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4" name="任意多边形: 形状 53">
              <a:extLst>
                <a:ext uri="{FF2B5EF4-FFF2-40B4-BE49-F238E27FC236}">
                  <a16:creationId xmlns:a16="http://schemas.microsoft.com/office/drawing/2014/main" id="{8D98D45A-0003-4F82-AEDC-243B3363A443}"/>
                </a:ext>
              </a:extLst>
            </p:cNvPr>
            <p:cNvSpPr/>
            <p:nvPr/>
          </p:nvSpPr>
          <p:spPr>
            <a:xfrm flipV="1">
              <a:off x="479425" y="1804373"/>
              <a:ext cx="3627105" cy="380223"/>
            </a:xfrm>
            <a:custGeom>
              <a:avLst/>
              <a:gdLst>
                <a:gd name="connsiteX0" fmla="*/ 0 w 3627105"/>
                <a:gd name="connsiteY0" fmla="*/ 676205 h 676205"/>
                <a:gd name="connsiteX1" fmla="*/ 3627105 w 3627105"/>
                <a:gd name="connsiteY1" fmla="*/ 676205 h 676205"/>
                <a:gd name="connsiteX2" fmla="*/ 3627105 w 3627105"/>
                <a:gd name="connsiteY2" fmla="*/ 56063 h 676205"/>
                <a:gd name="connsiteX3" fmla="*/ 1866904 w 3627105"/>
                <a:gd name="connsiteY3" fmla="*/ 56063 h 676205"/>
                <a:gd name="connsiteX4" fmla="*/ 1813552 w 3627105"/>
                <a:gd name="connsiteY4" fmla="*/ 0 h 676205"/>
                <a:gd name="connsiteX5" fmla="*/ 1760201 w 3627105"/>
                <a:gd name="connsiteY5" fmla="*/ 56063 h 676205"/>
                <a:gd name="connsiteX6" fmla="*/ 0 w 3627105"/>
                <a:gd name="connsiteY6" fmla="*/ 56063 h 67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27105" h="676205">
                  <a:moveTo>
                    <a:pt x="0" y="676205"/>
                  </a:moveTo>
                  <a:lnTo>
                    <a:pt x="3627105" y="676205"/>
                  </a:lnTo>
                  <a:lnTo>
                    <a:pt x="3627105" y="56063"/>
                  </a:lnTo>
                  <a:lnTo>
                    <a:pt x="1866904" y="56063"/>
                  </a:lnTo>
                  <a:lnTo>
                    <a:pt x="1813552" y="0"/>
                  </a:lnTo>
                  <a:lnTo>
                    <a:pt x="1760201" y="56063"/>
                  </a:lnTo>
                  <a:lnTo>
                    <a:pt x="0" y="56063"/>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ea"/>
              </a:endParaRPr>
            </a:p>
          </p:txBody>
        </p:sp>
        <p:sp>
          <p:nvSpPr>
            <p:cNvPr id="68" name="文本框 67">
              <a:extLst>
                <a:ext uri="{FF2B5EF4-FFF2-40B4-BE49-F238E27FC236}">
                  <a16:creationId xmlns:a16="http://schemas.microsoft.com/office/drawing/2014/main" id="{23ADFFB3-9B47-428A-9870-57DA8DD3E22A}"/>
                </a:ext>
              </a:extLst>
            </p:cNvPr>
            <p:cNvSpPr txBox="1"/>
            <p:nvPr/>
          </p:nvSpPr>
          <p:spPr>
            <a:xfrm>
              <a:off x="464565" y="1792700"/>
              <a:ext cx="3641965" cy="329601"/>
            </a:xfrm>
            <a:prstGeom prst="rect">
              <a:avLst/>
            </a:prstGeom>
            <a:noFill/>
          </p:spPr>
          <p:txBody>
            <a:bodyPr wrap="square">
              <a:spAutoFit/>
            </a:bodyPr>
            <a:lstStyle/>
            <a:p>
              <a:pPr lvl="0" algn="ctr">
                <a:defRPr/>
              </a:pPr>
              <a:r>
                <a:rPr lang="en-US" altLang="zh-CN" sz="2000" b="1" kern="100" dirty="0">
                  <a:solidFill>
                    <a:schemeClr val="bg1"/>
                  </a:solidFill>
                  <a:effectLst>
                    <a:outerShdw blurRad="38100" dist="38100" dir="2700000" algn="tl">
                      <a:srgbClr val="000000">
                        <a:alpha val="19000"/>
                      </a:srgbClr>
                    </a:outerShdw>
                  </a:effectLst>
                  <a:cs typeface="+mn-ea"/>
                  <a:sym typeface="+mn-lt"/>
                </a:rPr>
                <a:t>Design Parameters of CYCIAE-230 superconducting cyclotron</a:t>
              </a:r>
              <a:endParaRPr kumimoji="0" lang="zh-CN" altLang="en-US" sz="2000" b="1" i="0" u="none" strike="noStrike" kern="100" cap="none" spc="0" normalizeH="0" baseline="0" noProof="0" dirty="0">
                <a:ln>
                  <a:noFill/>
                </a:ln>
                <a:solidFill>
                  <a:schemeClr val="bg1"/>
                </a:solidFill>
                <a:effectLst>
                  <a:outerShdw blurRad="38100" dist="38100" dir="2700000" algn="tl">
                    <a:srgbClr val="000000">
                      <a:alpha val="19000"/>
                    </a:srgbClr>
                  </a:outerShdw>
                </a:effectLst>
                <a:uLnTx/>
                <a:uFillTx/>
                <a:latin typeface="Arial" panose="020F0502020204030204"/>
                <a:ea typeface="微软雅黑"/>
                <a:cs typeface="+mn-ea"/>
                <a:sym typeface="+mn-lt"/>
              </a:endParaRPr>
            </a:p>
          </p:txBody>
        </p:sp>
      </p:grpSp>
      <p:sp>
        <p:nvSpPr>
          <p:cNvPr id="9" name="文本框 59">
            <a:extLst>
              <a:ext uri="{FF2B5EF4-FFF2-40B4-BE49-F238E27FC236}">
                <a16:creationId xmlns:a16="http://schemas.microsoft.com/office/drawing/2014/main" id="{EC58E398-5360-7A4D-FEAE-C6A344FF7A00}"/>
              </a:ext>
            </a:extLst>
          </p:cNvPr>
          <p:cNvSpPr txBox="1"/>
          <p:nvPr/>
        </p:nvSpPr>
        <p:spPr>
          <a:xfrm>
            <a:off x="0" y="169594"/>
            <a:ext cx="10627850" cy="523220"/>
          </a:xfrm>
          <a:prstGeom prst="rect">
            <a:avLst/>
          </a:prstGeom>
          <a:noFill/>
        </p:spPr>
        <p:txBody>
          <a:bodyPr wrap="square">
            <a:spAutoFit/>
          </a:bodyPr>
          <a:lstStyle/>
          <a:p>
            <a:pPr lvl="0">
              <a:defRPr/>
            </a:pPr>
            <a:r>
              <a:rPr lang="en-US" altLang="zh-CN" sz="2800" b="1" kern="100" dirty="0">
                <a:solidFill>
                  <a:schemeClr val="bg1"/>
                </a:solidFill>
                <a:cs typeface="+mn-ea"/>
                <a:sym typeface="+mn-lt"/>
              </a:rPr>
              <a:t>Introduction to CYCIAE-230</a:t>
            </a:r>
          </a:p>
        </p:txBody>
      </p:sp>
      <p:graphicFrame>
        <p:nvGraphicFramePr>
          <p:cNvPr id="10" name="表格 9">
            <a:extLst>
              <a:ext uri="{FF2B5EF4-FFF2-40B4-BE49-F238E27FC236}">
                <a16:creationId xmlns:a16="http://schemas.microsoft.com/office/drawing/2014/main" id="{19FD0D26-40B4-340F-A30B-B94184BE01B8}"/>
              </a:ext>
            </a:extLst>
          </p:cNvPr>
          <p:cNvGraphicFramePr>
            <a:graphicFrameLocks noGrp="1"/>
          </p:cNvGraphicFramePr>
          <p:nvPr>
            <p:extLst>
              <p:ext uri="{D42A27DB-BD31-4B8C-83A1-F6EECF244321}">
                <p14:modId xmlns:p14="http://schemas.microsoft.com/office/powerpoint/2010/main" val="3001934607"/>
              </p:ext>
            </p:extLst>
          </p:nvPr>
        </p:nvGraphicFramePr>
        <p:xfrm>
          <a:off x="365848" y="2298539"/>
          <a:ext cx="3603237" cy="3017532"/>
        </p:xfrm>
        <a:graphic>
          <a:graphicData uri="http://schemas.openxmlformats.org/drawingml/2006/table">
            <a:tbl>
              <a:tblPr/>
              <a:tblGrid>
                <a:gridCol w="1635019">
                  <a:extLst>
                    <a:ext uri="{9D8B030D-6E8A-4147-A177-3AD203B41FA5}">
                      <a16:colId xmlns:a16="http://schemas.microsoft.com/office/drawing/2014/main" val="20000"/>
                    </a:ext>
                  </a:extLst>
                </a:gridCol>
                <a:gridCol w="1968218">
                  <a:extLst>
                    <a:ext uri="{9D8B030D-6E8A-4147-A177-3AD203B41FA5}">
                      <a16:colId xmlns:a16="http://schemas.microsoft.com/office/drawing/2014/main" val="20001"/>
                    </a:ext>
                  </a:extLst>
                </a:gridCol>
              </a:tblGrid>
              <a:tr h="0">
                <a:tc gridSpan="2">
                  <a:txBody>
                    <a:bodyPr/>
                    <a:lstStyle/>
                    <a:p>
                      <a:pPr algn="just">
                        <a:spcAft>
                          <a:spcPts val="0"/>
                        </a:spcAft>
                      </a:pPr>
                      <a:r>
                        <a:rPr lang="en-US" sz="2000" b="1" kern="100" dirty="0">
                          <a:solidFill>
                            <a:srgbClr val="800000"/>
                          </a:solidFill>
                          <a:latin typeface="Arial Black" pitchFamily="34" charset="0"/>
                          <a:ea typeface="宋体"/>
                          <a:cs typeface="Times New Roman"/>
                        </a:rPr>
                        <a:t>Beam</a:t>
                      </a:r>
                      <a:endParaRPr lang="zh-CN" sz="2000" b="1" kern="100" dirty="0">
                        <a:solidFill>
                          <a:srgbClr val="800000"/>
                        </a:solidFill>
                        <a:latin typeface="Arial Black" pitchFamily="34" charset="0"/>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zh-CN" altLang="en-US"/>
                    </a:p>
                  </a:txBody>
                  <a:tcPr/>
                </a:tc>
                <a:extLst>
                  <a:ext uri="{0D108BD9-81ED-4DB2-BD59-A6C34878D82A}">
                    <a16:rowId xmlns:a16="http://schemas.microsoft.com/office/drawing/2014/main" val="10000"/>
                  </a:ext>
                </a:extLst>
              </a:tr>
              <a:tr h="0">
                <a:tc>
                  <a:txBody>
                    <a:bodyPr/>
                    <a:lstStyle/>
                    <a:p>
                      <a:pPr indent="0" algn="l">
                        <a:lnSpc>
                          <a:spcPct val="80000"/>
                        </a:lnSpc>
                        <a:spcAft>
                          <a:spcPts val="0"/>
                        </a:spcAft>
                      </a:pPr>
                      <a:r>
                        <a:rPr lang="en-US" sz="1600" b="1" kern="100" dirty="0">
                          <a:solidFill>
                            <a:srgbClr val="0070C0"/>
                          </a:solidFill>
                          <a:latin typeface="Calibri"/>
                          <a:ea typeface="宋体"/>
                          <a:cs typeface="Times New Roman"/>
                        </a:rPr>
                        <a:t>Beam current from ion source</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0" algn="l">
                        <a:lnSpc>
                          <a:spcPct val="80000"/>
                        </a:lnSpc>
                        <a:spcAft>
                          <a:spcPts val="0"/>
                        </a:spcAft>
                      </a:pPr>
                      <a:r>
                        <a:rPr lang="en-US" sz="1600" b="1" kern="100" dirty="0">
                          <a:solidFill>
                            <a:srgbClr val="0070C0"/>
                          </a:solidFill>
                          <a:latin typeface="Calibri"/>
                          <a:ea typeface="宋体"/>
                          <a:cs typeface="Times New Roman"/>
                        </a:rPr>
                        <a:t>10 </a:t>
                      </a:r>
                      <a:r>
                        <a:rPr lang="en-US" sz="1600" b="1" kern="100" dirty="0" err="1">
                          <a:solidFill>
                            <a:srgbClr val="0070C0"/>
                          </a:solidFill>
                          <a:latin typeface="Symbol"/>
                          <a:ea typeface="宋体"/>
                          <a:cs typeface="Times New Roman"/>
                        </a:rPr>
                        <a:t>m</a:t>
                      </a:r>
                      <a:r>
                        <a:rPr lang="en-US" sz="1600" b="1" kern="100" dirty="0" err="1">
                          <a:solidFill>
                            <a:srgbClr val="0070C0"/>
                          </a:solidFill>
                          <a:latin typeface="Calibri"/>
                          <a:ea typeface="宋体"/>
                          <a:cs typeface="Times New Roman"/>
                        </a:rPr>
                        <a:t>A</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0">
                <a:tc>
                  <a:txBody>
                    <a:bodyPr/>
                    <a:lstStyle/>
                    <a:p>
                      <a:pPr indent="0" algn="l">
                        <a:lnSpc>
                          <a:spcPct val="80000"/>
                        </a:lnSpc>
                        <a:spcAft>
                          <a:spcPts val="0"/>
                        </a:spcAft>
                      </a:pPr>
                      <a:r>
                        <a:rPr lang="en-US" sz="1600" b="1" kern="100" dirty="0">
                          <a:solidFill>
                            <a:srgbClr val="0070C0"/>
                          </a:solidFill>
                          <a:latin typeface="Calibri"/>
                          <a:ea typeface="宋体"/>
                          <a:cs typeface="Times New Roman"/>
                        </a:rPr>
                        <a:t>Extracted beam energy</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0" algn="l">
                        <a:lnSpc>
                          <a:spcPct val="80000"/>
                        </a:lnSpc>
                        <a:spcAft>
                          <a:spcPts val="0"/>
                        </a:spcAft>
                      </a:pPr>
                      <a:r>
                        <a:rPr lang="en-US" sz="1600" b="1" kern="100" dirty="0">
                          <a:solidFill>
                            <a:srgbClr val="0070C0"/>
                          </a:solidFill>
                          <a:latin typeface="Calibri"/>
                          <a:ea typeface="宋体"/>
                          <a:cs typeface="Times New Roman"/>
                        </a:rPr>
                        <a:t>240 </a:t>
                      </a:r>
                      <a:r>
                        <a:rPr lang="en-US" sz="1600" b="1" kern="100" dirty="0" err="1">
                          <a:solidFill>
                            <a:srgbClr val="0070C0"/>
                          </a:solidFill>
                          <a:latin typeface="Calibri"/>
                          <a:ea typeface="宋体"/>
                          <a:cs typeface="Times New Roman"/>
                        </a:rPr>
                        <a:t>MeV</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0">
                <a:tc>
                  <a:txBody>
                    <a:bodyPr/>
                    <a:lstStyle/>
                    <a:p>
                      <a:pPr indent="0" algn="l">
                        <a:lnSpc>
                          <a:spcPct val="80000"/>
                        </a:lnSpc>
                        <a:spcAft>
                          <a:spcPts val="0"/>
                        </a:spcAft>
                      </a:pPr>
                      <a:r>
                        <a:rPr lang="en-US" sz="1600" b="1" kern="100" dirty="0">
                          <a:solidFill>
                            <a:srgbClr val="0070C0"/>
                          </a:solidFill>
                          <a:latin typeface="Calibri"/>
                          <a:ea typeface="宋体"/>
                          <a:cs typeface="Times New Roman"/>
                        </a:rPr>
                        <a:t>Extracted beam current</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indent="0" algn="l">
                        <a:lnSpc>
                          <a:spcPct val="80000"/>
                        </a:lnSpc>
                        <a:spcAft>
                          <a:spcPts val="0"/>
                        </a:spcAft>
                      </a:pPr>
                      <a:r>
                        <a:rPr lang="en-US" sz="1600" b="1" kern="100" dirty="0">
                          <a:solidFill>
                            <a:srgbClr val="0070C0"/>
                          </a:solidFill>
                          <a:latin typeface="Calibri"/>
                          <a:ea typeface="宋体"/>
                          <a:cs typeface="Times New Roman"/>
                        </a:rPr>
                        <a:t>A few hundreds of </a:t>
                      </a:r>
                      <a:r>
                        <a:rPr lang="en-US" sz="1600" b="1" kern="100" dirty="0" err="1">
                          <a:solidFill>
                            <a:srgbClr val="0070C0"/>
                          </a:solidFill>
                          <a:latin typeface="Calibri"/>
                          <a:ea typeface="宋体"/>
                          <a:cs typeface="Times New Roman"/>
                        </a:rPr>
                        <a:t>nA</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0">
                <a:tc gridSpan="2">
                  <a:txBody>
                    <a:bodyPr/>
                    <a:lstStyle/>
                    <a:p>
                      <a:pPr marL="0" algn="just" defTabSz="914400" rtl="0" eaLnBrk="1" latinLnBrk="0" hangingPunct="1">
                        <a:spcAft>
                          <a:spcPts val="0"/>
                        </a:spcAft>
                      </a:pPr>
                      <a:r>
                        <a:rPr lang="en-US" sz="2000" b="1" kern="100" dirty="0">
                          <a:solidFill>
                            <a:srgbClr val="800000"/>
                          </a:solidFill>
                          <a:latin typeface="Arial Black" pitchFamily="34" charset="0"/>
                          <a:ea typeface="宋体"/>
                          <a:cs typeface="Times New Roman"/>
                        </a:rPr>
                        <a:t>Magnet</a:t>
                      </a:r>
                      <a:endParaRPr lang="zh-CN" sz="2000" b="1" kern="100" dirty="0">
                        <a:solidFill>
                          <a:srgbClr val="800000"/>
                        </a:solidFill>
                        <a:latin typeface="Arial Black" pitchFamily="34" charset="0"/>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zh-CN" altLang="en-US"/>
                    </a:p>
                  </a:txBody>
                  <a:tcPr/>
                </a:tc>
                <a:extLst>
                  <a:ext uri="{0D108BD9-81ED-4DB2-BD59-A6C34878D82A}">
                    <a16:rowId xmlns:a16="http://schemas.microsoft.com/office/drawing/2014/main" val="10004"/>
                  </a:ext>
                </a:extLst>
              </a:tr>
              <a:tr h="0">
                <a:tc>
                  <a:txBody>
                    <a:bodyPr/>
                    <a:lstStyle/>
                    <a:p>
                      <a:pPr marL="0" indent="0" algn="l" defTabSz="914400" rtl="0" eaLnBrk="1" latinLnBrk="0" hangingPunct="1">
                        <a:spcAft>
                          <a:spcPts val="0"/>
                        </a:spcAft>
                      </a:pPr>
                      <a:r>
                        <a:rPr lang="en-US" sz="1600" b="1" kern="100" dirty="0">
                          <a:solidFill>
                            <a:srgbClr val="0070C0"/>
                          </a:solidFill>
                          <a:latin typeface="Calibri"/>
                          <a:ea typeface="宋体"/>
                          <a:cs typeface="Times New Roman"/>
                        </a:rPr>
                        <a:t>Pole structure</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spcAft>
                          <a:spcPts val="0"/>
                        </a:spcAft>
                      </a:pPr>
                      <a:r>
                        <a:rPr lang="en-US" sz="1600" b="1" kern="100" dirty="0">
                          <a:solidFill>
                            <a:srgbClr val="0070C0"/>
                          </a:solidFill>
                          <a:latin typeface="Calibri"/>
                          <a:ea typeface="宋体"/>
                          <a:cs typeface="Times New Roman"/>
                        </a:rPr>
                        <a:t>Spiral</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0">
                <a:tc>
                  <a:txBody>
                    <a:bodyPr/>
                    <a:lstStyle/>
                    <a:p>
                      <a:pPr marL="0" indent="0" algn="l" defTabSz="914400" rtl="0" eaLnBrk="1" latinLnBrk="0" hangingPunct="1">
                        <a:spcAft>
                          <a:spcPts val="0"/>
                        </a:spcAft>
                      </a:pPr>
                      <a:r>
                        <a:rPr lang="en-US" sz="1600" b="1" kern="100" dirty="0">
                          <a:solidFill>
                            <a:srgbClr val="0070C0"/>
                          </a:solidFill>
                          <a:latin typeface="Calibri"/>
                          <a:ea typeface="宋体"/>
                          <a:cs typeface="Times New Roman"/>
                        </a:rPr>
                        <a:t>Pole radius</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spcAft>
                          <a:spcPts val="0"/>
                        </a:spcAft>
                      </a:pPr>
                      <a:r>
                        <a:rPr lang="en-US" sz="1600" b="1" kern="100" dirty="0">
                          <a:solidFill>
                            <a:srgbClr val="0070C0"/>
                          </a:solidFill>
                          <a:latin typeface="Calibri"/>
                          <a:ea typeface="宋体"/>
                          <a:cs typeface="Times New Roman"/>
                        </a:rPr>
                        <a:t>85.0 cm</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6"/>
                  </a:ext>
                </a:extLst>
              </a:tr>
              <a:tr h="0">
                <a:tc>
                  <a:txBody>
                    <a:bodyPr/>
                    <a:lstStyle/>
                    <a:p>
                      <a:pPr marL="0" indent="0" algn="l" defTabSz="914400" rtl="0" eaLnBrk="1" latinLnBrk="0" hangingPunct="1">
                        <a:spcAft>
                          <a:spcPts val="0"/>
                        </a:spcAft>
                      </a:pPr>
                      <a:r>
                        <a:rPr lang="en-US" sz="1600" b="1" kern="100" dirty="0">
                          <a:solidFill>
                            <a:srgbClr val="0070C0"/>
                          </a:solidFill>
                          <a:latin typeface="Calibri"/>
                          <a:ea typeface="宋体"/>
                          <a:cs typeface="Times New Roman"/>
                        </a:rPr>
                        <a:t>Weight</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spcAft>
                          <a:spcPts val="0"/>
                        </a:spcAft>
                      </a:pPr>
                      <a:r>
                        <a:rPr lang="en-US" sz="1600" b="1" kern="100" dirty="0">
                          <a:solidFill>
                            <a:srgbClr val="0070C0"/>
                          </a:solidFill>
                          <a:latin typeface="Calibri"/>
                          <a:ea typeface="宋体"/>
                          <a:cs typeface="Times New Roman"/>
                        </a:rPr>
                        <a:t>~80 tons</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7"/>
                  </a:ext>
                </a:extLst>
              </a:tr>
              <a:tr h="247662">
                <a:tc>
                  <a:txBody>
                    <a:bodyPr/>
                    <a:lstStyle/>
                    <a:p>
                      <a:pPr marL="0" indent="0" algn="l" defTabSz="914400" rtl="0" eaLnBrk="1" latinLnBrk="0" hangingPunct="1">
                        <a:spcAft>
                          <a:spcPts val="0"/>
                        </a:spcAft>
                      </a:pPr>
                      <a:r>
                        <a:rPr lang="en-US" sz="1600" b="1" kern="100" dirty="0">
                          <a:solidFill>
                            <a:srgbClr val="0070C0"/>
                          </a:solidFill>
                          <a:latin typeface="Calibri"/>
                          <a:ea typeface="宋体"/>
                          <a:cs typeface="Times New Roman"/>
                        </a:rPr>
                        <a:t>Hill gap</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spcAft>
                          <a:spcPts val="0"/>
                        </a:spcAft>
                      </a:pPr>
                      <a:r>
                        <a:rPr lang="en-US" sz="1600" b="1" kern="100" dirty="0">
                          <a:solidFill>
                            <a:srgbClr val="0070C0"/>
                          </a:solidFill>
                          <a:latin typeface="Calibri"/>
                          <a:ea typeface="宋体"/>
                          <a:cs typeface="Times New Roman"/>
                        </a:rPr>
                        <a:t>5.0 cm</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8"/>
                  </a:ext>
                </a:extLst>
              </a:tr>
              <a:tr h="0">
                <a:tc>
                  <a:txBody>
                    <a:bodyPr/>
                    <a:lstStyle/>
                    <a:p>
                      <a:pPr marL="0" indent="0" algn="l" defTabSz="914400" rtl="0" eaLnBrk="1" latinLnBrk="0" hangingPunct="1">
                        <a:spcAft>
                          <a:spcPts val="0"/>
                        </a:spcAft>
                      </a:pPr>
                      <a:r>
                        <a:rPr lang="en-US" sz="1600" b="1" kern="100" dirty="0">
                          <a:solidFill>
                            <a:srgbClr val="0070C0"/>
                          </a:solidFill>
                          <a:latin typeface="Calibri"/>
                          <a:ea typeface="宋体"/>
                          <a:cs typeface="Times New Roman"/>
                        </a:rPr>
                        <a:t>Central field</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spcAft>
                          <a:spcPts val="0"/>
                        </a:spcAft>
                      </a:pPr>
                      <a:r>
                        <a:rPr lang="en-US" sz="1600" b="1" kern="100" dirty="0">
                          <a:solidFill>
                            <a:srgbClr val="0070C0"/>
                          </a:solidFill>
                          <a:latin typeface="Calibri"/>
                          <a:ea typeface="宋体"/>
                          <a:cs typeface="Times New Roman"/>
                        </a:rPr>
                        <a:t>2.3 T</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9"/>
                  </a:ext>
                </a:extLst>
              </a:tr>
            </a:tbl>
          </a:graphicData>
        </a:graphic>
      </p:graphicFrame>
      <p:graphicFrame>
        <p:nvGraphicFramePr>
          <p:cNvPr id="12" name="表格 11">
            <a:extLst>
              <a:ext uri="{FF2B5EF4-FFF2-40B4-BE49-F238E27FC236}">
                <a16:creationId xmlns:a16="http://schemas.microsoft.com/office/drawing/2014/main" id="{6508BFD5-2A8C-1405-9BB7-0BD54F2062FA}"/>
              </a:ext>
            </a:extLst>
          </p:cNvPr>
          <p:cNvGraphicFramePr>
            <a:graphicFrameLocks noGrp="1"/>
          </p:cNvGraphicFramePr>
          <p:nvPr>
            <p:extLst>
              <p:ext uri="{D42A27DB-BD31-4B8C-83A1-F6EECF244321}">
                <p14:modId xmlns:p14="http://schemas.microsoft.com/office/powerpoint/2010/main" val="1359275901"/>
              </p:ext>
            </p:extLst>
          </p:nvPr>
        </p:nvGraphicFramePr>
        <p:xfrm>
          <a:off x="366422" y="5332221"/>
          <a:ext cx="3602663" cy="1489710"/>
        </p:xfrm>
        <a:graphic>
          <a:graphicData uri="http://schemas.openxmlformats.org/drawingml/2006/table">
            <a:tbl>
              <a:tblPr/>
              <a:tblGrid>
                <a:gridCol w="1634759">
                  <a:extLst>
                    <a:ext uri="{9D8B030D-6E8A-4147-A177-3AD203B41FA5}">
                      <a16:colId xmlns:a16="http://schemas.microsoft.com/office/drawing/2014/main" val="20000"/>
                    </a:ext>
                  </a:extLst>
                </a:gridCol>
                <a:gridCol w="1967904">
                  <a:extLst>
                    <a:ext uri="{9D8B030D-6E8A-4147-A177-3AD203B41FA5}">
                      <a16:colId xmlns:a16="http://schemas.microsoft.com/office/drawing/2014/main" val="20001"/>
                    </a:ext>
                  </a:extLst>
                </a:gridCol>
              </a:tblGrid>
              <a:tr h="0">
                <a:tc gridSpan="2">
                  <a:txBody>
                    <a:bodyPr/>
                    <a:lstStyle/>
                    <a:p>
                      <a:pPr marL="0" algn="just" defTabSz="914400" rtl="0" eaLnBrk="1" latinLnBrk="0" hangingPunct="1">
                        <a:spcAft>
                          <a:spcPts val="0"/>
                        </a:spcAft>
                      </a:pPr>
                      <a:r>
                        <a:rPr lang="en-US" sz="2000" b="1" kern="100" dirty="0">
                          <a:solidFill>
                            <a:srgbClr val="800000"/>
                          </a:solidFill>
                          <a:latin typeface="Arial Black" pitchFamily="34" charset="0"/>
                          <a:ea typeface="宋体"/>
                          <a:cs typeface="Times New Roman"/>
                        </a:rPr>
                        <a:t>Coils</a:t>
                      </a:r>
                      <a:endParaRPr lang="zh-CN" sz="2000" b="1" kern="100" dirty="0">
                        <a:solidFill>
                          <a:srgbClr val="800000"/>
                        </a:solidFill>
                        <a:latin typeface="Arial Black" pitchFamily="34" charset="0"/>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zh-CN" altLang="en-US"/>
                    </a:p>
                  </a:txBody>
                  <a:tcPr/>
                </a:tc>
                <a:extLst>
                  <a:ext uri="{0D108BD9-81ED-4DB2-BD59-A6C34878D82A}">
                    <a16:rowId xmlns:a16="http://schemas.microsoft.com/office/drawing/2014/main" val="10000"/>
                  </a:ext>
                </a:extLst>
              </a:tr>
              <a:tr h="0">
                <a:tc>
                  <a:txBody>
                    <a:bodyPr/>
                    <a:lstStyle/>
                    <a:p>
                      <a:pPr marL="0" indent="0" algn="l" defTabSz="914400" rtl="0" eaLnBrk="1" latinLnBrk="0" hangingPunct="1">
                        <a:lnSpc>
                          <a:spcPct val="80000"/>
                        </a:lnSpc>
                        <a:spcAft>
                          <a:spcPts val="0"/>
                        </a:spcAft>
                      </a:pPr>
                      <a:r>
                        <a:rPr lang="en-US" sz="1600" b="1" kern="100" dirty="0">
                          <a:solidFill>
                            <a:srgbClr val="0070C0"/>
                          </a:solidFill>
                          <a:latin typeface="Calibri"/>
                          <a:ea typeface="宋体"/>
                          <a:cs typeface="Times New Roman"/>
                        </a:rPr>
                        <a:t>Coil type</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lnSpc>
                          <a:spcPct val="80000"/>
                        </a:lnSpc>
                        <a:spcAft>
                          <a:spcPts val="0"/>
                        </a:spcAft>
                      </a:pPr>
                      <a:r>
                        <a:rPr lang="en-US" sz="1600" b="1" kern="100" dirty="0" err="1">
                          <a:solidFill>
                            <a:srgbClr val="0070C0"/>
                          </a:solidFill>
                          <a:latin typeface="Calibri"/>
                          <a:ea typeface="宋体"/>
                          <a:cs typeface="Times New Roman"/>
                        </a:rPr>
                        <a:t>NbTi</a:t>
                      </a:r>
                      <a:r>
                        <a:rPr lang="en-US" sz="1600" b="1" kern="100" dirty="0">
                          <a:solidFill>
                            <a:srgbClr val="0070C0"/>
                          </a:solidFill>
                          <a:latin typeface="Calibri"/>
                          <a:ea typeface="宋体"/>
                          <a:cs typeface="Times New Roman"/>
                        </a:rPr>
                        <a:t> low temperature superconducting wire</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0">
                <a:tc>
                  <a:txBody>
                    <a:bodyPr/>
                    <a:lstStyle/>
                    <a:p>
                      <a:pPr marL="0" indent="0" algn="l" defTabSz="914400" rtl="0" eaLnBrk="1" latinLnBrk="0" hangingPunct="1">
                        <a:lnSpc>
                          <a:spcPct val="80000"/>
                        </a:lnSpc>
                        <a:spcAft>
                          <a:spcPts val="0"/>
                        </a:spcAft>
                      </a:pPr>
                      <a:r>
                        <a:rPr lang="en-US" sz="1600" b="1" kern="100" dirty="0">
                          <a:solidFill>
                            <a:srgbClr val="0070C0"/>
                          </a:solidFill>
                          <a:latin typeface="Calibri"/>
                          <a:ea typeface="宋体"/>
                          <a:cs typeface="Times New Roman"/>
                        </a:rPr>
                        <a:t>Current density</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lnSpc>
                          <a:spcPct val="80000"/>
                        </a:lnSpc>
                        <a:spcAft>
                          <a:spcPts val="0"/>
                        </a:spcAft>
                      </a:pPr>
                      <a:r>
                        <a:rPr lang="zh-CN" sz="1600" b="1" kern="100" dirty="0">
                          <a:solidFill>
                            <a:srgbClr val="0070C0"/>
                          </a:solidFill>
                          <a:latin typeface="Calibri"/>
                          <a:ea typeface="宋体"/>
                          <a:cs typeface="Times New Roman"/>
                        </a:rPr>
                        <a:t>≤</a:t>
                      </a:r>
                      <a:r>
                        <a:rPr lang="en-US" sz="1600" b="1" kern="100" dirty="0">
                          <a:solidFill>
                            <a:srgbClr val="0070C0"/>
                          </a:solidFill>
                          <a:latin typeface="Calibri"/>
                          <a:ea typeface="宋体"/>
                          <a:cs typeface="Times New Roman"/>
                        </a:rPr>
                        <a:t>50A/mm2</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0">
                <a:tc>
                  <a:txBody>
                    <a:bodyPr/>
                    <a:lstStyle/>
                    <a:p>
                      <a:pPr marL="0" indent="0" algn="l" defTabSz="914400" rtl="0" eaLnBrk="1" latinLnBrk="0" hangingPunct="1">
                        <a:lnSpc>
                          <a:spcPct val="80000"/>
                        </a:lnSpc>
                        <a:spcAft>
                          <a:spcPts val="0"/>
                        </a:spcAft>
                      </a:pPr>
                      <a:r>
                        <a:rPr lang="en-US" sz="1600" b="1" kern="100" dirty="0">
                          <a:solidFill>
                            <a:srgbClr val="0070C0"/>
                          </a:solidFill>
                          <a:latin typeface="Calibri"/>
                          <a:ea typeface="宋体"/>
                          <a:cs typeface="Times New Roman"/>
                        </a:rPr>
                        <a:t>Ampere-Turn Number</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lnSpc>
                          <a:spcPct val="80000"/>
                        </a:lnSpc>
                        <a:spcAft>
                          <a:spcPts val="0"/>
                        </a:spcAft>
                      </a:pPr>
                      <a:r>
                        <a:rPr lang="en-US" sz="1600" b="1" kern="100" dirty="0">
                          <a:solidFill>
                            <a:srgbClr val="0070C0"/>
                          </a:solidFill>
                          <a:latin typeface="Calibri"/>
                          <a:ea typeface="宋体"/>
                          <a:cs typeface="Times New Roman"/>
                        </a:rPr>
                        <a:t>~600000 A.T</a:t>
                      </a:r>
                      <a:r>
                        <a:rPr lang="zh-CN" sz="1600" b="1" kern="100" dirty="0">
                          <a:solidFill>
                            <a:srgbClr val="0070C0"/>
                          </a:solidFill>
                          <a:latin typeface="Calibri"/>
                          <a:ea typeface="宋体"/>
                          <a:cs typeface="Times New Roman"/>
                        </a:rPr>
                        <a:t>×</a:t>
                      </a:r>
                      <a:r>
                        <a:rPr lang="en-US" sz="1600" b="1" kern="100" dirty="0">
                          <a:solidFill>
                            <a:srgbClr val="0070C0"/>
                          </a:solidFill>
                          <a:latin typeface="Calibri"/>
                          <a:ea typeface="宋体"/>
                          <a:cs typeface="Times New Roman"/>
                        </a:rPr>
                        <a:t>2</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bl>
          </a:graphicData>
        </a:graphic>
      </p:graphicFrame>
      <p:pic>
        <p:nvPicPr>
          <p:cNvPr id="14" name="图片 1" descr="总图布局.png">
            <a:extLst>
              <a:ext uri="{FF2B5EF4-FFF2-40B4-BE49-F238E27FC236}">
                <a16:creationId xmlns:a16="http://schemas.microsoft.com/office/drawing/2014/main" id="{4646E581-A228-E1F9-F737-2FD06A891F92}"/>
              </a:ext>
            </a:extLst>
          </p:cNvPr>
          <p:cNvPicPr>
            <a:picLocks noChangeAspect="1" noChangeArrowheads="1"/>
          </p:cNvPicPr>
          <p:nvPr/>
        </p:nvPicPr>
        <p:blipFill rotWithShape="1">
          <a:blip r:embed="rId4" cstate="screen"/>
          <a:srcRect l="7547" t="3963" r="5699" b="1938"/>
          <a:stretch/>
        </p:blipFill>
        <p:spPr bwMode="auto">
          <a:xfrm>
            <a:off x="3989291" y="2438979"/>
            <a:ext cx="4392701" cy="4248472"/>
          </a:xfrm>
          <a:prstGeom prst="rect">
            <a:avLst/>
          </a:prstGeom>
          <a:noFill/>
          <a:ln w="9525">
            <a:noFill/>
            <a:miter lim="800000"/>
            <a:headEnd/>
            <a:tailEnd/>
          </a:ln>
        </p:spPr>
      </p:pic>
      <p:graphicFrame>
        <p:nvGraphicFramePr>
          <p:cNvPr id="15" name="表格 14">
            <a:extLst>
              <a:ext uri="{FF2B5EF4-FFF2-40B4-BE49-F238E27FC236}">
                <a16:creationId xmlns:a16="http://schemas.microsoft.com/office/drawing/2014/main" id="{DCF40C33-D217-283E-8E36-B5138696385B}"/>
              </a:ext>
            </a:extLst>
          </p:cNvPr>
          <p:cNvGraphicFramePr>
            <a:graphicFrameLocks noGrp="1"/>
          </p:cNvGraphicFramePr>
          <p:nvPr>
            <p:extLst>
              <p:ext uri="{D42A27DB-BD31-4B8C-83A1-F6EECF244321}">
                <p14:modId xmlns:p14="http://schemas.microsoft.com/office/powerpoint/2010/main" val="1072383239"/>
              </p:ext>
            </p:extLst>
          </p:nvPr>
        </p:nvGraphicFramePr>
        <p:xfrm>
          <a:off x="8358684" y="2273223"/>
          <a:ext cx="3341386" cy="1767840"/>
        </p:xfrm>
        <a:graphic>
          <a:graphicData uri="http://schemas.openxmlformats.org/drawingml/2006/table">
            <a:tbl>
              <a:tblPr/>
              <a:tblGrid>
                <a:gridCol w="1670693">
                  <a:extLst>
                    <a:ext uri="{9D8B030D-6E8A-4147-A177-3AD203B41FA5}">
                      <a16:colId xmlns:a16="http://schemas.microsoft.com/office/drawing/2014/main" val="20000"/>
                    </a:ext>
                  </a:extLst>
                </a:gridCol>
                <a:gridCol w="1670693">
                  <a:extLst>
                    <a:ext uri="{9D8B030D-6E8A-4147-A177-3AD203B41FA5}">
                      <a16:colId xmlns:a16="http://schemas.microsoft.com/office/drawing/2014/main" val="20001"/>
                    </a:ext>
                  </a:extLst>
                </a:gridCol>
              </a:tblGrid>
              <a:tr h="0">
                <a:tc gridSpan="2">
                  <a:txBody>
                    <a:bodyPr/>
                    <a:lstStyle/>
                    <a:p>
                      <a:pPr marL="0" algn="just" defTabSz="914400" rtl="0" eaLnBrk="1" latinLnBrk="0" hangingPunct="1">
                        <a:spcAft>
                          <a:spcPts val="0"/>
                        </a:spcAft>
                      </a:pPr>
                      <a:r>
                        <a:rPr lang="en-US" sz="2000" b="1" kern="100" dirty="0">
                          <a:solidFill>
                            <a:srgbClr val="800000"/>
                          </a:solidFill>
                          <a:latin typeface="Arial Black" pitchFamily="34" charset="0"/>
                          <a:ea typeface="宋体"/>
                          <a:cs typeface="Times New Roman"/>
                        </a:rPr>
                        <a:t>RF Cavity</a:t>
                      </a:r>
                      <a:endParaRPr lang="zh-CN" sz="2000" b="1" kern="100" dirty="0">
                        <a:solidFill>
                          <a:srgbClr val="800000"/>
                        </a:solidFill>
                        <a:latin typeface="Arial Black" pitchFamily="34" charset="0"/>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zh-CN" altLang="en-US"/>
                    </a:p>
                  </a:txBody>
                  <a:tcPr/>
                </a:tc>
                <a:extLst>
                  <a:ext uri="{0D108BD9-81ED-4DB2-BD59-A6C34878D82A}">
                    <a16:rowId xmlns:a16="http://schemas.microsoft.com/office/drawing/2014/main" val="10000"/>
                  </a:ext>
                </a:extLst>
              </a:tr>
              <a:tr h="0">
                <a:tc>
                  <a:txBody>
                    <a:bodyPr/>
                    <a:lstStyle/>
                    <a:p>
                      <a:pPr marL="0" indent="0" algn="l" defTabSz="914400" rtl="0" eaLnBrk="1" latinLnBrk="0" hangingPunct="1">
                        <a:lnSpc>
                          <a:spcPct val="100000"/>
                        </a:lnSpc>
                        <a:spcAft>
                          <a:spcPts val="0"/>
                        </a:spcAft>
                      </a:pPr>
                      <a:r>
                        <a:rPr lang="en-US" sz="1600" b="1" kern="100" dirty="0">
                          <a:solidFill>
                            <a:srgbClr val="0070C0"/>
                          </a:solidFill>
                          <a:latin typeface="Calibri"/>
                          <a:ea typeface="宋体"/>
                          <a:cs typeface="Times New Roman"/>
                        </a:rPr>
                        <a:t>Number of cavity</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lnSpc>
                          <a:spcPct val="100000"/>
                        </a:lnSpc>
                        <a:spcAft>
                          <a:spcPts val="0"/>
                        </a:spcAft>
                      </a:pPr>
                      <a:r>
                        <a:rPr lang="en-US" sz="1600" b="1" kern="100" dirty="0">
                          <a:solidFill>
                            <a:srgbClr val="0070C0"/>
                          </a:solidFill>
                          <a:latin typeface="Calibri"/>
                          <a:ea typeface="宋体"/>
                          <a:cs typeface="Times New Roman"/>
                        </a:rPr>
                        <a:t>4</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0">
                <a:tc>
                  <a:txBody>
                    <a:bodyPr/>
                    <a:lstStyle/>
                    <a:p>
                      <a:pPr marL="0" indent="0" algn="l" defTabSz="914400" rtl="0" eaLnBrk="1" latinLnBrk="0" hangingPunct="1">
                        <a:lnSpc>
                          <a:spcPct val="100000"/>
                        </a:lnSpc>
                        <a:spcAft>
                          <a:spcPts val="0"/>
                        </a:spcAft>
                      </a:pPr>
                      <a:r>
                        <a:rPr lang="en-US" sz="1600" b="1" kern="100" dirty="0">
                          <a:solidFill>
                            <a:srgbClr val="0070C0"/>
                          </a:solidFill>
                          <a:latin typeface="Calibri"/>
                          <a:ea typeface="宋体"/>
                          <a:cs typeface="Times New Roman"/>
                        </a:rPr>
                        <a:t>RF frequency</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lnSpc>
                          <a:spcPct val="100000"/>
                        </a:lnSpc>
                        <a:spcAft>
                          <a:spcPts val="0"/>
                        </a:spcAft>
                      </a:pPr>
                      <a:r>
                        <a:rPr lang="en-US" sz="1600" b="1" kern="100" dirty="0">
                          <a:solidFill>
                            <a:srgbClr val="0070C0"/>
                          </a:solidFill>
                          <a:latin typeface="Calibri"/>
                          <a:ea typeface="宋体"/>
                          <a:cs typeface="Times New Roman"/>
                        </a:rPr>
                        <a:t>~71 MHz</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0">
                <a:tc>
                  <a:txBody>
                    <a:bodyPr/>
                    <a:lstStyle/>
                    <a:p>
                      <a:pPr marL="0" indent="0" algn="l" defTabSz="914400" rtl="0" eaLnBrk="1" latinLnBrk="0" hangingPunct="1">
                        <a:lnSpc>
                          <a:spcPct val="100000"/>
                        </a:lnSpc>
                        <a:spcAft>
                          <a:spcPts val="0"/>
                        </a:spcAft>
                      </a:pPr>
                      <a:r>
                        <a:rPr lang="en-US" sz="1600" b="1" kern="100" dirty="0">
                          <a:solidFill>
                            <a:srgbClr val="0070C0"/>
                          </a:solidFill>
                          <a:latin typeface="Calibri"/>
                          <a:ea typeface="宋体"/>
                          <a:cs typeface="Times New Roman"/>
                        </a:rPr>
                        <a:t>Harmonic Mode</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lnSpc>
                          <a:spcPct val="100000"/>
                        </a:lnSpc>
                        <a:spcAft>
                          <a:spcPts val="0"/>
                        </a:spcAft>
                      </a:pPr>
                      <a:r>
                        <a:rPr lang="en-US" sz="1600" b="1" kern="100" dirty="0">
                          <a:solidFill>
                            <a:srgbClr val="0070C0"/>
                          </a:solidFill>
                          <a:latin typeface="Calibri"/>
                          <a:ea typeface="宋体"/>
                          <a:cs typeface="Times New Roman"/>
                        </a:rPr>
                        <a:t>2</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0">
                <a:tc>
                  <a:txBody>
                    <a:bodyPr/>
                    <a:lstStyle/>
                    <a:p>
                      <a:pPr marL="0" indent="0" algn="l" defTabSz="914400" rtl="0" eaLnBrk="1" latinLnBrk="0" hangingPunct="1">
                        <a:lnSpc>
                          <a:spcPct val="100000"/>
                        </a:lnSpc>
                        <a:spcAft>
                          <a:spcPts val="0"/>
                        </a:spcAft>
                      </a:pPr>
                      <a:r>
                        <a:rPr lang="en-US" sz="1600" b="1" kern="100" dirty="0">
                          <a:solidFill>
                            <a:srgbClr val="0070C0"/>
                          </a:solidFill>
                          <a:latin typeface="Calibri"/>
                          <a:ea typeface="宋体"/>
                          <a:cs typeface="Times New Roman"/>
                        </a:rPr>
                        <a:t>Cavity Voltage</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lnSpc>
                          <a:spcPct val="100000"/>
                        </a:lnSpc>
                        <a:spcAft>
                          <a:spcPts val="0"/>
                        </a:spcAft>
                      </a:pPr>
                      <a:r>
                        <a:rPr lang="en-US" sz="1600" b="1" kern="100" dirty="0">
                          <a:solidFill>
                            <a:srgbClr val="0070C0"/>
                          </a:solidFill>
                          <a:latin typeface="Calibri"/>
                          <a:ea typeface="宋体"/>
                          <a:cs typeface="Times New Roman"/>
                        </a:rPr>
                        <a:t>80</a:t>
                      </a:r>
                      <a:r>
                        <a:rPr lang="zh-CN" sz="1600" b="1" kern="100" dirty="0">
                          <a:solidFill>
                            <a:srgbClr val="0070C0"/>
                          </a:solidFill>
                          <a:latin typeface="Calibri"/>
                          <a:ea typeface="宋体"/>
                          <a:cs typeface="Times New Roman"/>
                        </a:rPr>
                        <a:t>～</a:t>
                      </a:r>
                      <a:r>
                        <a:rPr lang="en-US" sz="1600" b="1" kern="100" dirty="0">
                          <a:solidFill>
                            <a:srgbClr val="0070C0"/>
                          </a:solidFill>
                          <a:latin typeface="Calibri"/>
                          <a:ea typeface="宋体"/>
                          <a:cs typeface="Times New Roman"/>
                        </a:rPr>
                        <a:t>110kV</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r h="0">
                <a:tc>
                  <a:txBody>
                    <a:bodyPr/>
                    <a:lstStyle/>
                    <a:p>
                      <a:pPr marL="0" indent="0" algn="l" defTabSz="914400" rtl="0" eaLnBrk="1" latinLnBrk="0" hangingPunct="1">
                        <a:lnSpc>
                          <a:spcPct val="100000"/>
                        </a:lnSpc>
                        <a:spcAft>
                          <a:spcPts val="0"/>
                        </a:spcAft>
                      </a:pPr>
                      <a:r>
                        <a:rPr lang="en-US" sz="1600" b="1" kern="100" dirty="0">
                          <a:solidFill>
                            <a:srgbClr val="0070C0"/>
                          </a:solidFill>
                          <a:latin typeface="Calibri"/>
                          <a:ea typeface="宋体"/>
                          <a:cs typeface="Times New Roman"/>
                        </a:rPr>
                        <a:t>RF Amp. output Power</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lnSpc>
                          <a:spcPct val="100000"/>
                        </a:lnSpc>
                        <a:spcAft>
                          <a:spcPts val="0"/>
                        </a:spcAft>
                      </a:pPr>
                      <a:r>
                        <a:rPr lang="en-US" sz="1600" b="1" kern="100" dirty="0">
                          <a:solidFill>
                            <a:srgbClr val="0070C0"/>
                          </a:solidFill>
                          <a:latin typeface="Calibri"/>
                          <a:ea typeface="宋体"/>
                          <a:cs typeface="Times New Roman"/>
                        </a:rPr>
                        <a:t>200 kW</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bl>
          </a:graphicData>
        </a:graphic>
      </p:graphicFrame>
      <p:graphicFrame>
        <p:nvGraphicFramePr>
          <p:cNvPr id="19" name="表格 18">
            <a:extLst>
              <a:ext uri="{FF2B5EF4-FFF2-40B4-BE49-F238E27FC236}">
                <a16:creationId xmlns:a16="http://schemas.microsoft.com/office/drawing/2014/main" id="{900284FE-EA14-BA7A-D4B8-7ADF9EE58B76}"/>
              </a:ext>
            </a:extLst>
          </p:cNvPr>
          <p:cNvGraphicFramePr>
            <a:graphicFrameLocks noGrp="1"/>
          </p:cNvGraphicFramePr>
          <p:nvPr>
            <p:extLst>
              <p:ext uri="{D42A27DB-BD31-4B8C-83A1-F6EECF244321}">
                <p14:modId xmlns:p14="http://schemas.microsoft.com/office/powerpoint/2010/main" val="3360081168"/>
              </p:ext>
            </p:extLst>
          </p:nvPr>
        </p:nvGraphicFramePr>
        <p:xfrm>
          <a:off x="8358684" y="4041063"/>
          <a:ext cx="3341385" cy="2079752"/>
        </p:xfrm>
        <a:graphic>
          <a:graphicData uri="http://schemas.openxmlformats.org/drawingml/2006/table">
            <a:tbl>
              <a:tblPr/>
              <a:tblGrid>
                <a:gridCol w="1516200">
                  <a:extLst>
                    <a:ext uri="{9D8B030D-6E8A-4147-A177-3AD203B41FA5}">
                      <a16:colId xmlns:a16="http://schemas.microsoft.com/office/drawing/2014/main" val="20000"/>
                    </a:ext>
                  </a:extLst>
                </a:gridCol>
                <a:gridCol w="1825185">
                  <a:extLst>
                    <a:ext uri="{9D8B030D-6E8A-4147-A177-3AD203B41FA5}">
                      <a16:colId xmlns:a16="http://schemas.microsoft.com/office/drawing/2014/main" val="20001"/>
                    </a:ext>
                  </a:extLst>
                </a:gridCol>
              </a:tblGrid>
              <a:tr h="0">
                <a:tc gridSpan="2">
                  <a:txBody>
                    <a:bodyPr/>
                    <a:lstStyle/>
                    <a:p>
                      <a:pPr marL="0" algn="just" defTabSz="914400" rtl="0" eaLnBrk="1" latinLnBrk="0" hangingPunct="1">
                        <a:spcAft>
                          <a:spcPts val="0"/>
                        </a:spcAft>
                      </a:pPr>
                      <a:r>
                        <a:rPr lang="en-US" sz="2000" b="1" kern="100" dirty="0">
                          <a:solidFill>
                            <a:srgbClr val="800000"/>
                          </a:solidFill>
                          <a:latin typeface="Arial Black" pitchFamily="34" charset="0"/>
                          <a:ea typeface="宋体"/>
                          <a:cs typeface="Times New Roman"/>
                        </a:rPr>
                        <a:t>Extraction</a:t>
                      </a:r>
                      <a:endParaRPr lang="zh-CN" sz="2000" b="1" kern="100" dirty="0">
                        <a:solidFill>
                          <a:srgbClr val="800000"/>
                        </a:solidFill>
                        <a:latin typeface="Arial Black" pitchFamily="34" charset="0"/>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zh-CN" altLang="en-US"/>
                    </a:p>
                  </a:txBody>
                  <a:tcPr/>
                </a:tc>
                <a:extLst>
                  <a:ext uri="{0D108BD9-81ED-4DB2-BD59-A6C34878D82A}">
                    <a16:rowId xmlns:a16="http://schemas.microsoft.com/office/drawing/2014/main" val="10000"/>
                  </a:ext>
                </a:extLst>
              </a:tr>
              <a:tr h="0">
                <a:tc>
                  <a:txBody>
                    <a:bodyPr/>
                    <a:lstStyle/>
                    <a:p>
                      <a:pPr marL="0" indent="0" algn="l" defTabSz="914400" rtl="0" eaLnBrk="1" latinLnBrk="0" hangingPunct="1">
                        <a:lnSpc>
                          <a:spcPct val="80000"/>
                        </a:lnSpc>
                        <a:spcAft>
                          <a:spcPts val="0"/>
                        </a:spcAft>
                      </a:pPr>
                      <a:r>
                        <a:rPr lang="en-US" sz="1600" b="1" kern="100" dirty="0">
                          <a:solidFill>
                            <a:srgbClr val="0070C0"/>
                          </a:solidFill>
                          <a:latin typeface="Calibri"/>
                          <a:ea typeface="宋体"/>
                          <a:cs typeface="Times New Roman"/>
                        </a:rPr>
                        <a:t>Method</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lnSpc>
                          <a:spcPct val="80000"/>
                        </a:lnSpc>
                        <a:spcAft>
                          <a:spcPts val="0"/>
                        </a:spcAft>
                      </a:pPr>
                      <a:r>
                        <a:rPr lang="en-US" sz="1600" b="1" kern="100" dirty="0">
                          <a:solidFill>
                            <a:srgbClr val="0070C0"/>
                          </a:solidFill>
                          <a:latin typeface="Calibri"/>
                          <a:ea typeface="宋体"/>
                          <a:cs typeface="Times New Roman"/>
                        </a:rPr>
                        <a:t>Resonance crossing &amp; </a:t>
                      </a:r>
                      <a:r>
                        <a:rPr lang="en-US" sz="1600" b="1" kern="100" dirty="0" err="1">
                          <a:solidFill>
                            <a:srgbClr val="0070C0"/>
                          </a:solidFill>
                          <a:latin typeface="Calibri"/>
                          <a:ea typeface="宋体"/>
                          <a:cs typeface="Times New Roman"/>
                        </a:rPr>
                        <a:t>precessional</a:t>
                      </a:r>
                      <a:r>
                        <a:rPr lang="en-US" sz="1600" b="1" kern="100" dirty="0">
                          <a:solidFill>
                            <a:srgbClr val="0070C0"/>
                          </a:solidFill>
                          <a:latin typeface="Calibri"/>
                          <a:ea typeface="宋体"/>
                          <a:cs typeface="Times New Roman"/>
                        </a:rPr>
                        <a:t> motion</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r h="0">
                <a:tc>
                  <a:txBody>
                    <a:bodyPr/>
                    <a:lstStyle/>
                    <a:p>
                      <a:pPr marL="0" indent="0" algn="l" defTabSz="914400" rtl="0" eaLnBrk="1" latinLnBrk="0" hangingPunct="1">
                        <a:lnSpc>
                          <a:spcPct val="80000"/>
                        </a:lnSpc>
                        <a:spcAft>
                          <a:spcPts val="0"/>
                        </a:spcAft>
                      </a:pPr>
                      <a:r>
                        <a:rPr lang="en-US" sz="1600" b="1" kern="100" dirty="0">
                          <a:solidFill>
                            <a:srgbClr val="0070C0"/>
                          </a:solidFill>
                          <a:latin typeface="Calibri"/>
                          <a:ea typeface="宋体"/>
                          <a:cs typeface="Times New Roman"/>
                        </a:rPr>
                        <a:t>Elements for extraction</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lnSpc>
                          <a:spcPct val="80000"/>
                        </a:lnSpc>
                        <a:spcAft>
                          <a:spcPts val="0"/>
                        </a:spcAft>
                      </a:pPr>
                      <a:r>
                        <a:rPr lang="en-US" altLang="zh-CN" sz="1600" b="1" kern="100" dirty="0">
                          <a:solidFill>
                            <a:srgbClr val="0070C0"/>
                          </a:solidFill>
                          <a:latin typeface="Calibri"/>
                          <a:ea typeface="宋体"/>
                          <a:cs typeface="Times New Roman"/>
                        </a:rPr>
                        <a:t>2</a:t>
                      </a:r>
                      <a:r>
                        <a:rPr lang="en-US" sz="1600" b="1" kern="100" dirty="0">
                          <a:solidFill>
                            <a:srgbClr val="0070C0"/>
                          </a:solidFill>
                          <a:latin typeface="Calibri"/>
                          <a:ea typeface="宋体"/>
                          <a:cs typeface="Times New Roman"/>
                        </a:rPr>
                        <a:t> E deflectors and</a:t>
                      </a:r>
                      <a:endParaRPr lang="zh-CN" sz="1600" b="1" kern="100" dirty="0">
                        <a:solidFill>
                          <a:srgbClr val="0070C0"/>
                        </a:solidFill>
                        <a:latin typeface="Calibri"/>
                        <a:ea typeface="宋体"/>
                        <a:cs typeface="Times New Roman"/>
                      </a:endParaRPr>
                    </a:p>
                    <a:p>
                      <a:pPr marL="0" indent="0" algn="l" defTabSz="914400" rtl="0" eaLnBrk="1" latinLnBrk="0" hangingPunct="1">
                        <a:lnSpc>
                          <a:spcPct val="80000"/>
                        </a:lnSpc>
                        <a:spcAft>
                          <a:spcPts val="0"/>
                        </a:spcAft>
                      </a:pPr>
                      <a:r>
                        <a:rPr lang="en-US" altLang="zh-CN" sz="1600" b="1" kern="100" dirty="0">
                          <a:solidFill>
                            <a:srgbClr val="0070C0"/>
                          </a:solidFill>
                          <a:latin typeface="Calibri"/>
                          <a:ea typeface="宋体"/>
                          <a:cs typeface="Times New Roman"/>
                        </a:rPr>
                        <a:t>6</a:t>
                      </a:r>
                      <a:r>
                        <a:rPr lang="en-US" sz="1600" b="1" kern="100" dirty="0">
                          <a:solidFill>
                            <a:srgbClr val="0070C0"/>
                          </a:solidFill>
                          <a:latin typeface="Calibri"/>
                          <a:ea typeface="宋体"/>
                          <a:cs typeface="Times New Roman"/>
                        </a:rPr>
                        <a:t> magnetic channels</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2"/>
                  </a:ext>
                </a:extLst>
              </a:tr>
              <a:tr h="0">
                <a:tc>
                  <a:txBody>
                    <a:bodyPr/>
                    <a:lstStyle/>
                    <a:p>
                      <a:pPr marL="0" indent="0" algn="l" defTabSz="914400" rtl="0" eaLnBrk="1" latinLnBrk="0" hangingPunct="1">
                        <a:lnSpc>
                          <a:spcPct val="80000"/>
                        </a:lnSpc>
                        <a:spcAft>
                          <a:spcPts val="0"/>
                        </a:spcAft>
                      </a:pPr>
                      <a:r>
                        <a:rPr lang="en-US" sz="1600" b="1" kern="100" dirty="0">
                          <a:solidFill>
                            <a:srgbClr val="0070C0"/>
                          </a:solidFill>
                          <a:latin typeface="Calibri"/>
                          <a:ea typeface="宋体"/>
                          <a:cs typeface="Times New Roman"/>
                        </a:rPr>
                        <a:t>Deflector voltage</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lnSpc>
                          <a:spcPct val="80000"/>
                        </a:lnSpc>
                        <a:spcAft>
                          <a:spcPts val="0"/>
                        </a:spcAft>
                      </a:pPr>
                      <a:r>
                        <a:rPr lang="en-US" sz="1600" b="1" kern="100" dirty="0">
                          <a:solidFill>
                            <a:srgbClr val="0070C0"/>
                          </a:solidFill>
                          <a:latin typeface="Calibri"/>
                          <a:ea typeface="宋体"/>
                          <a:cs typeface="Times New Roman"/>
                        </a:rPr>
                        <a:t>&lt; 100 kV/cm</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0">
                <a:tc>
                  <a:txBody>
                    <a:bodyPr/>
                    <a:lstStyle/>
                    <a:p>
                      <a:pPr marL="0" indent="0" algn="l" defTabSz="914400" rtl="0" eaLnBrk="1" latinLnBrk="0" hangingPunct="1">
                        <a:lnSpc>
                          <a:spcPct val="80000"/>
                        </a:lnSpc>
                        <a:spcAft>
                          <a:spcPts val="0"/>
                        </a:spcAft>
                      </a:pPr>
                      <a:r>
                        <a:rPr lang="en-US" sz="1600" b="1" kern="100" dirty="0">
                          <a:solidFill>
                            <a:srgbClr val="0070C0"/>
                          </a:solidFill>
                          <a:latin typeface="Calibri"/>
                          <a:ea typeface="宋体"/>
                          <a:cs typeface="Times New Roman"/>
                        </a:rPr>
                        <a:t>Deflector gap</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lnSpc>
                          <a:spcPct val="80000"/>
                        </a:lnSpc>
                        <a:spcAft>
                          <a:spcPts val="0"/>
                        </a:spcAft>
                      </a:pPr>
                      <a:r>
                        <a:rPr lang="en-US" sz="1600" b="1" kern="100" dirty="0">
                          <a:solidFill>
                            <a:srgbClr val="0070C0"/>
                          </a:solidFill>
                          <a:latin typeface="Calibri"/>
                          <a:ea typeface="宋体"/>
                          <a:cs typeface="Times New Roman"/>
                        </a:rPr>
                        <a:t>5 – 7 mm</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4"/>
                  </a:ext>
                </a:extLst>
              </a:tr>
            </a:tbl>
          </a:graphicData>
        </a:graphic>
      </p:graphicFrame>
      <p:graphicFrame>
        <p:nvGraphicFramePr>
          <p:cNvPr id="21" name="表格 20">
            <a:extLst>
              <a:ext uri="{FF2B5EF4-FFF2-40B4-BE49-F238E27FC236}">
                <a16:creationId xmlns:a16="http://schemas.microsoft.com/office/drawing/2014/main" id="{D5D046E1-F6C7-9E0B-65B9-FCB5CDB1065A}"/>
              </a:ext>
            </a:extLst>
          </p:cNvPr>
          <p:cNvGraphicFramePr>
            <a:graphicFrameLocks noGrp="1"/>
          </p:cNvGraphicFramePr>
          <p:nvPr>
            <p:extLst>
              <p:ext uri="{D42A27DB-BD31-4B8C-83A1-F6EECF244321}">
                <p14:modId xmlns:p14="http://schemas.microsoft.com/office/powerpoint/2010/main" val="993893629"/>
              </p:ext>
            </p:extLst>
          </p:nvPr>
        </p:nvGraphicFramePr>
        <p:xfrm>
          <a:off x="8358684" y="6122288"/>
          <a:ext cx="3341385" cy="699770"/>
        </p:xfrm>
        <a:graphic>
          <a:graphicData uri="http://schemas.openxmlformats.org/drawingml/2006/table">
            <a:tbl>
              <a:tblPr/>
              <a:tblGrid>
                <a:gridCol w="1516200">
                  <a:extLst>
                    <a:ext uri="{9D8B030D-6E8A-4147-A177-3AD203B41FA5}">
                      <a16:colId xmlns:a16="http://schemas.microsoft.com/office/drawing/2014/main" val="20000"/>
                    </a:ext>
                  </a:extLst>
                </a:gridCol>
                <a:gridCol w="1825185">
                  <a:extLst>
                    <a:ext uri="{9D8B030D-6E8A-4147-A177-3AD203B41FA5}">
                      <a16:colId xmlns:a16="http://schemas.microsoft.com/office/drawing/2014/main" val="20001"/>
                    </a:ext>
                  </a:extLst>
                </a:gridCol>
              </a:tblGrid>
              <a:tr h="0">
                <a:tc gridSpan="2">
                  <a:txBody>
                    <a:bodyPr/>
                    <a:lstStyle/>
                    <a:p>
                      <a:pPr marL="0" algn="just" defTabSz="914400" rtl="0" eaLnBrk="1" latinLnBrk="0" hangingPunct="1">
                        <a:spcAft>
                          <a:spcPts val="0"/>
                        </a:spcAft>
                      </a:pPr>
                      <a:r>
                        <a:rPr lang="en-US" sz="2000" b="1" kern="100" dirty="0">
                          <a:solidFill>
                            <a:srgbClr val="800000"/>
                          </a:solidFill>
                          <a:latin typeface="Arial Black" pitchFamily="34" charset="0"/>
                          <a:ea typeface="宋体"/>
                          <a:cs typeface="Times New Roman"/>
                        </a:rPr>
                        <a:t>Ion source</a:t>
                      </a:r>
                      <a:endParaRPr lang="zh-CN" sz="2000" b="1" kern="100" dirty="0">
                        <a:solidFill>
                          <a:srgbClr val="800000"/>
                        </a:solidFill>
                        <a:latin typeface="Arial Black" pitchFamily="34" charset="0"/>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zh-CN" altLang="en-US"/>
                    </a:p>
                  </a:txBody>
                  <a:tcPr/>
                </a:tc>
                <a:extLst>
                  <a:ext uri="{0D108BD9-81ED-4DB2-BD59-A6C34878D82A}">
                    <a16:rowId xmlns:a16="http://schemas.microsoft.com/office/drawing/2014/main" val="10000"/>
                  </a:ext>
                </a:extLst>
              </a:tr>
              <a:tr h="0">
                <a:tc>
                  <a:txBody>
                    <a:bodyPr/>
                    <a:lstStyle/>
                    <a:p>
                      <a:pPr marL="0" indent="0" algn="l" defTabSz="914400" rtl="0" eaLnBrk="1" latinLnBrk="0" hangingPunct="1">
                        <a:lnSpc>
                          <a:spcPct val="80000"/>
                        </a:lnSpc>
                        <a:spcAft>
                          <a:spcPts val="0"/>
                        </a:spcAft>
                      </a:pPr>
                      <a:r>
                        <a:rPr lang="en-US" sz="1600" b="1" kern="100" dirty="0">
                          <a:solidFill>
                            <a:srgbClr val="0070C0"/>
                          </a:solidFill>
                          <a:latin typeface="Calibri"/>
                          <a:ea typeface="宋体"/>
                          <a:cs typeface="Times New Roman"/>
                        </a:rPr>
                        <a:t>Type</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marL="0" indent="0" algn="l" defTabSz="914400" rtl="0" eaLnBrk="1" latinLnBrk="0" hangingPunct="1">
                        <a:lnSpc>
                          <a:spcPct val="80000"/>
                        </a:lnSpc>
                        <a:spcAft>
                          <a:spcPts val="0"/>
                        </a:spcAft>
                      </a:pPr>
                      <a:r>
                        <a:rPr lang="en-US" altLang="zh-CN" sz="1600" b="1" kern="100" dirty="0">
                          <a:solidFill>
                            <a:srgbClr val="0070C0"/>
                          </a:solidFill>
                          <a:latin typeface="Calibri"/>
                          <a:ea typeface="宋体"/>
                          <a:cs typeface="Times New Roman"/>
                        </a:rPr>
                        <a:t>Cold cathode Penning ion source</a:t>
                      </a:r>
                      <a:endParaRPr lang="zh-CN" sz="1600" b="1" kern="100" dirty="0">
                        <a:solidFill>
                          <a:srgbClr val="0070C0"/>
                        </a:solidFill>
                        <a:latin typeface="Calibri"/>
                        <a:ea typeface="宋体"/>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1"/>
                  </a:ext>
                </a:extLst>
              </a:tr>
            </a:tbl>
          </a:graphicData>
        </a:graphic>
      </p:graphicFrame>
    </p:spTree>
    <p:custDataLst>
      <p:tags r:id="rId1"/>
    </p:custDataLst>
    <p:extLst>
      <p:ext uri="{BB962C8B-B14F-4D97-AF65-F5344CB8AC3E}">
        <p14:creationId xmlns:p14="http://schemas.microsoft.com/office/powerpoint/2010/main" val="2141811956"/>
      </p:ext>
    </p:extLst>
  </p:cSld>
  <p:clrMapOvr>
    <a:masterClrMapping/>
  </p:clrMapOvr>
  <mc:AlternateContent xmlns:mc="http://schemas.openxmlformats.org/markup-compatibility/2006" xmlns:p14="http://schemas.microsoft.com/office/powerpoint/2010/main">
    <mc:Choice Requires="p14">
      <p:transition spd="slow" p14:dur="2000" advClick="0" advTm="38363"/>
    </mc:Choice>
    <mc:Fallback xmlns="">
      <p:transition spd="slow" advClick="0" advTm="3836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0" y="535007"/>
            <a:ext cx="12192000" cy="6322992"/>
            <a:chOff x="0" y="535007"/>
            <a:chExt cx="12192000" cy="6322992"/>
          </a:xfrm>
        </p:grpSpPr>
        <p:pic>
          <p:nvPicPr>
            <p:cNvPr id="149" name="图片 148" descr="建筑的高楼&#10;&#10;描述已自动生成"/>
            <p:cNvPicPr>
              <a:picLocks noChangeAspect="1"/>
            </p:cNvPicPr>
            <p:nvPr/>
          </p:nvPicPr>
          <p:blipFill rotWithShape="1">
            <a:blip r:embed="rId3">
              <a:alphaModFix amt="31000"/>
              <a:extLst>
                <a:ext uri="{28A0092B-C50C-407E-A947-70E740481C1C}">
                  <a14:useLocalDpi xmlns:a14="http://schemas.microsoft.com/office/drawing/2010/main" val="0"/>
                </a:ext>
              </a:extLst>
            </a:blip>
            <a:srcRect t="8777" r="56750"/>
            <a:stretch>
              <a:fillRect/>
            </a:stretch>
          </p:blipFill>
          <p:spPr>
            <a:xfrm>
              <a:off x="0" y="601980"/>
              <a:ext cx="5273040" cy="6256019"/>
            </a:xfrm>
            <a:prstGeom prst="rect">
              <a:avLst/>
            </a:prstGeom>
          </p:spPr>
        </p:pic>
        <p:pic>
          <p:nvPicPr>
            <p:cNvPr id="143" name="图片 142"/>
            <p:cNvPicPr>
              <a:picLocks noChangeAspect="1"/>
            </p:cNvPicPr>
            <p:nvPr/>
          </p:nvPicPr>
          <p:blipFill>
            <a:blip r:embed="rId4">
              <a:alphaModFix amt="73000"/>
            </a:blip>
            <a:srcRect r="19840"/>
            <a:stretch>
              <a:fillRect/>
            </a:stretch>
          </p:blipFill>
          <p:spPr>
            <a:xfrm>
              <a:off x="4680730" y="535007"/>
              <a:ext cx="7511270" cy="6322100"/>
            </a:xfrm>
            <a:custGeom>
              <a:avLst/>
              <a:gdLst>
                <a:gd name="connsiteX0" fmla="*/ 0 w 7511270"/>
                <a:gd name="connsiteY0" fmla="*/ 0 h 6322100"/>
                <a:gd name="connsiteX1" fmla="*/ 7511270 w 7511270"/>
                <a:gd name="connsiteY1" fmla="*/ 0 h 6322100"/>
                <a:gd name="connsiteX2" fmla="*/ 7511270 w 7511270"/>
                <a:gd name="connsiteY2" fmla="*/ 6322100 h 6322100"/>
                <a:gd name="connsiteX3" fmla="*/ 0 w 7511270"/>
                <a:gd name="connsiteY3" fmla="*/ 6322100 h 6322100"/>
              </a:gdLst>
              <a:ahLst/>
              <a:cxnLst>
                <a:cxn ang="0">
                  <a:pos x="connsiteX0" y="connsiteY0"/>
                </a:cxn>
                <a:cxn ang="0">
                  <a:pos x="connsiteX1" y="connsiteY1"/>
                </a:cxn>
                <a:cxn ang="0">
                  <a:pos x="connsiteX2" y="connsiteY2"/>
                </a:cxn>
                <a:cxn ang="0">
                  <a:pos x="connsiteX3" y="connsiteY3"/>
                </a:cxn>
              </a:cxnLst>
              <a:rect l="l" t="t" r="r" b="b"/>
              <a:pathLst>
                <a:path w="7511270" h="6322100">
                  <a:moveTo>
                    <a:pt x="0" y="0"/>
                  </a:moveTo>
                  <a:lnTo>
                    <a:pt x="7511270" y="0"/>
                  </a:lnTo>
                  <a:lnTo>
                    <a:pt x="7511270" y="6322100"/>
                  </a:lnTo>
                  <a:lnTo>
                    <a:pt x="0" y="6322100"/>
                  </a:lnTo>
                  <a:close/>
                </a:path>
              </a:pathLst>
            </a:custGeom>
          </p:spPr>
        </p:pic>
      </p:grpSp>
      <p:sp>
        <p:nvSpPr>
          <p:cNvPr id="144" name="矩形 143"/>
          <p:cNvSpPr/>
          <p:nvPr/>
        </p:nvSpPr>
        <p:spPr>
          <a:xfrm>
            <a:off x="0" y="535900"/>
            <a:ext cx="12192000" cy="6322100"/>
          </a:xfrm>
          <a:prstGeom prst="rect">
            <a:avLst/>
          </a:prstGeom>
          <a:gradFill>
            <a:gsLst>
              <a:gs pos="63000">
                <a:srgbClr val="FFFFFF"/>
              </a:gs>
              <a:gs pos="39000">
                <a:srgbClr val="FFFFFF"/>
              </a:gs>
              <a:gs pos="0">
                <a:schemeClr val="bg1">
                  <a:alpha val="51000"/>
                </a:schemeClr>
              </a:gs>
              <a:gs pos="81000">
                <a:schemeClr val="bg1">
                  <a:alpha val="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49" name="组合 48"/>
          <p:cNvGrpSpPr/>
          <p:nvPr/>
        </p:nvGrpSpPr>
        <p:grpSpPr>
          <a:xfrm>
            <a:off x="0" y="-1"/>
            <a:ext cx="12192000" cy="1342086"/>
            <a:chOff x="0" y="-1"/>
            <a:chExt cx="12192000" cy="1342086"/>
          </a:xfrm>
        </p:grpSpPr>
        <p:sp>
          <p:nvSpPr>
            <p:cNvPr id="50" name="矩形 49"/>
            <p:cNvSpPr/>
            <p:nvPr/>
          </p:nvSpPr>
          <p:spPr>
            <a:xfrm>
              <a:off x="0" y="45719"/>
              <a:ext cx="12192000" cy="1296366"/>
            </a:xfrm>
            <a:prstGeom prst="rect">
              <a:avLst/>
            </a:prstGeom>
            <a:solidFill>
              <a:schemeClr val="bg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51" name="组合 50"/>
            <p:cNvGrpSpPr/>
            <p:nvPr/>
          </p:nvGrpSpPr>
          <p:grpSpPr>
            <a:xfrm>
              <a:off x="0" y="-1"/>
              <a:ext cx="12192000" cy="1296366"/>
              <a:chOff x="0" y="-1"/>
              <a:chExt cx="12192000" cy="1296366"/>
            </a:xfrm>
          </p:grpSpPr>
          <p:grpSp>
            <p:nvGrpSpPr>
              <p:cNvPr id="61" name="组合 60"/>
              <p:cNvGrpSpPr/>
              <p:nvPr/>
            </p:nvGrpSpPr>
            <p:grpSpPr>
              <a:xfrm>
                <a:off x="0" y="-1"/>
                <a:ext cx="12192000" cy="1296366"/>
                <a:chOff x="0" y="-1"/>
                <a:chExt cx="12192000" cy="1296366"/>
              </a:xfrm>
            </p:grpSpPr>
            <p:pic>
              <p:nvPicPr>
                <p:cNvPr id="63" name="图片 62" descr="建筑与房屋的城市空拍图&#10;&#10;描述已自动生成"/>
                <p:cNvPicPr>
                  <a:picLocks noChangeAspect="1"/>
                </p:cNvPicPr>
                <p:nvPr/>
              </p:nvPicPr>
              <p:blipFill rotWithShape="1">
                <a:blip r:embed="rId5">
                  <a:alphaModFix amt="90000"/>
                  <a:extLst>
                    <a:ext uri="{28A0092B-C50C-407E-A947-70E740481C1C}">
                      <a14:useLocalDpi xmlns:a14="http://schemas.microsoft.com/office/drawing/2010/main" val="0"/>
                    </a:ext>
                  </a:extLst>
                </a:blip>
                <a:srcRect l="252" t="75872" r="252" b="5320"/>
                <a:stretch>
                  <a:fillRect/>
                </a:stretch>
              </p:blipFill>
              <p:spPr>
                <a:xfrm>
                  <a:off x="0" y="0"/>
                  <a:ext cx="12192000" cy="1296365"/>
                </a:xfrm>
                <a:custGeom>
                  <a:avLst/>
                  <a:gdLst>
                    <a:gd name="connsiteX0" fmla="*/ 0 w 12192000"/>
                    <a:gd name="connsiteY0" fmla="*/ 0 h 1296365"/>
                    <a:gd name="connsiteX1" fmla="*/ 12192000 w 12192000"/>
                    <a:gd name="connsiteY1" fmla="*/ 0 h 1296365"/>
                    <a:gd name="connsiteX2" fmla="*/ 12192000 w 12192000"/>
                    <a:gd name="connsiteY2" fmla="*/ 1296365 h 1296365"/>
                    <a:gd name="connsiteX3" fmla="*/ 0 w 12192000"/>
                    <a:gd name="connsiteY3" fmla="*/ 1296365 h 1296365"/>
                  </a:gdLst>
                  <a:ahLst/>
                  <a:cxnLst>
                    <a:cxn ang="0">
                      <a:pos x="connsiteX0" y="connsiteY0"/>
                    </a:cxn>
                    <a:cxn ang="0">
                      <a:pos x="connsiteX1" y="connsiteY1"/>
                    </a:cxn>
                    <a:cxn ang="0">
                      <a:pos x="connsiteX2" y="connsiteY2"/>
                    </a:cxn>
                    <a:cxn ang="0">
                      <a:pos x="connsiteX3" y="connsiteY3"/>
                    </a:cxn>
                  </a:cxnLst>
                  <a:rect l="l" t="t" r="r" b="b"/>
                  <a:pathLst>
                    <a:path w="12192000" h="1296365">
                      <a:moveTo>
                        <a:pt x="0" y="0"/>
                      </a:moveTo>
                      <a:lnTo>
                        <a:pt x="12192000" y="0"/>
                      </a:lnTo>
                      <a:lnTo>
                        <a:pt x="12192000" y="1296365"/>
                      </a:lnTo>
                      <a:lnTo>
                        <a:pt x="0" y="1296365"/>
                      </a:lnTo>
                      <a:close/>
                    </a:path>
                  </a:pathLst>
                </a:custGeom>
              </p:spPr>
            </p:pic>
            <p:sp>
              <p:nvSpPr>
                <p:cNvPr id="64" name="矩形 63"/>
                <p:cNvSpPr/>
                <p:nvPr/>
              </p:nvSpPr>
              <p:spPr>
                <a:xfrm>
                  <a:off x="0" y="-1"/>
                  <a:ext cx="12192000" cy="1296365"/>
                </a:xfrm>
                <a:prstGeom prst="rect">
                  <a:avLst/>
                </a:prstGeom>
                <a:solidFill>
                  <a:srgbClr val="022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4385F5"/>
                    </a:solidFill>
                    <a:effectLst/>
                    <a:uLnTx/>
                    <a:uFillTx/>
                    <a:latin typeface="等线" panose="02010600030101010101" charset="-122"/>
                    <a:ea typeface="等线" panose="02010600030101010101" charset="-122"/>
                    <a:cs typeface="+mn-cs"/>
                  </a:endParaRPr>
                </a:p>
              </p:txBody>
            </p:sp>
          </p:grpSp>
          <p:pic>
            <p:nvPicPr>
              <p:cNvPr id="62" name="图片 61"/>
              <p:cNvPicPr>
                <a:picLocks noChangeAspect="1"/>
              </p:cNvPicPr>
              <p:nvPr/>
            </p:nvPicPr>
            <p:blipFill>
              <a:blip r:embed="rId6"/>
              <a:srcRect l="2393" t="2846" r="34334" b="59718"/>
              <a:stretch>
                <a:fillRect/>
              </a:stretch>
            </p:blipFill>
            <p:spPr>
              <a:xfrm>
                <a:off x="0" y="-1"/>
                <a:ext cx="12192000" cy="1296364"/>
              </a:xfrm>
              <a:custGeom>
                <a:avLst/>
                <a:gdLst>
                  <a:gd name="connsiteX0" fmla="*/ 0 w 12192000"/>
                  <a:gd name="connsiteY0" fmla="*/ 0 h 1296364"/>
                  <a:gd name="connsiteX1" fmla="*/ 12192000 w 12192000"/>
                  <a:gd name="connsiteY1" fmla="*/ 0 h 1296364"/>
                  <a:gd name="connsiteX2" fmla="*/ 12192000 w 12192000"/>
                  <a:gd name="connsiteY2" fmla="*/ 1296364 h 1296364"/>
                  <a:gd name="connsiteX3" fmla="*/ 0 w 12192000"/>
                  <a:gd name="connsiteY3" fmla="*/ 1296364 h 1296364"/>
                </a:gdLst>
                <a:ahLst/>
                <a:cxnLst>
                  <a:cxn ang="0">
                    <a:pos x="connsiteX0" y="connsiteY0"/>
                  </a:cxn>
                  <a:cxn ang="0">
                    <a:pos x="connsiteX1" y="connsiteY1"/>
                  </a:cxn>
                  <a:cxn ang="0">
                    <a:pos x="connsiteX2" y="connsiteY2"/>
                  </a:cxn>
                  <a:cxn ang="0">
                    <a:pos x="connsiteX3" y="connsiteY3"/>
                  </a:cxn>
                </a:cxnLst>
                <a:rect l="l" t="t" r="r" b="b"/>
                <a:pathLst>
                  <a:path w="12192000" h="1296364">
                    <a:moveTo>
                      <a:pt x="0" y="0"/>
                    </a:moveTo>
                    <a:lnTo>
                      <a:pt x="12192000" y="0"/>
                    </a:lnTo>
                    <a:lnTo>
                      <a:pt x="12192000" y="1296364"/>
                    </a:lnTo>
                    <a:lnTo>
                      <a:pt x="0" y="1296364"/>
                    </a:lnTo>
                    <a:close/>
                  </a:path>
                </a:pathLst>
              </a:custGeom>
            </p:spPr>
          </p:pic>
        </p:grpSp>
        <p:grpSp>
          <p:nvGrpSpPr>
            <p:cNvPr id="56" name="组合 55"/>
            <p:cNvGrpSpPr/>
            <p:nvPr/>
          </p:nvGrpSpPr>
          <p:grpSpPr>
            <a:xfrm>
              <a:off x="4320540" y="407561"/>
              <a:ext cx="3550920" cy="707886"/>
              <a:chOff x="4320540" y="570121"/>
              <a:chExt cx="3550920" cy="707886"/>
            </a:xfrm>
          </p:grpSpPr>
          <p:sp>
            <p:nvSpPr>
              <p:cNvPr id="58" name="文本框 57"/>
              <p:cNvSpPr txBox="1"/>
              <p:nvPr/>
            </p:nvSpPr>
            <p:spPr>
              <a:xfrm>
                <a:off x="5120415" y="570121"/>
                <a:ext cx="1951175"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Outline</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cxnSp>
            <p:nvCxnSpPr>
              <p:cNvPr id="59" name="直接连接符 58"/>
              <p:cNvCxnSpPr/>
              <p:nvPr/>
            </p:nvCxnSpPr>
            <p:spPr>
              <a:xfrm>
                <a:off x="7239000"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10800000" scaled="1"/>
                  <a:tileRect/>
                </a:gradFill>
                <a:prstDash val="solid"/>
                <a:miter lim="800000"/>
              </a:ln>
              <a:effectLst/>
            </p:spPr>
          </p:cxnSp>
          <p:cxnSp>
            <p:nvCxnSpPr>
              <p:cNvPr id="60" name="直接连接符 59"/>
              <p:cNvCxnSpPr/>
              <p:nvPr/>
            </p:nvCxnSpPr>
            <p:spPr>
              <a:xfrm>
                <a:off x="4320540"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0" scaled="1"/>
                  <a:tileRect/>
                </a:gradFill>
                <a:prstDash val="solid"/>
                <a:miter lim="800000"/>
              </a:ln>
              <a:effectLst/>
            </p:spPr>
          </p:cxnSp>
        </p:grpSp>
      </p:grpSp>
      <p:grpSp>
        <p:nvGrpSpPr>
          <p:cNvPr id="48" name="组合 47"/>
          <p:cNvGrpSpPr/>
          <p:nvPr/>
        </p:nvGrpSpPr>
        <p:grpSpPr>
          <a:xfrm>
            <a:off x="5760241" y="1740941"/>
            <a:ext cx="6270393" cy="683557"/>
            <a:chOff x="1821097" y="2336592"/>
            <a:chExt cx="3972598" cy="683557"/>
          </a:xfrm>
        </p:grpSpPr>
        <p:grpSp>
          <p:nvGrpSpPr>
            <p:cNvPr id="52" name="组合 51"/>
            <p:cNvGrpSpPr/>
            <p:nvPr/>
          </p:nvGrpSpPr>
          <p:grpSpPr>
            <a:xfrm>
              <a:off x="1821097" y="2336592"/>
              <a:ext cx="3972598" cy="683557"/>
              <a:chOff x="5241837" y="889091"/>
              <a:chExt cx="4263688" cy="733644"/>
            </a:xfrm>
          </p:grpSpPr>
          <p:grpSp>
            <p:nvGrpSpPr>
              <p:cNvPr id="54" name="组合 53"/>
              <p:cNvGrpSpPr/>
              <p:nvPr/>
            </p:nvGrpSpPr>
            <p:grpSpPr>
              <a:xfrm>
                <a:off x="5241837" y="889091"/>
                <a:ext cx="4263688" cy="733644"/>
                <a:chOff x="5241841" y="888785"/>
                <a:chExt cx="2468084" cy="424678"/>
              </a:xfrm>
            </p:grpSpPr>
            <p:sp>
              <p:nvSpPr>
                <p:cNvPr id="65" name="矩形: 对角圆角 75"/>
                <p:cNvSpPr/>
                <p:nvPr/>
              </p:nvSpPr>
              <p:spPr>
                <a:xfrm flipH="1">
                  <a:off x="5241841" y="891540"/>
                  <a:ext cx="2468084"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66" name="任意多边形: 形状 76"/>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55" name="文本框 74"/>
              <p:cNvSpPr txBox="1"/>
              <p:nvPr/>
            </p:nvSpPr>
            <p:spPr>
              <a:xfrm>
                <a:off x="5498852" y="1010546"/>
                <a:ext cx="401211"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1</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53" name="文本框 72"/>
            <p:cNvSpPr txBox="1"/>
            <p:nvPr/>
          </p:nvSpPr>
          <p:spPr>
            <a:xfrm>
              <a:off x="2574754" y="2440522"/>
              <a:ext cx="2952244"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0070C0"/>
                  </a:solidFill>
                  <a:cs typeface="+mn-ea"/>
                  <a:sym typeface="+mn-lt"/>
                </a:rPr>
                <a:t>Introduction to CYCIAE-230</a:t>
              </a:r>
              <a:endParaRPr lang="zh-CN" altLang="en-US" sz="2400" b="1" kern="100" dirty="0">
                <a:solidFill>
                  <a:srgbClr val="0070C0"/>
                </a:solidFill>
                <a:cs typeface="+mn-ea"/>
                <a:sym typeface="+mn-lt"/>
              </a:endParaRPr>
            </a:p>
          </p:txBody>
        </p:sp>
      </p:grpSp>
      <p:grpSp>
        <p:nvGrpSpPr>
          <p:cNvPr id="98" name="组合 97"/>
          <p:cNvGrpSpPr/>
          <p:nvPr/>
        </p:nvGrpSpPr>
        <p:grpSpPr>
          <a:xfrm>
            <a:off x="6366516" y="2938432"/>
            <a:ext cx="3972595" cy="1957248"/>
            <a:chOff x="6726489" y="3512170"/>
            <a:chExt cx="3972595" cy="1957248"/>
          </a:xfrm>
        </p:grpSpPr>
        <p:grpSp>
          <p:nvGrpSpPr>
            <p:cNvPr id="99" name="组合 98"/>
            <p:cNvGrpSpPr/>
            <p:nvPr/>
          </p:nvGrpSpPr>
          <p:grpSpPr>
            <a:xfrm>
              <a:off x="6726489" y="3512170"/>
              <a:ext cx="3972595" cy="683557"/>
              <a:chOff x="1821099" y="2336592"/>
              <a:chExt cx="3972595" cy="683557"/>
            </a:xfrm>
          </p:grpSpPr>
          <p:grpSp>
            <p:nvGrpSpPr>
              <p:cNvPr id="107" name="组合 106"/>
              <p:cNvGrpSpPr/>
              <p:nvPr/>
            </p:nvGrpSpPr>
            <p:grpSpPr>
              <a:xfrm>
                <a:off x="1821099" y="2336592"/>
                <a:ext cx="3972595" cy="683557"/>
                <a:chOff x="5241840" y="889091"/>
                <a:chExt cx="4263685" cy="733644"/>
              </a:xfrm>
            </p:grpSpPr>
            <p:grpSp>
              <p:nvGrpSpPr>
                <p:cNvPr id="109" name="组合 108"/>
                <p:cNvGrpSpPr/>
                <p:nvPr/>
              </p:nvGrpSpPr>
              <p:grpSpPr>
                <a:xfrm>
                  <a:off x="5241840" y="889091"/>
                  <a:ext cx="4263685" cy="733644"/>
                  <a:chOff x="5241842" y="888785"/>
                  <a:chExt cx="2468082" cy="424678"/>
                </a:xfrm>
              </p:grpSpPr>
              <p:sp>
                <p:nvSpPr>
                  <p:cNvPr id="111" name="矩形: 对角圆角 112"/>
                  <p:cNvSpPr/>
                  <p:nvPr/>
                </p:nvSpPr>
                <p:spPr>
                  <a:xfrm flipH="1">
                    <a:off x="5241842" y="891540"/>
                    <a:ext cx="2468082" cy="421923"/>
                  </a:xfrm>
                  <a:prstGeom prst="round2DiagRect">
                    <a:avLst>
                      <a:gd name="adj1" fmla="val 12479"/>
                      <a:gd name="adj2" fmla="val 0"/>
                    </a:avLst>
                  </a:prstGeom>
                  <a:solidFill>
                    <a:schemeClr val="bg1">
                      <a:lumMod val="95000"/>
                    </a:schemeClr>
                  </a:solidFill>
                  <a:ln w="3175" cap="flat" cmpd="sng" algn="ctr">
                    <a:solidFill>
                      <a:schemeClr val="bg1">
                        <a:lumMod val="75000"/>
                        <a:alpha val="7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12" name="任意多边形: 形状 113"/>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10" name="文本框 111"/>
                <p:cNvSpPr txBox="1"/>
                <p:nvPr/>
              </p:nvSpPr>
              <p:spPr>
                <a:xfrm>
                  <a:off x="5435194" y="1010546"/>
                  <a:ext cx="528528"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二</a:t>
                  </a:r>
                </a:p>
              </p:txBody>
            </p:sp>
          </p:grpSp>
          <p:sp>
            <p:nvSpPr>
              <p:cNvPr id="108" name="文本框 109"/>
              <p:cNvSpPr txBox="1"/>
              <p:nvPr/>
            </p:nvSpPr>
            <p:spPr>
              <a:xfrm>
                <a:off x="2852173" y="2440522"/>
                <a:ext cx="2674825" cy="480131"/>
              </a:xfrm>
              <a:prstGeom prst="rect">
                <a:avLst/>
              </a:prstGeom>
              <a:noFill/>
            </p:spPr>
            <p:txBody>
              <a:bodyPr wrap="square">
                <a:spAutoFit/>
              </a:bodyPr>
              <a:lstStyle/>
              <a:p>
                <a:pPr algn="dist" defTabSz="1244600">
                  <a:lnSpc>
                    <a:spcPct val="90000"/>
                  </a:lnSpc>
                  <a:spcAft>
                    <a:spcPct val="35000"/>
                  </a:spcAft>
                  <a:defRPr/>
                </a:pPr>
                <a:r>
                  <a:rPr lang="zh-CN" altLang="en-US" sz="2800" b="1" kern="100" dirty="0">
                    <a:solidFill>
                      <a:schemeClr val="bg1">
                        <a:lumMod val="75000"/>
                      </a:schemeClr>
                    </a:solidFill>
                    <a:cs typeface="+mn-ea"/>
                    <a:sym typeface="+mn-lt"/>
                  </a:rPr>
                  <a:t>主要工作和贡献</a:t>
                </a:r>
              </a:p>
            </p:txBody>
          </p:sp>
        </p:grpSp>
        <p:grpSp>
          <p:nvGrpSpPr>
            <p:cNvPr id="100" name="组合 99"/>
            <p:cNvGrpSpPr/>
            <p:nvPr/>
          </p:nvGrpSpPr>
          <p:grpSpPr>
            <a:xfrm>
              <a:off x="6726489" y="4785861"/>
              <a:ext cx="3972595" cy="683557"/>
              <a:chOff x="1821099" y="2336592"/>
              <a:chExt cx="3972595" cy="683557"/>
            </a:xfrm>
          </p:grpSpPr>
          <p:grpSp>
            <p:nvGrpSpPr>
              <p:cNvPr id="101" name="组合 100"/>
              <p:cNvGrpSpPr/>
              <p:nvPr/>
            </p:nvGrpSpPr>
            <p:grpSpPr>
              <a:xfrm>
                <a:off x="1821099" y="2336592"/>
                <a:ext cx="3972595" cy="683557"/>
                <a:chOff x="5241840" y="889091"/>
                <a:chExt cx="4263685" cy="733644"/>
              </a:xfrm>
            </p:grpSpPr>
            <p:grpSp>
              <p:nvGrpSpPr>
                <p:cNvPr id="103" name="组合 102"/>
                <p:cNvGrpSpPr/>
                <p:nvPr/>
              </p:nvGrpSpPr>
              <p:grpSpPr>
                <a:xfrm>
                  <a:off x="5241840" y="889091"/>
                  <a:ext cx="4263685" cy="733644"/>
                  <a:chOff x="5241842" y="888785"/>
                  <a:chExt cx="2468082" cy="424678"/>
                </a:xfrm>
              </p:grpSpPr>
              <p:sp>
                <p:nvSpPr>
                  <p:cNvPr id="105" name="矩形: 对角圆角 119"/>
                  <p:cNvSpPr/>
                  <p:nvPr/>
                </p:nvSpPr>
                <p:spPr>
                  <a:xfrm flipH="1">
                    <a:off x="5241842" y="891540"/>
                    <a:ext cx="2468082" cy="421923"/>
                  </a:xfrm>
                  <a:prstGeom prst="round2DiagRect">
                    <a:avLst>
                      <a:gd name="adj1" fmla="val 12479"/>
                      <a:gd name="adj2" fmla="val 0"/>
                    </a:avLst>
                  </a:prstGeom>
                  <a:solidFill>
                    <a:schemeClr val="bg1">
                      <a:lumMod val="95000"/>
                    </a:schemeClr>
                  </a:solidFill>
                  <a:ln w="3175" cap="flat" cmpd="sng" algn="ctr">
                    <a:solidFill>
                      <a:schemeClr val="bg1">
                        <a:lumMod val="75000"/>
                        <a:alpha val="7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6" name="任意多边形: 形状 120"/>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04" name="文本框 118"/>
                <p:cNvSpPr txBox="1"/>
                <p:nvPr/>
              </p:nvSpPr>
              <p:spPr>
                <a:xfrm>
                  <a:off x="5435195" y="1010546"/>
                  <a:ext cx="528526"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三</a:t>
                  </a:r>
                </a:p>
              </p:txBody>
            </p:sp>
          </p:grpSp>
          <p:sp>
            <p:nvSpPr>
              <p:cNvPr id="102" name="文本框 116"/>
              <p:cNvSpPr txBox="1"/>
              <p:nvPr/>
            </p:nvSpPr>
            <p:spPr>
              <a:xfrm>
                <a:off x="2852173" y="2440522"/>
                <a:ext cx="2674825" cy="480131"/>
              </a:xfrm>
              <a:prstGeom prst="rect">
                <a:avLst/>
              </a:prstGeom>
              <a:noFill/>
            </p:spPr>
            <p:txBody>
              <a:bodyPr wrap="square">
                <a:spAutoFit/>
              </a:bodyPr>
              <a:lstStyle/>
              <a:p>
                <a:pPr lvl="0" algn="dist" defTabSz="1244600">
                  <a:lnSpc>
                    <a:spcPct val="90000"/>
                  </a:lnSpc>
                  <a:spcAft>
                    <a:spcPct val="35000"/>
                  </a:spcAft>
                  <a:defRPr/>
                </a:pPr>
                <a:r>
                  <a:rPr lang="zh-CN" altLang="en-US" sz="2800" b="1" kern="100" dirty="0">
                    <a:solidFill>
                      <a:schemeClr val="bg1">
                        <a:lumMod val="75000"/>
                      </a:schemeClr>
                    </a:solidFill>
                    <a:cs typeface="+mn-ea"/>
                    <a:sym typeface="+mn-lt"/>
                  </a:rPr>
                  <a:t>综合小结</a:t>
                </a:r>
              </a:p>
            </p:txBody>
          </p:sp>
        </p:grpSp>
      </p:grpSp>
      <p:grpSp>
        <p:nvGrpSpPr>
          <p:cNvPr id="7" name="组合 6"/>
          <p:cNvGrpSpPr/>
          <p:nvPr/>
        </p:nvGrpSpPr>
        <p:grpSpPr>
          <a:xfrm>
            <a:off x="5760242" y="2938432"/>
            <a:ext cx="6270392" cy="1957248"/>
            <a:chOff x="6366516" y="3512170"/>
            <a:chExt cx="3972595" cy="1957248"/>
          </a:xfrm>
        </p:grpSpPr>
        <p:grpSp>
          <p:nvGrpSpPr>
            <p:cNvPr id="67" name="组合 66"/>
            <p:cNvGrpSpPr/>
            <p:nvPr/>
          </p:nvGrpSpPr>
          <p:grpSpPr>
            <a:xfrm>
              <a:off x="6366516" y="3512170"/>
              <a:ext cx="3972595" cy="683557"/>
              <a:chOff x="1821099" y="2336592"/>
              <a:chExt cx="3972595" cy="683557"/>
            </a:xfrm>
          </p:grpSpPr>
          <p:grpSp>
            <p:nvGrpSpPr>
              <p:cNvPr id="69" name="组合 68"/>
              <p:cNvGrpSpPr/>
              <p:nvPr/>
            </p:nvGrpSpPr>
            <p:grpSpPr>
              <a:xfrm>
                <a:off x="1821099" y="2336592"/>
                <a:ext cx="3972595" cy="683557"/>
                <a:chOff x="5241840" y="889091"/>
                <a:chExt cx="4263685" cy="733644"/>
              </a:xfrm>
            </p:grpSpPr>
            <p:grpSp>
              <p:nvGrpSpPr>
                <p:cNvPr id="71" name="组合 70"/>
                <p:cNvGrpSpPr/>
                <p:nvPr/>
              </p:nvGrpSpPr>
              <p:grpSpPr>
                <a:xfrm>
                  <a:off x="5241840" y="889091"/>
                  <a:ext cx="4263685" cy="733644"/>
                  <a:chOff x="5241842" y="888785"/>
                  <a:chExt cx="2468082" cy="424678"/>
                </a:xfrm>
              </p:grpSpPr>
              <p:sp>
                <p:nvSpPr>
                  <p:cNvPr id="79" name="矩形: 对角圆角 112"/>
                  <p:cNvSpPr/>
                  <p:nvPr/>
                </p:nvSpPr>
                <p:spPr>
                  <a:xfrm flipH="1">
                    <a:off x="5241842" y="891540"/>
                    <a:ext cx="2468082"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0" name="任意多边形: 形状 113"/>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78" name="文本框 111"/>
                <p:cNvSpPr txBox="1"/>
                <p:nvPr/>
              </p:nvSpPr>
              <p:spPr>
                <a:xfrm>
                  <a:off x="5572364" y="1010546"/>
                  <a:ext cx="254187"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70" name="文本框 109"/>
              <p:cNvSpPr txBox="1"/>
              <p:nvPr/>
            </p:nvSpPr>
            <p:spPr>
              <a:xfrm>
                <a:off x="2574755" y="2440522"/>
                <a:ext cx="3218938"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C00000"/>
                    </a:solidFill>
                    <a:cs typeface="+mn-ea"/>
                    <a:sym typeface="+mn-lt"/>
                  </a:rPr>
                  <a:t>Commissioning of subsystems</a:t>
                </a:r>
                <a:endParaRPr lang="zh-CN" altLang="en-US" sz="2400" b="1" kern="100" dirty="0">
                  <a:solidFill>
                    <a:srgbClr val="C00000"/>
                  </a:solidFill>
                  <a:cs typeface="+mn-ea"/>
                  <a:sym typeface="+mn-lt"/>
                </a:endParaRPr>
              </a:p>
            </p:txBody>
          </p:sp>
        </p:grpSp>
        <p:grpSp>
          <p:nvGrpSpPr>
            <p:cNvPr id="81" name="组合 80"/>
            <p:cNvGrpSpPr/>
            <p:nvPr/>
          </p:nvGrpSpPr>
          <p:grpSpPr>
            <a:xfrm>
              <a:off x="6366516" y="4785861"/>
              <a:ext cx="3972595" cy="683557"/>
              <a:chOff x="1821099" y="2336592"/>
              <a:chExt cx="3972595" cy="683557"/>
            </a:xfrm>
          </p:grpSpPr>
          <p:grpSp>
            <p:nvGrpSpPr>
              <p:cNvPr id="82" name="组合 81"/>
              <p:cNvGrpSpPr/>
              <p:nvPr/>
            </p:nvGrpSpPr>
            <p:grpSpPr>
              <a:xfrm>
                <a:off x="1821099" y="2336592"/>
                <a:ext cx="3972595" cy="683557"/>
                <a:chOff x="5241840" y="889091"/>
                <a:chExt cx="4263685" cy="733644"/>
              </a:xfrm>
            </p:grpSpPr>
            <p:grpSp>
              <p:nvGrpSpPr>
                <p:cNvPr id="84" name="组合 83"/>
                <p:cNvGrpSpPr/>
                <p:nvPr/>
              </p:nvGrpSpPr>
              <p:grpSpPr>
                <a:xfrm>
                  <a:off x="5241840" y="889091"/>
                  <a:ext cx="4263685" cy="733644"/>
                  <a:chOff x="5241842" y="888785"/>
                  <a:chExt cx="2468082" cy="424678"/>
                </a:xfrm>
              </p:grpSpPr>
              <p:sp>
                <p:nvSpPr>
                  <p:cNvPr id="86" name="矩形: 对角圆角 119"/>
                  <p:cNvSpPr/>
                  <p:nvPr/>
                </p:nvSpPr>
                <p:spPr>
                  <a:xfrm flipH="1">
                    <a:off x="5241842" y="891540"/>
                    <a:ext cx="2468082"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7" name="任意多边形: 形状 120"/>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85" name="文本框 118"/>
                <p:cNvSpPr txBox="1"/>
                <p:nvPr/>
              </p:nvSpPr>
              <p:spPr>
                <a:xfrm>
                  <a:off x="5572364" y="1010546"/>
                  <a:ext cx="254187"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83" name="文本框 116"/>
              <p:cNvSpPr txBox="1"/>
              <p:nvPr/>
            </p:nvSpPr>
            <p:spPr>
              <a:xfrm>
                <a:off x="2574755" y="2440522"/>
                <a:ext cx="3150785"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094AB3"/>
                    </a:solidFill>
                    <a:cs typeface="+mn-ea"/>
                    <a:sym typeface="+mn-lt"/>
                  </a:rPr>
                  <a:t>Commissioning of CYCIAE-230</a:t>
                </a:r>
                <a:endParaRPr lang="zh-CN" altLang="en-US" sz="2400" b="1" kern="100" dirty="0">
                  <a:solidFill>
                    <a:srgbClr val="094AB3"/>
                  </a:solidFill>
                  <a:cs typeface="+mn-ea"/>
                  <a:sym typeface="+mn-lt"/>
                </a:endParaRPr>
              </a:p>
            </p:txBody>
          </p:sp>
        </p:grpSp>
      </p:grpSp>
      <p:sp>
        <p:nvSpPr>
          <p:cNvPr id="72" name="矩形 71"/>
          <p:cNvSpPr/>
          <p:nvPr/>
        </p:nvSpPr>
        <p:spPr>
          <a:xfrm>
            <a:off x="500712" y="1589956"/>
            <a:ext cx="4433317" cy="4492334"/>
          </a:xfrm>
          <a:prstGeom prst="rect">
            <a:avLst/>
          </a:prstGeom>
          <a:solidFill>
            <a:schemeClr val="bg1">
              <a:lumMod val="8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3655"/>
          <a:stretch>
            <a:fillRect/>
          </a:stretch>
        </p:blipFill>
        <p:spPr bwMode="auto">
          <a:xfrm>
            <a:off x="487202" y="1598244"/>
            <a:ext cx="4446827" cy="450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对角圆角 119">
            <a:extLst>
              <a:ext uri="{FF2B5EF4-FFF2-40B4-BE49-F238E27FC236}">
                <a16:creationId xmlns:a16="http://schemas.microsoft.com/office/drawing/2014/main" id="{D3F1841A-E5FC-AD0D-710A-AC59C942EFBC}"/>
              </a:ext>
            </a:extLst>
          </p:cNvPr>
          <p:cNvSpPr/>
          <p:nvPr/>
        </p:nvSpPr>
        <p:spPr>
          <a:xfrm flipH="1">
            <a:off x="5760241" y="5482235"/>
            <a:ext cx="6270392" cy="6791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 name="任意多边形: 形状 120">
            <a:extLst>
              <a:ext uri="{FF2B5EF4-FFF2-40B4-BE49-F238E27FC236}">
                <a16:creationId xmlns:a16="http://schemas.microsoft.com/office/drawing/2014/main" id="{3942045C-5AA0-1653-247D-B14A9504B178}"/>
              </a:ext>
            </a:extLst>
          </p:cNvPr>
          <p:cNvSpPr/>
          <p:nvPr/>
        </p:nvSpPr>
        <p:spPr>
          <a:xfrm>
            <a:off x="5916654" y="5481342"/>
            <a:ext cx="1033173" cy="600948"/>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 name="文本框 118">
            <a:extLst>
              <a:ext uri="{FF2B5EF4-FFF2-40B4-BE49-F238E27FC236}">
                <a16:creationId xmlns:a16="http://schemas.microsoft.com/office/drawing/2014/main" id="{04006663-243D-83BD-FE58-14FB88FC3C3A}"/>
              </a:ext>
            </a:extLst>
          </p:cNvPr>
          <p:cNvSpPr txBox="1"/>
          <p:nvPr/>
        </p:nvSpPr>
        <p:spPr>
          <a:xfrm>
            <a:off x="6246328" y="5576039"/>
            <a:ext cx="373820"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sp>
        <p:nvSpPr>
          <p:cNvPr id="5" name="文本框 116">
            <a:extLst>
              <a:ext uri="{FF2B5EF4-FFF2-40B4-BE49-F238E27FC236}">
                <a16:creationId xmlns:a16="http://schemas.microsoft.com/office/drawing/2014/main" id="{6CD70E44-E3D5-4937-9802-B5F2A9DE680A}"/>
              </a:ext>
            </a:extLst>
          </p:cNvPr>
          <p:cNvSpPr txBox="1"/>
          <p:nvPr/>
        </p:nvSpPr>
        <p:spPr>
          <a:xfrm>
            <a:off x="6949822" y="5576039"/>
            <a:ext cx="4754975"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094AB3"/>
                </a:solidFill>
                <a:cs typeface="+mn-ea"/>
                <a:sym typeface="+mn-lt"/>
              </a:rPr>
              <a:t>Summary and the Future Plan</a:t>
            </a:r>
            <a:endParaRPr lang="zh-CN" altLang="en-US" sz="2400" b="1" kern="100" dirty="0">
              <a:solidFill>
                <a:srgbClr val="094AB3"/>
              </a:solidFill>
              <a:cs typeface="+mn-ea"/>
              <a:sym typeface="+mn-lt"/>
            </a:endParaRPr>
          </a:p>
        </p:txBody>
      </p:sp>
    </p:spTree>
    <p:extLst>
      <p:ext uri="{BB962C8B-B14F-4D97-AF65-F5344CB8AC3E}">
        <p14:creationId xmlns:p14="http://schemas.microsoft.com/office/powerpoint/2010/main" val="412101873"/>
      </p:ext>
    </p:extLst>
  </p:cSld>
  <p:clrMapOvr>
    <a:masterClrMapping/>
  </p:clrMapOvr>
  <mc:AlternateContent xmlns:mc="http://schemas.openxmlformats.org/markup-compatibility/2006" xmlns:p14="http://schemas.microsoft.com/office/powerpoint/2010/main">
    <mc:Choice Requires="p14">
      <p:transition spd="slow" p14:dur="2000" advClick="0" advTm="3156"/>
    </mc:Choice>
    <mc:Fallback xmlns="">
      <p:transition spd="slow" advClick="0" advTm="315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矩形 159">
            <a:extLst>
              <a:ext uri="{FF2B5EF4-FFF2-40B4-BE49-F238E27FC236}">
                <a16:creationId xmlns:a16="http://schemas.microsoft.com/office/drawing/2014/main" id="{804CAE9C-6210-495C-8C09-A244B2CF51D9}"/>
              </a:ext>
            </a:extLst>
          </p:cNvPr>
          <p:cNvSpPr/>
          <p:nvPr/>
        </p:nvSpPr>
        <p:spPr>
          <a:xfrm>
            <a:off x="11893740" y="-441322"/>
            <a:ext cx="234462" cy="234462"/>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P26  修改_01">
            <a:hlinkClick r:id="" action="ppaction://media"/>
            <a:extLst>
              <a:ext uri="{FF2B5EF4-FFF2-40B4-BE49-F238E27FC236}">
                <a16:creationId xmlns:a16="http://schemas.microsoft.com/office/drawing/2014/main" id="{06A4377C-BA2D-4D26-8972-0DAD72ED6A8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3798" y="-837565"/>
            <a:ext cx="487363" cy="487363"/>
          </a:xfrm>
          <a:prstGeom prst="rect">
            <a:avLst/>
          </a:prstGeom>
        </p:spPr>
      </p:pic>
      <p:grpSp>
        <p:nvGrpSpPr>
          <p:cNvPr id="133" name="组合 132">
            <a:extLst>
              <a:ext uri="{FF2B5EF4-FFF2-40B4-BE49-F238E27FC236}">
                <a16:creationId xmlns:a16="http://schemas.microsoft.com/office/drawing/2014/main" id="{A5A2D245-5EF7-4C73-9AEA-0E8CAB8B3215}"/>
              </a:ext>
            </a:extLst>
          </p:cNvPr>
          <p:cNvGrpSpPr/>
          <p:nvPr/>
        </p:nvGrpSpPr>
        <p:grpSpPr>
          <a:xfrm>
            <a:off x="381347" y="1009689"/>
            <a:ext cx="11269158" cy="659218"/>
            <a:chOff x="464565" y="990960"/>
            <a:chExt cx="11180203" cy="659218"/>
          </a:xfrm>
        </p:grpSpPr>
        <p:sp>
          <p:nvSpPr>
            <p:cNvPr id="134" name="矩形: 剪去单角 49">
              <a:extLst>
                <a:ext uri="{FF2B5EF4-FFF2-40B4-BE49-F238E27FC236}">
                  <a16:creationId xmlns:a16="http://schemas.microsoft.com/office/drawing/2014/main" id="{7C3F20F9-1776-45A5-AA92-C97EDAB29C3B}"/>
                </a:ext>
              </a:extLst>
            </p:cNvPr>
            <p:cNvSpPr/>
            <p:nvPr/>
          </p:nvSpPr>
          <p:spPr>
            <a:xfrm>
              <a:off x="464565" y="990960"/>
              <a:ext cx="11180203" cy="659218"/>
            </a:xfrm>
            <a:prstGeom prst="snip1Rect">
              <a:avLst>
                <a:gd name="adj" fmla="val 13428"/>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prstClr val="white"/>
                </a:solidFill>
                <a:latin typeface="等线" panose="020F0502020204030204"/>
                <a:ea typeface="等线" panose="02010600030101010101" pitchFamily="2" charset="-122"/>
              </a:endParaRPr>
            </a:p>
          </p:txBody>
        </p:sp>
        <p:sp>
          <p:nvSpPr>
            <p:cNvPr id="135" name="直角三角形 134">
              <a:extLst>
                <a:ext uri="{FF2B5EF4-FFF2-40B4-BE49-F238E27FC236}">
                  <a16:creationId xmlns:a16="http://schemas.microsoft.com/office/drawing/2014/main" id="{890506C6-8348-4590-BBC3-99E9D6246314}"/>
                </a:ext>
              </a:extLst>
            </p:cNvPr>
            <p:cNvSpPr/>
            <p:nvPr/>
          </p:nvSpPr>
          <p:spPr>
            <a:xfrm flipH="1">
              <a:off x="485693" y="1036854"/>
              <a:ext cx="46680" cy="33970"/>
            </a:xfrm>
            <a:prstGeom prst="r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任意多边形: 形状 51">
              <a:extLst>
                <a:ext uri="{FF2B5EF4-FFF2-40B4-BE49-F238E27FC236}">
                  <a16:creationId xmlns:a16="http://schemas.microsoft.com/office/drawing/2014/main" id="{180C564A-CE2E-4FEB-B0B0-4178A1987294}"/>
                </a:ext>
              </a:extLst>
            </p:cNvPr>
            <p:cNvSpPr/>
            <p:nvPr/>
          </p:nvSpPr>
          <p:spPr>
            <a:xfrm>
              <a:off x="485694" y="1063201"/>
              <a:ext cx="3027593" cy="586977"/>
            </a:xfrm>
            <a:custGeom>
              <a:avLst/>
              <a:gdLst>
                <a:gd name="connsiteX0" fmla="*/ 0 w 1859914"/>
                <a:gd name="connsiteY0" fmla="*/ 0 h 586977"/>
                <a:gd name="connsiteX1" fmla="*/ 203552 w 1859914"/>
                <a:gd name="connsiteY1" fmla="*/ 0 h 586977"/>
                <a:gd name="connsiteX2" fmla="*/ 335280 w 1859914"/>
                <a:gd name="connsiteY2" fmla="*/ 0 h 586977"/>
                <a:gd name="connsiteX3" fmla="*/ 538832 w 1859914"/>
                <a:gd name="connsiteY3" fmla="*/ 0 h 586977"/>
                <a:gd name="connsiteX4" fmla="*/ 1075838 w 1859914"/>
                <a:gd name="connsiteY4" fmla="*/ 0 h 586977"/>
                <a:gd name="connsiteX5" fmla="*/ 1279391 w 1859914"/>
                <a:gd name="connsiteY5" fmla="*/ 0 h 586977"/>
                <a:gd name="connsiteX6" fmla="*/ 1411118 w 1859914"/>
                <a:gd name="connsiteY6" fmla="*/ 0 h 586977"/>
                <a:gd name="connsiteX7" fmla="*/ 1614671 w 1859914"/>
                <a:gd name="connsiteY7" fmla="*/ 0 h 586977"/>
                <a:gd name="connsiteX8" fmla="*/ 1859914 w 1859914"/>
                <a:gd name="connsiteY8" fmla="*/ 293489 h 586977"/>
                <a:gd name="connsiteX9" fmla="*/ 1614671 w 1859914"/>
                <a:gd name="connsiteY9" fmla="*/ 586977 h 586977"/>
                <a:gd name="connsiteX10" fmla="*/ 1411118 w 1859914"/>
                <a:gd name="connsiteY10" fmla="*/ 586977 h 586977"/>
                <a:gd name="connsiteX11" fmla="*/ 1279391 w 1859914"/>
                <a:gd name="connsiteY11" fmla="*/ 586977 h 586977"/>
                <a:gd name="connsiteX12" fmla="*/ 1075838 w 1859914"/>
                <a:gd name="connsiteY12" fmla="*/ 586977 h 586977"/>
                <a:gd name="connsiteX13" fmla="*/ 538832 w 1859914"/>
                <a:gd name="connsiteY13" fmla="*/ 586977 h 586977"/>
                <a:gd name="connsiteX14" fmla="*/ 335280 w 1859914"/>
                <a:gd name="connsiteY14" fmla="*/ 586977 h 586977"/>
                <a:gd name="connsiteX15" fmla="*/ 203552 w 1859914"/>
                <a:gd name="connsiteY15" fmla="*/ 586977 h 586977"/>
                <a:gd name="connsiteX16" fmla="*/ 0 w 1859914"/>
                <a:gd name="connsiteY16" fmla="*/ 586977 h 586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59914" h="586977">
                  <a:moveTo>
                    <a:pt x="0" y="0"/>
                  </a:moveTo>
                  <a:lnTo>
                    <a:pt x="203552" y="0"/>
                  </a:lnTo>
                  <a:lnTo>
                    <a:pt x="335280" y="0"/>
                  </a:lnTo>
                  <a:lnTo>
                    <a:pt x="538832" y="0"/>
                  </a:lnTo>
                  <a:lnTo>
                    <a:pt x="1075838" y="0"/>
                  </a:lnTo>
                  <a:lnTo>
                    <a:pt x="1279391" y="0"/>
                  </a:lnTo>
                  <a:lnTo>
                    <a:pt x="1411118" y="0"/>
                  </a:lnTo>
                  <a:lnTo>
                    <a:pt x="1614671" y="0"/>
                  </a:lnTo>
                  <a:lnTo>
                    <a:pt x="1859914" y="293489"/>
                  </a:lnTo>
                  <a:lnTo>
                    <a:pt x="1614671" y="586977"/>
                  </a:lnTo>
                  <a:lnTo>
                    <a:pt x="1411118" y="586977"/>
                  </a:lnTo>
                  <a:lnTo>
                    <a:pt x="1279391" y="586977"/>
                  </a:lnTo>
                  <a:lnTo>
                    <a:pt x="1075838" y="586977"/>
                  </a:lnTo>
                  <a:lnTo>
                    <a:pt x="538832" y="586977"/>
                  </a:lnTo>
                  <a:lnTo>
                    <a:pt x="335280" y="586977"/>
                  </a:lnTo>
                  <a:lnTo>
                    <a:pt x="203552" y="586977"/>
                  </a:lnTo>
                  <a:lnTo>
                    <a:pt x="0" y="586977"/>
                  </a:lnTo>
                  <a:close/>
                </a:path>
              </a:pathLst>
            </a:custGeom>
            <a:solidFill>
              <a:srgbClr val="0B5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gradFill>
                  <a:gsLst>
                    <a:gs pos="0">
                      <a:srgbClr val="FF0000"/>
                    </a:gs>
                    <a:gs pos="47000">
                      <a:srgbClr val="C00000"/>
                    </a:gs>
                  </a:gsLst>
                  <a:lin ang="5400000" scaled="1"/>
                </a:gradFill>
                <a:latin typeface="Arial"/>
                <a:ea typeface="微软雅黑"/>
                <a:cs typeface="+mn-ea"/>
              </a:endParaRPr>
            </a:p>
          </p:txBody>
        </p:sp>
        <p:sp>
          <p:nvSpPr>
            <p:cNvPr id="137" name="矩形 136">
              <a:extLst>
                <a:ext uri="{FF2B5EF4-FFF2-40B4-BE49-F238E27FC236}">
                  <a16:creationId xmlns:a16="http://schemas.microsoft.com/office/drawing/2014/main" id="{BDAC96D6-DFE4-4EA1-A74F-466683FD61CE}"/>
                </a:ext>
              </a:extLst>
            </p:cNvPr>
            <p:cNvSpPr/>
            <p:nvPr/>
          </p:nvSpPr>
          <p:spPr>
            <a:xfrm>
              <a:off x="464565" y="1083924"/>
              <a:ext cx="2419817" cy="556691"/>
            </a:xfrm>
            <a:prstGeom prst="rect">
              <a:avLst/>
            </a:prstGeom>
          </p:spPr>
          <p:txBody>
            <a:bodyPr wrap="square">
              <a:spAutoFit/>
            </a:bodyPr>
            <a:lstStyle/>
            <a:p>
              <a:pPr algn="ctr" defTabSz="457178">
                <a:lnSpc>
                  <a:spcPct val="114000"/>
                </a:lnSpc>
                <a:defRPr/>
              </a:pPr>
              <a:r>
                <a:rPr lang="en-US" altLang="zh-CN" sz="2800" b="1" spc="51" dirty="0">
                  <a:ln w="3175">
                    <a:noFill/>
                  </a:ln>
                  <a:solidFill>
                    <a:prstClr val="white"/>
                  </a:solidFill>
                  <a:cs typeface="+mn-ea"/>
                  <a:sym typeface="+mn-lt"/>
                </a:rPr>
                <a:t>Milestone</a:t>
              </a:r>
              <a:endParaRPr lang="zh-CN" altLang="en-US" sz="2800" b="1" spc="51" dirty="0">
                <a:ln w="3175">
                  <a:noFill/>
                </a:ln>
                <a:solidFill>
                  <a:prstClr val="white"/>
                </a:solidFill>
                <a:cs typeface="+mn-ea"/>
                <a:sym typeface="+mn-lt"/>
              </a:endParaRPr>
            </a:p>
          </p:txBody>
        </p:sp>
      </p:grpSp>
      <p:sp>
        <p:nvSpPr>
          <p:cNvPr id="138" name="矩形 137">
            <a:extLst>
              <a:ext uri="{FF2B5EF4-FFF2-40B4-BE49-F238E27FC236}">
                <a16:creationId xmlns:a16="http://schemas.microsoft.com/office/drawing/2014/main" id="{B2D12C97-4F60-4AC7-A113-911B20A11444}"/>
              </a:ext>
            </a:extLst>
          </p:cNvPr>
          <p:cNvSpPr/>
          <p:nvPr/>
        </p:nvSpPr>
        <p:spPr>
          <a:xfrm>
            <a:off x="3583048" y="1097197"/>
            <a:ext cx="8232355" cy="506934"/>
          </a:xfrm>
          <a:prstGeom prst="rect">
            <a:avLst/>
          </a:prstGeom>
        </p:spPr>
        <p:txBody>
          <a:bodyPr wrap="square">
            <a:spAutoFit/>
          </a:bodyPr>
          <a:lstStyle/>
          <a:p>
            <a:pPr>
              <a:lnSpc>
                <a:spcPct val="120000"/>
              </a:lnSpc>
              <a:defRPr/>
            </a:pPr>
            <a:r>
              <a:rPr lang="en-US" altLang="zh-CN" sz="2400" b="1" kern="100" dirty="0">
                <a:solidFill>
                  <a:srgbClr val="164E8C"/>
                </a:solidFill>
                <a:ea typeface="微软雅黑" panose="020B0503020204020204" pitchFamily="34" charset="-122"/>
                <a:cs typeface="+mn-ea"/>
                <a:sym typeface="+mn-lt"/>
              </a:rPr>
              <a:t>The commissioning site was ready in Dec. 2019.</a:t>
            </a:r>
            <a:endParaRPr lang="zh-CN" altLang="en-US" sz="2400" b="1" kern="100" dirty="0">
              <a:solidFill>
                <a:srgbClr val="164E8C"/>
              </a:solidFill>
              <a:ea typeface="微软雅黑" panose="020B0503020204020204" pitchFamily="34" charset="-122"/>
              <a:cs typeface="+mn-ea"/>
              <a:sym typeface="+mn-lt"/>
            </a:endParaRPr>
          </a:p>
        </p:txBody>
      </p:sp>
      <p:grpSp>
        <p:nvGrpSpPr>
          <p:cNvPr id="5" name="组合 4"/>
          <p:cNvGrpSpPr/>
          <p:nvPr/>
        </p:nvGrpSpPr>
        <p:grpSpPr>
          <a:xfrm>
            <a:off x="421736" y="1803088"/>
            <a:ext cx="4916639" cy="4959661"/>
            <a:chOff x="3451669" y="1805143"/>
            <a:chExt cx="3746649" cy="4278442"/>
          </a:xfrm>
        </p:grpSpPr>
        <p:grpSp>
          <p:nvGrpSpPr>
            <p:cNvPr id="10" name="组合 9">
              <a:extLst>
                <a:ext uri="{FF2B5EF4-FFF2-40B4-BE49-F238E27FC236}">
                  <a16:creationId xmlns:a16="http://schemas.microsoft.com/office/drawing/2014/main" id="{955F09D9-5E1E-4585-AAC0-76A741BD69C4}"/>
                </a:ext>
              </a:extLst>
            </p:cNvPr>
            <p:cNvGrpSpPr/>
            <p:nvPr/>
          </p:nvGrpSpPr>
          <p:grpSpPr>
            <a:xfrm>
              <a:off x="3451669" y="1805143"/>
              <a:ext cx="3746649" cy="4278442"/>
              <a:chOff x="3285413" y="1805143"/>
              <a:chExt cx="3746649" cy="4278442"/>
            </a:xfrm>
          </p:grpSpPr>
          <p:sp>
            <p:nvSpPr>
              <p:cNvPr id="81" name="矩形 80">
                <a:extLst>
                  <a:ext uri="{FF2B5EF4-FFF2-40B4-BE49-F238E27FC236}">
                    <a16:creationId xmlns:a16="http://schemas.microsoft.com/office/drawing/2014/main" id="{AF1956D2-4D85-4674-8CF6-27DBD51AFE9B}"/>
                  </a:ext>
                </a:extLst>
              </p:cNvPr>
              <p:cNvSpPr/>
              <p:nvPr/>
            </p:nvSpPr>
            <p:spPr>
              <a:xfrm>
                <a:off x="3424897" y="4504944"/>
                <a:ext cx="430887" cy="1439204"/>
              </a:xfrm>
              <a:prstGeom prst="rect">
                <a:avLst/>
              </a:prstGeom>
            </p:spPr>
            <p:txBody>
              <a:bodyPr vert="eaVert"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chemeClr val="bg1"/>
                    </a:solidFill>
                    <a:effectLst/>
                    <a:uLnTx/>
                    <a:uFillTx/>
                    <a:latin typeface="Arial"/>
                    <a:ea typeface="微软雅黑"/>
                    <a:cs typeface="+mn-cs"/>
                    <a:sym typeface="+mn-ea"/>
                  </a:rPr>
                  <a:t>中心区</a:t>
                </a:r>
                <a:r>
                  <a:rPr kumimoji="0" lang="en-US" altLang="zh-CN" sz="1600" b="1" i="0" u="none" strike="noStrike" kern="1200" cap="none" spc="0" normalizeH="0" baseline="0" noProof="0" dirty="0">
                    <a:ln>
                      <a:noFill/>
                    </a:ln>
                    <a:solidFill>
                      <a:schemeClr val="bg1"/>
                    </a:solidFill>
                    <a:effectLst/>
                    <a:uLnTx/>
                    <a:uFillTx/>
                    <a:latin typeface="Arial"/>
                    <a:ea typeface="微软雅黑"/>
                    <a:cs typeface="+mn-cs"/>
                    <a:sym typeface="+mn-ea"/>
                  </a:rPr>
                  <a:t>6D</a:t>
                </a:r>
                <a:r>
                  <a:rPr kumimoji="0" lang="zh-CN" altLang="en-US" sz="1600" b="1" i="0" u="none" strike="noStrike" kern="1200" cap="none" spc="0" normalizeH="0" baseline="0" noProof="0" dirty="0">
                    <a:ln>
                      <a:noFill/>
                    </a:ln>
                    <a:solidFill>
                      <a:schemeClr val="bg1"/>
                    </a:solidFill>
                    <a:effectLst/>
                    <a:uLnTx/>
                    <a:uFillTx/>
                    <a:latin typeface="Arial"/>
                    <a:ea typeface="微软雅黑"/>
                    <a:cs typeface="+mn-cs"/>
                    <a:sym typeface="+mn-ea"/>
                  </a:rPr>
                  <a:t>匹配</a:t>
                </a:r>
              </a:p>
            </p:txBody>
          </p:sp>
          <p:sp>
            <p:nvSpPr>
              <p:cNvPr id="109" name="矩形 108">
                <a:extLst>
                  <a:ext uri="{FF2B5EF4-FFF2-40B4-BE49-F238E27FC236}">
                    <a16:creationId xmlns:a16="http://schemas.microsoft.com/office/drawing/2014/main" id="{31DAA52D-6DBC-4D37-B9D4-EFCE847CF3CD}"/>
                  </a:ext>
                </a:extLst>
              </p:cNvPr>
              <p:cNvSpPr/>
              <p:nvPr/>
            </p:nvSpPr>
            <p:spPr>
              <a:xfrm>
                <a:off x="3285413" y="1818043"/>
                <a:ext cx="3652526" cy="4265542"/>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6" name="任意多边形: 形状 115">
                <a:extLst>
                  <a:ext uri="{FF2B5EF4-FFF2-40B4-BE49-F238E27FC236}">
                    <a16:creationId xmlns:a16="http://schemas.microsoft.com/office/drawing/2014/main" id="{341D0D53-7642-404E-B463-B02C8C3ACC87}"/>
                  </a:ext>
                </a:extLst>
              </p:cNvPr>
              <p:cNvSpPr/>
              <p:nvPr/>
            </p:nvSpPr>
            <p:spPr>
              <a:xfrm>
                <a:off x="3285413" y="1818044"/>
                <a:ext cx="3652526" cy="873818"/>
              </a:xfrm>
              <a:custGeom>
                <a:avLst/>
                <a:gdLst>
                  <a:gd name="connsiteX0" fmla="*/ 0 w 3652526"/>
                  <a:gd name="connsiteY0" fmla="*/ 0 h 749490"/>
                  <a:gd name="connsiteX1" fmla="*/ 3652526 w 3652526"/>
                  <a:gd name="connsiteY1" fmla="*/ 0 h 749490"/>
                  <a:gd name="connsiteX2" fmla="*/ 3652526 w 3652526"/>
                  <a:gd name="connsiteY2" fmla="*/ 692746 h 749490"/>
                  <a:gd name="connsiteX3" fmla="*/ 1880263 w 3652526"/>
                  <a:gd name="connsiteY3" fmla="*/ 692746 h 749490"/>
                  <a:gd name="connsiteX4" fmla="*/ 1826263 w 3652526"/>
                  <a:gd name="connsiteY4" fmla="*/ 749490 h 749490"/>
                  <a:gd name="connsiteX5" fmla="*/ 1772265 w 3652526"/>
                  <a:gd name="connsiteY5" fmla="*/ 692746 h 749490"/>
                  <a:gd name="connsiteX6" fmla="*/ 0 w 3652526"/>
                  <a:gd name="connsiteY6" fmla="*/ 692746 h 74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2526" h="749490">
                    <a:moveTo>
                      <a:pt x="0" y="0"/>
                    </a:moveTo>
                    <a:lnTo>
                      <a:pt x="3652526" y="0"/>
                    </a:lnTo>
                    <a:lnTo>
                      <a:pt x="3652526" y="692746"/>
                    </a:lnTo>
                    <a:lnTo>
                      <a:pt x="1880263" y="692746"/>
                    </a:lnTo>
                    <a:lnTo>
                      <a:pt x="1826263" y="749490"/>
                    </a:lnTo>
                    <a:lnTo>
                      <a:pt x="1772265" y="692746"/>
                    </a:lnTo>
                    <a:lnTo>
                      <a:pt x="0" y="692746"/>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ea"/>
                </a:endParaRPr>
              </a:p>
            </p:txBody>
          </p:sp>
          <p:sp>
            <p:nvSpPr>
              <p:cNvPr id="111" name="文本框 110">
                <a:extLst>
                  <a:ext uri="{FF2B5EF4-FFF2-40B4-BE49-F238E27FC236}">
                    <a16:creationId xmlns:a16="http://schemas.microsoft.com/office/drawing/2014/main" id="{683E234C-7F4A-47DF-A146-5C1B1C432139}"/>
                  </a:ext>
                </a:extLst>
              </p:cNvPr>
              <p:cNvSpPr txBox="1"/>
              <p:nvPr/>
            </p:nvSpPr>
            <p:spPr>
              <a:xfrm>
                <a:off x="3308416" y="1805143"/>
                <a:ext cx="3723646" cy="7965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Arial" panose="020B0604020202020204"/>
                    <a:ea typeface="微软雅黑" panose="020B0503020204020204" pitchFamily="34" charset="-122"/>
                    <a:cs typeface="+mn-ea"/>
                    <a:sym typeface="+mn-lt"/>
                  </a:rPr>
                  <a:t>In 2019.12, the </a:t>
                </a:r>
                <a:r>
                  <a:rPr kumimoji="0" lang="en-US" altLang="zh-CN" sz="1800" b="1" i="0" u="none" strike="noStrike" kern="100" cap="none" spc="0" normalizeH="0" baseline="0" noProof="0" dirty="0" err="1">
                    <a:ln>
                      <a:noFill/>
                    </a:ln>
                    <a:solidFill>
                      <a:prstClr val="white"/>
                    </a:solidFill>
                    <a:effectLst>
                      <a:outerShdw blurRad="38100" dist="38100" dir="2700000" algn="tl">
                        <a:srgbClr val="000000">
                          <a:alpha val="19000"/>
                        </a:srgbClr>
                      </a:outerShdw>
                    </a:effectLst>
                    <a:uLnTx/>
                    <a:uFillTx/>
                    <a:latin typeface="Arial" panose="020B0604020202020204"/>
                    <a:ea typeface="微软雅黑" panose="020B0503020204020204" pitchFamily="34" charset="-122"/>
                    <a:cs typeface="+mn-ea"/>
                    <a:sym typeface="+mn-lt"/>
                  </a:rPr>
                  <a:t>sc</a:t>
                </a:r>
                <a:r>
                  <a:rPr kumimoji="0" lang="en-US" altLang="zh-CN" sz="1800" b="1" i="0" u="none" strike="noStrike" kern="100" cap="none" spc="0" normalizeH="0" baseline="0" noProof="0" dirty="0">
                    <a:ln>
                      <a:noFill/>
                    </a:ln>
                    <a:solidFill>
                      <a:prstClr val="white"/>
                    </a:solidFill>
                    <a:effectLst>
                      <a:outerShdw blurRad="38100" dist="38100" dir="2700000" algn="tl">
                        <a:srgbClr val="000000">
                          <a:alpha val="19000"/>
                        </a:srgbClr>
                      </a:outerShdw>
                    </a:effectLst>
                    <a:uLnTx/>
                    <a:uFillTx/>
                    <a:latin typeface="Arial" panose="020B0604020202020204"/>
                    <a:ea typeface="微软雅黑" panose="020B0503020204020204" pitchFamily="34" charset="-122"/>
                    <a:cs typeface="+mn-ea"/>
                    <a:sym typeface="+mn-lt"/>
                  </a:rPr>
                  <a:t> magnet was transferred from the field mapping site to the commissioning site</a:t>
                </a:r>
              </a:p>
            </p:txBody>
          </p:sp>
        </p:grpSp>
        <p:pic>
          <p:nvPicPr>
            <p:cNvPr id="145" name="Picture 3" descr="D:\Temp Photo 2018\2019_12_08_230MeV回旋加速器移机\230MeV移机-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234" b="14575"/>
            <a:stretch/>
          </p:blipFill>
          <p:spPr bwMode="auto">
            <a:xfrm>
              <a:off x="5363110" y="3702520"/>
              <a:ext cx="1741084" cy="2361974"/>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4" descr="D:\Temp Photo 2018\2019_12_08_230MeV回旋加速器移机\230MeV移机-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3593" y="3652950"/>
              <a:ext cx="1804338" cy="2405783"/>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3" descr="D:\Temp Photo 2018\2019_12_08_230MeV回旋加速器移机\230MeV移机-2.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268" t="21175" r="876" b="26299"/>
            <a:stretch/>
          </p:blipFill>
          <p:spPr bwMode="auto">
            <a:xfrm>
              <a:off x="3492765" y="2642231"/>
              <a:ext cx="3564000" cy="1340091"/>
            </a:xfrm>
            <a:prstGeom prst="rect">
              <a:avLst/>
            </a:prstGeom>
            <a:noFill/>
            <a:extLst>
              <a:ext uri="{909E8E84-426E-40DD-AFC4-6F175D3DCCD1}">
                <a14:hiddenFill xmlns:a14="http://schemas.microsoft.com/office/drawing/2010/main">
                  <a:solidFill>
                    <a:srgbClr val="FFFFFF"/>
                  </a:solidFill>
                </a14:hiddenFill>
              </a:ext>
            </a:extLst>
          </p:spPr>
        </p:pic>
        <p:sp>
          <p:nvSpPr>
            <p:cNvPr id="148" name="矩形 147">
              <a:extLst>
                <a:ext uri="{FF2B5EF4-FFF2-40B4-BE49-F238E27FC236}">
                  <a16:creationId xmlns:a16="http://schemas.microsoft.com/office/drawing/2014/main" id="{235671B9-DD51-455D-8672-F06580382B1C}"/>
                </a:ext>
              </a:extLst>
            </p:cNvPr>
            <p:cNvSpPr/>
            <p:nvPr/>
          </p:nvSpPr>
          <p:spPr>
            <a:xfrm>
              <a:off x="5363110" y="5763368"/>
              <a:ext cx="1744283" cy="291614"/>
            </a:xfrm>
            <a:prstGeom prst="rect">
              <a:avLst/>
            </a:prstGeom>
            <a:solidFill>
              <a:schemeClr val="tx1">
                <a:alpha val="5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49" name="文本框 102">
              <a:extLst>
                <a:ext uri="{FF2B5EF4-FFF2-40B4-BE49-F238E27FC236}">
                  <a16:creationId xmlns:a16="http://schemas.microsoft.com/office/drawing/2014/main" id="{12226032-2989-4764-B4AB-DA5DC4539D70}"/>
                </a:ext>
              </a:extLst>
            </p:cNvPr>
            <p:cNvSpPr txBox="1"/>
            <p:nvPr/>
          </p:nvSpPr>
          <p:spPr>
            <a:xfrm>
              <a:off x="5341485" y="5766123"/>
              <a:ext cx="1741083" cy="2522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2019</a:t>
              </a:r>
              <a:r>
                <a:rPr lang="zh-CN" altLang="en-US" sz="1300" b="1" dirty="0">
                  <a:solidFill>
                    <a:prstClr val="white"/>
                  </a:solidFill>
                  <a:latin typeface="微软雅黑" panose="020B0503020204020204" pitchFamily="34" charset="-122"/>
                  <a:ea typeface="微软雅黑" panose="020B0503020204020204" pitchFamily="34" charset="-122"/>
                  <a:cs typeface="+mn-ea"/>
                  <a:sym typeface="+mn-lt"/>
                </a:rPr>
                <a:t> </a:t>
              </a:r>
              <a:r>
                <a:rPr kumimoji="0" lang="en-US" altLang="zh-CN" sz="13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12</a:t>
              </a:r>
              <a:r>
                <a:rPr lang="zh-CN" altLang="en-US" sz="1300" b="1" dirty="0">
                  <a:solidFill>
                    <a:prstClr val="white"/>
                  </a:solidFill>
                  <a:latin typeface="微软雅黑" panose="020B0503020204020204" pitchFamily="34" charset="-122"/>
                  <a:ea typeface="微软雅黑" panose="020B0503020204020204" pitchFamily="34" charset="-122"/>
                  <a:cs typeface="+mn-ea"/>
                  <a:sym typeface="+mn-lt"/>
                </a:rPr>
                <a:t> </a:t>
              </a:r>
              <a:r>
                <a:rPr kumimoji="0" lang="en-US" altLang="zh-CN" sz="13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mapping site</a:t>
              </a:r>
            </a:p>
          </p:txBody>
        </p:sp>
        <p:sp>
          <p:nvSpPr>
            <p:cNvPr id="150" name="矩形 149">
              <a:extLst>
                <a:ext uri="{FF2B5EF4-FFF2-40B4-BE49-F238E27FC236}">
                  <a16:creationId xmlns:a16="http://schemas.microsoft.com/office/drawing/2014/main" id="{235671B9-DD51-455D-8672-F06580382B1C}"/>
                </a:ext>
              </a:extLst>
            </p:cNvPr>
            <p:cNvSpPr/>
            <p:nvPr/>
          </p:nvSpPr>
          <p:spPr>
            <a:xfrm>
              <a:off x="3491058" y="5762606"/>
              <a:ext cx="1783707" cy="291614"/>
            </a:xfrm>
            <a:prstGeom prst="rect">
              <a:avLst/>
            </a:prstGeom>
            <a:solidFill>
              <a:schemeClr val="tx1">
                <a:alpha val="5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51" name="文本框 102">
              <a:extLst>
                <a:ext uri="{FF2B5EF4-FFF2-40B4-BE49-F238E27FC236}">
                  <a16:creationId xmlns:a16="http://schemas.microsoft.com/office/drawing/2014/main" id="{12226032-2989-4764-B4AB-DA5DC4539D70}"/>
                </a:ext>
              </a:extLst>
            </p:cNvPr>
            <p:cNvSpPr txBox="1"/>
            <p:nvPr/>
          </p:nvSpPr>
          <p:spPr>
            <a:xfrm>
              <a:off x="3533682" y="5766123"/>
              <a:ext cx="1741083" cy="2522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Commissioning site</a:t>
              </a:r>
            </a:p>
          </p:txBody>
        </p:sp>
      </p:grpSp>
      <p:grpSp>
        <p:nvGrpSpPr>
          <p:cNvPr id="7" name="组合 6"/>
          <p:cNvGrpSpPr/>
          <p:nvPr/>
        </p:nvGrpSpPr>
        <p:grpSpPr>
          <a:xfrm>
            <a:off x="5313925" y="1841252"/>
            <a:ext cx="6467444" cy="4921498"/>
            <a:chOff x="7193491" y="1818043"/>
            <a:chExt cx="4726690" cy="4265542"/>
          </a:xfrm>
        </p:grpSpPr>
        <p:grpSp>
          <p:nvGrpSpPr>
            <p:cNvPr id="13" name="组合 12">
              <a:extLst>
                <a:ext uri="{FF2B5EF4-FFF2-40B4-BE49-F238E27FC236}">
                  <a16:creationId xmlns:a16="http://schemas.microsoft.com/office/drawing/2014/main" id="{29EA8372-964D-40C9-9464-8028E0A3C7F0}"/>
                </a:ext>
              </a:extLst>
            </p:cNvPr>
            <p:cNvGrpSpPr/>
            <p:nvPr/>
          </p:nvGrpSpPr>
          <p:grpSpPr>
            <a:xfrm>
              <a:off x="7193491" y="1818043"/>
              <a:ext cx="4679159" cy="4265542"/>
              <a:chOff x="7027235" y="1818043"/>
              <a:chExt cx="4679159" cy="4265542"/>
            </a:xfrm>
          </p:grpSpPr>
          <p:sp>
            <p:nvSpPr>
              <p:cNvPr id="69" name="矩形 68">
                <a:extLst>
                  <a:ext uri="{FF2B5EF4-FFF2-40B4-BE49-F238E27FC236}">
                    <a16:creationId xmlns:a16="http://schemas.microsoft.com/office/drawing/2014/main" id="{E65A9B9A-F349-41C0-AD39-BDF184A3B6DD}"/>
                  </a:ext>
                </a:extLst>
              </p:cNvPr>
              <p:cNvSpPr/>
              <p:nvPr/>
            </p:nvSpPr>
            <p:spPr>
              <a:xfrm>
                <a:off x="7027235" y="1818043"/>
                <a:ext cx="4662892" cy="4265542"/>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8" name="任意多边形: 形状 117">
                <a:extLst>
                  <a:ext uri="{FF2B5EF4-FFF2-40B4-BE49-F238E27FC236}">
                    <a16:creationId xmlns:a16="http://schemas.microsoft.com/office/drawing/2014/main" id="{8A65E4A3-DD03-4A41-9E1E-E5F19C026A1C}"/>
                  </a:ext>
                </a:extLst>
              </p:cNvPr>
              <p:cNvSpPr/>
              <p:nvPr/>
            </p:nvSpPr>
            <p:spPr>
              <a:xfrm>
                <a:off x="7037868" y="1818044"/>
                <a:ext cx="4662892" cy="852865"/>
              </a:xfrm>
              <a:custGeom>
                <a:avLst/>
                <a:gdLst>
                  <a:gd name="connsiteX0" fmla="*/ 0 w 4662892"/>
                  <a:gd name="connsiteY0" fmla="*/ 0 h 749490"/>
                  <a:gd name="connsiteX1" fmla="*/ 4662892 w 4662892"/>
                  <a:gd name="connsiteY1" fmla="*/ 0 h 749490"/>
                  <a:gd name="connsiteX2" fmla="*/ 4662892 w 4662892"/>
                  <a:gd name="connsiteY2" fmla="*/ 692746 h 749490"/>
                  <a:gd name="connsiteX3" fmla="*/ 2385446 w 4662892"/>
                  <a:gd name="connsiteY3" fmla="*/ 692746 h 749490"/>
                  <a:gd name="connsiteX4" fmla="*/ 2331446 w 4662892"/>
                  <a:gd name="connsiteY4" fmla="*/ 749490 h 749490"/>
                  <a:gd name="connsiteX5" fmla="*/ 2277447 w 4662892"/>
                  <a:gd name="connsiteY5" fmla="*/ 692746 h 749490"/>
                  <a:gd name="connsiteX6" fmla="*/ 0 w 4662892"/>
                  <a:gd name="connsiteY6" fmla="*/ 692746 h 749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62892" h="749490">
                    <a:moveTo>
                      <a:pt x="0" y="0"/>
                    </a:moveTo>
                    <a:lnTo>
                      <a:pt x="4662892" y="0"/>
                    </a:lnTo>
                    <a:lnTo>
                      <a:pt x="4662892" y="692746"/>
                    </a:lnTo>
                    <a:lnTo>
                      <a:pt x="2385446" y="692746"/>
                    </a:lnTo>
                    <a:lnTo>
                      <a:pt x="2331446" y="749490"/>
                    </a:lnTo>
                    <a:lnTo>
                      <a:pt x="2277447" y="692746"/>
                    </a:lnTo>
                    <a:lnTo>
                      <a:pt x="0" y="692746"/>
                    </a:lnTo>
                    <a:close/>
                  </a:path>
                </a:pathLst>
              </a:custGeom>
              <a:solidFill>
                <a:srgbClr val="0070C0"/>
              </a:solidFill>
              <a:ln w="6350" cap="flat" cmpd="sng" algn="ctr">
                <a:gradFill>
                  <a:gsLst>
                    <a:gs pos="0">
                      <a:srgbClr val="005CFA">
                        <a:alpha val="0"/>
                      </a:srgbClr>
                    </a:gs>
                    <a:gs pos="100000">
                      <a:srgbClr val="005CFA">
                        <a:alpha val="40000"/>
                      </a:srgbClr>
                    </a:gs>
                  </a:gsLst>
                  <a:lin ang="5400000" scaled="1"/>
                </a:grad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Arial" panose="020F0502020204030204"/>
                  <a:ea typeface="微软雅黑"/>
                  <a:cs typeface="+mn-ea"/>
                </a:endParaRPr>
              </a:p>
            </p:txBody>
          </p:sp>
          <p:sp>
            <p:nvSpPr>
              <p:cNvPr id="71" name="文本框 70">
                <a:extLst>
                  <a:ext uri="{FF2B5EF4-FFF2-40B4-BE49-F238E27FC236}">
                    <a16:creationId xmlns:a16="http://schemas.microsoft.com/office/drawing/2014/main" id="{D5C0485A-BE05-4FF4-9142-C443D7FAE121}"/>
                  </a:ext>
                </a:extLst>
              </p:cNvPr>
              <p:cNvSpPr txBox="1"/>
              <p:nvPr/>
            </p:nvSpPr>
            <p:spPr>
              <a:xfrm>
                <a:off x="7055737" y="1842609"/>
                <a:ext cx="4650657" cy="560186"/>
              </a:xfrm>
              <a:prstGeom prst="rect">
                <a:avLst/>
              </a:prstGeom>
              <a:noFill/>
            </p:spPr>
            <p:txBody>
              <a:bodyPr wrap="square">
                <a:spAutoFit/>
              </a:bodyPr>
              <a:lstStyle/>
              <a:p>
                <a:pPr algn="ctr">
                  <a:defRPr/>
                </a:pPr>
                <a:r>
                  <a:rPr lang="en-US" altLang="zh-CN" b="1" kern="100" dirty="0">
                    <a:solidFill>
                      <a:prstClr val="white"/>
                    </a:solidFill>
                    <a:effectLst>
                      <a:outerShdw blurRad="38100" dist="38100" dir="2700000" algn="tl">
                        <a:srgbClr val="000000">
                          <a:alpha val="19000"/>
                        </a:srgbClr>
                      </a:outerShdw>
                    </a:effectLst>
                    <a:latin typeface="Arial" panose="020B0604020202020204"/>
                    <a:ea typeface="微软雅黑" panose="020B0503020204020204" pitchFamily="34" charset="-122"/>
                    <a:cs typeface="+mn-ea"/>
                    <a:sym typeface="+mn-lt"/>
                  </a:rPr>
                  <a:t>Then finish the installation of subsystem of the cyclotron, such as RF, ion source, central region etc. </a:t>
                </a:r>
              </a:p>
            </p:txBody>
          </p:sp>
          <p:sp>
            <p:nvSpPr>
              <p:cNvPr id="4" name="矩形 3">
                <a:extLst>
                  <a:ext uri="{FF2B5EF4-FFF2-40B4-BE49-F238E27FC236}">
                    <a16:creationId xmlns:a16="http://schemas.microsoft.com/office/drawing/2014/main" id="{F2390FE0-39A2-4DE5-8AD0-86604A7406A2}"/>
                  </a:ext>
                </a:extLst>
              </p:cNvPr>
              <p:cNvSpPr/>
              <p:nvPr/>
            </p:nvSpPr>
            <p:spPr>
              <a:xfrm>
                <a:off x="9176725" y="2849139"/>
                <a:ext cx="614680" cy="2741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a:extLst>
                  <a:ext uri="{FF2B5EF4-FFF2-40B4-BE49-F238E27FC236}">
                    <a16:creationId xmlns:a16="http://schemas.microsoft.com/office/drawing/2014/main" id="{D6BAB028-ABC5-4C19-826E-0EFB8FE3FB5C}"/>
                  </a:ext>
                </a:extLst>
              </p:cNvPr>
              <p:cNvSpPr/>
              <p:nvPr/>
            </p:nvSpPr>
            <p:spPr>
              <a:xfrm>
                <a:off x="9217873" y="3405628"/>
                <a:ext cx="614680" cy="27418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28" name="任意多边形: 形状 127">
                <a:extLst>
                  <a:ext uri="{FF2B5EF4-FFF2-40B4-BE49-F238E27FC236}">
                    <a16:creationId xmlns:a16="http://schemas.microsoft.com/office/drawing/2014/main" id="{7665C069-979B-4212-90F4-6C5D687D42C9}"/>
                  </a:ext>
                </a:extLst>
              </p:cNvPr>
              <p:cNvSpPr/>
              <p:nvPr/>
            </p:nvSpPr>
            <p:spPr>
              <a:xfrm>
                <a:off x="11245849" y="3341899"/>
                <a:ext cx="361655" cy="490961"/>
              </a:xfrm>
              <a:custGeom>
                <a:avLst/>
                <a:gdLst>
                  <a:gd name="connsiteX0" fmla="*/ 0 w 361655"/>
                  <a:gd name="connsiteY0" fmla="*/ 0 h 485247"/>
                  <a:gd name="connsiteX1" fmla="*/ 361655 w 361655"/>
                  <a:gd name="connsiteY1" fmla="*/ 0 h 485247"/>
                  <a:gd name="connsiteX2" fmla="*/ 361655 w 361655"/>
                  <a:gd name="connsiteY2" fmla="*/ 471911 h 485247"/>
                  <a:gd name="connsiteX3" fmla="*/ 160021 w 361655"/>
                  <a:gd name="connsiteY3" fmla="*/ 471911 h 485247"/>
                  <a:gd name="connsiteX4" fmla="*/ 160021 w 361655"/>
                  <a:gd name="connsiteY4" fmla="*/ 485247 h 485247"/>
                  <a:gd name="connsiteX5" fmla="*/ 0 w 361655"/>
                  <a:gd name="connsiteY5" fmla="*/ 485247 h 485247"/>
                  <a:gd name="connsiteX6" fmla="*/ 0 w 361655"/>
                  <a:gd name="connsiteY6" fmla="*/ 471911 h 485247"/>
                  <a:gd name="connsiteX7" fmla="*/ 0 w 361655"/>
                  <a:gd name="connsiteY7" fmla="*/ 28575 h 485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655" h="485247">
                    <a:moveTo>
                      <a:pt x="0" y="0"/>
                    </a:moveTo>
                    <a:lnTo>
                      <a:pt x="361655" y="0"/>
                    </a:lnTo>
                    <a:lnTo>
                      <a:pt x="361655" y="471911"/>
                    </a:lnTo>
                    <a:lnTo>
                      <a:pt x="160021" y="471911"/>
                    </a:lnTo>
                    <a:lnTo>
                      <a:pt x="160021" y="485247"/>
                    </a:lnTo>
                    <a:lnTo>
                      <a:pt x="0" y="485247"/>
                    </a:lnTo>
                    <a:lnTo>
                      <a:pt x="0" y="471911"/>
                    </a:lnTo>
                    <a:lnTo>
                      <a:pt x="0" y="285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62" name="Picture 2" descr="E:\work\CYCIAE-230\等时性 20150121\20200326 230进展\4、束流调试\Internal Target for CYCIAE-230 2020031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50455" y="4103527"/>
              <a:ext cx="4567630" cy="1950376"/>
            </a:xfrm>
            <a:prstGeom prst="rect">
              <a:avLst/>
            </a:prstGeom>
            <a:noFill/>
            <a:extLst>
              <a:ext uri="{909E8E84-426E-40DD-AFC4-6F175D3DCCD1}">
                <a14:hiddenFill xmlns:a14="http://schemas.microsoft.com/office/drawing/2010/main">
                  <a:solidFill>
                    <a:srgbClr val="FFFFFF"/>
                  </a:solidFill>
                </a14:hiddenFill>
              </a:ext>
            </a:extLst>
          </p:spPr>
        </p:pic>
        <p:sp>
          <p:nvSpPr>
            <p:cNvPr id="164" name="矩形 163"/>
            <p:cNvSpPr/>
            <p:nvPr/>
          </p:nvSpPr>
          <p:spPr>
            <a:xfrm>
              <a:off x="7729879" y="4451408"/>
              <a:ext cx="871859" cy="506834"/>
            </a:xfrm>
            <a:prstGeom prst="rect">
              <a:avLst/>
            </a:prstGeom>
            <a:solidFill>
              <a:srgbClr val="C00000">
                <a:alpha val="30196"/>
              </a:srgbClr>
            </a:solidFill>
            <a:ln>
              <a:noFill/>
            </a:ln>
          </p:spPr>
          <p:txBody>
            <a:bodyPr wrap="square">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Internal target</a:t>
              </a:r>
              <a:endParaRPr lang="zh-CN" altLang="en-US" sz="1600" dirty="0">
                <a:solidFill>
                  <a:schemeClr val="bg1"/>
                </a:solidFill>
              </a:endParaRPr>
            </a:p>
          </p:txBody>
        </p:sp>
        <p:pic>
          <p:nvPicPr>
            <p:cNvPr id="31746" name="Picture 2" descr="D:\Temp Photo 2018\2020\IMG_20200423_195308.jpg"/>
            <p:cNvPicPr>
              <a:picLocks noChangeAspect="1" noChangeArrowheads="1"/>
            </p:cNvPicPr>
            <p:nvPr/>
          </p:nvPicPr>
          <p:blipFill rotWithShape="1">
            <a:blip r:embed="rId11">
              <a:extLst>
                <a:ext uri="{28A0092B-C50C-407E-A947-70E740481C1C}">
                  <a14:useLocalDpi xmlns:a14="http://schemas.microsoft.com/office/drawing/2010/main" val="0"/>
                </a:ext>
              </a:extLst>
            </a:blip>
            <a:srcRect t="25351" r="21012" b="16746"/>
            <a:stretch/>
          </p:blipFill>
          <p:spPr bwMode="auto">
            <a:xfrm>
              <a:off x="7252798" y="2580731"/>
              <a:ext cx="3492000" cy="1453401"/>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3" descr="E:\work\CYCIAE-230\等时性 20150121\20200326 230进展\4、束流调试\微信图片_20200328223409.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67224" y="3679810"/>
              <a:ext cx="2757316" cy="1544735"/>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5" descr="E:\work\CYCIAE-230\等时性 20150121\20200326 230进展\2、高频、真空、高压、控制等工艺设备及辅助设备安装和管线缆铺设\微信图片_20200327180511.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315404" y="2578799"/>
              <a:ext cx="1513314" cy="1134986"/>
            </a:xfrm>
            <a:prstGeom prst="rect">
              <a:avLst/>
            </a:prstGeom>
            <a:noFill/>
            <a:extLst>
              <a:ext uri="{909E8E84-426E-40DD-AFC4-6F175D3DCCD1}">
                <a14:hiddenFill xmlns:a14="http://schemas.microsoft.com/office/drawing/2010/main">
                  <a:solidFill>
                    <a:srgbClr val="FFFFFF"/>
                  </a:solidFill>
                </a14:hiddenFill>
              </a:ext>
            </a:extLst>
          </p:spPr>
        </p:pic>
        <p:sp>
          <p:nvSpPr>
            <p:cNvPr id="165" name="矩形 164"/>
            <p:cNvSpPr/>
            <p:nvPr/>
          </p:nvSpPr>
          <p:spPr>
            <a:xfrm>
              <a:off x="11205841" y="2551643"/>
              <a:ext cx="714340" cy="506834"/>
            </a:xfrm>
            <a:prstGeom prst="rect">
              <a:avLst/>
            </a:prstGeom>
          </p:spPr>
          <p:txBody>
            <a:bodyPr wrap="square">
              <a:spAutoFit/>
            </a:bodyPr>
            <a:lstStyle/>
            <a:p>
              <a:pPr algn="l"/>
              <a:r>
                <a:rPr lang="en-US" altLang="zh-CN" sz="1600" b="1" dirty="0">
                  <a:solidFill>
                    <a:schemeClr val="bg1"/>
                  </a:solidFill>
                  <a:latin typeface="微软雅黑" panose="020B0503020204020204" pitchFamily="34" charset="-122"/>
                  <a:ea typeface="微软雅黑" panose="020B0503020204020204" pitchFamily="34" charset="-122"/>
                </a:rPr>
                <a:t>Coaxial line</a:t>
              </a:r>
            </a:p>
          </p:txBody>
        </p:sp>
        <p:sp>
          <p:nvSpPr>
            <p:cNvPr id="166" name="矩形 165"/>
            <p:cNvSpPr/>
            <p:nvPr/>
          </p:nvSpPr>
          <p:spPr>
            <a:xfrm>
              <a:off x="7252798" y="3724418"/>
              <a:ext cx="1814426" cy="293430"/>
            </a:xfrm>
            <a:prstGeom prst="rect">
              <a:avLst/>
            </a:prstGeom>
            <a:solidFill>
              <a:srgbClr val="000000">
                <a:alpha val="30196"/>
              </a:srgbClr>
            </a:solidFill>
          </p:spPr>
          <p:txBody>
            <a:bodyPr wrap="square">
              <a:spAutoFit/>
            </a:bodyPr>
            <a:lstStyle/>
            <a:p>
              <a:pPr algn="ctr"/>
              <a:r>
                <a:rPr lang="en-US" altLang="zh-CN" sz="1600" b="1" dirty="0">
                  <a:solidFill>
                    <a:schemeClr val="bg1"/>
                  </a:solidFill>
                  <a:latin typeface="微软雅黑" panose="020B0503020204020204" pitchFamily="34" charset="-122"/>
                  <a:ea typeface="微软雅黑" panose="020B0503020204020204" pitchFamily="34" charset="-122"/>
                </a:rPr>
                <a:t>RF amplifier</a:t>
              </a:r>
              <a:endParaRPr lang="zh-CN" altLang="en-US" sz="1600" dirty="0">
                <a:solidFill>
                  <a:schemeClr val="bg1"/>
                </a:solidFill>
              </a:endParaRPr>
            </a:p>
          </p:txBody>
        </p:sp>
        <p:sp>
          <p:nvSpPr>
            <p:cNvPr id="167" name="矩形 166">
              <a:extLst>
                <a:ext uri="{FF2B5EF4-FFF2-40B4-BE49-F238E27FC236}">
                  <a16:creationId xmlns:a16="http://schemas.microsoft.com/office/drawing/2014/main" id="{235671B9-DD51-455D-8672-F06580382B1C}"/>
                </a:ext>
              </a:extLst>
            </p:cNvPr>
            <p:cNvSpPr/>
            <p:nvPr/>
          </p:nvSpPr>
          <p:spPr>
            <a:xfrm>
              <a:off x="7252799" y="5762247"/>
              <a:ext cx="2131330" cy="291614"/>
            </a:xfrm>
            <a:prstGeom prst="rect">
              <a:avLst/>
            </a:prstGeom>
            <a:solidFill>
              <a:schemeClr val="tx1">
                <a:alpha val="5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8" name="文本框 102">
              <a:extLst>
                <a:ext uri="{FF2B5EF4-FFF2-40B4-BE49-F238E27FC236}">
                  <a16:creationId xmlns:a16="http://schemas.microsoft.com/office/drawing/2014/main" id="{12226032-2989-4764-B4AB-DA5DC4539D70}"/>
                </a:ext>
              </a:extLst>
            </p:cNvPr>
            <p:cNvSpPr txBox="1"/>
            <p:nvPr/>
          </p:nvSpPr>
          <p:spPr>
            <a:xfrm>
              <a:off x="7258962" y="5769661"/>
              <a:ext cx="2531837" cy="2534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2020</a:t>
              </a:r>
              <a:r>
                <a:rPr lang="zh-CN" altLang="en-US" sz="1300" b="1" dirty="0">
                  <a:solidFill>
                    <a:prstClr val="white"/>
                  </a:solidFill>
                  <a:latin typeface="微软雅黑" panose="020B0503020204020204" pitchFamily="34" charset="-122"/>
                  <a:ea typeface="微软雅黑" panose="020B0503020204020204" pitchFamily="34" charset="-122"/>
                  <a:cs typeface="+mn-ea"/>
                  <a:sym typeface="+mn-lt"/>
                </a:rPr>
                <a:t> </a:t>
              </a:r>
              <a:r>
                <a:rPr lang="en-US" altLang="zh-CN" sz="1300" b="1" dirty="0">
                  <a:solidFill>
                    <a:prstClr val="white"/>
                  </a:solidFill>
                  <a:latin typeface="微软雅黑" panose="020B0503020204020204" pitchFamily="34" charset="-122"/>
                  <a:ea typeface="微软雅黑" panose="020B0503020204020204" pitchFamily="34" charset="-122"/>
                  <a:cs typeface="+mn-ea"/>
                  <a:sym typeface="+mn-lt"/>
                </a:rPr>
                <a:t>04</a:t>
              </a:r>
              <a:r>
                <a:rPr lang="zh-CN" altLang="en-US" sz="1300" b="1" dirty="0">
                  <a:solidFill>
                    <a:prstClr val="white"/>
                  </a:solidFill>
                  <a:latin typeface="微软雅黑" panose="020B0503020204020204" pitchFamily="34" charset="-122"/>
                  <a:ea typeface="微软雅黑" panose="020B0503020204020204" pitchFamily="34" charset="-122"/>
                  <a:cs typeface="+mn-ea"/>
                  <a:sym typeface="+mn-lt"/>
                </a:rPr>
                <a:t> </a:t>
              </a:r>
              <a:r>
                <a:rPr kumimoji="0" lang="en-US" altLang="zh-CN" sz="13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got beam in the central region</a:t>
              </a:r>
            </a:p>
          </p:txBody>
        </p:sp>
      </p:grpSp>
      <p:sp>
        <p:nvSpPr>
          <p:cNvPr id="2" name="文本框 59">
            <a:extLst>
              <a:ext uri="{FF2B5EF4-FFF2-40B4-BE49-F238E27FC236}">
                <a16:creationId xmlns:a16="http://schemas.microsoft.com/office/drawing/2014/main" id="{93C7805C-BA78-5487-8BFD-A04975783735}"/>
              </a:ext>
            </a:extLst>
          </p:cNvPr>
          <p:cNvSpPr txBox="1"/>
          <p:nvPr/>
        </p:nvSpPr>
        <p:spPr>
          <a:xfrm>
            <a:off x="0" y="169594"/>
            <a:ext cx="10627850" cy="523220"/>
          </a:xfrm>
          <a:prstGeom prst="rect">
            <a:avLst/>
          </a:prstGeom>
          <a:noFill/>
        </p:spPr>
        <p:txBody>
          <a:bodyPr wrap="square">
            <a:spAutoFit/>
          </a:bodyPr>
          <a:lstStyle/>
          <a:p>
            <a:pPr lvl="0">
              <a:defRPr/>
            </a:pPr>
            <a:r>
              <a:rPr lang="en-US" altLang="zh-CN" sz="2800" b="1" kern="100" dirty="0">
                <a:solidFill>
                  <a:schemeClr val="bg1"/>
                </a:solidFill>
                <a:cs typeface="+mn-ea"/>
                <a:sym typeface="+mn-lt"/>
              </a:rPr>
              <a:t>Commissioning of subsystems</a:t>
            </a:r>
          </a:p>
        </p:txBody>
      </p:sp>
    </p:spTree>
    <p:custDataLst>
      <p:tags r:id="rId1"/>
    </p:custDataLst>
    <p:extLst>
      <p:ext uri="{BB962C8B-B14F-4D97-AF65-F5344CB8AC3E}">
        <p14:creationId xmlns:p14="http://schemas.microsoft.com/office/powerpoint/2010/main" val="1761766772"/>
      </p:ext>
    </p:extLst>
  </p:cSld>
  <p:clrMapOvr>
    <a:masterClrMapping/>
  </p:clrMapOvr>
  <mc:AlternateContent xmlns:mc="http://schemas.openxmlformats.org/markup-compatibility/2006" xmlns:p14="http://schemas.microsoft.com/office/powerpoint/2010/main">
    <mc:Choice Requires="p14">
      <p:transition spd="slow" p14:dur="2000" advClick="0" advTm="25978"/>
    </mc:Choice>
    <mc:Fallback xmlns="">
      <p:transition spd="slow" advClick="0" advTm="25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组合 149"/>
          <p:cNvGrpSpPr/>
          <p:nvPr/>
        </p:nvGrpSpPr>
        <p:grpSpPr>
          <a:xfrm>
            <a:off x="0" y="535007"/>
            <a:ext cx="12192000" cy="6322992"/>
            <a:chOff x="0" y="535007"/>
            <a:chExt cx="12192000" cy="6322992"/>
          </a:xfrm>
        </p:grpSpPr>
        <p:pic>
          <p:nvPicPr>
            <p:cNvPr id="149" name="图片 148" descr="建筑的高楼&#10;&#10;描述已自动生成"/>
            <p:cNvPicPr>
              <a:picLocks noChangeAspect="1"/>
            </p:cNvPicPr>
            <p:nvPr/>
          </p:nvPicPr>
          <p:blipFill rotWithShape="1">
            <a:blip r:embed="rId3">
              <a:alphaModFix amt="31000"/>
              <a:extLst>
                <a:ext uri="{28A0092B-C50C-407E-A947-70E740481C1C}">
                  <a14:useLocalDpi xmlns:a14="http://schemas.microsoft.com/office/drawing/2010/main" val="0"/>
                </a:ext>
              </a:extLst>
            </a:blip>
            <a:srcRect t="8777" r="56750"/>
            <a:stretch>
              <a:fillRect/>
            </a:stretch>
          </p:blipFill>
          <p:spPr>
            <a:xfrm>
              <a:off x="0" y="601980"/>
              <a:ext cx="5273040" cy="6256019"/>
            </a:xfrm>
            <a:prstGeom prst="rect">
              <a:avLst/>
            </a:prstGeom>
          </p:spPr>
        </p:pic>
        <p:pic>
          <p:nvPicPr>
            <p:cNvPr id="143" name="图片 142"/>
            <p:cNvPicPr>
              <a:picLocks noChangeAspect="1"/>
            </p:cNvPicPr>
            <p:nvPr/>
          </p:nvPicPr>
          <p:blipFill>
            <a:blip r:embed="rId4">
              <a:alphaModFix amt="73000"/>
            </a:blip>
            <a:srcRect r="19840"/>
            <a:stretch>
              <a:fillRect/>
            </a:stretch>
          </p:blipFill>
          <p:spPr>
            <a:xfrm>
              <a:off x="4680730" y="535007"/>
              <a:ext cx="7511270" cy="6322100"/>
            </a:xfrm>
            <a:custGeom>
              <a:avLst/>
              <a:gdLst>
                <a:gd name="connsiteX0" fmla="*/ 0 w 7511270"/>
                <a:gd name="connsiteY0" fmla="*/ 0 h 6322100"/>
                <a:gd name="connsiteX1" fmla="*/ 7511270 w 7511270"/>
                <a:gd name="connsiteY1" fmla="*/ 0 h 6322100"/>
                <a:gd name="connsiteX2" fmla="*/ 7511270 w 7511270"/>
                <a:gd name="connsiteY2" fmla="*/ 6322100 h 6322100"/>
                <a:gd name="connsiteX3" fmla="*/ 0 w 7511270"/>
                <a:gd name="connsiteY3" fmla="*/ 6322100 h 6322100"/>
              </a:gdLst>
              <a:ahLst/>
              <a:cxnLst>
                <a:cxn ang="0">
                  <a:pos x="connsiteX0" y="connsiteY0"/>
                </a:cxn>
                <a:cxn ang="0">
                  <a:pos x="connsiteX1" y="connsiteY1"/>
                </a:cxn>
                <a:cxn ang="0">
                  <a:pos x="connsiteX2" y="connsiteY2"/>
                </a:cxn>
                <a:cxn ang="0">
                  <a:pos x="connsiteX3" y="connsiteY3"/>
                </a:cxn>
              </a:cxnLst>
              <a:rect l="l" t="t" r="r" b="b"/>
              <a:pathLst>
                <a:path w="7511270" h="6322100">
                  <a:moveTo>
                    <a:pt x="0" y="0"/>
                  </a:moveTo>
                  <a:lnTo>
                    <a:pt x="7511270" y="0"/>
                  </a:lnTo>
                  <a:lnTo>
                    <a:pt x="7511270" y="6322100"/>
                  </a:lnTo>
                  <a:lnTo>
                    <a:pt x="0" y="6322100"/>
                  </a:lnTo>
                  <a:close/>
                </a:path>
              </a:pathLst>
            </a:custGeom>
          </p:spPr>
        </p:pic>
      </p:grpSp>
      <p:sp>
        <p:nvSpPr>
          <p:cNvPr id="144" name="矩形 143"/>
          <p:cNvSpPr/>
          <p:nvPr/>
        </p:nvSpPr>
        <p:spPr>
          <a:xfrm>
            <a:off x="0" y="535900"/>
            <a:ext cx="12192000" cy="6322100"/>
          </a:xfrm>
          <a:prstGeom prst="rect">
            <a:avLst/>
          </a:prstGeom>
          <a:gradFill>
            <a:gsLst>
              <a:gs pos="63000">
                <a:srgbClr val="FFFFFF"/>
              </a:gs>
              <a:gs pos="39000">
                <a:srgbClr val="FFFFFF"/>
              </a:gs>
              <a:gs pos="0">
                <a:schemeClr val="bg1">
                  <a:alpha val="51000"/>
                </a:schemeClr>
              </a:gs>
              <a:gs pos="81000">
                <a:schemeClr val="bg1">
                  <a:alpha val="0"/>
                </a:schemeClr>
              </a:gs>
            </a:gsLst>
            <a:lin ang="0" scaled="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49" name="组合 48"/>
          <p:cNvGrpSpPr/>
          <p:nvPr/>
        </p:nvGrpSpPr>
        <p:grpSpPr>
          <a:xfrm>
            <a:off x="0" y="-1"/>
            <a:ext cx="12192000" cy="1342086"/>
            <a:chOff x="0" y="-1"/>
            <a:chExt cx="12192000" cy="1342086"/>
          </a:xfrm>
        </p:grpSpPr>
        <p:sp>
          <p:nvSpPr>
            <p:cNvPr id="50" name="矩形 49"/>
            <p:cNvSpPr/>
            <p:nvPr/>
          </p:nvSpPr>
          <p:spPr>
            <a:xfrm>
              <a:off x="0" y="45719"/>
              <a:ext cx="12192000" cy="1296366"/>
            </a:xfrm>
            <a:prstGeom prst="rect">
              <a:avLst/>
            </a:prstGeom>
            <a:solidFill>
              <a:schemeClr val="bg1">
                <a:lumMod val="7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nvGrpSpPr>
            <p:cNvPr id="51" name="组合 50"/>
            <p:cNvGrpSpPr/>
            <p:nvPr/>
          </p:nvGrpSpPr>
          <p:grpSpPr>
            <a:xfrm>
              <a:off x="0" y="-1"/>
              <a:ext cx="12192000" cy="1296366"/>
              <a:chOff x="0" y="-1"/>
              <a:chExt cx="12192000" cy="1296366"/>
            </a:xfrm>
          </p:grpSpPr>
          <p:grpSp>
            <p:nvGrpSpPr>
              <p:cNvPr id="61" name="组合 60"/>
              <p:cNvGrpSpPr/>
              <p:nvPr/>
            </p:nvGrpSpPr>
            <p:grpSpPr>
              <a:xfrm>
                <a:off x="0" y="-1"/>
                <a:ext cx="12192000" cy="1296366"/>
                <a:chOff x="0" y="-1"/>
                <a:chExt cx="12192000" cy="1296366"/>
              </a:xfrm>
            </p:grpSpPr>
            <p:pic>
              <p:nvPicPr>
                <p:cNvPr id="63" name="图片 62" descr="建筑与房屋的城市空拍图&#10;&#10;描述已自动生成"/>
                <p:cNvPicPr>
                  <a:picLocks noChangeAspect="1"/>
                </p:cNvPicPr>
                <p:nvPr/>
              </p:nvPicPr>
              <p:blipFill rotWithShape="1">
                <a:blip r:embed="rId5">
                  <a:alphaModFix amt="90000"/>
                  <a:extLst>
                    <a:ext uri="{28A0092B-C50C-407E-A947-70E740481C1C}">
                      <a14:useLocalDpi xmlns:a14="http://schemas.microsoft.com/office/drawing/2010/main" val="0"/>
                    </a:ext>
                  </a:extLst>
                </a:blip>
                <a:srcRect l="252" t="75872" r="252" b="5320"/>
                <a:stretch>
                  <a:fillRect/>
                </a:stretch>
              </p:blipFill>
              <p:spPr>
                <a:xfrm>
                  <a:off x="0" y="0"/>
                  <a:ext cx="12192000" cy="1296365"/>
                </a:xfrm>
                <a:custGeom>
                  <a:avLst/>
                  <a:gdLst>
                    <a:gd name="connsiteX0" fmla="*/ 0 w 12192000"/>
                    <a:gd name="connsiteY0" fmla="*/ 0 h 1296365"/>
                    <a:gd name="connsiteX1" fmla="*/ 12192000 w 12192000"/>
                    <a:gd name="connsiteY1" fmla="*/ 0 h 1296365"/>
                    <a:gd name="connsiteX2" fmla="*/ 12192000 w 12192000"/>
                    <a:gd name="connsiteY2" fmla="*/ 1296365 h 1296365"/>
                    <a:gd name="connsiteX3" fmla="*/ 0 w 12192000"/>
                    <a:gd name="connsiteY3" fmla="*/ 1296365 h 1296365"/>
                  </a:gdLst>
                  <a:ahLst/>
                  <a:cxnLst>
                    <a:cxn ang="0">
                      <a:pos x="connsiteX0" y="connsiteY0"/>
                    </a:cxn>
                    <a:cxn ang="0">
                      <a:pos x="connsiteX1" y="connsiteY1"/>
                    </a:cxn>
                    <a:cxn ang="0">
                      <a:pos x="connsiteX2" y="connsiteY2"/>
                    </a:cxn>
                    <a:cxn ang="0">
                      <a:pos x="connsiteX3" y="connsiteY3"/>
                    </a:cxn>
                  </a:cxnLst>
                  <a:rect l="l" t="t" r="r" b="b"/>
                  <a:pathLst>
                    <a:path w="12192000" h="1296365">
                      <a:moveTo>
                        <a:pt x="0" y="0"/>
                      </a:moveTo>
                      <a:lnTo>
                        <a:pt x="12192000" y="0"/>
                      </a:lnTo>
                      <a:lnTo>
                        <a:pt x="12192000" y="1296365"/>
                      </a:lnTo>
                      <a:lnTo>
                        <a:pt x="0" y="1296365"/>
                      </a:lnTo>
                      <a:close/>
                    </a:path>
                  </a:pathLst>
                </a:custGeom>
              </p:spPr>
            </p:pic>
            <p:sp>
              <p:nvSpPr>
                <p:cNvPr id="64" name="矩形 63"/>
                <p:cNvSpPr/>
                <p:nvPr/>
              </p:nvSpPr>
              <p:spPr>
                <a:xfrm>
                  <a:off x="0" y="-1"/>
                  <a:ext cx="12192000" cy="1296365"/>
                </a:xfrm>
                <a:prstGeom prst="rect">
                  <a:avLst/>
                </a:prstGeom>
                <a:solidFill>
                  <a:srgbClr val="022A7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4385F5"/>
                    </a:solidFill>
                    <a:effectLst/>
                    <a:uLnTx/>
                    <a:uFillTx/>
                    <a:latin typeface="等线" panose="02010600030101010101" charset="-122"/>
                    <a:ea typeface="等线" panose="02010600030101010101" charset="-122"/>
                    <a:cs typeface="+mn-cs"/>
                  </a:endParaRPr>
                </a:p>
              </p:txBody>
            </p:sp>
          </p:grpSp>
          <p:pic>
            <p:nvPicPr>
              <p:cNvPr id="62" name="图片 61"/>
              <p:cNvPicPr>
                <a:picLocks noChangeAspect="1"/>
              </p:cNvPicPr>
              <p:nvPr/>
            </p:nvPicPr>
            <p:blipFill>
              <a:blip r:embed="rId6"/>
              <a:srcRect l="2393" t="2846" r="34334" b="59718"/>
              <a:stretch>
                <a:fillRect/>
              </a:stretch>
            </p:blipFill>
            <p:spPr>
              <a:xfrm>
                <a:off x="0" y="-1"/>
                <a:ext cx="12192000" cy="1296364"/>
              </a:xfrm>
              <a:custGeom>
                <a:avLst/>
                <a:gdLst>
                  <a:gd name="connsiteX0" fmla="*/ 0 w 12192000"/>
                  <a:gd name="connsiteY0" fmla="*/ 0 h 1296364"/>
                  <a:gd name="connsiteX1" fmla="*/ 12192000 w 12192000"/>
                  <a:gd name="connsiteY1" fmla="*/ 0 h 1296364"/>
                  <a:gd name="connsiteX2" fmla="*/ 12192000 w 12192000"/>
                  <a:gd name="connsiteY2" fmla="*/ 1296364 h 1296364"/>
                  <a:gd name="connsiteX3" fmla="*/ 0 w 12192000"/>
                  <a:gd name="connsiteY3" fmla="*/ 1296364 h 1296364"/>
                </a:gdLst>
                <a:ahLst/>
                <a:cxnLst>
                  <a:cxn ang="0">
                    <a:pos x="connsiteX0" y="connsiteY0"/>
                  </a:cxn>
                  <a:cxn ang="0">
                    <a:pos x="connsiteX1" y="connsiteY1"/>
                  </a:cxn>
                  <a:cxn ang="0">
                    <a:pos x="connsiteX2" y="connsiteY2"/>
                  </a:cxn>
                  <a:cxn ang="0">
                    <a:pos x="connsiteX3" y="connsiteY3"/>
                  </a:cxn>
                </a:cxnLst>
                <a:rect l="l" t="t" r="r" b="b"/>
                <a:pathLst>
                  <a:path w="12192000" h="1296364">
                    <a:moveTo>
                      <a:pt x="0" y="0"/>
                    </a:moveTo>
                    <a:lnTo>
                      <a:pt x="12192000" y="0"/>
                    </a:lnTo>
                    <a:lnTo>
                      <a:pt x="12192000" y="1296364"/>
                    </a:lnTo>
                    <a:lnTo>
                      <a:pt x="0" y="1296364"/>
                    </a:lnTo>
                    <a:close/>
                  </a:path>
                </a:pathLst>
              </a:custGeom>
            </p:spPr>
          </p:pic>
        </p:grpSp>
        <p:grpSp>
          <p:nvGrpSpPr>
            <p:cNvPr id="56" name="组合 55"/>
            <p:cNvGrpSpPr/>
            <p:nvPr/>
          </p:nvGrpSpPr>
          <p:grpSpPr>
            <a:xfrm>
              <a:off x="4320540" y="407561"/>
              <a:ext cx="3550920" cy="707886"/>
              <a:chOff x="4320540" y="570121"/>
              <a:chExt cx="3550920" cy="707886"/>
            </a:xfrm>
          </p:grpSpPr>
          <p:sp>
            <p:nvSpPr>
              <p:cNvPr id="58" name="文本框 57"/>
              <p:cNvSpPr txBox="1"/>
              <p:nvPr/>
            </p:nvSpPr>
            <p:spPr>
              <a:xfrm>
                <a:off x="5120415" y="570121"/>
                <a:ext cx="1951175" cy="707886"/>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rPr>
                  <a:t>Outline</a:t>
                </a:r>
                <a:endParaRPr kumimoji="0" lang="zh-CN" alt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微软雅黑" panose="020B0503020204020204" pitchFamily="34" charset="-122"/>
                  <a:cs typeface="+mn-cs"/>
                </a:endParaRPr>
              </a:p>
            </p:txBody>
          </p:sp>
          <p:cxnSp>
            <p:nvCxnSpPr>
              <p:cNvPr id="59" name="直接连接符 58"/>
              <p:cNvCxnSpPr/>
              <p:nvPr/>
            </p:nvCxnSpPr>
            <p:spPr>
              <a:xfrm>
                <a:off x="7239000"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10800000" scaled="1"/>
                  <a:tileRect/>
                </a:gradFill>
                <a:prstDash val="solid"/>
                <a:miter lim="800000"/>
              </a:ln>
              <a:effectLst/>
            </p:spPr>
          </p:cxnSp>
          <p:cxnSp>
            <p:nvCxnSpPr>
              <p:cNvPr id="60" name="直接连接符 59"/>
              <p:cNvCxnSpPr/>
              <p:nvPr/>
            </p:nvCxnSpPr>
            <p:spPr>
              <a:xfrm>
                <a:off x="4320540" y="922020"/>
                <a:ext cx="632460" cy="0"/>
              </a:xfrm>
              <a:prstGeom prst="line">
                <a:avLst/>
              </a:prstGeom>
              <a:noFill/>
              <a:ln w="6350" cap="flat" cmpd="sng" algn="ctr">
                <a:gradFill flip="none" rotWithShape="1">
                  <a:gsLst>
                    <a:gs pos="0">
                      <a:sysClr val="window" lastClr="FFFFFF">
                        <a:alpha val="0"/>
                      </a:sysClr>
                    </a:gs>
                    <a:gs pos="100000">
                      <a:sysClr val="window" lastClr="FFFFFF"/>
                    </a:gs>
                  </a:gsLst>
                  <a:lin ang="0" scaled="1"/>
                  <a:tileRect/>
                </a:gradFill>
                <a:prstDash val="solid"/>
                <a:miter lim="800000"/>
              </a:ln>
              <a:effectLst/>
            </p:spPr>
          </p:cxnSp>
        </p:grpSp>
      </p:grpSp>
      <p:grpSp>
        <p:nvGrpSpPr>
          <p:cNvPr id="48" name="组合 47"/>
          <p:cNvGrpSpPr/>
          <p:nvPr/>
        </p:nvGrpSpPr>
        <p:grpSpPr>
          <a:xfrm>
            <a:off x="5760241" y="1740941"/>
            <a:ext cx="6270393" cy="683557"/>
            <a:chOff x="1821097" y="2336592"/>
            <a:chExt cx="3972598" cy="683557"/>
          </a:xfrm>
        </p:grpSpPr>
        <p:grpSp>
          <p:nvGrpSpPr>
            <p:cNvPr id="52" name="组合 51"/>
            <p:cNvGrpSpPr/>
            <p:nvPr/>
          </p:nvGrpSpPr>
          <p:grpSpPr>
            <a:xfrm>
              <a:off x="1821097" y="2336592"/>
              <a:ext cx="3972598" cy="683557"/>
              <a:chOff x="5241837" y="889091"/>
              <a:chExt cx="4263688" cy="733644"/>
            </a:xfrm>
          </p:grpSpPr>
          <p:grpSp>
            <p:nvGrpSpPr>
              <p:cNvPr id="54" name="组合 53"/>
              <p:cNvGrpSpPr/>
              <p:nvPr/>
            </p:nvGrpSpPr>
            <p:grpSpPr>
              <a:xfrm>
                <a:off x="5241837" y="889091"/>
                <a:ext cx="4263688" cy="733644"/>
                <a:chOff x="5241841" y="888785"/>
                <a:chExt cx="2468084" cy="424678"/>
              </a:xfrm>
            </p:grpSpPr>
            <p:sp>
              <p:nvSpPr>
                <p:cNvPr id="65" name="矩形: 对角圆角 75"/>
                <p:cNvSpPr/>
                <p:nvPr/>
              </p:nvSpPr>
              <p:spPr>
                <a:xfrm flipH="1">
                  <a:off x="5241841" y="891540"/>
                  <a:ext cx="2468084"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66" name="任意多边形: 形状 76"/>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55" name="文本框 74"/>
              <p:cNvSpPr txBox="1"/>
              <p:nvPr/>
            </p:nvSpPr>
            <p:spPr>
              <a:xfrm>
                <a:off x="5498852" y="1010546"/>
                <a:ext cx="401211"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1</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53" name="文本框 72"/>
            <p:cNvSpPr txBox="1"/>
            <p:nvPr/>
          </p:nvSpPr>
          <p:spPr>
            <a:xfrm>
              <a:off x="2574754" y="2440522"/>
              <a:ext cx="2952244"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0070C0"/>
                  </a:solidFill>
                  <a:cs typeface="+mn-ea"/>
                  <a:sym typeface="+mn-lt"/>
                </a:rPr>
                <a:t>Introduction to CYCIAE-230</a:t>
              </a:r>
              <a:endParaRPr lang="zh-CN" altLang="en-US" sz="2400" b="1" kern="100" dirty="0">
                <a:solidFill>
                  <a:srgbClr val="0070C0"/>
                </a:solidFill>
                <a:cs typeface="+mn-ea"/>
                <a:sym typeface="+mn-lt"/>
              </a:endParaRPr>
            </a:p>
          </p:txBody>
        </p:sp>
      </p:grpSp>
      <p:grpSp>
        <p:nvGrpSpPr>
          <p:cNvPr id="98" name="组合 97"/>
          <p:cNvGrpSpPr/>
          <p:nvPr/>
        </p:nvGrpSpPr>
        <p:grpSpPr>
          <a:xfrm>
            <a:off x="6366516" y="2938432"/>
            <a:ext cx="3972595" cy="1957248"/>
            <a:chOff x="6726489" y="3512170"/>
            <a:chExt cx="3972595" cy="1957248"/>
          </a:xfrm>
        </p:grpSpPr>
        <p:grpSp>
          <p:nvGrpSpPr>
            <p:cNvPr id="99" name="组合 98"/>
            <p:cNvGrpSpPr/>
            <p:nvPr/>
          </p:nvGrpSpPr>
          <p:grpSpPr>
            <a:xfrm>
              <a:off x="6726489" y="3512170"/>
              <a:ext cx="3972595" cy="683557"/>
              <a:chOff x="1821099" y="2336592"/>
              <a:chExt cx="3972595" cy="683557"/>
            </a:xfrm>
          </p:grpSpPr>
          <p:grpSp>
            <p:nvGrpSpPr>
              <p:cNvPr id="107" name="组合 106"/>
              <p:cNvGrpSpPr/>
              <p:nvPr/>
            </p:nvGrpSpPr>
            <p:grpSpPr>
              <a:xfrm>
                <a:off x="1821099" y="2336592"/>
                <a:ext cx="3972595" cy="683557"/>
                <a:chOff x="5241840" y="889091"/>
                <a:chExt cx="4263685" cy="733644"/>
              </a:xfrm>
            </p:grpSpPr>
            <p:grpSp>
              <p:nvGrpSpPr>
                <p:cNvPr id="109" name="组合 108"/>
                <p:cNvGrpSpPr/>
                <p:nvPr/>
              </p:nvGrpSpPr>
              <p:grpSpPr>
                <a:xfrm>
                  <a:off x="5241840" y="889091"/>
                  <a:ext cx="4263685" cy="733644"/>
                  <a:chOff x="5241842" y="888785"/>
                  <a:chExt cx="2468082" cy="424678"/>
                </a:xfrm>
              </p:grpSpPr>
              <p:sp>
                <p:nvSpPr>
                  <p:cNvPr id="111" name="矩形: 对角圆角 112"/>
                  <p:cNvSpPr/>
                  <p:nvPr/>
                </p:nvSpPr>
                <p:spPr>
                  <a:xfrm flipH="1">
                    <a:off x="5241842" y="891540"/>
                    <a:ext cx="2468082" cy="421923"/>
                  </a:xfrm>
                  <a:prstGeom prst="round2DiagRect">
                    <a:avLst>
                      <a:gd name="adj1" fmla="val 12479"/>
                      <a:gd name="adj2" fmla="val 0"/>
                    </a:avLst>
                  </a:prstGeom>
                  <a:solidFill>
                    <a:schemeClr val="bg1">
                      <a:lumMod val="95000"/>
                    </a:schemeClr>
                  </a:solidFill>
                  <a:ln w="3175" cap="flat" cmpd="sng" algn="ctr">
                    <a:solidFill>
                      <a:schemeClr val="bg1">
                        <a:lumMod val="75000"/>
                        <a:alpha val="7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12" name="任意多边形: 形状 113"/>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10" name="文本框 111"/>
                <p:cNvSpPr txBox="1"/>
                <p:nvPr/>
              </p:nvSpPr>
              <p:spPr>
                <a:xfrm>
                  <a:off x="5435194" y="1010546"/>
                  <a:ext cx="528528"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二</a:t>
                  </a:r>
                </a:p>
              </p:txBody>
            </p:sp>
          </p:grpSp>
          <p:sp>
            <p:nvSpPr>
              <p:cNvPr id="108" name="文本框 109"/>
              <p:cNvSpPr txBox="1"/>
              <p:nvPr/>
            </p:nvSpPr>
            <p:spPr>
              <a:xfrm>
                <a:off x="2852173" y="2440522"/>
                <a:ext cx="2674825" cy="480131"/>
              </a:xfrm>
              <a:prstGeom prst="rect">
                <a:avLst/>
              </a:prstGeom>
              <a:noFill/>
            </p:spPr>
            <p:txBody>
              <a:bodyPr wrap="square">
                <a:spAutoFit/>
              </a:bodyPr>
              <a:lstStyle/>
              <a:p>
                <a:pPr algn="dist" defTabSz="1244600">
                  <a:lnSpc>
                    <a:spcPct val="90000"/>
                  </a:lnSpc>
                  <a:spcAft>
                    <a:spcPct val="35000"/>
                  </a:spcAft>
                  <a:defRPr/>
                </a:pPr>
                <a:r>
                  <a:rPr lang="zh-CN" altLang="en-US" sz="2800" b="1" kern="100" dirty="0">
                    <a:solidFill>
                      <a:schemeClr val="bg1">
                        <a:lumMod val="75000"/>
                      </a:schemeClr>
                    </a:solidFill>
                    <a:cs typeface="+mn-ea"/>
                    <a:sym typeface="+mn-lt"/>
                  </a:rPr>
                  <a:t>主要工作和贡献</a:t>
                </a:r>
              </a:p>
            </p:txBody>
          </p:sp>
        </p:grpSp>
        <p:grpSp>
          <p:nvGrpSpPr>
            <p:cNvPr id="100" name="组合 99"/>
            <p:cNvGrpSpPr/>
            <p:nvPr/>
          </p:nvGrpSpPr>
          <p:grpSpPr>
            <a:xfrm>
              <a:off x="6726489" y="4785861"/>
              <a:ext cx="3972595" cy="683557"/>
              <a:chOff x="1821099" y="2336592"/>
              <a:chExt cx="3972595" cy="683557"/>
            </a:xfrm>
          </p:grpSpPr>
          <p:grpSp>
            <p:nvGrpSpPr>
              <p:cNvPr id="101" name="组合 100"/>
              <p:cNvGrpSpPr/>
              <p:nvPr/>
            </p:nvGrpSpPr>
            <p:grpSpPr>
              <a:xfrm>
                <a:off x="1821099" y="2336592"/>
                <a:ext cx="3972595" cy="683557"/>
                <a:chOff x="5241840" y="889091"/>
                <a:chExt cx="4263685" cy="733644"/>
              </a:xfrm>
            </p:grpSpPr>
            <p:grpSp>
              <p:nvGrpSpPr>
                <p:cNvPr id="103" name="组合 102"/>
                <p:cNvGrpSpPr/>
                <p:nvPr/>
              </p:nvGrpSpPr>
              <p:grpSpPr>
                <a:xfrm>
                  <a:off x="5241840" y="889091"/>
                  <a:ext cx="4263685" cy="733644"/>
                  <a:chOff x="5241842" y="888785"/>
                  <a:chExt cx="2468082" cy="424678"/>
                </a:xfrm>
              </p:grpSpPr>
              <p:sp>
                <p:nvSpPr>
                  <p:cNvPr id="105" name="矩形: 对角圆角 119"/>
                  <p:cNvSpPr/>
                  <p:nvPr/>
                </p:nvSpPr>
                <p:spPr>
                  <a:xfrm flipH="1">
                    <a:off x="5241842" y="891540"/>
                    <a:ext cx="2468082" cy="421923"/>
                  </a:xfrm>
                  <a:prstGeom prst="round2DiagRect">
                    <a:avLst>
                      <a:gd name="adj1" fmla="val 12479"/>
                      <a:gd name="adj2" fmla="val 0"/>
                    </a:avLst>
                  </a:prstGeom>
                  <a:solidFill>
                    <a:schemeClr val="bg1">
                      <a:lumMod val="95000"/>
                    </a:schemeClr>
                  </a:solidFill>
                  <a:ln w="3175" cap="flat" cmpd="sng" algn="ctr">
                    <a:solidFill>
                      <a:schemeClr val="bg1">
                        <a:lumMod val="75000"/>
                        <a:alpha val="70000"/>
                      </a:scheme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106" name="任意多边形: 形状 120"/>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chemeClr val="bg1">
                      <a:lumMod val="85000"/>
                    </a:schemeClr>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104" name="文本框 118"/>
                <p:cNvSpPr txBox="1"/>
                <p:nvPr/>
              </p:nvSpPr>
              <p:spPr>
                <a:xfrm>
                  <a:off x="5435195" y="1010546"/>
                  <a:ext cx="528526"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三</a:t>
                  </a:r>
                </a:p>
              </p:txBody>
            </p:sp>
          </p:grpSp>
          <p:sp>
            <p:nvSpPr>
              <p:cNvPr id="102" name="文本框 116"/>
              <p:cNvSpPr txBox="1"/>
              <p:nvPr/>
            </p:nvSpPr>
            <p:spPr>
              <a:xfrm>
                <a:off x="2852173" y="2440522"/>
                <a:ext cx="2674825" cy="480131"/>
              </a:xfrm>
              <a:prstGeom prst="rect">
                <a:avLst/>
              </a:prstGeom>
              <a:noFill/>
            </p:spPr>
            <p:txBody>
              <a:bodyPr wrap="square">
                <a:spAutoFit/>
              </a:bodyPr>
              <a:lstStyle/>
              <a:p>
                <a:pPr lvl="0" algn="dist" defTabSz="1244600">
                  <a:lnSpc>
                    <a:spcPct val="90000"/>
                  </a:lnSpc>
                  <a:spcAft>
                    <a:spcPct val="35000"/>
                  </a:spcAft>
                  <a:defRPr/>
                </a:pPr>
                <a:r>
                  <a:rPr lang="zh-CN" altLang="en-US" sz="2800" b="1" kern="100" dirty="0">
                    <a:solidFill>
                      <a:schemeClr val="bg1">
                        <a:lumMod val="75000"/>
                      </a:schemeClr>
                    </a:solidFill>
                    <a:cs typeface="+mn-ea"/>
                    <a:sym typeface="+mn-lt"/>
                  </a:rPr>
                  <a:t>综合小结</a:t>
                </a:r>
              </a:p>
            </p:txBody>
          </p:sp>
        </p:grpSp>
      </p:grpSp>
      <p:grpSp>
        <p:nvGrpSpPr>
          <p:cNvPr id="7" name="组合 6"/>
          <p:cNvGrpSpPr/>
          <p:nvPr/>
        </p:nvGrpSpPr>
        <p:grpSpPr>
          <a:xfrm>
            <a:off x="5760242" y="2938432"/>
            <a:ext cx="6270392" cy="1957248"/>
            <a:chOff x="6366516" y="3512170"/>
            <a:chExt cx="3972595" cy="1957248"/>
          </a:xfrm>
        </p:grpSpPr>
        <p:grpSp>
          <p:nvGrpSpPr>
            <p:cNvPr id="67" name="组合 66"/>
            <p:cNvGrpSpPr/>
            <p:nvPr/>
          </p:nvGrpSpPr>
          <p:grpSpPr>
            <a:xfrm>
              <a:off x="6366516" y="3512170"/>
              <a:ext cx="3972595" cy="683557"/>
              <a:chOff x="1821099" y="2336592"/>
              <a:chExt cx="3972595" cy="683557"/>
            </a:xfrm>
          </p:grpSpPr>
          <p:grpSp>
            <p:nvGrpSpPr>
              <p:cNvPr id="69" name="组合 68"/>
              <p:cNvGrpSpPr/>
              <p:nvPr/>
            </p:nvGrpSpPr>
            <p:grpSpPr>
              <a:xfrm>
                <a:off x="1821099" y="2336592"/>
                <a:ext cx="3972595" cy="683557"/>
                <a:chOff x="5241840" y="889091"/>
                <a:chExt cx="4263685" cy="733644"/>
              </a:xfrm>
            </p:grpSpPr>
            <p:grpSp>
              <p:nvGrpSpPr>
                <p:cNvPr id="71" name="组合 70"/>
                <p:cNvGrpSpPr/>
                <p:nvPr/>
              </p:nvGrpSpPr>
              <p:grpSpPr>
                <a:xfrm>
                  <a:off x="5241840" y="889091"/>
                  <a:ext cx="4263685" cy="733644"/>
                  <a:chOff x="5241842" y="888785"/>
                  <a:chExt cx="2468082" cy="424678"/>
                </a:xfrm>
              </p:grpSpPr>
              <p:sp>
                <p:nvSpPr>
                  <p:cNvPr id="79" name="矩形: 对角圆角 112"/>
                  <p:cNvSpPr/>
                  <p:nvPr/>
                </p:nvSpPr>
                <p:spPr>
                  <a:xfrm flipH="1">
                    <a:off x="5241842" y="891540"/>
                    <a:ext cx="2468082"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0" name="任意多边形: 形状 113"/>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78" name="文本框 111"/>
                <p:cNvSpPr txBox="1"/>
                <p:nvPr/>
              </p:nvSpPr>
              <p:spPr>
                <a:xfrm>
                  <a:off x="5572364" y="1010546"/>
                  <a:ext cx="254187"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2</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70" name="文本框 109"/>
              <p:cNvSpPr txBox="1"/>
              <p:nvPr/>
            </p:nvSpPr>
            <p:spPr>
              <a:xfrm>
                <a:off x="2574755" y="2440522"/>
                <a:ext cx="3218938"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0070C0"/>
                    </a:solidFill>
                    <a:cs typeface="+mn-ea"/>
                    <a:sym typeface="+mn-lt"/>
                  </a:rPr>
                  <a:t>Commissioning of subsystems</a:t>
                </a:r>
                <a:endParaRPr lang="zh-CN" altLang="en-US" sz="2400" b="1" kern="100" dirty="0">
                  <a:solidFill>
                    <a:srgbClr val="0070C0"/>
                  </a:solidFill>
                  <a:cs typeface="+mn-ea"/>
                  <a:sym typeface="+mn-lt"/>
                </a:endParaRPr>
              </a:p>
            </p:txBody>
          </p:sp>
        </p:grpSp>
        <p:grpSp>
          <p:nvGrpSpPr>
            <p:cNvPr id="81" name="组合 80"/>
            <p:cNvGrpSpPr/>
            <p:nvPr/>
          </p:nvGrpSpPr>
          <p:grpSpPr>
            <a:xfrm>
              <a:off x="6366516" y="4785861"/>
              <a:ext cx="3972595" cy="683557"/>
              <a:chOff x="1821099" y="2336592"/>
              <a:chExt cx="3972595" cy="683557"/>
            </a:xfrm>
          </p:grpSpPr>
          <p:grpSp>
            <p:nvGrpSpPr>
              <p:cNvPr id="82" name="组合 81"/>
              <p:cNvGrpSpPr/>
              <p:nvPr/>
            </p:nvGrpSpPr>
            <p:grpSpPr>
              <a:xfrm>
                <a:off x="1821099" y="2336592"/>
                <a:ext cx="3972595" cy="683557"/>
                <a:chOff x="5241840" y="889091"/>
                <a:chExt cx="4263685" cy="733644"/>
              </a:xfrm>
            </p:grpSpPr>
            <p:grpSp>
              <p:nvGrpSpPr>
                <p:cNvPr id="84" name="组合 83"/>
                <p:cNvGrpSpPr/>
                <p:nvPr/>
              </p:nvGrpSpPr>
              <p:grpSpPr>
                <a:xfrm>
                  <a:off x="5241840" y="889091"/>
                  <a:ext cx="4263685" cy="733644"/>
                  <a:chOff x="5241842" y="888785"/>
                  <a:chExt cx="2468082" cy="424678"/>
                </a:xfrm>
              </p:grpSpPr>
              <p:sp>
                <p:nvSpPr>
                  <p:cNvPr id="86" name="矩形: 对角圆角 119"/>
                  <p:cNvSpPr/>
                  <p:nvPr/>
                </p:nvSpPr>
                <p:spPr>
                  <a:xfrm flipH="1">
                    <a:off x="5241842" y="891540"/>
                    <a:ext cx="2468082" cy="4219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87" name="任意多边形: 形状 120"/>
                  <p:cNvSpPr/>
                  <p:nvPr/>
                </p:nvSpPr>
                <p:spPr>
                  <a:xfrm>
                    <a:off x="5303407" y="888785"/>
                    <a:ext cx="406666" cy="373355"/>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85" name="文本框 118"/>
                <p:cNvSpPr txBox="1"/>
                <p:nvPr/>
              </p:nvSpPr>
              <p:spPr>
                <a:xfrm>
                  <a:off x="5572364" y="1010546"/>
                  <a:ext cx="254187" cy="495493"/>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3</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grpSp>
          <p:sp>
            <p:nvSpPr>
              <p:cNvPr id="83" name="文本框 116"/>
              <p:cNvSpPr txBox="1"/>
              <p:nvPr/>
            </p:nvSpPr>
            <p:spPr>
              <a:xfrm>
                <a:off x="2574755" y="2440522"/>
                <a:ext cx="3150785"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C00000"/>
                    </a:solidFill>
                    <a:cs typeface="+mn-ea"/>
                    <a:sym typeface="+mn-lt"/>
                  </a:rPr>
                  <a:t>Commissioning of CYCIAE-230</a:t>
                </a:r>
                <a:endParaRPr lang="zh-CN" altLang="en-US" sz="2400" b="1" kern="100" dirty="0">
                  <a:solidFill>
                    <a:srgbClr val="C00000"/>
                  </a:solidFill>
                  <a:cs typeface="+mn-ea"/>
                  <a:sym typeface="+mn-lt"/>
                </a:endParaRPr>
              </a:p>
            </p:txBody>
          </p:sp>
        </p:grpSp>
      </p:grpSp>
      <p:sp>
        <p:nvSpPr>
          <p:cNvPr id="72" name="矩形 71"/>
          <p:cNvSpPr/>
          <p:nvPr/>
        </p:nvSpPr>
        <p:spPr>
          <a:xfrm>
            <a:off x="500712" y="1589956"/>
            <a:ext cx="4433317" cy="4492334"/>
          </a:xfrm>
          <a:prstGeom prst="rect">
            <a:avLst/>
          </a:prstGeom>
          <a:solidFill>
            <a:schemeClr val="bg1">
              <a:lumMod val="8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3655"/>
          <a:stretch>
            <a:fillRect/>
          </a:stretch>
        </p:blipFill>
        <p:spPr bwMode="auto">
          <a:xfrm>
            <a:off x="487202" y="1598244"/>
            <a:ext cx="4446827" cy="450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对角圆角 119">
            <a:extLst>
              <a:ext uri="{FF2B5EF4-FFF2-40B4-BE49-F238E27FC236}">
                <a16:creationId xmlns:a16="http://schemas.microsoft.com/office/drawing/2014/main" id="{D3F1841A-E5FC-AD0D-710A-AC59C942EFBC}"/>
              </a:ext>
            </a:extLst>
          </p:cNvPr>
          <p:cNvSpPr/>
          <p:nvPr/>
        </p:nvSpPr>
        <p:spPr>
          <a:xfrm flipH="1">
            <a:off x="5760241" y="5482235"/>
            <a:ext cx="6270392" cy="679123"/>
          </a:xfrm>
          <a:prstGeom prst="round2DiagRect">
            <a:avLst>
              <a:gd name="adj1" fmla="val 12479"/>
              <a:gd name="adj2" fmla="val 0"/>
            </a:avLst>
          </a:prstGeom>
          <a:solidFill>
            <a:srgbClr val="E8F0FE"/>
          </a:solidFill>
          <a:ln w="3175" cap="flat" cmpd="sng" algn="ctr">
            <a:solidFill>
              <a:srgbClr val="0B57D3">
                <a:alpha val="7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 name="任意多边形: 形状 120">
            <a:extLst>
              <a:ext uri="{FF2B5EF4-FFF2-40B4-BE49-F238E27FC236}">
                <a16:creationId xmlns:a16="http://schemas.microsoft.com/office/drawing/2014/main" id="{3942045C-5AA0-1653-247D-B14A9504B178}"/>
              </a:ext>
            </a:extLst>
          </p:cNvPr>
          <p:cNvSpPr/>
          <p:nvPr/>
        </p:nvSpPr>
        <p:spPr>
          <a:xfrm>
            <a:off x="5916654" y="5481342"/>
            <a:ext cx="1033173" cy="600948"/>
          </a:xfrm>
          <a:custGeom>
            <a:avLst/>
            <a:gdLst>
              <a:gd name="connsiteX0" fmla="*/ 0 w 635000"/>
              <a:gd name="connsiteY0" fmla="*/ 0 h 368300"/>
              <a:gd name="connsiteX1" fmla="*/ 573615 w 635000"/>
              <a:gd name="connsiteY1" fmla="*/ 0 h 368300"/>
              <a:gd name="connsiteX2" fmla="*/ 635000 w 635000"/>
              <a:gd name="connsiteY2" fmla="*/ 0 h 368300"/>
              <a:gd name="connsiteX3" fmla="*/ 635000 w 635000"/>
              <a:gd name="connsiteY3" fmla="*/ 61385 h 368300"/>
              <a:gd name="connsiteX4" fmla="*/ 635000 w 635000"/>
              <a:gd name="connsiteY4" fmla="*/ 161914 h 368300"/>
              <a:gd name="connsiteX5" fmla="*/ 635000 w 635000"/>
              <a:gd name="connsiteY5" fmla="*/ 368300 h 368300"/>
              <a:gd name="connsiteX6" fmla="*/ 61385 w 635000"/>
              <a:gd name="connsiteY6" fmla="*/ 368300 h 368300"/>
              <a:gd name="connsiteX7" fmla="*/ 0 w 635000"/>
              <a:gd name="connsiteY7" fmla="*/ 306915 h 368300"/>
              <a:gd name="connsiteX8" fmla="*/ 0 w 635000"/>
              <a:gd name="connsiteY8" fmla="*/ 161914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5000" h="368300">
                <a:moveTo>
                  <a:pt x="0" y="0"/>
                </a:moveTo>
                <a:lnTo>
                  <a:pt x="573615" y="0"/>
                </a:lnTo>
                <a:lnTo>
                  <a:pt x="635000" y="0"/>
                </a:lnTo>
                <a:lnTo>
                  <a:pt x="635000" y="61385"/>
                </a:lnTo>
                <a:lnTo>
                  <a:pt x="635000" y="161914"/>
                </a:lnTo>
                <a:lnTo>
                  <a:pt x="635000" y="368300"/>
                </a:lnTo>
                <a:lnTo>
                  <a:pt x="61385" y="368300"/>
                </a:lnTo>
                <a:cubicBezTo>
                  <a:pt x="27483" y="368300"/>
                  <a:pt x="0" y="340817"/>
                  <a:pt x="0" y="306915"/>
                </a:cubicBezTo>
                <a:lnTo>
                  <a:pt x="0" y="161914"/>
                </a:lnTo>
                <a:close/>
              </a:path>
            </a:pathLst>
          </a:custGeom>
          <a:solidFill>
            <a:srgbClr val="0B57D3"/>
          </a:solidFill>
          <a:ln w="12700" cap="flat" cmpd="sng" algn="ctr">
            <a:noFill/>
            <a:prstDash val="solid"/>
            <a:miter lim="800000"/>
          </a:ln>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 name="文本框 118">
            <a:extLst>
              <a:ext uri="{FF2B5EF4-FFF2-40B4-BE49-F238E27FC236}">
                <a16:creationId xmlns:a16="http://schemas.microsoft.com/office/drawing/2014/main" id="{04006663-243D-83BD-FE58-14FB88FC3C3A}"/>
              </a:ext>
            </a:extLst>
          </p:cNvPr>
          <p:cNvSpPr txBox="1"/>
          <p:nvPr/>
        </p:nvSpPr>
        <p:spPr>
          <a:xfrm>
            <a:off x="6246328" y="5576039"/>
            <a:ext cx="373820" cy="46166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en-US" altLang="zh-CN"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rPr>
              <a:t>4</a:t>
            </a:r>
            <a:endParaRPr kumimoji="0" lang="zh-CN" altLang="en-US" sz="2400" b="1" i="0" u="none" strike="noStrike" kern="0" cap="none" spc="0" normalizeH="0" baseline="0" noProof="0" dirty="0">
              <a:ln>
                <a:noFill/>
              </a:ln>
              <a:solidFill>
                <a:prstClr val="white"/>
              </a:solidFill>
              <a:effectLst>
                <a:outerShdw blurRad="12700" dist="12700" algn="ctr" rotWithShape="0">
                  <a:prstClr val="black">
                    <a:alpha val="40000"/>
                  </a:prstClr>
                </a:outerShdw>
              </a:effectLst>
              <a:uLnTx/>
              <a:uFillTx/>
              <a:latin typeface="微软雅黑" panose="020B0503020204020204" pitchFamily="34" charset="-122"/>
              <a:ea typeface="微软雅黑" panose="020B0503020204020204" pitchFamily="34" charset="-122"/>
              <a:cs typeface="+mn-cs"/>
            </a:endParaRPr>
          </a:p>
        </p:txBody>
      </p:sp>
      <p:sp>
        <p:nvSpPr>
          <p:cNvPr id="5" name="文本框 116">
            <a:extLst>
              <a:ext uri="{FF2B5EF4-FFF2-40B4-BE49-F238E27FC236}">
                <a16:creationId xmlns:a16="http://schemas.microsoft.com/office/drawing/2014/main" id="{6CD70E44-E3D5-4937-9802-B5F2A9DE680A}"/>
              </a:ext>
            </a:extLst>
          </p:cNvPr>
          <p:cNvSpPr txBox="1"/>
          <p:nvPr/>
        </p:nvSpPr>
        <p:spPr>
          <a:xfrm>
            <a:off x="6949822" y="5576039"/>
            <a:ext cx="4754975" cy="424732"/>
          </a:xfrm>
          <a:prstGeom prst="rect">
            <a:avLst/>
          </a:prstGeom>
          <a:noFill/>
        </p:spPr>
        <p:txBody>
          <a:bodyPr wrap="square">
            <a:spAutoFit/>
          </a:bodyPr>
          <a:lstStyle/>
          <a:p>
            <a:pPr lvl="0" defTabSz="1244600">
              <a:lnSpc>
                <a:spcPct val="90000"/>
              </a:lnSpc>
              <a:spcAft>
                <a:spcPct val="35000"/>
              </a:spcAft>
              <a:defRPr/>
            </a:pPr>
            <a:r>
              <a:rPr lang="en-US" altLang="zh-CN" sz="2400" b="1" kern="100" dirty="0">
                <a:solidFill>
                  <a:srgbClr val="094AB3"/>
                </a:solidFill>
                <a:cs typeface="+mn-ea"/>
                <a:sym typeface="+mn-lt"/>
              </a:rPr>
              <a:t>Summary and the Future Plan</a:t>
            </a:r>
            <a:endParaRPr lang="zh-CN" altLang="en-US" sz="2400" b="1" kern="100" dirty="0">
              <a:solidFill>
                <a:srgbClr val="094AB3"/>
              </a:solidFill>
              <a:cs typeface="+mn-ea"/>
              <a:sym typeface="+mn-lt"/>
            </a:endParaRPr>
          </a:p>
        </p:txBody>
      </p:sp>
    </p:spTree>
    <p:extLst>
      <p:ext uri="{BB962C8B-B14F-4D97-AF65-F5344CB8AC3E}">
        <p14:creationId xmlns:p14="http://schemas.microsoft.com/office/powerpoint/2010/main" val="3277232852"/>
      </p:ext>
    </p:extLst>
  </p:cSld>
  <p:clrMapOvr>
    <a:masterClrMapping/>
  </p:clrMapOvr>
  <mc:AlternateContent xmlns:mc="http://schemas.openxmlformats.org/markup-compatibility/2006" xmlns:p14="http://schemas.microsoft.com/office/powerpoint/2010/main">
    <mc:Choice Requires="p14">
      <p:transition spd="slow" p14:dur="2000" advClick="0" advTm="3156"/>
    </mc:Choice>
    <mc:Fallback xmlns="">
      <p:transition spd="slow" advClick="0" advTm="315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EF79AA53-E6DD-64E5-567F-EAED79BD0F6F}"/>
              </a:ext>
            </a:extLst>
          </p:cNvPr>
          <p:cNvSpPr/>
          <p:nvPr/>
        </p:nvSpPr>
        <p:spPr>
          <a:xfrm>
            <a:off x="121365" y="867824"/>
            <a:ext cx="11954089" cy="5488129"/>
          </a:xfrm>
          <a:prstGeom prst="rect">
            <a:avLst/>
          </a:prstGeom>
          <a:solidFill>
            <a:schemeClr val="bg1"/>
          </a:solidFill>
          <a:ln w="3175" cap="flat" cmpd="sng" algn="ctr">
            <a:solidFill>
              <a:srgbClr val="005CFA"/>
            </a:solidFill>
            <a:prstDash val="solid"/>
            <a:miter lim="800000"/>
          </a:ln>
          <a:effectLst>
            <a:outerShdw blurRad="635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4" name="内容占位符 3" descr="微信图片_20211104105045"/>
          <p:cNvPicPr>
            <a:picLocks noGrp="1" noChangeAspect="1"/>
          </p:cNvPicPr>
          <p:nvPr>
            <p:ph idx="4294967295"/>
            <p:custDataLst>
              <p:tags r:id="rId1"/>
            </p:custDataLst>
          </p:nvPr>
        </p:nvPicPr>
        <p:blipFill>
          <a:blip r:embed="rId3"/>
          <a:stretch>
            <a:fillRect/>
          </a:stretch>
        </p:blipFill>
        <p:spPr>
          <a:xfrm>
            <a:off x="6825593" y="964814"/>
            <a:ext cx="5249862" cy="3935413"/>
          </a:xfrm>
          <a:prstGeom prst="rect">
            <a:avLst/>
          </a:prstGeom>
        </p:spPr>
      </p:pic>
      <p:pic>
        <p:nvPicPr>
          <p:cNvPr id="19" name="图片 18" descr="微信图片_20211104160852"/>
          <p:cNvPicPr>
            <a:picLocks noChangeAspect="1"/>
          </p:cNvPicPr>
          <p:nvPr/>
        </p:nvPicPr>
        <p:blipFill>
          <a:blip r:embed="rId4"/>
          <a:srcRect t="29869" r="34903" b="29978"/>
          <a:stretch>
            <a:fillRect/>
          </a:stretch>
        </p:blipFill>
        <p:spPr>
          <a:xfrm flipH="1">
            <a:off x="7036730" y="4998969"/>
            <a:ext cx="2554605" cy="1211580"/>
          </a:xfrm>
          <a:prstGeom prst="rect">
            <a:avLst/>
          </a:prstGeom>
        </p:spPr>
      </p:pic>
      <p:pic>
        <p:nvPicPr>
          <p:cNvPr id="20" name="图片 19" descr="微信图片_20211104131805"/>
          <p:cNvPicPr>
            <a:picLocks noChangeAspect="1"/>
          </p:cNvPicPr>
          <p:nvPr/>
        </p:nvPicPr>
        <p:blipFill>
          <a:blip r:embed="rId5"/>
          <a:srcRect l="13280" t="18381" r="11440" b="2626"/>
          <a:stretch>
            <a:fillRect/>
          </a:stretch>
        </p:blipFill>
        <p:spPr>
          <a:xfrm>
            <a:off x="10045995" y="4938009"/>
            <a:ext cx="1739265" cy="1334135"/>
          </a:xfrm>
          <a:prstGeom prst="rect">
            <a:avLst/>
          </a:prstGeom>
        </p:spPr>
      </p:pic>
      <p:grpSp>
        <p:nvGrpSpPr>
          <p:cNvPr id="30" name="组合 29"/>
          <p:cNvGrpSpPr/>
          <p:nvPr/>
        </p:nvGrpSpPr>
        <p:grpSpPr>
          <a:xfrm>
            <a:off x="79035" y="970529"/>
            <a:ext cx="7400290" cy="5255260"/>
            <a:chOff x="308" y="2319"/>
            <a:chExt cx="11654" cy="8276"/>
          </a:xfrm>
        </p:grpSpPr>
        <p:grpSp>
          <p:nvGrpSpPr>
            <p:cNvPr id="8" name="组合 7"/>
            <p:cNvGrpSpPr/>
            <p:nvPr/>
          </p:nvGrpSpPr>
          <p:grpSpPr>
            <a:xfrm>
              <a:off x="448" y="2319"/>
              <a:ext cx="11268" cy="8276"/>
              <a:chOff x="448" y="2319"/>
              <a:chExt cx="11268" cy="8276"/>
            </a:xfrm>
          </p:grpSpPr>
          <p:pic>
            <p:nvPicPr>
              <p:cNvPr id="5" name="图片 4" descr="230MeV超导回旋加速器 总装图 ---加速器---抛开中平面1"/>
              <p:cNvPicPr>
                <a:picLocks noChangeAspect="1"/>
              </p:cNvPicPr>
              <p:nvPr/>
            </p:nvPicPr>
            <p:blipFill>
              <a:blip r:embed="rId6"/>
              <a:srcRect l="33030" t="8288" r="16742" b="3964"/>
              <a:stretch>
                <a:fillRect/>
              </a:stretch>
            </p:blipFill>
            <p:spPr>
              <a:xfrm rot="10800000">
                <a:off x="448" y="2319"/>
                <a:ext cx="11268" cy="8277"/>
              </a:xfrm>
              <a:prstGeom prst="rect">
                <a:avLst/>
              </a:prstGeom>
            </p:spPr>
          </p:pic>
          <p:cxnSp>
            <p:nvCxnSpPr>
              <p:cNvPr id="6" name="直接连接符 5"/>
              <p:cNvCxnSpPr/>
              <p:nvPr/>
            </p:nvCxnSpPr>
            <p:spPr>
              <a:xfrm flipH="1">
                <a:off x="5400" y="5100"/>
                <a:ext cx="57" cy="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5052" y="8076"/>
                <a:ext cx="60" cy="4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 name="文本框 8"/>
            <p:cNvSpPr txBox="1"/>
            <p:nvPr/>
          </p:nvSpPr>
          <p:spPr>
            <a:xfrm>
              <a:off x="7502" y="4883"/>
              <a:ext cx="4460" cy="1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微软雅黑"/>
                  <a:cs typeface="+mn-cs"/>
                </a:rPr>
                <a:t>1. radial probe(30~85cm)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微软雅黑"/>
                  <a:cs typeface="+mn-cs"/>
                </a:rPr>
                <a:t>2.differential head; stop head  (15~30cm)</a:t>
              </a:r>
            </a:p>
          </p:txBody>
        </p:sp>
        <p:sp>
          <p:nvSpPr>
            <p:cNvPr id="10" name="文本框 9"/>
            <p:cNvSpPr txBox="1"/>
            <p:nvPr/>
          </p:nvSpPr>
          <p:spPr>
            <a:xfrm>
              <a:off x="5064" y="3309"/>
              <a:ext cx="1055" cy="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微软雅黑"/>
                  <a:cs typeface="+mn-cs"/>
                </a:rPr>
                <a:t>MC1</a:t>
              </a:r>
            </a:p>
          </p:txBody>
        </p:sp>
        <p:sp>
          <p:nvSpPr>
            <p:cNvPr id="11" name="文本框 10"/>
            <p:cNvSpPr txBox="1"/>
            <p:nvPr/>
          </p:nvSpPr>
          <p:spPr>
            <a:xfrm>
              <a:off x="2708" y="9509"/>
              <a:ext cx="1008" cy="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微软雅黑"/>
                  <a:cs typeface="+mn-cs"/>
                </a:rPr>
                <a:t>C1</a:t>
              </a:r>
            </a:p>
          </p:txBody>
        </p:sp>
        <p:sp>
          <p:nvSpPr>
            <p:cNvPr id="12" name="文本框 11"/>
            <p:cNvSpPr txBox="1"/>
            <p:nvPr/>
          </p:nvSpPr>
          <p:spPr>
            <a:xfrm>
              <a:off x="6860" y="3629"/>
              <a:ext cx="1763" cy="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微软雅黑"/>
                  <a:cs typeface="+mn-cs"/>
                </a:rPr>
                <a:t>Collimator</a:t>
              </a:r>
            </a:p>
          </p:txBody>
        </p:sp>
        <p:cxnSp>
          <p:nvCxnSpPr>
            <p:cNvPr id="13" name="直接箭头连接符 12"/>
            <p:cNvCxnSpPr>
              <a:stCxn id="10" idx="2"/>
            </p:cNvCxnSpPr>
            <p:nvPr/>
          </p:nvCxnSpPr>
          <p:spPr>
            <a:xfrm flipH="1">
              <a:off x="5580" y="3840"/>
              <a:ext cx="12" cy="126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a:stCxn id="12" idx="2"/>
            </p:cNvCxnSpPr>
            <p:nvPr/>
          </p:nvCxnSpPr>
          <p:spPr>
            <a:xfrm flipH="1">
              <a:off x="5460" y="4160"/>
              <a:ext cx="2282" cy="12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a:stCxn id="11" idx="0"/>
            </p:cNvCxnSpPr>
            <p:nvPr/>
          </p:nvCxnSpPr>
          <p:spPr>
            <a:xfrm flipV="1">
              <a:off x="3212" y="8469"/>
              <a:ext cx="1708" cy="104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文本框 15"/>
            <p:cNvSpPr txBox="1"/>
            <p:nvPr/>
          </p:nvSpPr>
          <p:spPr>
            <a:xfrm>
              <a:off x="3289" y="10040"/>
              <a:ext cx="1763" cy="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微软雅黑"/>
                  <a:cs typeface="+mn-cs"/>
                </a:rPr>
                <a:t>Collimator</a:t>
              </a:r>
            </a:p>
          </p:txBody>
        </p:sp>
        <p:cxnSp>
          <p:nvCxnSpPr>
            <p:cNvPr id="17" name="直接箭头连接符 16"/>
            <p:cNvCxnSpPr>
              <a:stCxn id="16" idx="0"/>
            </p:cNvCxnSpPr>
            <p:nvPr/>
          </p:nvCxnSpPr>
          <p:spPr>
            <a:xfrm flipV="1">
              <a:off x="4171" y="8481"/>
              <a:ext cx="905" cy="155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接箭头连接符 17"/>
            <p:cNvCxnSpPr>
              <a:stCxn id="9" idx="2"/>
            </p:cNvCxnSpPr>
            <p:nvPr/>
          </p:nvCxnSpPr>
          <p:spPr>
            <a:xfrm flipH="1">
              <a:off x="7480" y="6190"/>
              <a:ext cx="2252" cy="9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360" y="3973"/>
              <a:ext cx="2811"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微软雅黑"/>
                  <a:cs typeface="+mn-cs"/>
                </a:rPr>
                <a:t>Central region collimator </a:t>
              </a:r>
            </a:p>
          </p:txBody>
        </p:sp>
        <p:cxnSp>
          <p:nvCxnSpPr>
            <p:cNvPr id="22" name="直接箭头连接符 21"/>
            <p:cNvCxnSpPr>
              <a:stCxn id="21" idx="2"/>
            </p:cNvCxnSpPr>
            <p:nvPr/>
          </p:nvCxnSpPr>
          <p:spPr>
            <a:xfrm>
              <a:off x="2766" y="4892"/>
              <a:ext cx="2428" cy="2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stCxn id="16" idx="3"/>
            </p:cNvCxnSpPr>
            <p:nvPr/>
          </p:nvCxnSpPr>
          <p:spPr>
            <a:xfrm flipV="1">
              <a:off x="5052" y="10032"/>
              <a:ext cx="1608" cy="2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8364" y="7833"/>
              <a:ext cx="2736" cy="9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微软雅黑"/>
                  <a:cs typeface="+mn-cs"/>
                </a:rPr>
                <a:t>Beam extraction channel</a:t>
              </a:r>
            </a:p>
          </p:txBody>
        </p:sp>
        <p:cxnSp>
          <p:nvCxnSpPr>
            <p:cNvPr id="25" name="直接箭头连接符 24"/>
            <p:cNvCxnSpPr>
              <a:stCxn id="24" idx="1"/>
            </p:cNvCxnSpPr>
            <p:nvPr/>
          </p:nvCxnSpPr>
          <p:spPr>
            <a:xfrm flipH="1" flipV="1">
              <a:off x="6808" y="7992"/>
              <a:ext cx="1556" cy="30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文本框 25"/>
            <p:cNvSpPr txBox="1"/>
            <p:nvPr/>
          </p:nvSpPr>
          <p:spPr>
            <a:xfrm>
              <a:off x="308" y="6741"/>
              <a:ext cx="3863" cy="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微软雅黑"/>
                  <a:cs typeface="+mn-cs"/>
                </a:rPr>
                <a:t>Electrostatic Deflector 1</a:t>
              </a:r>
            </a:p>
          </p:txBody>
        </p:sp>
        <p:sp>
          <p:nvSpPr>
            <p:cNvPr id="27" name="文本框 26"/>
            <p:cNvSpPr txBox="1"/>
            <p:nvPr/>
          </p:nvSpPr>
          <p:spPr>
            <a:xfrm>
              <a:off x="1189" y="3309"/>
              <a:ext cx="3863" cy="5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a:ln>
                    <a:noFill/>
                  </a:ln>
                  <a:solidFill>
                    <a:srgbClr val="000000"/>
                  </a:solidFill>
                  <a:effectLst/>
                  <a:uLnTx/>
                  <a:uFillTx/>
                  <a:latin typeface="Arial"/>
                  <a:ea typeface="微软雅黑"/>
                  <a:cs typeface="+mn-cs"/>
                </a:rPr>
                <a:t>Electrostatic Deflector 2</a:t>
              </a:r>
            </a:p>
          </p:txBody>
        </p:sp>
        <p:cxnSp>
          <p:nvCxnSpPr>
            <p:cNvPr id="28" name="直接箭头连接符 27"/>
            <p:cNvCxnSpPr>
              <a:stCxn id="27" idx="2"/>
            </p:cNvCxnSpPr>
            <p:nvPr/>
          </p:nvCxnSpPr>
          <p:spPr>
            <a:xfrm>
              <a:off x="3121" y="3840"/>
              <a:ext cx="1763" cy="13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V="1">
              <a:off x="2316" y="6576"/>
              <a:ext cx="1224" cy="3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97" name="图片 96" descr="束流偏上-胶片"/>
          <p:cNvPicPr>
            <a:picLocks noChangeAspect="1"/>
          </p:cNvPicPr>
          <p:nvPr/>
        </p:nvPicPr>
        <p:blipFill>
          <a:blip r:embed="rId7"/>
          <a:srcRect t="17216" b="7538"/>
          <a:stretch>
            <a:fillRect/>
          </a:stretch>
        </p:blipFill>
        <p:spPr>
          <a:xfrm>
            <a:off x="4206599" y="5236826"/>
            <a:ext cx="1982715" cy="1119128"/>
          </a:xfrm>
          <a:prstGeom prst="rect">
            <a:avLst/>
          </a:prstGeom>
        </p:spPr>
      </p:pic>
      <p:sp>
        <p:nvSpPr>
          <p:cNvPr id="31" name="文本框 123">
            <a:extLst>
              <a:ext uri="{FF2B5EF4-FFF2-40B4-BE49-F238E27FC236}">
                <a16:creationId xmlns:a16="http://schemas.microsoft.com/office/drawing/2014/main" id="{5095796D-BA22-011B-8F88-673A7925CF5B}"/>
              </a:ext>
            </a:extLst>
          </p:cNvPr>
          <p:cNvSpPr txBox="1"/>
          <p:nvPr/>
        </p:nvSpPr>
        <p:spPr>
          <a:xfrm>
            <a:off x="0" y="92184"/>
            <a:ext cx="12514729" cy="533288"/>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Commissioning of CYCIAE-230-Layout and diagnostics</a:t>
            </a:r>
          </a:p>
        </p:txBody>
      </p:sp>
      <p:sp>
        <p:nvSpPr>
          <p:cNvPr id="96" name="文本框 126">
            <a:extLst>
              <a:ext uri="{FF2B5EF4-FFF2-40B4-BE49-F238E27FC236}">
                <a16:creationId xmlns:a16="http://schemas.microsoft.com/office/drawing/2014/main" id="{3FBFE819-852D-F162-2595-630767B655E8}"/>
              </a:ext>
            </a:extLst>
          </p:cNvPr>
          <p:cNvSpPr txBox="1"/>
          <p:nvPr/>
        </p:nvSpPr>
        <p:spPr>
          <a:xfrm>
            <a:off x="-98612" y="6390195"/>
            <a:ext cx="1229061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rPr>
              <a:t>Reliable diagnostics is the key issue for the commissioning of CYCIAE-230 type SC</a:t>
            </a:r>
            <a:r>
              <a:rPr lang="en-US" altLang="zh-CN" sz="2400" b="1" kern="100" dirty="0">
                <a:gradFill>
                  <a:gsLst>
                    <a:gs pos="0">
                      <a:srgbClr val="FF0000"/>
                    </a:gs>
                    <a:gs pos="47000">
                      <a:srgbClr val="C00000"/>
                    </a:gs>
                  </a:gsLst>
                  <a:lin ang="5400000" scaled="1"/>
                </a:gradFill>
                <a:latin typeface="Arial"/>
                <a:ea typeface="微软雅黑"/>
                <a:cs typeface="+mn-ea"/>
                <a:sym typeface="+mn-lt"/>
              </a:rPr>
              <a:t> </a:t>
            </a:r>
            <a:endParaRPr kumimoji="0" lang="zh-CN" altLang="en-US" sz="2400" b="1" i="0" u="none" strike="noStrike" kern="100" cap="none" spc="0" normalizeH="0" baseline="0" noProof="0" dirty="0">
              <a:ln>
                <a:noFill/>
              </a:ln>
              <a:gradFill>
                <a:gsLst>
                  <a:gs pos="0">
                    <a:srgbClr val="FF0000"/>
                  </a:gs>
                  <a:gs pos="47000">
                    <a:srgbClr val="C00000"/>
                  </a:gs>
                </a:gsLst>
                <a:lin ang="5400000" scaled="1"/>
              </a:gradFill>
              <a:effectLst/>
              <a:uLnTx/>
              <a:uFillTx/>
              <a:latin typeface="Arial"/>
              <a:ea typeface="微软雅黑"/>
              <a:cs typeface="+mn-ea"/>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1|2|1.4|1.5"/>
</p:tagLst>
</file>

<file path=ppt/tags/tag2.xml><?xml version="1.0" encoding="utf-8"?>
<p:tagLst xmlns:a="http://schemas.openxmlformats.org/drawingml/2006/main" xmlns:r="http://schemas.openxmlformats.org/officeDocument/2006/relationships" xmlns:p="http://schemas.openxmlformats.org/presentationml/2006/main">
  <p:tag name="TIMING" val="|18.7"/>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495,&quot;width&quot;:9997}"/>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169,&quot;width&quot;:9557}"/>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892,&quot;width&quot;:9135}"/>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169,&quot;width&quot;:955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mm2020a">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2918</TotalTime>
  <Words>1183</Words>
  <Application>Microsoft Office PowerPoint</Application>
  <PresentationFormat>宽屏</PresentationFormat>
  <Paragraphs>197</Paragraphs>
  <Slides>20</Slides>
  <Notes>9</Notes>
  <HiddenSlides>0</HiddenSlides>
  <MMClips>1</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20</vt:i4>
      </vt:variant>
    </vt:vector>
  </HeadingPairs>
  <TitlesOfParts>
    <vt:vector size="31" baseType="lpstr">
      <vt:lpstr>等线</vt:lpstr>
      <vt:lpstr>等线 Light</vt:lpstr>
      <vt:lpstr>黑体</vt:lpstr>
      <vt:lpstr>微软雅黑</vt:lpstr>
      <vt:lpstr>Arial</vt:lpstr>
      <vt:lpstr>Arial Black</vt:lpstr>
      <vt:lpstr>Calibri</vt:lpstr>
      <vt:lpstr>Symbol</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Radial Centering using differential probe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yan- yan</dc:creator>
  <cp:lastModifiedBy>yan- yan</cp:lastModifiedBy>
  <cp:revision>23</cp:revision>
  <dcterms:created xsi:type="dcterms:W3CDTF">2022-10-02T05:43:13Z</dcterms:created>
  <dcterms:modified xsi:type="dcterms:W3CDTF">2022-12-05T08:52:47Z</dcterms:modified>
</cp:coreProperties>
</file>