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4"/>
  </p:notesMasterIdLst>
  <p:sldIdLst>
    <p:sldId id="256" r:id="rId2"/>
    <p:sldId id="257" r:id="rId3"/>
    <p:sldId id="269" r:id="rId4"/>
    <p:sldId id="268" r:id="rId5"/>
    <p:sldId id="270" r:id="rId6"/>
    <p:sldId id="271" r:id="rId7"/>
    <p:sldId id="277" r:id="rId8"/>
    <p:sldId id="276" r:id="rId9"/>
    <p:sldId id="275" r:id="rId10"/>
    <p:sldId id="278" r:id="rId11"/>
    <p:sldId id="274" r:id="rId12"/>
    <p:sldId id="258" r:id="rId13"/>
  </p:sldIdLst>
  <p:sldSz cx="12192000" cy="6858000"/>
  <p:notesSz cx="6858000" cy="9144000"/>
  <p:embeddedFontLst>
    <p:embeddedFont>
      <p:font typeface="Calibri" panose="020F0502020204030204" pitchFamily="34" charset="0"/>
      <p:regular r:id="rId15"/>
      <p:bold r:id="rId16"/>
      <p:italic r:id="rId17"/>
      <p:boldItalic r:id="rId18"/>
    </p:embeddedFont>
    <p:embeddedFont>
      <p:font typeface="Calibri Light" panose="020F0302020204030204" pitchFamily="34" charset="0"/>
      <p:regular r:id="rId19"/>
      <p:italic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A67D225-2BA5-4CE9-94C2-D047A1873406}" type="datetimeFigureOut">
              <a:rPr lang="en-ZA" smtClean="0"/>
              <a:t>06/12/2022</a:t>
            </a:fld>
            <a:endParaRPr lang="en-ZA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ZA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Z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Z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9470E8-8C4C-4B7D-8072-F1DAAE5EDFAE}" type="slidenum">
              <a:rPr lang="en-ZA" smtClean="0"/>
              <a:t>‹#›</a:t>
            </a:fld>
            <a:endParaRPr lang="en-ZA"/>
          </a:p>
        </p:txBody>
      </p:sp>
    </p:spTree>
    <p:extLst>
      <p:ext uri="{BB962C8B-B14F-4D97-AF65-F5344CB8AC3E}">
        <p14:creationId xmlns:p14="http://schemas.microsoft.com/office/powerpoint/2010/main" val="8927540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E22C9-DBC6-4514-9804-7D3EFA112C7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5A5CAC6-0A6D-41CE-9A24-CE0A403AADF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EADE14-1292-42FF-BD2C-5D8592BD9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5A3689-45BA-458F-8B2F-082308BC480D}" type="datetime1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EF68EA-8F6C-404F-ABC2-0EEFF9440B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D061CB-0B83-48D3-AF95-CBB4E7302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864956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84299-CB8E-4A44-92A2-043196ED0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5A436FE-E767-4078-A861-AA74C1156B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B8CBCD-C30A-4909-B52D-273DB42B24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EAB41-5316-4735-BF0E-6644C8F72FA9}" type="datetime1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7C051B-46C9-4BAB-9F5F-33E592999B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0BBF22-17EA-4C46-A5CF-EE9DF01FC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75688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5B70878-1858-449B-A5B2-8F4D7C5636B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9CDB4D9-7965-4DDA-B9D5-37191A582FE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EE72D9-CA21-4C9E-8431-E887559AA8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4B4F69-F95E-44DB-B1B0-81CCD61529FB}" type="datetime1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824FC5-0702-490A-A8E4-D7A0F5DDF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BCAE52-25EC-43B6-B8BC-3D21AAA3C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3189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769FC5-36C3-4772-A101-B58E9C3D00F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0122FC-13D6-4EF9-A0CA-4441D223AD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888658D-9803-49B7-AA6A-69E1896A36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4E6089-7223-4776-9A68-93BCED0F6911}" type="datetime1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05D2CC-B489-465A-AB0B-F2F9D5C043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624EC0-A45D-42A6-A672-28F2449670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4035486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BD97C3-D382-4981-99B1-A6766CF31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3FE9E2B-18AC-4799-894A-19C7A7414B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6F797-2BD7-4B1A-AC28-3749A788C5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9936D-C1E3-45ED-BB64-7F2BCFE01A7E}" type="datetime1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A76EB5-3A7D-46FB-8E59-626687027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ECD1C92-1F67-4EDC-B816-C1304571DE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592059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053C2A-F578-4636-9978-DB517BD990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954940-F41F-42C3-B56D-660C225C557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C6063ED-769D-420F-BEEC-044AF919E6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FC88BB2-A583-47D8-B3BC-E5F46D209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E8D1FF-A9B3-4D7B-9E21-E7EBB446C40A}" type="datetime1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9454064-DF0A-4569-A4C7-B2C6B72AD7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F6C0A95-95FE-4F03-B7A5-41EDECE9C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50039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4AC831-1429-41CD-9BAD-448C25F9B7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215DE-87EA-443E-9743-2470224F7A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AD41479-73AD-4A53-97B9-B7EAE9A5C0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A4A3985-388D-49E2-8AB0-76D3EADF436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0D7A42F-4DC0-4A3F-990E-759EBAFA696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E12299B-9F98-4E88-992D-362BE3D235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7780C8-9DB6-4AE7-BAA7-C659FE7047EF}" type="datetime1">
              <a:rPr lang="en-GB" smtClean="0"/>
              <a:t>06/12/2022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124516C-1B4B-442F-9387-B7EE82068C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FEA9BEB-3D85-476F-B7F0-2F2E192C12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36261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5591BD-59ED-42C4-978F-52A9CA6A85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54EF9-8E54-44C0-9E37-CA02709FE7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C7773-BECF-4AF8-A063-33AF01AD0F93}" type="datetime1">
              <a:rPr lang="en-GB" smtClean="0"/>
              <a:t>06/12/2022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E2A5D8-8307-47C1-98DC-CED130FEF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41A6A-37AE-4353-B138-8F7FD3EF1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205329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321B4C1-96FB-405B-9B47-F2515FE5AE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D2A4C6-259B-48BB-993D-05681A146D81}" type="datetime1">
              <a:rPr lang="en-GB" smtClean="0"/>
              <a:t>06/12/2022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C311EDB-61DA-4223-8D8F-2B3F374389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5D8D59-24E0-4DCA-9CF4-8E80353DFA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98299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4CA155-62C4-422B-A54D-10D0E2291F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956527-D48F-4937-B0EF-32AF9799741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AC0293-BB83-4CBB-930F-9B071841752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489600-E18F-4830-94B0-04BD9BDCD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910262-DCCC-4BC0-A704-83FD9C3BC69B}" type="datetime1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9DBD32-6DCA-4476-84B2-6A05A82E74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9E2DAD-1BC4-4649-AD79-9FBDFB3556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12127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EE9305-6711-4579-B46E-7479C049EE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B59EC9C-D1C6-4631-A1C0-7AD5B391751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93DE671-B47C-4AF1-9CAC-35545AA0D05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C901EF6-5B36-4851-A849-99489586DB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2D7826-14E6-4069-BE49-69E0D932FC13}" type="datetime1">
              <a:rPr lang="en-GB" smtClean="0"/>
              <a:t>06/12/2022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C02BB8-855C-48AA-B02C-EBE7080C7A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91163-91F5-4B2D-A2D4-A21E0E218A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083215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4E8987D-D7DA-47B9-9B18-2D5F22C529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1D7BA5-E472-4442-B6F4-B61B0DD51A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AB572D-4819-49A9-8C9E-23D35795FB6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F90CB8-B15B-4AD5-ACED-02E857C26A2D}" type="datetime1">
              <a:rPr lang="en-GB" smtClean="0"/>
              <a:t>06/12/2022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3412BCB-3F72-4265-9F5A-4704E2CEB63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17F9EA-A4E5-4535-8C2F-F60713E687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215628-E7A5-4DD3-9FC5-8C8731A1B873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36475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9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3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png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6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4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EEB914F-4044-431E-859B-B1CD6A7BD5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326099" y="786064"/>
            <a:ext cx="6962272" cy="1637976"/>
          </a:xfrm>
        </p:spPr>
        <p:txBody>
          <a:bodyPr>
            <a:normAutofit fontScale="90000"/>
          </a:bodyPr>
          <a:lstStyle/>
          <a:p>
            <a:r>
              <a:rPr lang="en-ZA" sz="4000" dirty="0"/>
              <a:t>AN OVERVIEW OF THE SOUTH AFRICAN ISOTOPE FACILITY (SAIF) PROJECT</a:t>
            </a:r>
            <a:endParaRPr lang="en-US" sz="4000" dirty="0"/>
          </a:p>
        </p:txBody>
      </p:sp>
      <p:sp>
        <p:nvSpPr>
          <p:cNvPr id="8" name="Subtitle 4">
            <a:extLst>
              <a:ext uri="{FF2B5EF4-FFF2-40B4-BE49-F238E27FC236}">
                <a16:creationId xmlns:a16="http://schemas.microsoft.com/office/drawing/2014/main" id="{E8A25055-AD2C-4937-A7CE-030688D11B64}"/>
              </a:ext>
            </a:extLst>
          </p:cNvPr>
          <p:cNvSpPr txBox="1">
            <a:spLocks/>
          </p:cNvSpPr>
          <p:nvPr/>
        </p:nvSpPr>
        <p:spPr>
          <a:xfrm>
            <a:off x="2326099" y="3529263"/>
            <a:ext cx="6962273" cy="309551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2000" dirty="0"/>
              <a:t>I.L. Strydom</a:t>
            </a:r>
          </a:p>
          <a:p>
            <a:endParaRPr lang="en-GB" sz="2000" dirty="0"/>
          </a:p>
          <a:p>
            <a:r>
              <a:rPr lang="en-GB" sz="2000" dirty="0"/>
              <a:t>South Africa</a:t>
            </a:r>
          </a:p>
          <a:p>
            <a:r>
              <a:rPr lang="en-GB" sz="2000" dirty="0"/>
              <a:t>iThemba LABS / NRF</a:t>
            </a:r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pPr algn="l"/>
            <a:endParaRPr lang="en-GB" sz="2000" dirty="0"/>
          </a:p>
          <a:p>
            <a:r>
              <a:rPr lang="en-GB" sz="2000" dirty="0"/>
              <a:t>(ilr.strydom@ilabs.nrf.ac.za)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E2240A3-9181-4F3A-9FCA-29E738442D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1</a:t>
            </a:fld>
            <a:endParaRPr lang="en-GB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6A09C15-E545-4621-BE4F-E00882A384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38633" y="5077022"/>
            <a:ext cx="1937203" cy="80921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103332-981C-4AA9-9370-46D6C49FC2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0779" y="5050875"/>
            <a:ext cx="2605532" cy="1305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31529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38867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10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CD5E8D-7AA9-4456-9372-DDFEA51FAC51}"/>
              </a:ext>
            </a:extLst>
          </p:cNvPr>
          <p:cNvSpPr txBox="1">
            <a:spLocks/>
          </p:cNvSpPr>
          <p:nvPr/>
        </p:nvSpPr>
        <p:spPr>
          <a:xfrm>
            <a:off x="236629" y="1628799"/>
            <a:ext cx="3664252" cy="432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ZA" sz="120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Vault Modifications – Verification of Design for Radiation Shielding</a:t>
            </a:r>
            <a:r>
              <a:rPr lang="en-ZA" sz="1200" b="1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*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Worst case fluence to dose conversion factors used (FLUKA option EWT74) based on data sets from ICRP74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Acceptable Radiation Levels: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ZA" sz="1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Unrestricted blue areas (ground level outside vaults): &lt; 2.5 </a:t>
            </a:r>
            <a:r>
              <a:rPr lang="en-ZA" sz="100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μSv</a:t>
            </a:r>
            <a:r>
              <a:rPr lang="en-ZA" sz="1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/h</a:t>
            </a:r>
          </a:p>
          <a:p>
            <a:pPr marL="800100" lvl="1" indent="-342900">
              <a:buFont typeface="Arial" pitchFamily="34" charset="0"/>
              <a:buChar char="•"/>
              <a:defRPr/>
            </a:pPr>
            <a:r>
              <a:rPr lang="en-ZA" sz="1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Restricted blue areas (on roof): &lt; 15 </a:t>
            </a:r>
            <a:r>
              <a:rPr lang="en-ZA" sz="100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μSv</a:t>
            </a:r>
            <a:r>
              <a:rPr lang="en-ZA" sz="1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/h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10D12D9-08A8-495D-B0CD-30EF3AF7F8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82720" y="1484783"/>
            <a:ext cx="7806556" cy="4211342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498B06-94AD-434B-AD9B-26060D2389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39400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323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11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Remaining work:</a:t>
            </a:r>
          </a:p>
        </p:txBody>
      </p:sp>
      <p:graphicFrame>
        <p:nvGraphicFramePr>
          <p:cNvPr id="13" name="Table 12">
            <a:extLst>
              <a:ext uri="{FF2B5EF4-FFF2-40B4-BE49-F238E27FC236}">
                <a16:creationId xmlns:a16="http://schemas.microsoft.com/office/drawing/2014/main" id="{2FD82B81-D096-4D70-82DD-B57C0180B38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2460954"/>
              </p:ext>
            </p:extLst>
          </p:nvPr>
        </p:nvGraphicFramePr>
        <p:xfrm>
          <a:off x="251520" y="1759288"/>
          <a:ext cx="8282881" cy="2938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748227">
                  <a:extLst>
                    <a:ext uri="{9D8B030D-6E8A-4147-A177-3AD203B41FA5}">
                      <a16:colId xmlns:a16="http://schemas.microsoft.com/office/drawing/2014/main" val="644967320"/>
                    </a:ext>
                  </a:extLst>
                </a:gridCol>
                <a:gridCol w="2534654">
                  <a:extLst>
                    <a:ext uri="{9D8B030D-6E8A-4147-A177-3AD203B41FA5}">
                      <a16:colId xmlns:a16="http://schemas.microsoft.com/office/drawing/2014/main" val="2829447891"/>
                    </a:ext>
                  </a:extLst>
                </a:gridCol>
              </a:tblGrid>
              <a:tr h="469320"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Activity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Estimated completion date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114832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C70 cyclotron: Final assembly of mechanical/electrical systems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423043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ZA" sz="1200" dirty="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Commission central services (HVAC, cooling systems, electrical power)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Completed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09219799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C70 cyclotron: RF start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Dec 2022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909518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C70 cyclotron: First beam extraction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11074895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Complete radioactive waste handing facility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89226780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Commission 2x target stations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0451497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C70 cyclotron: Beam transport line commissioning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Feb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45801363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C70 cyclotron: Site acceptance testing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6536041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Complete regulatory licensing process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Apr 2023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11135417"/>
                  </a:ext>
                </a:extLst>
              </a:tr>
            </a:tbl>
          </a:graphicData>
        </a:graphic>
      </p:graphicFrame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9B1BA21-B946-425F-998B-CB2A958750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27475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ubtitle 4">
            <a:extLst>
              <a:ext uri="{FF2B5EF4-FFF2-40B4-BE49-F238E27FC236}">
                <a16:creationId xmlns:a16="http://schemas.microsoft.com/office/drawing/2014/main" id="{E8A25055-AD2C-4937-A7CE-030688D11B64}"/>
              </a:ext>
            </a:extLst>
          </p:cNvPr>
          <p:cNvSpPr txBox="1">
            <a:spLocks/>
          </p:cNvSpPr>
          <p:nvPr/>
        </p:nvSpPr>
        <p:spPr>
          <a:xfrm>
            <a:off x="224589" y="3914274"/>
            <a:ext cx="6922169" cy="271050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Acknowledgements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iThemba LABS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National Research Foundation</a:t>
            </a:r>
          </a:p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>
                <a:solidFill>
                  <a:prstClr val="black"/>
                </a:solidFill>
                <a:latin typeface="Calibri" panose="020F0502020204030204"/>
              </a:rPr>
              <a:t>IBA Radiopharma Solutions</a:t>
            </a:r>
            <a:endParaRPr kumimoji="0" lang="en-GB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itle 3">
            <a:extLst>
              <a:ext uri="{FF2B5EF4-FFF2-40B4-BE49-F238E27FC236}">
                <a16:creationId xmlns:a16="http://schemas.microsoft.com/office/drawing/2014/main" id="{1F4ADF38-5389-4DE4-AEC7-81D1573F122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4589" y="1597916"/>
            <a:ext cx="6922169" cy="1077105"/>
          </a:xfrm>
        </p:spPr>
        <p:txBody>
          <a:bodyPr>
            <a:normAutofit/>
          </a:bodyPr>
          <a:lstStyle/>
          <a:p>
            <a:r>
              <a:rPr lang="en-US" sz="4000" dirty="0"/>
              <a:t>Thank you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D551CCA-73A8-45BA-8DD0-C7C005EE4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12</a:t>
            </a:fld>
            <a:endParaRPr lang="en-GB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4B14CB-E304-42F0-A4F0-08D8FFE9D31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72875" y="4944619"/>
            <a:ext cx="1505293" cy="62879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F82374-F4F2-4AD3-A672-9379FAF20D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72875" y="5659455"/>
            <a:ext cx="1505293" cy="696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669648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2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Background</a:t>
            </a:r>
          </a:p>
        </p:txBody>
      </p:sp>
      <p:sp>
        <p:nvSpPr>
          <p:cNvPr id="13" name="Text Placeholder 3">
            <a:extLst>
              <a:ext uri="{FF2B5EF4-FFF2-40B4-BE49-F238E27FC236}">
                <a16:creationId xmlns:a16="http://schemas.microsoft.com/office/drawing/2014/main" id="{E877588E-E1AD-49F2-AF6E-9C834D916DDA}"/>
              </a:ext>
            </a:extLst>
          </p:cNvPr>
          <p:cNvSpPr txBox="1">
            <a:spLocks/>
          </p:cNvSpPr>
          <p:nvPr/>
        </p:nvSpPr>
        <p:spPr>
          <a:xfrm>
            <a:off x="236629" y="1628799"/>
            <a:ext cx="4293895" cy="4660361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iThemba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LABS is a national facility of the National Research Foundation in South Africa: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ZA" sz="1200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ZA" sz="1200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lang="en-ZA" sz="1200" b="1" dirty="0">
              <a:solidFill>
                <a:sysClr val="windowText" lastClr="000000">
                  <a:lumMod val="65000"/>
                  <a:lumOff val="35000"/>
                </a:sysClr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Our existing facilities: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200 MeV separated-sector cyclotron (SSC)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Two solid-pole injector cyclotrons (different ion sources)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K600 spectrometer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Experimental beam lines (Aphrodite facility, neutron beam facility, radiation biophysics facility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Hotlabs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for chemical extraction and cGMP production of radioisotopes and radiopharmaceuticals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11 MeV cyclotron for F-18 production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3 MV </a:t>
            </a:r>
            <a:r>
              <a:rPr kumimoji="0" lang="en-ZA" sz="1200" b="0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Tandetron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accelerator for materials science research (Cape Town)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6 MV Tandem accelerator for materials research and AMS (Johannesburg)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39ABE2-1ADD-47FF-88BC-A41E7A51A833}"/>
              </a:ext>
            </a:extLst>
          </p:cNvPr>
          <p:cNvGrpSpPr/>
          <p:nvPr/>
        </p:nvGrpSpPr>
        <p:grpSpPr>
          <a:xfrm>
            <a:off x="5735293" y="2082842"/>
            <a:ext cx="6373937" cy="3484051"/>
            <a:chOff x="5120247" y="2949056"/>
            <a:chExt cx="6425373" cy="3294060"/>
          </a:xfrm>
        </p:grpSpPr>
        <p:pic>
          <p:nvPicPr>
            <p:cNvPr id="19" name="Picture 4" descr="Ssc_lo">
              <a:extLst>
                <a:ext uri="{FF2B5EF4-FFF2-40B4-BE49-F238E27FC236}">
                  <a16:creationId xmlns:a16="http://schemas.microsoft.com/office/drawing/2014/main" id="{89770284-4728-4680-B9FA-9DEB71BF54E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7595302" y="3064871"/>
              <a:ext cx="3950318" cy="274039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C86263B-C6F2-485D-9510-D60CCE58E09B}"/>
                </a:ext>
              </a:extLst>
            </p:cNvPr>
            <p:cNvSpPr txBox="1"/>
            <p:nvPr/>
          </p:nvSpPr>
          <p:spPr>
            <a:xfrm>
              <a:off x="7595302" y="5873784"/>
              <a:ext cx="3903010" cy="369332"/>
            </a:xfrm>
            <a:prstGeom prst="rect">
              <a:avLst/>
            </a:prstGeom>
            <a:solidFill>
              <a:schemeClr val="bg1">
                <a:lumMod val="95000"/>
                <a:alpha val="58000"/>
              </a:schemeClr>
            </a:solidFill>
            <a:effectLst>
              <a:glow rad="63500">
                <a:schemeClr val="bg1">
                  <a:lumMod val="95000"/>
                  <a:alpha val="40000"/>
                </a:schemeClr>
              </a:glow>
              <a:softEdge rad="0"/>
            </a:effectLst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K200 Separated Sector Cyclotron</a:t>
              </a:r>
            </a:p>
          </p:txBody>
        </p:sp>
        <p:pic>
          <p:nvPicPr>
            <p:cNvPr id="22" name="Picture 3" descr="P3280002">
              <a:extLst>
                <a:ext uri="{FF2B5EF4-FFF2-40B4-BE49-F238E27FC236}">
                  <a16:creationId xmlns:a16="http://schemas.microsoft.com/office/drawing/2014/main" id="{7B24AA0E-6F61-4077-887A-D53BC3DB806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>
            <a:xfrm>
              <a:off x="5394610" y="4467071"/>
              <a:ext cx="1996647" cy="143606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</p:pic>
        <p:pic>
          <p:nvPicPr>
            <p:cNvPr id="23" name="Picture 3" descr="P3280019">
              <a:extLst>
                <a:ext uri="{FF2B5EF4-FFF2-40B4-BE49-F238E27FC236}">
                  <a16:creationId xmlns:a16="http://schemas.microsoft.com/office/drawing/2014/main" id="{F8E07676-6C88-48E0-93DA-9EAD6B424637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>
            <a:xfrm>
              <a:off x="5394610" y="3007582"/>
              <a:ext cx="1990701" cy="140668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blurRad="50800" dist="38100" dir="2700000" algn="tl" rotWithShape="0">
                <a:prstClr val="black">
                  <a:alpha val="55000"/>
                </a:prstClr>
              </a:outerShdw>
            </a:effectLst>
          </p:spPr>
        </p:pic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15A2BC92-7F6C-45D3-9634-DCADD79EA9C8}"/>
                </a:ext>
              </a:extLst>
            </p:cNvPr>
            <p:cNvSpPr txBox="1"/>
            <p:nvPr/>
          </p:nvSpPr>
          <p:spPr>
            <a:xfrm>
              <a:off x="5321947" y="2949056"/>
              <a:ext cx="2346492" cy="584775"/>
            </a:xfrm>
            <a:prstGeom prst="rect">
              <a:avLst/>
            </a:prstGeom>
            <a:noFill/>
            <a:effectLst>
              <a:glow rad="63500">
                <a:schemeClr val="bg1">
                  <a:lumMod val="95000"/>
                  <a:alpha val="40000"/>
                </a:schemeClr>
              </a:glow>
              <a:softEdge rad="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K8 Injector Cyclotron 2</a:t>
              </a:r>
            </a:p>
          </p:txBody>
        </p:sp>
        <p:sp>
          <p:nvSpPr>
            <p:cNvPr id="25" name="Right Arrow 1">
              <a:extLst>
                <a:ext uri="{FF2B5EF4-FFF2-40B4-BE49-F238E27FC236}">
                  <a16:creationId xmlns:a16="http://schemas.microsoft.com/office/drawing/2014/main" id="{7EA89FE0-46F5-4E79-B7EF-19681314EE65}"/>
                </a:ext>
              </a:extLst>
            </p:cNvPr>
            <p:cNvSpPr/>
            <p:nvPr/>
          </p:nvSpPr>
          <p:spPr>
            <a:xfrm rot="711850">
              <a:off x="7362962" y="3796777"/>
              <a:ext cx="740463" cy="208417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7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6" name="Right Arrow 19">
              <a:extLst>
                <a:ext uri="{FF2B5EF4-FFF2-40B4-BE49-F238E27FC236}">
                  <a16:creationId xmlns:a16="http://schemas.microsoft.com/office/drawing/2014/main" id="{2B367602-C2E2-4DD0-9A6F-08722A04EFB3}"/>
                </a:ext>
              </a:extLst>
            </p:cNvPr>
            <p:cNvSpPr/>
            <p:nvPr/>
          </p:nvSpPr>
          <p:spPr>
            <a:xfrm rot="20708231">
              <a:off x="7258663" y="5197770"/>
              <a:ext cx="752311" cy="244759"/>
            </a:xfrm>
            <a:prstGeom prst="rightArrow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ZA" sz="76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D9C77376-C4BA-4F46-B7B4-0D4889D89DA5}"/>
                </a:ext>
              </a:extLst>
            </p:cNvPr>
            <p:cNvSpPr txBox="1"/>
            <p:nvPr/>
          </p:nvSpPr>
          <p:spPr>
            <a:xfrm>
              <a:off x="5120247" y="4460308"/>
              <a:ext cx="2551007" cy="338554"/>
            </a:xfrm>
            <a:prstGeom prst="rect">
              <a:avLst/>
            </a:prstGeom>
            <a:noFill/>
            <a:effectLst>
              <a:glow rad="63500">
                <a:schemeClr val="bg1">
                  <a:lumMod val="95000"/>
                  <a:alpha val="40000"/>
                </a:schemeClr>
              </a:glow>
              <a:softEdge rad="0"/>
            </a:effectLst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>
                <a:defRPr sz="1600" b="1"/>
              </a:lvl1pPr>
            </a:lstStyle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+mn-cs"/>
                </a:rPr>
                <a:t>K8 Injector Cyclotron 1</a:t>
              </a:r>
            </a:p>
          </p:txBody>
        </p:sp>
      </p:grp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1131B46-3663-4E41-9623-525E66A441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238861"/>
              </p:ext>
            </p:extLst>
          </p:nvPr>
        </p:nvGraphicFramePr>
        <p:xfrm>
          <a:off x="251520" y="2130583"/>
          <a:ext cx="5510283" cy="13716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3153393">
                  <a:extLst>
                    <a:ext uri="{9D8B030D-6E8A-4147-A177-3AD203B41FA5}">
                      <a16:colId xmlns:a16="http://schemas.microsoft.com/office/drawing/2014/main" val="644967320"/>
                    </a:ext>
                  </a:extLst>
                </a:gridCol>
                <a:gridCol w="1218080">
                  <a:extLst>
                    <a:ext uri="{9D8B030D-6E8A-4147-A177-3AD203B41FA5}">
                      <a16:colId xmlns:a16="http://schemas.microsoft.com/office/drawing/2014/main" val="2829447891"/>
                    </a:ext>
                  </a:extLst>
                </a:gridCol>
                <a:gridCol w="1138810">
                  <a:extLst>
                    <a:ext uri="{9D8B030D-6E8A-4147-A177-3AD203B41FA5}">
                      <a16:colId xmlns:a16="http://schemas.microsoft.com/office/drawing/2014/main" val="1924673112"/>
                    </a:ext>
                  </a:extLst>
                </a:gridCol>
              </a:tblGrid>
              <a:tr h="234660">
                <a:tc rowSpan="2"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Mandate</a:t>
                      </a:r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Beam Time Allocation</a:t>
                      </a: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65114832"/>
                  </a:ext>
                </a:extLst>
              </a:tr>
              <a:tr h="234660">
                <a:tc vMerge="1">
                  <a:txBody>
                    <a:bodyPr/>
                    <a:lstStyle/>
                    <a:p>
                      <a:pPr algn="ctr"/>
                      <a:endParaRPr lang="en-ZA" sz="12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Historically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Present Time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09317833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  <a:defRPr/>
                      </a:pPr>
                      <a:r>
                        <a:rPr lang="en-ZA" sz="1200" dirty="0"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Sub-atomic physics research</a:t>
                      </a:r>
                      <a:endParaRPr kumimoji="0" lang="en-ZA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sysClr val="windowText" lastClr="000000">
                            <a:lumMod val="65000"/>
                            <a:lumOff val="35000"/>
                          </a:sysClr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90820129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Radioisotope production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90%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89423043"/>
                  </a:ext>
                </a:extLst>
              </a:tr>
              <a:tr h="2346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ZA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ysClr val="windowText" lastClr="000000">
                              <a:lumMod val="65000"/>
                              <a:lumOff val="35000"/>
                            </a:sysClr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Particle therapy – neutron/proton protocols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33%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ZA" sz="120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Discontinued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00909518"/>
                  </a:ext>
                </a:extLst>
              </a:tr>
            </a:tbl>
          </a:graphicData>
        </a:graphic>
      </p:graphicFrame>
      <p:grpSp>
        <p:nvGrpSpPr>
          <p:cNvPr id="9" name="Group 8">
            <a:extLst>
              <a:ext uri="{FF2B5EF4-FFF2-40B4-BE49-F238E27FC236}">
                <a16:creationId xmlns:a16="http://schemas.microsoft.com/office/drawing/2014/main" id="{8E03FED1-64D0-43C8-98C8-35E7B07CA51E}"/>
              </a:ext>
            </a:extLst>
          </p:cNvPr>
          <p:cNvGrpSpPr/>
          <p:nvPr/>
        </p:nvGrpSpPr>
        <p:grpSpPr>
          <a:xfrm>
            <a:off x="4530524" y="3527144"/>
            <a:ext cx="1274525" cy="1102086"/>
            <a:chOff x="4530524" y="3527144"/>
            <a:chExt cx="1274525" cy="1102086"/>
          </a:xfrm>
        </p:grpSpPr>
        <p:sp>
          <p:nvSpPr>
            <p:cNvPr id="6" name="Arrow: Up 5">
              <a:extLst>
                <a:ext uri="{FF2B5EF4-FFF2-40B4-BE49-F238E27FC236}">
                  <a16:creationId xmlns:a16="http://schemas.microsoft.com/office/drawing/2014/main" id="{C261693E-7891-4FB0-8576-BBD975D77A2E}"/>
                </a:ext>
              </a:extLst>
            </p:cNvPr>
            <p:cNvSpPr/>
            <p:nvPr/>
          </p:nvSpPr>
          <p:spPr>
            <a:xfrm>
              <a:off x="5093368" y="3527144"/>
              <a:ext cx="192506" cy="403789"/>
            </a:xfrm>
            <a:prstGeom prst="up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ZA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38A3F0C-4794-4F99-A45D-7D06512855DB}"/>
                </a:ext>
              </a:extLst>
            </p:cNvPr>
            <p:cNvSpPr txBox="1"/>
            <p:nvPr/>
          </p:nvSpPr>
          <p:spPr>
            <a:xfrm>
              <a:off x="4530524" y="3921344"/>
              <a:ext cx="1274525" cy="707886"/>
            </a:xfrm>
            <a:prstGeom prst="rect">
              <a:avLst/>
            </a:prstGeom>
            <a:noFill/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ZA" sz="10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Ageing facility no longer compatible with modern treatment protocols</a:t>
              </a:r>
            </a:p>
          </p:txBody>
        </p:sp>
      </p:grp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28BB9D-4339-42D3-A973-40DF63CE68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2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5845661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3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Motivation for SAIF Project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EA51FAA5-9EDA-4772-B9C2-6B735C52C004}"/>
              </a:ext>
            </a:extLst>
          </p:cNvPr>
          <p:cNvSpPr txBox="1">
            <a:spLocks/>
          </p:cNvSpPr>
          <p:nvPr/>
        </p:nvSpPr>
        <p:spPr>
          <a:xfrm>
            <a:off x="236629" y="1628799"/>
            <a:ext cx="3958382" cy="432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Objective = Establish a dedicated facility for radioisotope production: </a:t>
            </a:r>
          </a:p>
          <a:p>
            <a:pPr marL="342900" indent="-342900">
              <a:buFont typeface="Arial" pitchFamily="34" charset="0"/>
              <a:buChar char="•"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New facility to be retrofitted in 3 existing un-utilised vaults on site which realises significant savings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Installation of a new 70MeV cyclotron and beam lines for isotope production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Migration of the radioisotope production programme from the existing SSC to the 70MeV cyclotron;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Increase the beam time availability at existing SSC complex for physics research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Implementation workstreams: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 MeV cyclotron procurement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beamlines procurement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target stations manufacturing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New buildings for utility services, waste disposal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Regulatory licensing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48379147-EEB0-4642-B8EB-E65B7F69FB92}"/>
              </a:ext>
            </a:extLst>
          </p:cNvPr>
          <p:cNvGrpSpPr/>
          <p:nvPr/>
        </p:nvGrpSpPr>
        <p:grpSpPr>
          <a:xfrm>
            <a:off x="4330749" y="908719"/>
            <a:ext cx="7760360" cy="4489177"/>
            <a:chOff x="4195010" y="1361713"/>
            <a:chExt cx="7760360" cy="4489177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32470782-E45E-481E-8A28-68A152070DF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4195010" y="1361713"/>
              <a:ext cx="6271173" cy="4489177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9601B615-9056-4D9F-93B6-120E370AAD95}"/>
                </a:ext>
              </a:extLst>
            </p:cNvPr>
            <p:cNvSpPr txBox="1"/>
            <p:nvPr/>
          </p:nvSpPr>
          <p:spPr>
            <a:xfrm>
              <a:off x="10930761" y="2034012"/>
              <a:ext cx="955069" cy="4001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dirty="0">
                  <a:latin typeface="Arial" panose="020B0604020202020204" pitchFamily="34" charset="0"/>
                  <a:cs typeface="Arial" panose="020B0604020202020204" pitchFamily="34" charset="0"/>
                </a:rPr>
                <a:t>70 MeV Cyclotron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6D8011A-68F1-4DDD-A487-C03225112CE7}"/>
                </a:ext>
              </a:extLst>
            </p:cNvPr>
            <p:cNvSpPr txBox="1"/>
            <p:nvPr/>
          </p:nvSpPr>
          <p:spPr>
            <a:xfrm>
              <a:off x="10930761" y="2603676"/>
              <a:ext cx="955069" cy="246221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dirty="0">
                  <a:latin typeface="Arial" panose="020B0604020202020204" pitchFamily="34" charset="0"/>
                  <a:cs typeface="Arial" panose="020B0604020202020204" pitchFamily="34" charset="0"/>
                </a:rPr>
                <a:t>Beam lines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38EC93CB-869D-4764-A01A-CAD04BDF0E9F}"/>
                </a:ext>
              </a:extLst>
            </p:cNvPr>
            <p:cNvSpPr txBox="1"/>
            <p:nvPr/>
          </p:nvSpPr>
          <p:spPr>
            <a:xfrm>
              <a:off x="10982717" y="3171210"/>
              <a:ext cx="955069" cy="4001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dirty="0">
                  <a:latin typeface="Arial" panose="020B0604020202020204" pitchFamily="34" charset="0"/>
                  <a:cs typeface="Arial" panose="020B0604020202020204" pitchFamily="34" charset="0"/>
                </a:rPr>
                <a:t>New labyrinths</a:t>
              </a:r>
            </a:p>
          </p:txBody>
        </p:sp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8F094831-118D-4D1B-809D-13C3CAA850DF}"/>
                </a:ext>
              </a:extLst>
            </p:cNvPr>
            <p:cNvSpPr txBox="1"/>
            <p:nvPr/>
          </p:nvSpPr>
          <p:spPr>
            <a:xfrm>
              <a:off x="11000301" y="3737183"/>
              <a:ext cx="955069" cy="246221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dirty="0">
                  <a:latin typeface="Arial" panose="020B0604020202020204" pitchFamily="34" charset="0"/>
                  <a:cs typeface="Arial" panose="020B0604020202020204" pitchFamily="34" charset="0"/>
                </a:rPr>
                <a:t>Trolley track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941826C5-1E09-47FB-97F3-639BF0945F37}"/>
                </a:ext>
              </a:extLst>
            </p:cNvPr>
            <p:cNvSpPr txBox="1"/>
            <p:nvPr/>
          </p:nvSpPr>
          <p:spPr>
            <a:xfrm>
              <a:off x="10982717" y="4326398"/>
              <a:ext cx="955069" cy="4001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dirty="0">
                  <a:latin typeface="Arial" panose="020B0604020202020204" pitchFamily="34" charset="0"/>
                  <a:cs typeface="Arial" panose="020B0604020202020204" pitchFamily="34" charset="0"/>
                </a:rPr>
                <a:t>New target stations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DF45995C-AAE5-40F6-80CF-1D28C0BDA7CA}"/>
                </a:ext>
              </a:extLst>
            </p:cNvPr>
            <p:cNvSpPr txBox="1"/>
            <p:nvPr/>
          </p:nvSpPr>
          <p:spPr>
            <a:xfrm>
              <a:off x="11000301" y="5033196"/>
              <a:ext cx="955069" cy="400110"/>
            </a:xfrm>
            <a:prstGeom prst="rect">
              <a:avLst/>
            </a:prstGeom>
            <a:noFill/>
            <a:ln>
              <a:solidFill>
                <a:schemeClr val="accent1">
                  <a:shade val="95000"/>
                  <a:satMod val="10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ZA" sz="1000" dirty="0">
                  <a:latin typeface="Arial" panose="020B0604020202020204" pitchFamily="34" charset="0"/>
                  <a:cs typeface="Arial" panose="020B0604020202020204" pitchFamily="34" charset="0"/>
                </a:rPr>
                <a:t>New cooling systems</a:t>
              </a: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D6311440-B3C9-4E3C-BF9D-353C83FCE0AB}"/>
                </a:ext>
              </a:extLst>
            </p:cNvPr>
            <p:cNvCxnSpPr>
              <a:cxnSpLocks/>
              <a:stCxn id="30" idx="1"/>
            </p:cNvCxnSpPr>
            <p:nvPr/>
          </p:nvCxnSpPr>
          <p:spPr>
            <a:xfrm flipH="1">
              <a:off x="7443537" y="2234067"/>
              <a:ext cx="3487224" cy="1303217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2B29E8AE-987A-4CF9-82B2-F0D3DC142856}"/>
                </a:ext>
              </a:extLst>
            </p:cNvPr>
            <p:cNvCxnSpPr>
              <a:cxnSpLocks/>
              <a:stCxn id="31" idx="1"/>
            </p:cNvCxnSpPr>
            <p:nvPr/>
          </p:nvCxnSpPr>
          <p:spPr>
            <a:xfrm flipH="1">
              <a:off x="8061159" y="2726787"/>
              <a:ext cx="2869602" cy="842581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Arrow Connector 37">
              <a:extLst>
                <a:ext uri="{FF2B5EF4-FFF2-40B4-BE49-F238E27FC236}">
                  <a16:creationId xmlns:a16="http://schemas.microsoft.com/office/drawing/2014/main" id="{A480B7B0-2905-4C6F-BA97-08B508148FE6}"/>
                </a:ext>
              </a:extLst>
            </p:cNvPr>
            <p:cNvCxnSpPr>
              <a:cxnSpLocks/>
              <a:stCxn id="32" idx="1"/>
            </p:cNvCxnSpPr>
            <p:nvPr/>
          </p:nvCxnSpPr>
          <p:spPr>
            <a:xfrm flipH="1">
              <a:off x="9938085" y="3371265"/>
              <a:ext cx="1044632" cy="57735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Arrow Connector 38">
              <a:extLst>
                <a:ext uri="{FF2B5EF4-FFF2-40B4-BE49-F238E27FC236}">
                  <a16:creationId xmlns:a16="http://schemas.microsoft.com/office/drawing/2014/main" id="{31D6796F-E7F4-477E-B0B7-13F5A2AB70E9}"/>
                </a:ext>
              </a:extLst>
            </p:cNvPr>
            <p:cNvCxnSpPr>
              <a:cxnSpLocks/>
              <a:stCxn id="33" idx="1"/>
            </p:cNvCxnSpPr>
            <p:nvPr/>
          </p:nvCxnSpPr>
          <p:spPr>
            <a:xfrm flipH="1" flipV="1">
              <a:off x="8907371" y="3569368"/>
              <a:ext cx="2092930" cy="290926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3A90D82D-39B5-4F24-A4D7-40B8696C9F90}"/>
                </a:ext>
              </a:extLst>
            </p:cNvPr>
            <p:cNvCxnSpPr>
              <a:cxnSpLocks/>
              <a:stCxn id="34" idx="1"/>
            </p:cNvCxnSpPr>
            <p:nvPr/>
          </p:nvCxnSpPr>
          <p:spPr>
            <a:xfrm flipH="1" flipV="1">
              <a:off x="8983579" y="3974809"/>
              <a:ext cx="1999138" cy="551644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Arrow Connector 40">
              <a:extLst>
                <a:ext uri="{FF2B5EF4-FFF2-40B4-BE49-F238E27FC236}">
                  <a16:creationId xmlns:a16="http://schemas.microsoft.com/office/drawing/2014/main" id="{09623952-C664-479F-8CD8-9B7AA0A4F2C8}"/>
                </a:ext>
              </a:extLst>
            </p:cNvPr>
            <p:cNvCxnSpPr>
              <a:cxnSpLocks/>
              <a:stCxn id="35" idx="1"/>
            </p:cNvCxnSpPr>
            <p:nvPr/>
          </p:nvCxnSpPr>
          <p:spPr>
            <a:xfrm flipH="1" flipV="1">
              <a:off x="9304421" y="4762731"/>
              <a:ext cx="1695880" cy="470520"/>
            </a:xfrm>
            <a:prstGeom prst="straightConnector1">
              <a:avLst/>
            </a:prstGeom>
            <a:ln w="31750"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6" name="Picture 25">
            <a:extLst>
              <a:ext uri="{FF2B5EF4-FFF2-40B4-BE49-F238E27FC236}">
                <a16:creationId xmlns:a16="http://schemas.microsoft.com/office/drawing/2014/main" id="{B83BFB87-356C-4C47-8315-A0318F45AA8D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3" t="2318" r="3130" b="-2318"/>
          <a:stretch/>
        </p:blipFill>
        <p:spPr>
          <a:xfrm>
            <a:off x="4100210" y="1254118"/>
            <a:ext cx="7990899" cy="4183555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CB72A3B9-8C3F-4EC1-A4D6-8B226EE1C57A}"/>
              </a:ext>
            </a:extLst>
          </p:cNvPr>
          <p:cNvGrpSpPr/>
          <p:nvPr/>
        </p:nvGrpSpPr>
        <p:grpSpPr>
          <a:xfrm>
            <a:off x="4195011" y="923372"/>
            <a:ext cx="7896098" cy="4845045"/>
            <a:chOff x="594892" y="1086458"/>
            <a:chExt cx="7357309" cy="4318701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FDA67910-A58C-4DEE-808A-B6D12EBD27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1793246"/>
              <a:ext cx="7107992" cy="3611913"/>
            </a:xfrm>
            <a:prstGeom prst="rect">
              <a:avLst/>
            </a:prstGeom>
          </p:spPr>
        </p:pic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12C0C374-7748-4129-9ACF-5B28909456FD}"/>
                </a:ext>
              </a:extLst>
            </p:cNvPr>
            <p:cNvSpPr txBox="1"/>
            <p:nvPr/>
          </p:nvSpPr>
          <p:spPr>
            <a:xfrm>
              <a:off x="6368025" y="2199875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K600 Spectrometer</a:t>
              </a:r>
            </a:p>
          </p:txBody>
        </p: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4263A228-3230-4CFE-A5D0-749C80241C97}"/>
                </a:ext>
              </a:extLst>
            </p:cNvPr>
            <p:cNvCxnSpPr/>
            <p:nvPr/>
          </p:nvCxnSpPr>
          <p:spPr>
            <a:xfrm flipH="1">
              <a:off x="5929761" y="2453222"/>
              <a:ext cx="777979" cy="0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B753D3A-6A35-4178-B896-7EB8850C2ED0}"/>
                </a:ext>
              </a:extLst>
            </p:cNvPr>
            <p:cNvSpPr txBox="1"/>
            <p:nvPr/>
          </p:nvSpPr>
          <p:spPr>
            <a:xfrm>
              <a:off x="2060892" y="1201108"/>
              <a:ext cx="180020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Separated Sector Cyclotron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0DCE6C52-2CDD-49B8-904D-2E33ECADC7BD}"/>
                </a:ext>
              </a:extLst>
            </p:cNvPr>
            <p:cNvSpPr txBox="1"/>
            <p:nvPr/>
          </p:nvSpPr>
          <p:spPr>
            <a:xfrm>
              <a:off x="755576" y="1193746"/>
              <a:ext cx="1368152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Injector Cyclotrons</a:t>
              </a:r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A7E342BF-25A7-4307-8C94-CE07AEB0345A}"/>
                </a:ext>
              </a:extLst>
            </p:cNvPr>
            <p:cNvSpPr txBox="1"/>
            <p:nvPr/>
          </p:nvSpPr>
          <p:spPr>
            <a:xfrm>
              <a:off x="1482583" y="2998287"/>
              <a:ext cx="736748" cy="40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7030A0"/>
                  </a:solidFill>
                </a:rPr>
                <a:t>SPC1</a:t>
              </a:r>
            </a:p>
          </p:txBody>
        </p:sp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9DC378C2-79BF-4D88-8032-18D4A7CCE10C}"/>
                </a:ext>
              </a:extLst>
            </p:cNvPr>
            <p:cNvCxnSpPr/>
            <p:nvPr/>
          </p:nvCxnSpPr>
          <p:spPr>
            <a:xfrm flipV="1">
              <a:off x="1835696" y="2729351"/>
              <a:ext cx="101085" cy="26893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76CCB95F-F1C9-4628-B430-36216399255A}"/>
                </a:ext>
              </a:extLst>
            </p:cNvPr>
            <p:cNvSpPr txBox="1"/>
            <p:nvPr/>
          </p:nvSpPr>
          <p:spPr>
            <a:xfrm>
              <a:off x="594892" y="2998287"/>
              <a:ext cx="736748" cy="4097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1600" dirty="0">
                  <a:solidFill>
                    <a:srgbClr val="7030A0"/>
                  </a:solidFill>
                </a:rPr>
                <a:t>SPC2</a:t>
              </a:r>
            </a:p>
          </p:txBody>
        </p:sp>
        <p:cxnSp>
          <p:nvCxnSpPr>
            <p:cNvPr id="51" name="Straight Arrow Connector 50">
              <a:extLst>
                <a:ext uri="{FF2B5EF4-FFF2-40B4-BE49-F238E27FC236}">
                  <a16:creationId xmlns:a16="http://schemas.microsoft.com/office/drawing/2014/main" id="{BFE65706-4F42-4BAC-BCAD-6F893E1E2DBB}"/>
                </a:ext>
              </a:extLst>
            </p:cNvPr>
            <p:cNvCxnSpPr>
              <a:cxnSpLocks/>
              <a:stCxn id="50" idx="0"/>
            </p:cNvCxnSpPr>
            <p:nvPr/>
          </p:nvCxnSpPr>
          <p:spPr>
            <a:xfrm flipV="1">
              <a:off x="963266" y="2729352"/>
              <a:ext cx="224358" cy="268935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Arrow Connector 51">
              <a:extLst>
                <a:ext uri="{FF2B5EF4-FFF2-40B4-BE49-F238E27FC236}">
                  <a16:creationId xmlns:a16="http://schemas.microsoft.com/office/drawing/2014/main" id="{89CFCCBE-546D-4D49-90A0-BCAFA0A3AA89}"/>
                </a:ext>
              </a:extLst>
            </p:cNvPr>
            <p:cNvCxnSpPr>
              <a:stCxn id="46" idx="2"/>
            </p:cNvCxnSpPr>
            <p:nvPr/>
          </p:nvCxnSpPr>
          <p:spPr>
            <a:xfrm>
              <a:off x="2960992" y="1785883"/>
              <a:ext cx="242856" cy="367404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E1DC9D11-2469-478F-8E58-AFD7FD8431B1}"/>
                </a:ext>
              </a:extLst>
            </p:cNvPr>
            <p:cNvSpPr txBox="1"/>
            <p:nvPr/>
          </p:nvSpPr>
          <p:spPr>
            <a:xfrm>
              <a:off x="3558348" y="1102759"/>
              <a:ext cx="158417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Radiation Biophysics</a:t>
              </a: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4823C544-DE8C-49F0-AE3D-AF238A0040C6}"/>
                </a:ext>
              </a:extLst>
            </p:cNvPr>
            <p:cNvCxnSpPr>
              <a:stCxn id="53" idx="2"/>
            </p:cNvCxnSpPr>
            <p:nvPr/>
          </p:nvCxnSpPr>
          <p:spPr>
            <a:xfrm flipH="1">
              <a:off x="4077117" y="1687534"/>
              <a:ext cx="273319" cy="779506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972559D6-9FE8-416A-B517-A6BBA81C2741}"/>
                </a:ext>
              </a:extLst>
            </p:cNvPr>
            <p:cNvSpPr txBox="1"/>
            <p:nvPr/>
          </p:nvSpPr>
          <p:spPr>
            <a:xfrm>
              <a:off x="4792259" y="1086458"/>
              <a:ext cx="9947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Neutron Vault</a:t>
              </a:r>
            </a:p>
          </p:txBody>
        </p: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AA47BBF9-A7C5-43A5-AF50-4725E7A279E4}"/>
                </a:ext>
              </a:extLst>
            </p:cNvPr>
            <p:cNvCxnSpPr/>
            <p:nvPr/>
          </p:nvCxnSpPr>
          <p:spPr>
            <a:xfrm flipH="1">
              <a:off x="4644008" y="1637510"/>
              <a:ext cx="360040" cy="659793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TextBox 56">
              <a:extLst>
                <a:ext uri="{FF2B5EF4-FFF2-40B4-BE49-F238E27FC236}">
                  <a16:creationId xmlns:a16="http://schemas.microsoft.com/office/drawing/2014/main" id="{85BEAC21-0DAF-4563-99A6-41EC32E00187}"/>
                </a:ext>
              </a:extLst>
            </p:cNvPr>
            <p:cNvSpPr txBox="1"/>
            <p:nvPr/>
          </p:nvSpPr>
          <p:spPr>
            <a:xfrm>
              <a:off x="5704213" y="1125342"/>
              <a:ext cx="1229073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AFRODITE  Vault</a:t>
              </a:r>
            </a:p>
          </p:txBody>
        </p: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4B64CD77-0294-42DF-B70E-7B9D37B7A2A8}"/>
                </a:ext>
              </a:extLst>
            </p:cNvPr>
            <p:cNvCxnSpPr/>
            <p:nvPr/>
          </p:nvCxnSpPr>
          <p:spPr>
            <a:xfrm flipH="1">
              <a:off x="5004048" y="1510462"/>
              <a:ext cx="1069643" cy="820747"/>
            </a:xfrm>
            <a:prstGeom prst="straightConnector1">
              <a:avLst/>
            </a:prstGeom>
            <a:ln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9" name="TextBox 58">
              <a:extLst>
                <a:ext uri="{FF2B5EF4-FFF2-40B4-BE49-F238E27FC236}">
                  <a16:creationId xmlns:a16="http://schemas.microsoft.com/office/drawing/2014/main" id="{B0BF82E5-81DF-4E52-B08D-3C66665A23FB}"/>
                </a:ext>
              </a:extLst>
            </p:cNvPr>
            <p:cNvSpPr txBox="1"/>
            <p:nvPr/>
          </p:nvSpPr>
          <p:spPr>
            <a:xfrm>
              <a:off x="6734328" y="3232190"/>
              <a:ext cx="9608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LERIB</a:t>
              </a:r>
            </a:p>
          </p:txBody>
        </p:sp>
        <p:sp>
          <p:nvSpPr>
            <p:cNvPr id="60" name="TextBox 59">
              <a:extLst>
                <a:ext uri="{FF2B5EF4-FFF2-40B4-BE49-F238E27FC236}">
                  <a16:creationId xmlns:a16="http://schemas.microsoft.com/office/drawing/2014/main" id="{C7BDDEC5-395E-4062-A618-A6206B1DD5E9}"/>
                </a:ext>
              </a:extLst>
            </p:cNvPr>
            <p:cNvSpPr txBox="1"/>
            <p:nvPr/>
          </p:nvSpPr>
          <p:spPr>
            <a:xfrm>
              <a:off x="4746781" y="4221088"/>
              <a:ext cx="15841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1600" dirty="0">
                  <a:solidFill>
                    <a:srgbClr val="7030A0"/>
                  </a:solidFill>
                </a:rPr>
                <a:t>SAIF Phase 1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A31312F-2FB7-49EB-BAEA-23DAD7B361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3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544466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99C21E43-BC4F-4785-B645-4539D5F8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99596" y="3380436"/>
            <a:ext cx="2924312" cy="305310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4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70 MeV cyclotron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A5875E43-07EB-4A87-B931-5B2CF863820F}"/>
              </a:ext>
            </a:extLst>
          </p:cNvPr>
          <p:cNvSpPr txBox="1">
            <a:spLocks/>
          </p:cNvSpPr>
          <p:nvPr/>
        </p:nvSpPr>
        <p:spPr>
          <a:xfrm>
            <a:off x="236629" y="1628799"/>
            <a:ext cx="6412824" cy="432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Cyclone 70P supplied by IBA </a:t>
            </a:r>
            <a:r>
              <a:rPr kumimoji="0" lang="en-ZA" sz="1200" b="1" i="0" u="none" strike="noStrike" kern="1200" cap="none" spc="0" normalizeH="0" baseline="0" noProof="0" dirty="0" err="1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Radiopharma</a:t>
            </a: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Solutions 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Variable energy proton beams (30 – 70 MeV)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en-ZA" sz="120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Multicusp</a:t>
            </a: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ion source with 10 mA of injected H- current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High-intensity proton beams up to 375 </a:t>
            </a:r>
            <a:r>
              <a:rPr kumimoji="0" lang="el-GR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μ</a:t>
            </a: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 per extraction port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Dual extraction ports for simultaneous beam delivery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4-sector magnet of 1.6 Tesla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Directly coupled 100 kW RF system with 2 </a:t>
            </a:r>
            <a:r>
              <a:rPr lang="en-ZA" sz="1200" dirty="0" err="1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dees</a:t>
            </a: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(4</a:t>
            </a:r>
            <a:r>
              <a:rPr lang="en-ZA" sz="1200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th</a:t>
            </a: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 harmonic mode)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4 beam transport lines with beam diagnostics, Faraday cups and neutron shutters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Status of C70 manufacturing &amp; installation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Factory acceptance tests completed in Belgium in July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Delivered to port of Cape Town in December 2021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Installed into the vault in April 2022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E3D3815-6F48-4B6E-B40E-F50468E92F1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07" y="4615918"/>
            <a:ext cx="4490011" cy="1403128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26910FA-CA85-45BF-B5F2-C659EF3108F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3307" y="1107983"/>
            <a:ext cx="3867452" cy="515660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316457E-8480-4E5E-AC05-8139BF20A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63278" y="1222938"/>
            <a:ext cx="2628192" cy="1648698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C720B39-4E80-49D2-AB8B-523F4A0AD0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174431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5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Installation of C70 cyclotron and beam transport lines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19F781-D5F0-48F7-874C-D5566F7A62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14" y="1412776"/>
            <a:ext cx="8907371" cy="501039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14412C43-9B9C-404A-B32B-00703F3F359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14" y="1424918"/>
            <a:ext cx="8907371" cy="501039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85378FA-C0AA-44DE-BCED-33A557F4540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2314" y="1412776"/>
            <a:ext cx="8907371" cy="5010396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EB2E5614-E5C5-4C96-881A-8A3E1B147D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5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6884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6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dirty="0"/>
              <a:t>Installation of C70 cyclotron and beam transport lines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1DC1A6B-ED71-4074-847A-6895A609EC8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14" y="1393157"/>
            <a:ext cx="8879650" cy="499480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D83442B-FDA0-4A93-96BF-9A681280E87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14" y="1412777"/>
            <a:ext cx="8871972" cy="499048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8D039B9-A4B5-4F04-A03B-C56296C0BF8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015" y="1412776"/>
            <a:ext cx="8879650" cy="49948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51BD3D8-AC35-4E47-9195-A97CFC30B0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6</a:t>
            </a:fld>
            <a:endParaRPr lang="en-GB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58591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7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lvl="0">
              <a:defRPr/>
            </a:pPr>
            <a:r>
              <a:rPr lang="en-GB" dirty="0"/>
              <a:t>Installation of C70 cyclotron and beam transport lines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F8850492-7D7C-461D-8664-A15F99E9D266}"/>
              </a:ext>
            </a:extLst>
          </p:cNvPr>
          <p:cNvSpPr txBox="1">
            <a:spLocks/>
          </p:cNvSpPr>
          <p:nvPr/>
        </p:nvSpPr>
        <p:spPr>
          <a:xfrm>
            <a:off x="236629" y="1340768"/>
            <a:ext cx="7647739" cy="37444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Mechanical assembly of C70 99% completed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Wiring and cabling of cyclotron and beam line equipment completed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IBA field engineers on site for PLCs and system testing</a:t>
            </a:r>
          </a:p>
          <a:p>
            <a:pPr marL="457200" marR="0" lvl="1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D36FD70-5F30-454C-A0C0-9A63DEF3A27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709"/>
          <a:stretch/>
        </p:blipFill>
        <p:spPr>
          <a:xfrm>
            <a:off x="289699" y="2120944"/>
            <a:ext cx="7647739" cy="417925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584C552-D26F-40AD-9F24-0C1A4549FAB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66496" y="1596190"/>
            <a:ext cx="4154263" cy="191615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4AB0C9-3741-4186-AE86-965D799F5F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84368" y="4389324"/>
            <a:ext cx="4136391" cy="1907910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1193AE8-538C-45B0-A6E2-DAB93E10FD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9058602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8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 err="1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</a:t>
            </a: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Systems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9511725D-F266-41BD-A608-F41AB320E703}"/>
              </a:ext>
            </a:extLst>
          </p:cNvPr>
          <p:cNvSpPr txBox="1">
            <a:spLocks/>
          </p:cNvSpPr>
          <p:nvPr/>
        </p:nvSpPr>
        <p:spPr>
          <a:xfrm>
            <a:off x="236629" y="1628799"/>
            <a:ext cx="5690930" cy="432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In-house </a:t>
            </a:r>
            <a:r>
              <a:rPr lang="en-ZA" sz="120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design of target station</a:t>
            </a:r>
            <a:endParaRPr kumimoji="0" lang="en-ZA" sz="1200" b="1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Provide local radiation shielding (steel, lead, borated wax)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Accommodate solid targets of Sr and Ga in tandem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Water-cooled target capsules (up to 26 kW heat removal)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Helium-cooled vacuum window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Robotic transfer of target from target stations to chemical processing facility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en-ZA" sz="120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In-house design of sweeper / steerer magnets</a:t>
            </a:r>
            <a:r>
              <a:rPr lang="en-ZA" sz="1200" b="1" baseline="300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*</a:t>
            </a:r>
            <a:r>
              <a:rPr lang="en-ZA" sz="1200" b="1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:</a:t>
            </a:r>
          </a:p>
          <a:p>
            <a:pPr marL="342900" lvl="0" indent="-342900">
              <a:buFont typeface="Arial" pitchFamily="34" charset="0"/>
              <a:buChar char="•"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H-type dipole magnets with 90° phase difference to sweep the beam in a circular pattern to provide heat dissipation to the vacuum window and target capsule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538E5287-D260-4EB8-806B-F25CBA70B2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1843" y="4362147"/>
            <a:ext cx="4480313" cy="206654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B74E246-2B93-4DEF-B727-A9832B848E7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6837" y="4304608"/>
            <a:ext cx="1981197" cy="200133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EC305134-A54E-401A-BA4A-2A576D49EC1F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7670" r="8076"/>
          <a:stretch/>
        </p:blipFill>
        <p:spPr>
          <a:xfrm>
            <a:off x="6264442" y="1083408"/>
            <a:ext cx="5690929" cy="3115507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5D76D19-A774-41E7-805B-16BC27D98C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8</a:t>
            </a:fld>
            <a:endParaRPr lang="en-GB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5BE0D7-EA47-442E-95DF-376961BC3EB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9949" r="15216"/>
          <a:stretch/>
        </p:blipFill>
        <p:spPr>
          <a:xfrm>
            <a:off x="7470465" y="4362147"/>
            <a:ext cx="3278881" cy="233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1660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55939026-7CDE-4DB2-92FE-A0DB96DFCB39}"/>
              </a:ext>
            </a:extLst>
          </p:cNvPr>
          <p:cNvSpPr txBox="1"/>
          <p:nvPr/>
        </p:nvSpPr>
        <p:spPr>
          <a:xfrm>
            <a:off x="4082720" y="6428691"/>
            <a:ext cx="375385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Speaker name: Izak Strydom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DA41066-0071-46D7-9FA4-DEA4CC008D23}"/>
              </a:ext>
            </a:extLst>
          </p:cNvPr>
          <p:cNvSpPr txBox="1"/>
          <p:nvPr/>
        </p:nvSpPr>
        <p:spPr>
          <a:xfrm>
            <a:off x="2109532" y="6428691"/>
            <a:ext cx="11871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Slide  </a:t>
            </a:r>
            <a:fld id="{05DD8AD7-41C6-4F4C-ACF5-13CE0B089FFA}" type="slidenum">
              <a:rPr lang="en-US" smtClean="0">
                <a:solidFill>
                  <a:schemeClr val="bg1"/>
                </a:solidFill>
              </a:rPr>
              <a:t>9</a:t>
            </a:fld>
            <a:r>
              <a:rPr lang="en-US" dirty="0">
                <a:solidFill>
                  <a:schemeClr val="bg1"/>
                </a:solidFill>
              </a:rPr>
              <a:t>/11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5F125C7-4CB4-498E-AE3F-8F5D03296875}"/>
              </a:ext>
            </a:extLst>
          </p:cNvPr>
          <p:cNvSpPr txBox="1"/>
          <p:nvPr/>
        </p:nvSpPr>
        <p:spPr>
          <a:xfrm>
            <a:off x="56144" y="6428691"/>
            <a:ext cx="183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IAEA-CN301-177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04F9FFF-772A-4CA2-ABA1-1A83A3E15E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83556" y="200526"/>
            <a:ext cx="1937203" cy="809211"/>
          </a:xfrm>
          <a:prstGeom prst="rect">
            <a:avLst/>
          </a:prstGeom>
        </p:spPr>
      </p:pic>
      <p:pic>
        <p:nvPicPr>
          <p:cNvPr id="8" name="Picture Placeholder 35">
            <a:extLst>
              <a:ext uri="{FF2B5EF4-FFF2-40B4-BE49-F238E27FC236}">
                <a16:creationId xmlns:a16="http://schemas.microsoft.com/office/drawing/2014/main" id="{6C42397D-AB13-48B2-BC7D-0F21B5FE54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7" b="927"/>
          <a:stretch>
            <a:fillRect/>
          </a:stretch>
        </p:blipFill>
        <p:spPr>
          <a:xfrm>
            <a:off x="7991470" y="260649"/>
            <a:ext cx="1831802" cy="822759"/>
          </a:xfrm>
          <a:prstGeom prst="rect">
            <a:avLst/>
          </a:prstGeom>
        </p:spPr>
      </p:pic>
      <p:sp>
        <p:nvSpPr>
          <p:cNvPr id="10" name="Title 6">
            <a:extLst>
              <a:ext uri="{FF2B5EF4-FFF2-40B4-BE49-F238E27FC236}">
                <a16:creationId xmlns:a16="http://schemas.microsoft.com/office/drawing/2014/main" id="{26E0C314-478F-40B5-B481-A52DD3642C7B}"/>
              </a:ext>
            </a:extLst>
          </p:cNvPr>
          <p:cNvSpPr txBox="1">
            <a:spLocks/>
          </p:cNvSpPr>
          <p:nvPr/>
        </p:nvSpPr>
        <p:spPr>
          <a:xfrm>
            <a:off x="251520" y="260649"/>
            <a:ext cx="6048672" cy="43204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2000" b="1" kern="1200">
                <a:solidFill>
                  <a:schemeClr val="accent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000" b="1" i="0" u="none" strike="noStrike" kern="1200" cap="none" spc="0" normalizeH="0" baseline="0" noProof="0" dirty="0">
                <a:ln>
                  <a:noFill/>
                </a:ln>
                <a:solidFill>
                  <a:srgbClr val="4F81BD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iThemba LABS: South African Isotope Facility</a:t>
            </a:r>
          </a:p>
        </p:txBody>
      </p:sp>
      <p:sp>
        <p:nvSpPr>
          <p:cNvPr id="11" name="Text Placeholder 2">
            <a:extLst>
              <a:ext uri="{FF2B5EF4-FFF2-40B4-BE49-F238E27FC236}">
                <a16:creationId xmlns:a16="http://schemas.microsoft.com/office/drawing/2014/main" id="{77188797-6F12-4D03-89A1-8AFFCC141B69}"/>
              </a:ext>
            </a:extLst>
          </p:cNvPr>
          <p:cNvSpPr txBox="1">
            <a:spLocks/>
          </p:cNvSpPr>
          <p:nvPr/>
        </p:nvSpPr>
        <p:spPr>
          <a:xfrm>
            <a:off x="236629" y="1052736"/>
            <a:ext cx="8670742" cy="36004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b="1" kern="1200">
                <a:solidFill>
                  <a:srgbClr val="FF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Infrastructure</a:t>
            </a:r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56CD5E8D-7AA9-4456-9372-DDFEA51FAC51}"/>
              </a:ext>
            </a:extLst>
          </p:cNvPr>
          <p:cNvSpPr txBox="1">
            <a:spLocks/>
          </p:cNvSpPr>
          <p:nvPr/>
        </p:nvSpPr>
        <p:spPr>
          <a:xfrm>
            <a:off x="236629" y="1628799"/>
            <a:ext cx="5353466" cy="4320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1400" kern="1200">
                <a:solidFill>
                  <a:schemeClr val="tx1">
                    <a:lumMod val="65000"/>
                    <a:lumOff val="35000"/>
                  </a:schemeClr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4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  <a:defRPr sz="2000"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ZA" sz="1200" b="1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Construction works entailing the following: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Structural modifications to cyclotron vault and 2x target vaults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Facilities to house power supplies, electronics and control rooms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Mechanical plant room for central water cooling plant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Electrical plant room for power distribution and RUPS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Radioactive waste storage facility (processing &amp; storage of solid &amp; liquid wastes)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HVAC for specified air changes and pressure cascades in controlled areas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Cyclotron and beam transport line cooling systems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en-ZA" sz="12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65000"/>
                    <a:lumOff val="35000"/>
                  </a:sys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Target cooling systems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n-ZA" sz="1200" dirty="0">
                <a:solidFill>
                  <a:sysClr val="windowText" lastClr="000000">
                    <a:lumMod val="65000"/>
                    <a:lumOff val="35000"/>
                  </a:sysClr>
                </a:solidFill>
              </a:rPr>
              <a:t>Supervisory control systems for vault clearance and safety interlocking</a:t>
            </a: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endParaRPr kumimoji="0" lang="en-ZA" sz="12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65000"/>
                  <a:lumOff val="35000"/>
                </a:sys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79DB976-26A1-45D6-9637-DF4C799699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00192" y="1412776"/>
            <a:ext cx="4143895" cy="27427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1999B6A-5BEF-4B6A-A0A4-88F8FD2FA61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52958" y="4289657"/>
            <a:ext cx="5225708" cy="24070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8B36059-FE22-4349-9C62-2907F9F60B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15433" y="4289658"/>
            <a:ext cx="3784090" cy="2407092"/>
          </a:xfrm>
          <a:prstGeom prst="rect">
            <a:avLst/>
          </a:prstGeom>
        </p:spPr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36DB2CE-621E-476C-BB7C-95E9B989BF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215628-E7A5-4DD3-9FC5-8C8731A1B873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4418202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9.5|23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3|23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9.4|7.6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279</TotalTime>
  <Words>959</Words>
  <Application>Microsoft Office PowerPoint</Application>
  <PresentationFormat>Widescreen</PresentationFormat>
  <Paragraphs>200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Arial</vt:lpstr>
      <vt:lpstr>Calibri Light</vt:lpstr>
      <vt:lpstr>Office Theme</vt:lpstr>
      <vt:lpstr>AN OVERVIEW OF THE SOUTH AFRICAN ISOTOPE FACILITY (SAIF) PROJECT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CHARISOPOULOS, Sotirios</dc:creator>
  <cp:lastModifiedBy>Le Roux Strydom</cp:lastModifiedBy>
  <cp:revision>61</cp:revision>
  <dcterms:created xsi:type="dcterms:W3CDTF">2022-03-17T15:20:17Z</dcterms:created>
  <dcterms:modified xsi:type="dcterms:W3CDTF">2022-12-06T12:10:03Z</dcterms:modified>
</cp:coreProperties>
</file>