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257" r:id="rId3"/>
    <p:sldId id="508" r:id="rId5"/>
    <p:sldId id="343" r:id="rId6"/>
    <p:sldId id="341" r:id="rId7"/>
    <p:sldId id="507" r:id="rId8"/>
    <p:sldId id="405" r:id="rId9"/>
    <p:sldId id="425" r:id="rId10"/>
    <p:sldId id="411" r:id="rId11"/>
    <p:sldId id="266" r:id="rId12"/>
    <p:sldId id="509" r:id="rId13"/>
    <p:sldId id="511" r:id="rId14"/>
    <p:sldId id="512" r:id="rId15"/>
    <p:sldId id="434" r:id="rId16"/>
    <p:sldId id="495" r:id="rId17"/>
    <p:sldId id="523" r:id="rId18"/>
    <p:sldId id="518" r:id="rId19"/>
    <p:sldId id="522" r:id="rId20"/>
    <p:sldId id="524" r:id="rId21"/>
    <p:sldId id="503" r:id="rId22"/>
  </p:sldIdLst>
  <p:sldSz cx="9144000" cy="5143500" type="screen16x9"/>
  <p:notesSz cx="6858000" cy="9144000"/>
  <p:embeddedFontLst>
    <p:embeddedFont>
      <p:font typeface="MS PGothic" panose="020B0600070205080204" pitchFamily="34" charset="-128"/>
      <p:regular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Neue Haas Grotesk Text Pro" panose="020B050402020202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3BDE8"/>
    <a:srgbClr val="E6E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5"/>
    <p:restoredTop sz="89423"/>
  </p:normalViewPr>
  <p:slideViewPr>
    <p:cSldViewPr snapToGrid="0" showGuides="1">
      <p:cViewPr varScale="1">
        <p:scale>
          <a:sx n="134" d="100"/>
          <a:sy n="134" d="100"/>
        </p:scale>
        <p:origin x="200" y="3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1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8" Type="http://schemas.openxmlformats.org/officeDocument/2006/relationships/font" Target="fonts/font12.fntdata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fld id="{5581446A-CB0F-3A4F-9FE4-DB6DC68BCD23}" type="slidenum">
              <a:rPr lang="de-CH" altLang="en-US"/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de-CH" altLang="en-US" noProof="0"/>
              <a:t>Mastertextformat bearbeiten</a:t>
            </a:r>
            <a:endParaRPr lang="de-CH" altLang="en-US" noProof="0"/>
          </a:p>
          <a:p>
            <a:pPr lvl="1"/>
            <a:r>
              <a:rPr lang="de-CH" altLang="en-US" noProof="0"/>
              <a:t>Zweite Ebene</a:t>
            </a:r>
            <a:endParaRPr lang="de-CH" altLang="en-US" noProof="0"/>
          </a:p>
          <a:p>
            <a:pPr lvl="2"/>
            <a:r>
              <a:rPr lang="de-CH" altLang="en-US" noProof="0"/>
              <a:t>Dritte Ebene</a:t>
            </a:r>
            <a:endParaRPr lang="de-CH" altLang="en-US" noProof="0"/>
          </a:p>
          <a:p>
            <a:pPr lvl="3"/>
            <a:r>
              <a:rPr lang="de-CH" altLang="en-US" noProof="0"/>
              <a:t>Vierte Ebene</a:t>
            </a:r>
            <a:endParaRPr lang="de-CH" altLang="en-US" noProof="0"/>
          </a:p>
          <a:p>
            <a:pPr lvl="4"/>
            <a:r>
              <a:rPr lang="de-CH" altLang="en-US" noProof="0"/>
              <a:t>Fünfte Ebene</a:t>
            </a:r>
            <a:endParaRPr lang="de-CH" altLang="en-US" noProof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fld id="{CE248CFE-8BF2-534A-885D-AB15C0510090}" type="slidenum">
              <a:rPr lang="de-CH" altLang="en-US"/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MS PGothic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ea typeface="MS PGothic" panose="020B0600070205080204" pitchFamily="34" charset="-128"/>
              </a:rPr>
              <a:t>Outline:</a:t>
            </a:r>
            <a:endParaRPr lang="en-US" altLang="en-US" b="1" dirty="0">
              <a:ea typeface="MS PGothic" panose="020B0600070205080204" pitchFamily="34" charset="-128"/>
            </a:endParaRPr>
          </a:p>
          <a:p>
            <a:endParaRPr lang="en-US" b="1" dirty="0">
              <a:ea typeface="MS PGothic" panose="020B0600070205080204" pitchFamily="34" charset="-128"/>
            </a:endParaRPr>
          </a:p>
          <a:p>
            <a:pPr eaLnBrk="1" hangingPunct="1">
              <a:spcBef>
                <a:spcPts val="3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en-US" sz="1500" dirty="0">
                <a:solidFill>
                  <a:srgbClr val="000000"/>
                </a:solidFill>
              </a:rPr>
              <a:t>Compact medical PET cyclotrons: </a:t>
            </a:r>
            <a:r>
              <a:rPr lang="en-GB" altLang="en-US" sz="1500" i="1" dirty="0">
                <a:solidFill>
                  <a:srgbClr val="000000"/>
                </a:solidFill>
              </a:rPr>
              <a:t>tools for medicine and science</a:t>
            </a:r>
            <a:endParaRPr lang="en-GB" altLang="en-US" sz="12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3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en-US" sz="1500" dirty="0">
                <a:solidFill>
                  <a:srgbClr val="000000"/>
                </a:solidFill>
              </a:rPr>
              <a:t>SWAN project  in Bern: </a:t>
            </a:r>
            <a:r>
              <a:rPr lang="en-GB" altLang="en-US" sz="1500" i="1" dirty="0">
                <a:solidFill>
                  <a:srgbClr val="000000"/>
                </a:solidFill>
              </a:rPr>
              <a:t>production and research under the same roof</a:t>
            </a:r>
            <a:endParaRPr lang="en-GB" altLang="en-US" sz="12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3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en-US" sz="1500" dirty="0">
                <a:solidFill>
                  <a:srgbClr val="000000"/>
                </a:solidFill>
              </a:rPr>
              <a:t>Positron Emission Tomography: </a:t>
            </a:r>
            <a:r>
              <a:rPr lang="en-GB" altLang="en-US" sz="1500" i="1" dirty="0">
                <a:solidFill>
                  <a:srgbClr val="000000"/>
                </a:solidFill>
              </a:rPr>
              <a:t>conventional and novel radioisotopes</a:t>
            </a:r>
            <a:endParaRPr lang="en-GB" altLang="en-US" sz="600" i="1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3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en-US" sz="1500" i="1" dirty="0">
                <a:solidFill>
                  <a:srgbClr val="000000"/>
                </a:solidFill>
              </a:rPr>
              <a:t>&gt; Liquid vs solid targets</a:t>
            </a:r>
            <a:endParaRPr lang="en-GB" altLang="en-US" sz="12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3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en-US" sz="1500" dirty="0">
                <a:solidFill>
                  <a:srgbClr val="000000"/>
                </a:solidFill>
              </a:rPr>
              <a:t>Production of new radioisotopes for theranostics</a:t>
            </a:r>
            <a:endParaRPr lang="en-GB" altLang="en-US" sz="6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3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en-US" sz="1500" i="1" dirty="0">
                <a:solidFill>
                  <a:srgbClr val="000000"/>
                </a:solidFill>
              </a:rPr>
              <a:t>&gt; Tools and methods from high-energy physics</a:t>
            </a:r>
            <a:endParaRPr lang="en-GB" altLang="en-US" sz="1500" i="1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3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en-US" sz="1500" i="1" dirty="0">
                <a:solidFill>
                  <a:srgbClr val="000000"/>
                </a:solidFill>
              </a:rPr>
              <a:t>&gt; Some achievements with the Bern cyclotron</a:t>
            </a:r>
            <a:endParaRPr lang="en-GB" altLang="en-US" sz="1500" i="1" dirty="0">
              <a:solidFill>
                <a:srgbClr val="000000"/>
              </a:solidFill>
            </a:endParaRPr>
          </a:p>
          <a:p>
            <a:pPr marL="342900" lvl="1" indent="0" eaLnBrk="1" hangingPunct="1">
              <a:spcBef>
                <a:spcPts val="300"/>
              </a:spcBef>
              <a:buClr>
                <a:schemeClr val="hlink"/>
              </a:buClr>
              <a:buSzPct val="85000"/>
            </a:pPr>
            <a:endParaRPr lang="en-GB" altLang="en-US" sz="15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endParaRPr lang="en-GB" altLang="en-US" sz="1500" dirty="0">
              <a:solidFill>
                <a:srgbClr val="000000"/>
              </a:solidFill>
            </a:endParaRPr>
          </a:p>
          <a:p>
            <a:endParaRPr lang="en-US" b="1" dirty="0">
              <a:ea typeface="MS PGothic" panose="020B0600070205080204" pitchFamily="34" charset="-128"/>
            </a:endParaRPr>
          </a:p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de-CH" dirty="0"/>
              <a:t>π2: </a:t>
            </a:r>
            <a:r>
              <a:rPr lang="de-CH" sz="1800" dirty="0">
                <a:effectLst/>
                <a:latin typeface="TeXGyreTermes" panose="00000500000000000000"/>
              </a:rPr>
              <a:t>2D non-</a:t>
            </a:r>
            <a:r>
              <a:rPr lang="de-CH" sz="1800" dirty="0" err="1">
                <a:effectLst/>
                <a:latin typeface="TeXGyreTermes" panose="00000500000000000000"/>
              </a:rPr>
              <a:t>destructive</a:t>
            </a:r>
            <a:r>
              <a:rPr lang="de-CH" sz="1800" dirty="0">
                <a:effectLst/>
                <a:latin typeface="TeXGyreTermes" panose="00000500000000000000"/>
              </a:rPr>
              <a:t> beam monitor </a:t>
            </a:r>
            <a:r>
              <a:rPr lang="de-CH" sz="1800" dirty="0" err="1">
                <a:effectLst/>
                <a:latin typeface="TeXGyreTermes" panose="00000500000000000000"/>
              </a:rPr>
              <a:t>based</a:t>
            </a:r>
            <a:r>
              <a:rPr lang="de-CH" sz="1800" dirty="0">
                <a:effectLst/>
                <a:latin typeface="TeXGyreTermes" panose="00000500000000000000"/>
              </a:rPr>
              <a:t> on a </a:t>
            </a:r>
            <a:r>
              <a:rPr lang="de-CH" sz="1800" dirty="0" err="1">
                <a:effectLst/>
                <a:latin typeface="TeXGyreTermes" panose="00000500000000000000"/>
              </a:rPr>
              <a:t>thin</a:t>
            </a:r>
            <a:r>
              <a:rPr lang="de-CH" sz="1800" dirty="0">
                <a:effectLst/>
                <a:latin typeface="TeXGyreTermes" panose="00000500000000000000"/>
              </a:rPr>
              <a:t> </a:t>
            </a:r>
            <a:r>
              <a:rPr lang="de-CH" sz="1800" dirty="0" err="1">
                <a:effectLst/>
                <a:latin typeface="TeXGyreTermes" panose="00000500000000000000"/>
              </a:rPr>
              <a:t>aluminium</a:t>
            </a:r>
            <a:r>
              <a:rPr lang="de-CH" sz="1800" dirty="0">
                <a:effectLst/>
                <a:latin typeface="TeXGyreTermes" panose="00000500000000000000"/>
              </a:rPr>
              <a:t> </a:t>
            </a:r>
            <a:r>
              <a:rPr lang="de-CH" sz="1800" dirty="0" err="1">
                <a:effectLst/>
                <a:latin typeface="TeXGyreTermes" panose="00000500000000000000"/>
              </a:rPr>
              <a:t>foil</a:t>
            </a:r>
            <a:r>
              <a:rPr lang="de-CH" sz="1800" dirty="0">
                <a:effectLst/>
                <a:latin typeface="TeXGyreTermes" panose="00000500000000000000"/>
              </a:rPr>
              <a:t> </a:t>
            </a:r>
            <a:r>
              <a:rPr lang="de-CH" sz="1800" dirty="0" err="1">
                <a:effectLst/>
                <a:latin typeface="TeXGyreTermes" panose="00000500000000000000"/>
              </a:rPr>
              <a:t>coated</a:t>
            </a:r>
            <a:r>
              <a:rPr lang="de-CH" sz="1800" dirty="0">
                <a:effectLst/>
                <a:latin typeface="TeXGyreTermes" panose="00000500000000000000"/>
              </a:rPr>
              <a:t> </a:t>
            </a:r>
            <a:r>
              <a:rPr lang="de-CH" sz="1800" dirty="0" err="1">
                <a:effectLst/>
                <a:latin typeface="TeXGyreTermes" panose="00000500000000000000"/>
              </a:rPr>
              <a:t>with</a:t>
            </a:r>
            <a:r>
              <a:rPr lang="de-CH" sz="1800" dirty="0">
                <a:effectLst/>
                <a:latin typeface="TeXGyreTermes" panose="00000500000000000000"/>
              </a:rPr>
              <a:t> P47 </a:t>
            </a:r>
            <a:r>
              <a:rPr lang="de-CH" sz="1800" dirty="0" err="1">
                <a:effectLst/>
                <a:latin typeface="TeXGyreTermes" panose="00000500000000000000"/>
              </a:rPr>
              <a:t>scintillating</a:t>
            </a:r>
            <a:r>
              <a:rPr lang="de-CH" sz="1800" dirty="0">
                <a:effectLst/>
                <a:latin typeface="TeXGyreTermes" panose="00000500000000000000"/>
              </a:rPr>
              <a:t> material and a </a:t>
            </a:r>
            <a:r>
              <a:rPr lang="de-CH" sz="1800" dirty="0" err="1">
                <a:effectLst/>
                <a:latin typeface="TeXGyreTermes" panose="00000500000000000000"/>
              </a:rPr>
              <a:t>camera</a:t>
            </a:r>
            <a:r>
              <a:rPr lang="de-CH" sz="1800" dirty="0">
                <a:effectLst/>
                <a:latin typeface="TeXGyreTermes" panose="00000500000000000000"/>
              </a:rPr>
              <a:t>. </a:t>
            </a:r>
            <a:r>
              <a:rPr lang="de-CH" sz="1800" dirty="0" err="1">
                <a:effectLst/>
                <a:latin typeface="TeXGyreTermes" panose="00000500000000000000"/>
              </a:rPr>
              <a:t>It</a:t>
            </a:r>
            <a:r>
              <a:rPr lang="de-CH" sz="1800" dirty="0">
                <a:effectLst/>
                <a:latin typeface="TeXGyreTermes" panose="00000500000000000000"/>
              </a:rPr>
              <a:t> </a:t>
            </a:r>
            <a:r>
              <a:rPr lang="de-CH" sz="1800" dirty="0" err="1">
                <a:effectLst/>
                <a:latin typeface="TeXGyreTermes" panose="00000500000000000000"/>
              </a:rPr>
              <a:t>measures</a:t>
            </a:r>
            <a:r>
              <a:rPr lang="de-CH" sz="1800" dirty="0">
                <a:effectLst/>
                <a:latin typeface="TeXGyreTermes" panose="00000500000000000000"/>
              </a:rPr>
              <a:t> </a:t>
            </a:r>
            <a:r>
              <a:rPr lang="de-CH" sz="1800" dirty="0" err="1">
                <a:effectLst/>
                <a:latin typeface="TeXGyreTermes" panose="00000500000000000000"/>
              </a:rPr>
              <a:t>the</a:t>
            </a:r>
            <a:r>
              <a:rPr lang="de-CH" sz="1800" dirty="0">
                <a:effectLst/>
                <a:latin typeface="TeXGyreTermes" panose="00000500000000000000"/>
              </a:rPr>
              <a:t> </a:t>
            </a:r>
            <a:r>
              <a:rPr lang="de-CH" sz="1800" dirty="0" err="1">
                <a:effectLst/>
                <a:latin typeface="TeXGyreTermes" panose="00000500000000000000"/>
              </a:rPr>
              <a:t>transverse</a:t>
            </a:r>
            <a:r>
              <a:rPr lang="de-CH" sz="1800" dirty="0">
                <a:effectLst/>
                <a:latin typeface="TeXGyreTermes" panose="00000500000000000000"/>
              </a:rPr>
              <a:t> </a:t>
            </a:r>
            <a:r>
              <a:rPr lang="de-CH" sz="1800" dirty="0" err="1">
                <a:effectLst/>
                <a:latin typeface="TeXGyreTermes" panose="00000500000000000000"/>
              </a:rPr>
              <a:t>position</a:t>
            </a:r>
            <a:r>
              <a:rPr lang="de-CH" sz="1800" dirty="0">
                <a:effectLst/>
                <a:latin typeface="TeXGyreTermes" panose="00000500000000000000"/>
              </a:rPr>
              <a:t>, </a:t>
            </a:r>
            <a:r>
              <a:rPr lang="de-CH" sz="1800" dirty="0" err="1">
                <a:effectLst/>
                <a:latin typeface="TeXGyreTermes" panose="00000500000000000000"/>
              </a:rPr>
              <a:t>shape</a:t>
            </a:r>
            <a:r>
              <a:rPr lang="de-CH" sz="1800" dirty="0">
                <a:effectLst/>
                <a:latin typeface="TeXGyreTermes" panose="00000500000000000000"/>
              </a:rPr>
              <a:t>, and </a:t>
            </a:r>
            <a:r>
              <a:rPr lang="de-CH" sz="1800" dirty="0" err="1">
                <a:effectLst/>
                <a:latin typeface="TeXGyreTermes" panose="00000500000000000000"/>
              </a:rPr>
              <a:t>intensity</a:t>
            </a:r>
            <a:r>
              <a:rPr lang="de-CH" sz="1800" dirty="0">
                <a:effectLst/>
                <a:latin typeface="TeXGyreTermes" panose="00000500000000000000"/>
              </a:rPr>
              <a:t> </a:t>
            </a:r>
            <a:r>
              <a:rPr lang="de-CH" sz="1800" dirty="0" err="1">
                <a:effectLst/>
                <a:latin typeface="TeXGyreTermes" panose="00000500000000000000"/>
              </a:rPr>
              <a:t>of</a:t>
            </a:r>
            <a:r>
              <a:rPr lang="de-CH" sz="1800" dirty="0">
                <a:effectLst/>
                <a:latin typeface="TeXGyreTermes" panose="00000500000000000000"/>
              </a:rPr>
              <a:t> </a:t>
            </a:r>
            <a:r>
              <a:rPr lang="de-CH" sz="1800" dirty="0" err="1">
                <a:effectLst/>
                <a:latin typeface="TeXGyreTermes" panose="00000500000000000000"/>
              </a:rPr>
              <a:t>the</a:t>
            </a:r>
            <a:r>
              <a:rPr lang="de-CH" sz="1800" dirty="0">
                <a:effectLst/>
                <a:latin typeface="TeXGyreTermes" panose="00000500000000000000"/>
              </a:rPr>
              <a:t> beam.</a:t>
            </a:r>
            <a:endParaRPr lang="de-CH" sz="1800" dirty="0">
              <a:effectLst/>
              <a:latin typeface="TeXGyreTermes" panose="0000050000000000000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CH" sz="1800" dirty="0">
              <a:effectLst/>
              <a:latin typeface="TeXGyreTermes" panose="00000500000000000000"/>
            </a:endParaRPr>
          </a:p>
          <a:p>
            <a:r>
              <a:rPr lang="de-CH" sz="1800" dirty="0" err="1">
                <a:effectLst/>
                <a:latin typeface="TeXGyreTermes" panose="00000500000000000000"/>
              </a:rPr>
              <a:t>Collar</a:t>
            </a:r>
            <a:r>
              <a:rPr lang="de-CH" sz="1800" dirty="0">
                <a:effectLst/>
                <a:latin typeface="TeXGyreTermes" panose="00000500000000000000"/>
              </a:rPr>
              <a:t>:</a:t>
            </a:r>
            <a:endParaRPr lang="de-CH" sz="1800" dirty="0">
              <a:effectLst/>
              <a:latin typeface="TeXGyreTermes" panose="00000500000000000000"/>
            </a:endParaRPr>
          </a:p>
          <a:p>
            <a:r>
              <a:rPr lang="en-US" sz="1200"/>
              <a:t>Collaboration with TRIUMF (Canada)</a:t>
            </a:r>
            <a:endParaRPr lang="en-US" sz="1200"/>
          </a:p>
          <a:p>
            <a:r>
              <a:rPr lang="en-US" sz="1200"/>
              <a:t>Fully non destructive beam monitor detector to enhance the production of radioisotopes for theranostics using solid targets</a:t>
            </a:r>
            <a:endParaRPr lang="en-US" sz="1200"/>
          </a:p>
          <a:p>
            <a:r>
              <a:rPr lang="en-US" sz="1200"/>
              <a:t>Based on doped optical fibres</a:t>
            </a:r>
            <a:endParaRPr lang="en-US" sz="1200"/>
          </a:p>
          <a:p>
            <a:r>
              <a:rPr lang="en-US" sz="1200"/>
              <a:t>First prototype installed</a:t>
            </a:r>
            <a:r>
              <a:rPr lang="de-CH" sz="1200" dirty="0"/>
              <a:t> and </a:t>
            </a:r>
            <a:r>
              <a:rPr lang="de-CH" sz="1200" dirty="0" err="1"/>
              <a:t>tested</a:t>
            </a:r>
            <a:r>
              <a:rPr lang="en-US" sz="1200"/>
              <a:t> in the Beam Transfer Line (BTL) of the Bern cyclotron</a:t>
            </a:r>
            <a:endParaRPr lang="en-US" sz="120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Production of radiopharmaceuticals is carried out by in-house company SWAN isotopes.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C11: </a:t>
            </a:r>
            <a:r>
              <a:rPr lang="de-DE" dirty="0" err="1"/>
              <a:t>produced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CH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proton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CH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bombardment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CH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of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CH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nitrogen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gas;  </a:t>
            </a:r>
            <a:r>
              <a:rPr lang="de-DE" dirty="0"/>
              <a:t> </a:t>
            </a:r>
            <a:r>
              <a:rPr lang="de-CH" b="0" i="0" u="none" strike="noStrike" baseline="3000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14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N(p,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α)</a:t>
            </a:r>
            <a:r>
              <a:rPr lang="el-GR" b="0" i="0" u="none" strike="noStrike" baseline="3000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11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</a:t>
            </a:r>
            <a:endParaRPr lang="de-CH" b="0" i="0" u="none" strike="noStrike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endParaRPr lang="de-CH" b="0" i="0" u="none" strike="noStrike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N13: </a:t>
            </a:r>
            <a:r>
              <a:rPr lang="de-CH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produced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CH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with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CH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proton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CH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bombardement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CH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of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‘normal’ </a:t>
            </a:r>
            <a:r>
              <a:rPr lang="de-CH" b="0" i="0" u="none" strike="noStrike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water</a:t>
            </a:r>
            <a:r>
              <a:rPr lang="de-CH" b="0" i="0" u="none" strike="noStrike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:   </a:t>
            </a:r>
            <a:r>
              <a:rPr lang="de-CH" baseline="30000" dirty="0">
                <a:effectLst/>
              </a:rPr>
              <a:t>1</a:t>
            </a:r>
            <a:r>
              <a:rPr lang="de-CH" dirty="0"/>
              <a:t>H + </a:t>
            </a:r>
            <a:r>
              <a:rPr lang="de-CH" baseline="30000" dirty="0">
                <a:effectLst/>
              </a:rPr>
              <a:t>16</a:t>
            </a:r>
            <a:r>
              <a:rPr lang="de-CH" dirty="0"/>
              <a:t>O → </a:t>
            </a:r>
            <a:r>
              <a:rPr lang="de-CH" baseline="30000" dirty="0">
                <a:effectLst/>
              </a:rPr>
              <a:t>13</a:t>
            </a:r>
            <a:r>
              <a:rPr lang="de-CH" dirty="0"/>
              <a:t>N + </a:t>
            </a:r>
            <a:r>
              <a:rPr lang="de-CH" baseline="30000" dirty="0">
                <a:effectLst/>
              </a:rPr>
              <a:t>4</a:t>
            </a:r>
            <a:r>
              <a:rPr lang="de-CH" dirty="0"/>
              <a:t>He</a:t>
            </a:r>
            <a:endParaRPr lang="de-CH" dirty="0"/>
          </a:p>
          <a:p>
            <a:endParaRPr lang="de-CH" dirty="0"/>
          </a:p>
          <a:p>
            <a:r>
              <a:rPr lang="de-CH" dirty="0"/>
              <a:t>O15: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produced</a:t>
            </a:r>
            <a:r>
              <a:rPr lang="de-CH" dirty="0"/>
              <a:t> </a:t>
            </a:r>
            <a:r>
              <a:rPr lang="de-CH" dirty="0" err="1"/>
              <a:t>through</a:t>
            </a:r>
            <a:r>
              <a:rPr lang="de-CH" dirty="0"/>
              <a:t> </a:t>
            </a:r>
            <a:r>
              <a:rPr lang="de-CH" dirty="0" err="1"/>
              <a:t>deuteron</a:t>
            </a:r>
            <a:r>
              <a:rPr lang="de-CH" dirty="0"/>
              <a:t> </a:t>
            </a:r>
            <a:r>
              <a:rPr lang="de-CH" dirty="0" err="1"/>
              <a:t>bombardment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nitrogen-14 </a:t>
            </a:r>
            <a:r>
              <a:rPr lang="de-CH" dirty="0" err="1"/>
              <a:t>using</a:t>
            </a:r>
            <a:r>
              <a:rPr lang="de-CH" dirty="0"/>
              <a:t> a </a:t>
            </a:r>
            <a:r>
              <a:rPr lang="de-CH" dirty="0" err="1"/>
              <a:t>cyclotron</a:t>
            </a:r>
            <a:r>
              <a:rPr lang="de-CH" dirty="0"/>
              <a:t>.</a:t>
            </a:r>
            <a:endParaRPr lang="de-CH" dirty="0"/>
          </a:p>
          <a:p>
            <a:endParaRPr lang="de-CH" dirty="0"/>
          </a:p>
          <a:p>
            <a:r>
              <a:rPr lang="de-CH" dirty="0"/>
              <a:t>&gt;&gt; ~99% </a:t>
            </a:r>
            <a:r>
              <a:rPr lang="de-CH" dirty="0" err="1"/>
              <a:t>of</a:t>
            </a:r>
            <a:r>
              <a:rPr lang="de-CH" dirty="0"/>
              <a:t> PET </a:t>
            </a:r>
            <a:r>
              <a:rPr lang="de-CH" dirty="0" err="1"/>
              <a:t>screening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done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F18</a:t>
            </a:r>
            <a:endParaRPr lang="de-CH" dirty="0"/>
          </a:p>
          <a:p>
            <a:r>
              <a:rPr lang="de-CH" dirty="0"/>
              <a:t>&gt;&gt; </a:t>
            </a:r>
            <a:r>
              <a:rPr lang="de-CH" dirty="0" err="1"/>
              <a:t>For</a:t>
            </a:r>
            <a:r>
              <a:rPr lang="de-CH" dirty="0"/>
              <a:t> Ga68: Dispute on </a:t>
            </a:r>
            <a:r>
              <a:rPr lang="de-CH" dirty="0" err="1"/>
              <a:t>whether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produce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liquid </a:t>
            </a:r>
            <a:r>
              <a:rPr lang="de-CH" dirty="0" err="1"/>
              <a:t>or</a:t>
            </a:r>
            <a:r>
              <a:rPr lang="de-CH" dirty="0"/>
              <a:t> solid.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CH" b="1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Neuroendocrinic</a:t>
            </a:r>
            <a:r>
              <a:rPr lang="de-CH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Tumors, </a:t>
            </a:r>
            <a:r>
              <a:rPr lang="de-CH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de-CH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can</a:t>
            </a:r>
            <a:r>
              <a:rPr lang="de-CH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CH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e.g. in </a:t>
            </a:r>
            <a:r>
              <a:rPr lang="de-CH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hormonal </a:t>
            </a:r>
            <a:r>
              <a:rPr lang="de-CH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system</a:t>
            </a:r>
            <a:r>
              <a:rPr lang="de-CH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such </a:t>
            </a:r>
            <a:r>
              <a:rPr lang="de-CH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de-CH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de-CH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stomach</a:t>
            </a:r>
            <a:r>
              <a:rPr lang="de-CH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CH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example</a:t>
            </a:r>
            <a:r>
              <a:rPr lang="de-CH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de-DE" dirty="0"/>
          </a:p>
          <a:p>
            <a:endParaRPr lang="de-DE" dirty="0"/>
          </a:p>
          <a:p>
            <a:r>
              <a:rPr lang="de-DE" dirty="0"/>
              <a:t>Lu = Lutetium</a:t>
            </a:r>
            <a:endParaRPr lang="de-DE" dirty="0"/>
          </a:p>
          <a:p>
            <a:r>
              <a:rPr lang="de-DE" dirty="0" err="1"/>
              <a:t>Ac</a:t>
            </a:r>
            <a:r>
              <a:rPr lang="de-DE" dirty="0"/>
              <a:t> = Actinium</a:t>
            </a:r>
            <a:endParaRPr lang="de-DE" dirty="0"/>
          </a:p>
          <a:p>
            <a:r>
              <a:rPr lang="de-DE" dirty="0"/>
              <a:t>Tb = Terbium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Radiometals</a:t>
            </a:r>
            <a:r>
              <a:rPr lang="de-DE" dirty="0"/>
              <a:t>, such </a:t>
            </a:r>
            <a:r>
              <a:rPr lang="de-DE" dirty="0" err="1"/>
              <a:t>as</a:t>
            </a:r>
            <a:r>
              <a:rPr lang="de-DE" dirty="0"/>
              <a:t>:</a:t>
            </a:r>
            <a:endParaRPr lang="de-DE" dirty="0"/>
          </a:p>
          <a:p>
            <a:r>
              <a:rPr lang="de-DE" dirty="0"/>
              <a:t> - Scandium 44</a:t>
            </a:r>
            <a:endParaRPr lang="de-DE" dirty="0"/>
          </a:p>
          <a:p>
            <a:r>
              <a:rPr lang="de-DE" dirty="0"/>
              <a:t> - Gallium 68</a:t>
            </a:r>
            <a:endParaRPr lang="de-DE" dirty="0"/>
          </a:p>
          <a:p>
            <a:r>
              <a:rPr lang="de-DE" dirty="0"/>
              <a:t> - Copper 64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Zirconium 89</a:t>
            </a:r>
            <a:endParaRPr lang="de-DE" dirty="0"/>
          </a:p>
          <a:p>
            <a:pPr marL="0" indent="0">
              <a:buFontTx/>
              <a:buNone/>
            </a:pPr>
            <a:r>
              <a:rPr lang="de-CH" b="0" i="0" u="none" strike="noStrike" dirty="0">
                <a:effectLst/>
                <a:latin typeface="g_d0_f2"/>
                <a:sym typeface="Wingdings" panose="05000000000000000000" pitchFamily="2" charset="2"/>
              </a:rPr>
              <a:t></a:t>
            </a:r>
            <a:r>
              <a:rPr lang="de-CH" b="0" i="0" u="none" strike="noStrike" dirty="0" err="1">
                <a:effectLst/>
                <a:latin typeface="g_d0_f2"/>
              </a:rPr>
              <a:t>Radiometals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are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attracting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considerable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interest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since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they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can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be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used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to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label</a:t>
            </a:r>
            <a:r>
              <a:rPr lang="de-CH" b="0" i="0" u="none" strike="noStrike" dirty="0">
                <a:effectLst/>
                <a:latin typeface="g_d0_f2"/>
              </a:rPr>
              <a:t> </a:t>
            </a:r>
            <a:r>
              <a:rPr lang="de-CH" b="0" i="0" u="none" strike="noStrike" dirty="0" err="1">
                <a:effectLst/>
                <a:latin typeface="g_d0_f2"/>
              </a:rPr>
              <a:t>bothproteins</a:t>
            </a:r>
            <a:r>
              <a:rPr lang="de-CH" b="0" i="0" u="none" strike="noStrike" dirty="0">
                <a:effectLst/>
                <a:latin typeface="g_d0_f2"/>
              </a:rPr>
              <a:t> and </a:t>
            </a:r>
            <a:r>
              <a:rPr lang="de-CH" b="0" i="0" u="none" strike="noStrike" dirty="0" err="1">
                <a:effectLst/>
                <a:latin typeface="g_d0_f2"/>
              </a:rPr>
              <a:t>peptides</a:t>
            </a:r>
            <a:r>
              <a:rPr lang="de-CH" b="0" i="0" u="none" strike="noStrike" dirty="0">
                <a:effectLst/>
                <a:latin typeface="g_d0_f2"/>
              </a:rPr>
              <a:t>.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pPr marL="0" indent="0">
              <a:buFontTx/>
              <a:buNone/>
            </a:pPr>
            <a:br>
              <a:rPr lang="de-DE" dirty="0"/>
            </a:br>
            <a:r>
              <a:rPr lang="en-US" b="1" dirty="0"/>
              <a:t>Our Strategy for the Production of Radioisotopes for Theranostics:</a:t>
            </a:r>
            <a:endParaRPr lang="en-US" b="1" dirty="0"/>
          </a:p>
          <a:p>
            <a:r>
              <a:rPr lang="en-US" dirty="0"/>
              <a:t>&gt; Accurate knowledge of the beam (position, shape, energy)</a:t>
            </a:r>
            <a:endParaRPr lang="en-US" dirty="0"/>
          </a:p>
          <a:p>
            <a:pPr lvl="1"/>
            <a:r>
              <a:rPr lang="en-US" dirty="0"/>
              <a:t>&gt;&gt; Beam monitoring detectors (will be discussed later)</a:t>
            </a:r>
            <a:endParaRPr lang="en-US" dirty="0"/>
          </a:p>
          <a:p>
            <a:r>
              <a:rPr lang="en-US" dirty="0"/>
              <a:t>&gt; Novel target + transfer system</a:t>
            </a:r>
            <a:endParaRPr lang="en-US" dirty="0"/>
          </a:p>
          <a:p>
            <a:r>
              <a:rPr lang="en-US" dirty="0"/>
              <a:t>&gt; Accurate knowledge of the production cross sections (impurities!)</a:t>
            </a:r>
            <a:endParaRPr lang="en-US" dirty="0"/>
          </a:p>
          <a:p>
            <a:r>
              <a:rPr lang="en-US" dirty="0"/>
              <a:t>&gt; Active system to focus the beam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SmCo</a:t>
            </a:r>
            <a:r>
              <a:rPr lang="de-CH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Samarium–Cobalt ; </a:t>
            </a:r>
            <a:r>
              <a:rPr lang="de-CH" b="1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Alloy</a:t>
            </a:r>
            <a:r>
              <a:rPr lang="de-CH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(Legierung)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de-DE" dirty="0" err="1"/>
              <a:t>Idea</a:t>
            </a:r>
            <a:r>
              <a:rPr lang="de-DE" dirty="0"/>
              <a:t>: </a:t>
            </a:r>
            <a:r>
              <a:rPr lang="de-DE" dirty="0" err="1"/>
              <a:t>Using</a:t>
            </a:r>
            <a:r>
              <a:rPr lang="de-DE" dirty="0"/>
              <a:t> the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known</a:t>
            </a:r>
            <a:r>
              <a:rPr lang="de-DE" dirty="0"/>
              <a:t> monitor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it-IT" sz="1200" b="1" baseline="30000" dirty="0" err="1">
                <a:solidFill>
                  <a:srgbClr val="E2003D"/>
                </a:solidFill>
                <a:latin typeface="Neue Haas Grotesk Text Pro" panose="020B0504020202020204" pitchFamily="34" charset="0"/>
              </a:rPr>
              <a:t>nat</a:t>
            </a:r>
            <a:r>
              <a:rPr lang="it-IT" sz="1200" b="1" dirty="0" err="1">
                <a:solidFill>
                  <a:srgbClr val="E2003D"/>
                </a:solidFill>
                <a:latin typeface="Neue Haas Grotesk Text Pro" panose="020B0504020202020204" pitchFamily="34" charset="0"/>
              </a:rPr>
              <a:t>Ti</a:t>
            </a:r>
            <a:r>
              <a:rPr lang="it-IT" sz="1200" b="1" dirty="0">
                <a:solidFill>
                  <a:srgbClr val="E2003D"/>
                </a:solidFill>
                <a:latin typeface="Neue Haas Grotesk Text Pro" panose="020B0504020202020204" pitchFamily="34" charset="0"/>
              </a:rPr>
              <a:t>(</a:t>
            </a:r>
            <a:r>
              <a:rPr lang="it-IT" sz="1200" b="1" dirty="0" err="1">
                <a:solidFill>
                  <a:srgbClr val="E2003D"/>
                </a:solidFill>
                <a:latin typeface="Neue Haas Grotesk Text Pro" panose="020B0504020202020204" pitchFamily="34" charset="0"/>
              </a:rPr>
              <a:t>p,X</a:t>
            </a:r>
            <a:r>
              <a:rPr lang="it-IT" sz="1200" b="1" dirty="0">
                <a:solidFill>
                  <a:srgbClr val="E2003D"/>
                </a:solidFill>
                <a:latin typeface="Neue Haas Grotesk Text Pro" panose="020B0504020202020204" pitchFamily="34" charset="0"/>
              </a:rPr>
              <a:t>)</a:t>
            </a:r>
            <a:r>
              <a:rPr lang="it-IT" sz="1200" b="1" baseline="30000" dirty="0">
                <a:solidFill>
                  <a:srgbClr val="E2003D"/>
                </a:solidFill>
                <a:latin typeface="Neue Haas Grotesk Text Pro" panose="020B0504020202020204" pitchFamily="34" charset="0"/>
              </a:rPr>
              <a:t>48</a:t>
            </a:r>
            <a:r>
              <a:rPr lang="it-IT" sz="1200" b="1" dirty="0">
                <a:solidFill>
                  <a:srgbClr val="E2003D"/>
                </a:solidFill>
                <a:latin typeface="Neue Haas Grotesk Text Pro" panose="020B0504020202020204" pitchFamily="34" charset="0"/>
              </a:rPr>
              <a:t>V (</a:t>
            </a:r>
            <a:r>
              <a:rPr lang="it-IT" sz="1200" b="1" dirty="0" err="1">
                <a:solidFill>
                  <a:srgbClr val="E2003D"/>
                </a:solidFill>
                <a:latin typeface="Neue Haas Grotesk Text Pro" panose="020B0504020202020204" pitchFamily="34" charset="0"/>
              </a:rPr>
              <a:t>proton</a:t>
            </a:r>
            <a:r>
              <a:rPr lang="it-IT" sz="1200" b="1" dirty="0">
                <a:solidFill>
                  <a:srgbClr val="E2003D"/>
                </a:solidFill>
                <a:latin typeface="Neue Haas Grotesk Text Pro" panose="020B0504020202020204" pitchFamily="34" charset="0"/>
              </a:rPr>
              <a:t> </a:t>
            </a:r>
            <a:r>
              <a:rPr lang="it-IT" sz="1200" b="1" dirty="0" err="1">
                <a:solidFill>
                  <a:srgbClr val="E2003D"/>
                </a:solidFill>
                <a:latin typeface="Neue Haas Grotesk Text Pro" panose="020B0504020202020204" pitchFamily="34" charset="0"/>
              </a:rPr>
              <a:t>bombardement</a:t>
            </a:r>
            <a:r>
              <a:rPr lang="it-IT" sz="1200" b="1" dirty="0">
                <a:solidFill>
                  <a:srgbClr val="E2003D"/>
                </a:solidFill>
                <a:latin typeface="Neue Haas Grotesk Text Pro" panose="020B0504020202020204" pitchFamily="34" charset="0"/>
              </a:rPr>
              <a:t> of </a:t>
            </a:r>
            <a:r>
              <a:rPr lang="it-IT" sz="1200" b="1" dirty="0" err="1">
                <a:solidFill>
                  <a:srgbClr val="E2003D"/>
                </a:solidFill>
                <a:latin typeface="Neue Haas Grotesk Text Pro" panose="020B0504020202020204" pitchFamily="34" charset="0"/>
              </a:rPr>
              <a:t>natural</a:t>
            </a:r>
            <a:r>
              <a:rPr lang="it-IT" sz="1200" b="1" dirty="0">
                <a:solidFill>
                  <a:srgbClr val="E2003D"/>
                </a:solidFill>
                <a:latin typeface="Neue Haas Grotesk Text Pro" panose="020B0504020202020204" pitchFamily="34" charset="0"/>
              </a:rPr>
              <a:t> </a:t>
            </a:r>
            <a:r>
              <a:rPr lang="it-IT" sz="1200" b="1" dirty="0" err="1">
                <a:solidFill>
                  <a:srgbClr val="E2003D"/>
                </a:solidFill>
                <a:latin typeface="Neue Haas Grotesk Text Pro" panose="020B0504020202020204" pitchFamily="34" charset="0"/>
              </a:rPr>
              <a:t>Titanium</a:t>
            </a:r>
            <a:r>
              <a:rPr lang="it-IT" sz="1200" b="1" dirty="0">
                <a:solidFill>
                  <a:srgbClr val="E2003D"/>
                </a:solidFill>
                <a:latin typeface="Neue Haas Grotesk Text Pro" panose="020B0504020202020204" pitchFamily="34" charset="0"/>
              </a:rPr>
              <a:t>, </a:t>
            </a:r>
            <a:r>
              <a:rPr lang="it-IT" sz="1200" b="1" dirty="0" err="1">
                <a:solidFill>
                  <a:srgbClr val="E2003D"/>
                </a:solidFill>
                <a:latin typeface="Neue Haas Grotesk Text Pro" panose="020B0504020202020204" pitchFamily="34" charset="0"/>
              </a:rPr>
              <a:t>leading</a:t>
            </a:r>
            <a:r>
              <a:rPr lang="it-IT" sz="1200" b="1" dirty="0">
                <a:solidFill>
                  <a:srgbClr val="E2003D"/>
                </a:solidFill>
                <a:latin typeface="Neue Haas Grotesk Text Pro" panose="020B0504020202020204" pitchFamily="34" charset="0"/>
              </a:rPr>
              <a:t> to the production of </a:t>
            </a:r>
            <a:r>
              <a:rPr lang="it-IT" sz="1200" b="1" dirty="0" err="1">
                <a:solidFill>
                  <a:srgbClr val="E2003D"/>
                </a:solidFill>
                <a:latin typeface="Neue Haas Grotesk Text Pro" panose="020B0504020202020204" pitchFamily="34" charset="0"/>
              </a:rPr>
              <a:t>Vanadium</a:t>
            </a:r>
            <a:r>
              <a:rPr lang="it-IT" sz="1200" b="1" dirty="0">
                <a:solidFill>
                  <a:srgbClr val="E2003D"/>
                </a:solidFill>
                <a:latin typeface="Neue Haas Grotesk Text Pro" panose="020B0504020202020204" pitchFamily="34" charset="0"/>
              </a:rPr>
              <a:t> 48), </a:t>
            </a:r>
            <a:r>
              <a:rPr lang="it-IT" sz="1200" b="0" dirty="0" err="1">
                <a:solidFill>
                  <a:srgbClr val="E2003D"/>
                </a:solidFill>
                <a:latin typeface="Neue Haas Grotesk Text Pro" panose="020B0504020202020204" pitchFamily="34" charset="0"/>
              </a:rPr>
              <a:t>we</a:t>
            </a:r>
            <a:r>
              <a:rPr lang="it-IT" sz="1200" b="0" dirty="0">
                <a:solidFill>
                  <a:srgbClr val="E2003D"/>
                </a:solidFill>
                <a:latin typeface="Neue Haas Grotesk Text Pro" panose="020B0504020202020204" pitchFamily="34" charset="0"/>
              </a:rPr>
              <a:t> </a:t>
            </a:r>
            <a:r>
              <a:rPr lang="de-DE" dirty="0" err="1"/>
              <a:t>try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the beam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minimizes</a:t>
            </a:r>
            <a:r>
              <a:rPr lang="de-DE" dirty="0"/>
              <a:t> the </a:t>
            </a:r>
            <a:r>
              <a:rPr lang="de-DE" dirty="0" err="1"/>
              <a:t>residuals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experimentally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and the </a:t>
            </a:r>
            <a:r>
              <a:rPr lang="de-DE" dirty="0" err="1"/>
              <a:t>theoretically</a:t>
            </a:r>
            <a:r>
              <a:rPr lang="de-DE" dirty="0"/>
              <a:t> </a:t>
            </a:r>
            <a:r>
              <a:rPr lang="de-DE" dirty="0" err="1"/>
              <a:t>predicted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the </a:t>
            </a:r>
            <a:r>
              <a:rPr lang="de-DE" dirty="0" err="1"/>
              <a:t>aluminium</a:t>
            </a:r>
            <a:r>
              <a:rPr lang="de-DE" dirty="0"/>
              <a:t> </a:t>
            </a:r>
            <a:r>
              <a:rPr lang="de-DE" dirty="0" err="1"/>
              <a:t>layers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(</a:t>
            </a:r>
            <a:r>
              <a:rPr lang="de-DE" dirty="0" err="1"/>
              <a:t>collab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PSI and </a:t>
            </a:r>
            <a:r>
              <a:rPr lang="de-DE" dirty="0" err="1"/>
              <a:t>others</a:t>
            </a:r>
            <a:r>
              <a:rPr lang="de-DE" dirty="0"/>
              <a:t>)</a:t>
            </a:r>
            <a:endParaRPr lang="de-DE" dirty="0"/>
          </a:p>
          <a:p>
            <a:endParaRPr lang="de-D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dirty="0"/>
              <a:t>Use of two different enriched materials: the (</a:t>
            </a:r>
            <a:r>
              <a:rPr lang="en-US" sz="1200" dirty="0" err="1"/>
              <a:t>p,n</a:t>
            </a:r>
            <a:r>
              <a:rPr lang="en-US" sz="1200" dirty="0"/>
              <a:t>) and (p,2n) </a:t>
            </a:r>
            <a:r>
              <a:rPr lang="en-US" sz="1200" baseline="30000" dirty="0"/>
              <a:t>67</a:t>
            </a:r>
            <a:r>
              <a:rPr lang="en-US" sz="1200" dirty="0"/>
              <a:t>Ga nuclear reactions can be measured!</a:t>
            </a:r>
            <a:endParaRPr lang="en-US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result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paper</a:t>
            </a:r>
            <a:r>
              <a:rPr lang="de-DE" dirty="0"/>
              <a:t>!</a:t>
            </a:r>
            <a:endParaRPr lang="de-DE" dirty="0"/>
          </a:p>
          <a:p>
            <a:r>
              <a:rPr lang="de-DE" dirty="0"/>
              <a:t>Gallium </a:t>
            </a:r>
            <a:r>
              <a:rPr lang="de-DE" dirty="0" err="1"/>
              <a:t>feasible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solid </a:t>
            </a:r>
            <a:r>
              <a:rPr lang="de-DE" dirty="0" err="1"/>
              <a:t>targets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quantity</a:t>
            </a:r>
            <a:r>
              <a:rPr lang="de-DE" dirty="0"/>
              <a:t> and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Tm = Thulium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248CFE-8BF2-534A-885D-AB15C0510090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8118" y="80963"/>
            <a:ext cx="7753349" cy="4981575"/>
          </a:xfrm>
          <a:prstGeom prst="rect">
            <a:avLst/>
          </a:prstGeom>
          <a:solidFill>
            <a:srgbClr val="E6EB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" y="1078706"/>
            <a:ext cx="9143999" cy="3805238"/>
          </a:xfrm>
          <a:prstGeom prst="rect">
            <a:avLst/>
          </a:prstGeom>
          <a:solidFill>
            <a:srgbClr val="A3B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de-DE" altLang="en-US" sz="180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9751" y="1240631"/>
            <a:ext cx="6621463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CH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9751" y="2266950"/>
            <a:ext cx="6621463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CH"/>
              <a:t>Master-Untertitelformat bearbeiten</a:t>
            </a:r>
            <a:endParaRPr lang="de-CH"/>
          </a:p>
        </p:txBody>
      </p:sp>
      <p:sp>
        <p:nvSpPr>
          <p:cNvPr id="9" name="Footer Placeholder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07950" y="134541"/>
            <a:ext cx="4464050" cy="189309"/>
          </a:xfrm>
        </p:spPr>
        <p:txBody>
          <a:bodyPr wrap="square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1" y="4911329"/>
            <a:ext cx="360363" cy="1345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/>
          <a:lstStyle>
            <a:lvl1pPr algn="r">
              <a:defRPr sz="900" smtClean="0"/>
            </a:lvl1pPr>
          </a:lstStyle>
          <a:p>
            <a:pPr>
              <a:defRPr/>
            </a:pPr>
            <a:fld id="{05A2F5D7-72CC-654D-8ED6-87A9E9CF9321}" type="slidenum">
              <a:rPr lang="de-CH" altLang="en-US"/>
            </a:fld>
            <a:endParaRPr lang="de-CH" altLang="en-US" dirty="0"/>
          </a:p>
        </p:txBody>
      </p:sp>
      <p:pic>
        <p:nvPicPr>
          <p:cNvPr id="12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883" y="80962"/>
            <a:ext cx="1214583" cy="9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Click to edit Master text styles</a:t>
            </a:r>
            <a:endParaRPr lang="de-CH"/>
          </a:p>
          <a:p>
            <a:pPr lvl="1"/>
            <a:r>
              <a:rPr lang="de-CH"/>
              <a:t>Second level</a:t>
            </a:r>
            <a:endParaRPr lang="de-CH"/>
          </a:p>
          <a:p>
            <a:pPr lvl="2"/>
            <a:r>
              <a:rPr lang="de-CH"/>
              <a:t>Third level</a:t>
            </a:r>
            <a:endParaRPr lang="de-CH"/>
          </a:p>
          <a:p>
            <a:pPr lvl="3"/>
            <a:r>
              <a:rPr lang="de-CH"/>
              <a:t>Fourth level</a:t>
            </a:r>
            <a:endParaRPr lang="de-CH"/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E6F56B-C842-DB4F-85E1-878B7C72C3FC}" type="slidenum">
              <a:rPr lang="de-CH" altLang="en-US"/>
            </a:fld>
            <a:endParaRPr lang="de-CH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539" y="485775"/>
            <a:ext cx="2014537" cy="4129088"/>
          </a:xfrm>
        </p:spPr>
        <p:txBody>
          <a:bodyPr vert="eaVert"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485775"/>
            <a:ext cx="5894388" cy="4129088"/>
          </a:xfrm>
        </p:spPr>
        <p:txBody>
          <a:bodyPr vert="eaVert"/>
          <a:lstStyle/>
          <a:p>
            <a:pPr lvl="0"/>
            <a:r>
              <a:rPr lang="de-CH"/>
              <a:t>Click to edit Master text styles</a:t>
            </a:r>
            <a:endParaRPr lang="de-CH"/>
          </a:p>
          <a:p>
            <a:pPr lvl="1"/>
            <a:r>
              <a:rPr lang="de-CH"/>
              <a:t>Second level</a:t>
            </a:r>
            <a:endParaRPr lang="de-CH"/>
          </a:p>
          <a:p>
            <a:pPr lvl="2"/>
            <a:r>
              <a:rPr lang="de-CH"/>
              <a:t>Third level</a:t>
            </a:r>
            <a:endParaRPr lang="de-CH"/>
          </a:p>
          <a:p>
            <a:pPr lvl="3"/>
            <a:r>
              <a:rPr lang="de-CH"/>
              <a:t>Fourth level</a:t>
            </a:r>
            <a:endParaRPr lang="de-CH"/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B175BC-B2E4-CF47-B648-66115F5236F2}" type="slidenum">
              <a:rPr lang="de-CH" altLang="en-US"/>
            </a:fld>
            <a:endParaRPr lang="de-CH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  <a:p>
            <a:pPr lvl="2"/>
            <a:r>
              <a:rPr lang="de-CH" dirty="0"/>
              <a:t>Third </a:t>
            </a:r>
            <a:r>
              <a:rPr lang="de-CH" dirty="0" err="1"/>
              <a:t>level</a:t>
            </a:r>
            <a:endParaRPr lang="de-CH" dirty="0"/>
          </a:p>
          <a:p>
            <a:pPr lvl="3"/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r>
              <a:rPr lang="de-CH" dirty="0" err="1"/>
              <a:t>Fifth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DB35AD-F7B1-5B41-BDEB-39931B2CD7E9}" type="slidenum">
              <a:rPr lang="de-CH" altLang="en-US"/>
            </a:fld>
            <a:endParaRPr lang="de-CH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CH"/>
              <a:t>Click to edit Master text styles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09BD5B-E721-C647-94E1-FC2758138DE5}" type="slidenum">
              <a:rPr lang="de-CH" altLang="en-US"/>
            </a:fld>
            <a:endParaRPr lang="de-CH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1" y="1240632"/>
            <a:ext cx="3954463" cy="337423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CH"/>
              <a:t>Click to edit Master text styles</a:t>
            </a:r>
            <a:endParaRPr lang="de-CH"/>
          </a:p>
          <a:p>
            <a:pPr lvl="1"/>
            <a:r>
              <a:rPr lang="de-CH"/>
              <a:t>Second level</a:t>
            </a:r>
            <a:endParaRPr lang="de-CH"/>
          </a:p>
          <a:p>
            <a:pPr lvl="2"/>
            <a:r>
              <a:rPr lang="de-CH"/>
              <a:t>Third level</a:t>
            </a:r>
            <a:endParaRPr lang="de-CH"/>
          </a:p>
          <a:p>
            <a:pPr lvl="3"/>
            <a:r>
              <a:rPr lang="de-CH"/>
              <a:t>Fourth level</a:t>
            </a:r>
            <a:endParaRPr lang="de-CH"/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240632"/>
            <a:ext cx="3954462" cy="337423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CH"/>
              <a:t>Click to edit Master text styles</a:t>
            </a:r>
            <a:endParaRPr lang="de-CH"/>
          </a:p>
          <a:p>
            <a:pPr lvl="1"/>
            <a:r>
              <a:rPr lang="de-CH"/>
              <a:t>Second level</a:t>
            </a:r>
            <a:endParaRPr lang="de-CH"/>
          </a:p>
          <a:p>
            <a:pPr lvl="2"/>
            <a:r>
              <a:rPr lang="de-CH"/>
              <a:t>Third level</a:t>
            </a:r>
            <a:endParaRPr lang="de-CH"/>
          </a:p>
          <a:p>
            <a:pPr lvl="3"/>
            <a:r>
              <a:rPr lang="de-CH"/>
              <a:t>Fourth level</a:t>
            </a:r>
            <a:endParaRPr lang="de-CH"/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46495C-2CEC-3D48-96D8-15080D152C08}" type="slidenum">
              <a:rPr lang="de-CH" altLang="en-US"/>
            </a:fld>
            <a:endParaRPr lang="de-CH" alt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CH"/>
              <a:t>Click to edit Master text styles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CH"/>
              <a:t>Click to edit Master text styles</a:t>
            </a:r>
            <a:endParaRPr lang="de-CH"/>
          </a:p>
          <a:p>
            <a:pPr lvl="1"/>
            <a:r>
              <a:rPr lang="de-CH"/>
              <a:t>Second level</a:t>
            </a:r>
            <a:endParaRPr lang="de-CH"/>
          </a:p>
          <a:p>
            <a:pPr lvl="2"/>
            <a:r>
              <a:rPr lang="de-CH"/>
              <a:t>Third level</a:t>
            </a:r>
            <a:endParaRPr lang="de-CH"/>
          </a:p>
          <a:p>
            <a:pPr lvl="3"/>
            <a:r>
              <a:rPr lang="de-CH"/>
              <a:t>Fourth level</a:t>
            </a:r>
            <a:endParaRPr lang="de-CH"/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CH"/>
              <a:t>Click to edit Master text styles</a:t>
            </a:r>
            <a:endParaRPr lang="de-C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CH"/>
              <a:t>Click to edit Master text styles</a:t>
            </a:r>
            <a:endParaRPr lang="de-CH"/>
          </a:p>
          <a:p>
            <a:pPr lvl="1"/>
            <a:r>
              <a:rPr lang="de-CH"/>
              <a:t>Second level</a:t>
            </a:r>
            <a:endParaRPr lang="de-CH"/>
          </a:p>
          <a:p>
            <a:pPr lvl="2"/>
            <a:r>
              <a:rPr lang="de-CH"/>
              <a:t>Third level</a:t>
            </a:r>
            <a:endParaRPr lang="de-CH"/>
          </a:p>
          <a:p>
            <a:pPr lvl="3"/>
            <a:r>
              <a:rPr lang="de-CH"/>
              <a:t>Fourth level</a:t>
            </a:r>
            <a:endParaRPr lang="de-CH"/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DCEF77-56DD-F74A-B21D-0A08DE335A0F}" type="slidenum">
              <a:rPr lang="de-CH" altLang="en-US"/>
            </a:fld>
            <a:endParaRPr lang="de-CH" alt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A24E2F-F272-014A-B43A-888BFAFD33B2}" type="slidenum">
              <a:rPr lang="de-CH" altLang="en-US"/>
            </a:fld>
            <a:endParaRPr lang="de-CH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152C8F-AFF0-8449-8282-5E54DE51A4FF}" type="slidenum">
              <a:rPr lang="de-CH" altLang="en-US"/>
            </a:fld>
            <a:endParaRPr lang="de-CH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CH"/>
              <a:t>Click to edit Master text styles</a:t>
            </a:r>
            <a:endParaRPr lang="de-CH"/>
          </a:p>
          <a:p>
            <a:pPr lvl="1"/>
            <a:r>
              <a:rPr lang="de-CH"/>
              <a:t>Second level</a:t>
            </a:r>
            <a:endParaRPr lang="de-CH"/>
          </a:p>
          <a:p>
            <a:pPr lvl="2"/>
            <a:r>
              <a:rPr lang="de-CH"/>
              <a:t>Third level</a:t>
            </a:r>
            <a:endParaRPr lang="de-CH"/>
          </a:p>
          <a:p>
            <a:pPr lvl="3"/>
            <a:r>
              <a:rPr lang="de-CH"/>
              <a:t>Fourth level</a:t>
            </a:r>
            <a:endParaRPr lang="de-CH"/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CH"/>
              <a:t>Click to edit Master text styles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3B793F-3D05-A14A-A338-E5E712A10299}" type="slidenum">
              <a:rPr lang="de-CH" altLang="en-US"/>
            </a:fld>
            <a:endParaRPr lang="de-CH" alt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CH"/>
              <a:t>Click to edit Master text styles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CB4218-A9D8-8E47-ACD1-EDD7D1949565}" type="slidenum">
              <a:rPr lang="de-CH" altLang="en-US"/>
            </a:fld>
            <a:endParaRPr lang="de-CH" alt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68118" y="80963"/>
            <a:ext cx="7753349" cy="4981575"/>
          </a:xfrm>
          <a:prstGeom prst="rect">
            <a:avLst/>
          </a:prstGeom>
          <a:solidFill>
            <a:srgbClr val="E6EB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1" y="1078706"/>
            <a:ext cx="9143999" cy="3805238"/>
          </a:xfrm>
          <a:prstGeom prst="rect">
            <a:avLst/>
          </a:prstGeom>
          <a:solidFill>
            <a:srgbClr val="A3B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de-DE" altLang="en-US" sz="1800"/>
          </a:p>
        </p:txBody>
      </p:sp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883" y="80962"/>
            <a:ext cx="1214583" cy="9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39751" y="485776"/>
            <a:ext cx="6621463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de-CH" altLang="en-US" dirty="0"/>
              <a:t>Mastertitelformat bearbeiten</a:t>
            </a:r>
            <a:endParaRPr lang="de-CH" altLang="en-US" dirty="0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1" y="1240632"/>
            <a:ext cx="8061325" cy="33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de-CH" altLang="en-US" dirty="0"/>
              <a:t>Mastertextformat bearbeiten</a:t>
            </a:r>
            <a:endParaRPr lang="de-CH" altLang="en-US" dirty="0"/>
          </a:p>
          <a:p>
            <a:pPr lvl="1"/>
            <a:r>
              <a:rPr lang="de-CH" altLang="en-US" dirty="0"/>
              <a:t>Zweite Ebene</a:t>
            </a:r>
            <a:endParaRPr lang="de-CH" altLang="en-US" dirty="0"/>
          </a:p>
          <a:p>
            <a:pPr lvl="2"/>
            <a:r>
              <a:rPr lang="de-CH" altLang="en-US" dirty="0"/>
              <a:t>Dritte Ebene</a:t>
            </a:r>
            <a:endParaRPr lang="de-CH" altLang="en-US" dirty="0"/>
          </a:p>
          <a:p>
            <a:pPr lvl="3"/>
            <a:r>
              <a:rPr lang="de-CH" altLang="en-US" dirty="0"/>
              <a:t>Vierte Ebene</a:t>
            </a:r>
            <a:endParaRPr lang="de-CH" altLang="en-US" dirty="0"/>
          </a:p>
          <a:p>
            <a:pPr lvl="4"/>
            <a:r>
              <a:rPr lang="de-CH" altLang="en-US" dirty="0"/>
              <a:t>Fünfte Ebene</a:t>
            </a:r>
            <a:endParaRPr lang="de-CH" alt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0814" y="114300"/>
            <a:ext cx="5399087" cy="1893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/>
          <a:lstStyle>
            <a:lvl1pPr>
              <a:defRPr sz="75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1" y="4911329"/>
            <a:ext cx="360363" cy="1345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t" anchorCtr="0" compatLnSpc="1"/>
          <a:lstStyle>
            <a:lvl1pPr algn="r">
              <a:defRPr sz="900" smtClean="0"/>
            </a:lvl1pPr>
          </a:lstStyle>
          <a:p>
            <a:pPr>
              <a:defRPr/>
            </a:pPr>
            <a:fld id="{05A2F5D7-72CC-654D-8ED6-87A9E9CF9321}" type="slidenum">
              <a:rPr lang="de-CH" altLang="en-US"/>
            </a:fld>
            <a:endParaRPr lang="de-CH" alt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 baseline="0">
          <a:solidFill>
            <a:srgbClr val="000000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rgbClr val="000000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rgbClr val="000000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rgbClr val="000000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rgbClr val="000000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rgbClr val="000000"/>
          </a:solidFill>
          <a:latin typeface="Arial" panose="020B060402020202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rgbClr val="000000"/>
          </a:solidFill>
          <a:latin typeface="Arial" panose="020B060402020202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rgbClr val="000000"/>
          </a:solidFill>
          <a:latin typeface="Arial" panose="020B060402020202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950" b="1">
          <a:solidFill>
            <a:srgbClr val="000000"/>
          </a:solidFill>
          <a:latin typeface="Arial" panose="020B0604020202020204" pitchFamily="34" charset="0"/>
        </a:defRPr>
      </a:lvl9pPr>
    </p:titleStyle>
    <p:bodyStyle>
      <a:lvl1pPr marL="314325" indent="-314325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Arial" panose="020B0604020202020204" pitchFamily="34" charset="0"/>
        <a:buChar char="&gt;"/>
        <a:defRPr sz="1650">
          <a:solidFill>
            <a:srgbClr val="000000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6286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—"/>
        <a:defRPr sz="1500">
          <a:solidFill>
            <a:srgbClr val="000000"/>
          </a:solidFill>
          <a:latin typeface="+mn-lt"/>
          <a:ea typeface="MS PGothic" panose="020B0600070205080204" pitchFamily="34" charset="-128"/>
        </a:defRPr>
      </a:lvl2pPr>
      <a:lvl3pPr marL="9715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panose="020B0604020202020204" pitchFamily="34" charset="0"/>
        <a:buChar char="–"/>
        <a:defRPr sz="1800">
          <a:solidFill>
            <a:srgbClr val="000000"/>
          </a:solidFill>
          <a:latin typeface="+mn-lt"/>
          <a:ea typeface="MS PGothic" panose="020B0600070205080204" pitchFamily="34" charset="-128"/>
        </a:defRPr>
      </a:lvl3pPr>
      <a:lvl4pPr marL="1285875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panose="020B0604020202020204" pitchFamily="34" charset="0"/>
        <a:buChar char="–"/>
        <a:defRPr sz="1500">
          <a:solidFill>
            <a:srgbClr val="000000"/>
          </a:solidFill>
          <a:latin typeface="+mn-lt"/>
          <a:ea typeface="MS PGothic" panose="020B0600070205080204" pitchFamily="34" charset="-128"/>
        </a:defRPr>
      </a:lvl4pPr>
      <a:lvl5pPr marL="160020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anose="020B0604020202020204" pitchFamily="34" charset="0"/>
        <a:buChar char="–"/>
        <a:defRPr sz="1500">
          <a:solidFill>
            <a:srgbClr val="000000"/>
          </a:solidFill>
          <a:latin typeface="+mn-lt"/>
          <a:ea typeface="MS PGothic" panose="020B0600070205080204" pitchFamily="34" charset="-128"/>
        </a:defRPr>
      </a:lvl5pPr>
      <a:lvl6pPr marL="1943100" indent="-28575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anose="020B0604020202020204" pitchFamily="34" charset="0"/>
        <a:buChar char="–"/>
        <a:defRPr>
          <a:solidFill>
            <a:srgbClr val="000000"/>
          </a:solidFill>
          <a:latin typeface="+mn-lt"/>
          <a:ea typeface="MS PGothic" panose="020B0600070205080204" pitchFamily="34" charset="-128"/>
        </a:defRPr>
      </a:lvl6pPr>
      <a:lvl7pPr marL="2286000" indent="-28575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anose="020B0604020202020204" pitchFamily="34" charset="0"/>
        <a:buChar char="–"/>
        <a:defRPr>
          <a:solidFill>
            <a:srgbClr val="000000"/>
          </a:solidFill>
          <a:latin typeface="+mn-lt"/>
          <a:ea typeface="MS PGothic" panose="020B0600070205080204" pitchFamily="34" charset="-128"/>
        </a:defRPr>
      </a:lvl7pPr>
      <a:lvl8pPr marL="2628900" indent="-28575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anose="020B0604020202020204" pitchFamily="34" charset="0"/>
        <a:buChar char="–"/>
        <a:defRPr>
          <a:solidFill>
            <a:srgbClr val="000000"/>
          </a:solidFill>
          <a:latin typeface="+mn-lt"/>
          <a:ea typeface="MS PGothic" panose="020B0600070205080204" pitchFamily="34" charset="-128"/>
        </a:defRPr>
      </a:lvl8pPr>
      <a:lvl9pPr marL="2971800" indent="-28575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anose="020B0604020202020204" pitchFamily="34" charset="0"/>
        <a:buChar char="–"/>
        <a:defRPr>
          <a:solidFill>
            <a:srgbClr val="000000"/>
          </a:solidFill>
          <a:latin typeface="+mn-lt"/>
          <a:ea typeface="MS PGothic" panose="020B0600070205080204" pitchFamily="34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microsoft.com/office/2007/relationships/hdphoto" Target="../media/image24.wdp"/><Relationship Id="rId7" Type="http://schemas.openxmlformats.org/officeDocument/2006/relationships/image" Target="../media/image23.png"/><Relationship Id="rId6" Type="http://schemas.openxmlformats.org/officeDocument/2006/relationships/image" Target="../media/image22.jpe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4669" y="1087252"/>
            <a:ext cx="7174662" cy="1819656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spcBef>
                <a:spcPts val="450"/>
              </a:spcBef>
              <a:spcAft>
                <a:spcPts val="1350"/>
              </a:spcAft>
            </a:pPr>
            <a:r>
              <a:rPr lang="en-GB" altLang="en-US" sz="2500" dirty="0">
                <a:ea typeface="MS PGothic" panose="020B0600070205080204" pitchFamily="34" charset="-128"/>
              </a:rPr>
              <a:t>Accelerator and Detector Developments for the Production of Theranostic Radioisotopes with Solid Targets at the Bern Medical Cyclotron</a:t>
            </a:r>
            <a:endParaRPr lang="en-GB" altLang="en-US" sz="2500" dirty="0">
              <a:ea typeface="MS PGothic" panose="020B0600070205080204" pitchFamily="34" charset="-128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444958" y="3299702"/>
            <a:ext cx="6283406" cy="151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>
            <a:lvl1pPr marL="0" indent="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Tx/>
              <a:buNone/>
              <a:defRPr sz="2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8382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2pPr>
            <a:lvl3pPr marL="12954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–"/>
              <a:defRPr sz="24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3pPr>
            <a:lvl4pPr marL="17145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4pPr>
            <a:lvl5pPr marL="21336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5pPr>
            <a:lvl6pPr marL="25908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6pPr>
            <a:lvl7pPr marL="30480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7pPr>
            <a:lvl8pPr marL="35052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8pPr>
            <a:lvl9pPr marL="39624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450"/>
              </a:spcAft>
            </a:pPr>
            <a:r>
              <a:rPr lang="en-GB" altLang="en-US" sz="1800" u="sng" kern="0" dirty="0">
                <a:ea typeface="MS PGothic" panose="020B0600070205080204" pitchFamily="34" charset="-128"/>
              </a:rPr>
              <a:t>Alexander Gottstein</a:t>
            </a:r>
            <a:r>
              <a:rPr lang="en-GB" altLang="en-US" sz="1800" u="sng" kern="0" baseline="30000" dirty="0">
                <a:ea typeface="MS PGothic" panose="020B0600070205080204" pitchFamily="34" charset="-128"/>
              </a:rPr>
              <a:t>1</a:t>
            </a:r>
            <a:r>
              <a:rPr lang="en-GB" altLang="en-US" sz="1800" kern="0" dirty="0">
                <a:ea typeface="MS PGothic" panose="020B0600070205080204" pitchFamily="34" charset="-128"/>
              </a:rPr>
              <a:t>, </a:t>
            </a:r>
            <a:r>
              <a:rPr lang="en-GB" altLang="en-US" sz="1800" u="sng" kern="0" dirty="0">
                <a:ea typeface="MS PGothic" panose="020B0600070205080204" pitchFamily="34" charset="-128"/>
              </a:rPr>
              <a:t>Saverio Braccini</a:t>
            </a:r>
            <a:r>
              <a:rPr lang="en-GB" altLang="en-US" sz="1800" u="sng" kern="0" baseline="30000" dirty="0">
                <a:ea typeface="MS PGothic" panose="020B0600070205080204" pitchFamily="34" charset="-128"/>
              </a:rPr>
              <a:t>1</a:t>
            </a:r>
            <a:r>
              <a:rPr lang="en-GB" altLang="en-US" sz="1650" kern="0" dirty="0">
                <a:ea typeface="MS PGothic" panose="020B0600070205080204" pitchFamily="34" charset="-128"/>
              </a:rPr>
              <a:t>, </a:t>
            </a:r>
            <a:endParaRPr lang="en-GB" altLang="en-US" sz="1650" kern="0" dirty="0">
              <a:ea typeface="MS PGothic" panose="020B0600070205080204" pitchFamily="34" charset="-128"/>
            </a:endParaRPr>
          </a:p>
          <a:p>
            <a:pPr algn="ctr" eaLnBrk="1" hangingPunct="1">
              <a:spcAft>
                <a:spcPts val="450"/>
              </a:spcAft>
            </a:pPr>
            <a:r>
              <a:rPr lang="en-GB" altLang="en-US" sz="1500" kern="0" dirty="0">
                <a:ea typeface="MS PGothic" panose="020B0600070205080204" pitchFamily="34" charset="-128"/>
              </a:rPr>
              <a:t>G. Dellepiane</a:t>
            </a:r>
            <a:r>
              <a:rPr lang="en-GB" altLang="en-US" sz="1500" kern="0" baseline="30000" dirty="0">
                <a:ea typeface="MS PGothic" panose="020B0600070205080204" pitchFamily="34" charset="-128"/>
              </a:rPr>
              <a:t>1</a:t>
            </a:r>
            <a:r>
              <a:rPr lang="en-GB" altLang="en-US" sz="1500" kern="0" dirty="0">
                <a:ea typeface="MS PGothic" panose="020B0600070205080204" pitchFamily="34" charset="-128"/>
              </a:rPr>
              <a:t>, P. Casolaro</a:t>
            </a:r>
            <a:r>
              <a:rPr lang="en-GB" altLang="en-US" sz="1500" kern="0" baseline="30000" dirty="0">
                <a:ea typeface="MS PGothic" panose="020B0600070205080204" pitchFamily="34" charset="-128"/>
              </a:rPr>
              <a:t>1</a:t>
            </a:r>
            <a:r>
              <a:rPr lang="en-GB" altLang="en-US" sz="1500" kern="0" dirty="0">
                <a:ea typeface="MS PGothic" panose="020B0600070205080204" pitchFamily="34" charset="-128"/>
              </a:rPr>
              <a:t>, I. Mateu</a:t>
            </a:r>
            <a:r>
              <a:rPr lang="en-GB" altLang="en-US" sz="1500" kern="0" baseline="30000" dirty="0">
                <a:ea typeface="MS PGothic" panose="020B0600070205080204" pitchFamily="34" charset="-128"/>
              </a:rPr>
              <a:t>1</a:t>
            </a:r>
            <a:r>
              <a:rPr lang="en-GB" altLang="en-US" sz="1500" kern="0" dirty="0">
                <a:ea typeface="MS PGothic" panose="020B0600070205080204" pitchFamily="34" charset="-128"/>
              </a:rPr>
              <a:t>, P. Scampoli</a:t>
            </a:r>
            <a:r>
              <a:rPr lang="en-GB" altLang="en-US" sz="1500" kern="0" baseline="30000" dirty="0">
                <a:ea typeface="MS PGothic" panose="020B0600070205080204" pitchFamily="34" charset="-128"/>
              </a:rPr>
              <a:t>1,2</a:t>
            </a:r>
            <a:endParaRPr lang="en-GB" altLang="en-US" sz="1500" kern="0" baseline="30000" dirty="0">
              <a:ea typeface="MS PGothic" panose="020B0600070205080204" pitchFamily="34" charset="-128"/>
            </a:endParaRPr>
          </a:p>
          <a:p>
            <a:pPr algn="ctr" eaLnBrk="1" hangingPunct="1">
              <a:spcAft>
                <a:spcPts val="450"/>
              </a:spcAft>
            </a:pPr>
            <a:endParaRPr lang="en-GB" altLang="en-US" sz="1500" kern="0" baseline="30000" dirty="0">
              <a:ea typeface="MS PGothic" panose="020B0600070205080204" pitchFamily="34" charset="-128"/>
            </a:endParaRPr>
          </a:p>
          <a:p>
            <a:pPr eaLnBrk="1" hangingPunct="1">
              <a:spcAft>
                <a:spcPts val="450"/>
              </a:spcAft>
            </a:pPr>
            <a:r>
              <a:rPr lang="en-GB" altLang="en-US" sz="1050" kern="0" baseline="30000" dirty="0">
                <a:ea typeface="MS PGothic" panose="020B0600070205080204" pitchFamily="34" charset="-128"/>
              </a:rPr>
              <a:t>1</a:t>
            </a:r>
            <a:r>
              <a:rPr lang="en-GB" altLang="en-US" sz="1050" kern="0" dirty="0">
                <a:ea typeface="MS PGothic" panose="020B0600070205080204" pitchFamily="34" charset="-128"/>
              </a:rPr>
              <a:t> Albert Einstein </a:t>
            </a:r>
            <a:r>
              <a:rPr lang="en-GB" altLang="en-US" sz="1050" kern="0" dirty="0" err="1">
                <a:ea typeface="MS PGothic" panose="020B0600070205080204" pitchFamily="34" charset="-128"/>
              </a:rPr>
              <a:t>Center</a:t>
            </a:r>
            <a:r>
              <a:rPr lang="en-GB" altLang="en-US" sz="1050" kern="0" dirty="0">
                <a:ea typeface="MS PGothic" panose="020B0600070205080204" pitchFamily="34" charset="-128"/>
              </a:rPr>
              <a:t> for Fundamental Physics (AEC), Laboratory of High Energy Physics (LHEP), University of Bern, Switzerland</a:t>
            </a:r>
            <a:endParaRPr lang="en-GB" altLang="en-US" sz="1050" kern="0" dirty="0">
              <a:ea typeface="MS PGothic" panose="020B0600070205080204" pitchFamily="34" charset="-128"/>
            </a:endParaRPr>
          </a:p>
          <a:p>
            <a:pPr eaLnBrk="1" hangingPunct="1">
              <a:spcAft>
                <a:spcPts val="450"/>
              </a:spcAft>
            </a:pPr>
            <a:r>
              <a:rPr lang="en-GB" altLang="en-US" sz="1050" kern="0" baseline="30000" dirty="0">
                <a:ea typeface="MS PGothic" panose="020B0600070205080204" pitchFamily="34" charset="-128"/>
              </a:rPr>
              <a:t>2</a:t>
            </a:r>
            <a:r>
              <a:rPr lang="en-GB" altLang="en-US" sz="1050" kern="0" dirty="0">
                <a:ea typeface="MS PGothic" panose="020B0600070205080204" pitchFamily="34" charset="-128"/>
              </a:rPr>
              <a:t> Department of Physics “Ettore </a:t>
            </a:r>
            <a:r>
              <a:rPr lang="en-GB" altLang="en-US" sz="1050" kern="0" dirty="0" err="1">
                <a:ea typeface="MS PGothic" panose="020B0600070205080204" pitchFamily="34" charset="-128"/>
              </a:rPr>
              <a:t>Pancini</a:t>
            </a:r>
            <a:r>
              <a:rPr lang="en-GB" altLang="en-US" sz="1050" kern="0" dirty="0">
                <a:ea typeface="MS PGothic" panose="020B0600070205080204" pitchFamily="34" charset="-128"/>
              </a:rPr>
              <a:t>”, University of Napoli Federico II, Italy</a:t>
            </a:r>
            <a:endParaRPr lang="en-GB" altLang="en-US" sz="1050" kern="0" dirty="0">
              <a:ea typeface="MS PGothic" panose="020B0600070205080204" pitchFamily="34" charset="-128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883" y="80962"/>
            <a:ext cx="1214583" cy="9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quarter" idx="2"/>
          </p:nvPr>
        </p:nvSpPr>
        <p:spPr>
          <a:xfrm>
            <a:off x="152400" y="4921486"/>
            <a:ext cx="3811588" cy="134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530" indent="-21463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CH" altLang="en-US" sz="750" dirty="0">
                <a:solidFill>
                  <a:srgbClr val="000000"/>
                </a:solidFill>
              </a:rPr>
              <a:t>CYCLOTRONS 2022 - 07.12.2022 - AG - SB</a:t>
            </a:r>
            <a:endParaRPr lang="de-CH" altLang="en-US" sz="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47" y="452487"/>
            <a:ext cx="6551629" cy="518190"/>
          </a:xfrm>
        </p:spPr>
        <p:txBody>
          <a:bodyPr/>
          <a:lstStyle/>
          <a:p>
            <a:r>
              <a:rPr lang="en-US" dirty="0"/>
              <a:t>Cross Section Measurements with a Novel Method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CYCLOTRONS 2022 - 07.12.2022 - AG - SB</a:t>
            </a:r>
            <a:endParaRPr lang="de-CH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1405" t="14772" r="70873" b="21863"/>
          <a:stretch>
            <a:fillRect/>
          </a:stretch>
        </p:blipFill>
        <p:spPr>
          <a:xfrm>
            <a:off x="200541" y="1238159"/>
            <a:ext cx="1977088" cy="29976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/>
            </a:fld>
            <a:endParaRPr lang="de-CH" alt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188" y="1466181"/>
            <a:ext cx="4081418" cy="26896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8"/>
          <p:cNvPicPr>
            <a:picLocks noChangeAspect="1"/>
          </p:cNvPicPr>
          <p:nvPr/>
        </p:nvPicPr>
        <p:blipFill rotWithShape="1">
          <a:blip r:embed="rId1"/>
          <a:srcRect t="88998"/>
          <a:stretch>
            <a:fillRect/>
          </a:stretch>
        </p:blipFill>
        <p:spPr>
          <a:xfrm>
            <a:off x="2658188" y="4233344"/>
            <a:ext cx="4081418" cy="300236"/>
          </a:xfrm>
          <a:prstGeom prst="rect">
            <a:avLst/>
          </a:prstGeom>
        </p:spPr>
      </p:pic>
      <p:sp>
        <p:nvSpPr>
          <p:cNvPr id="11" name="Rectangle 8"/>
          <p:cNvSpPr/>
          <p:nvPr/>
        </p:nvSpPr>
        <p:spPr>
          <a:xfrm>
            <a:off x="2963028" y="4214185"/>
            <a:ext cx="5467740" cy="33855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>
            <a:spAutoFit/>
          </a:bodyPr>
          <a:lstStyle/>
          <a:p>
            <a:r>
              <a:rPr lang="en-US" sz="800" dirty="0"/>
              <a:t>S. Braccini et al., </a:t>
            </a:r>
            <a:r>
              <a:rPr lang="en-US" sz="800" i="1" dirty="0"/>
              <a:t>Optimization of </a:t>
            </a:r>
            <a:r>
              <a:rPr lang="en-US" sz="800" i="1" baseline="30000" dirty="0"/>
              <a:t>68</a:t>
            </a:r>
            <a:r>
              <a:rPr lang="en-US" sz="800" i="1" dirty="0"/>
              <a:t>Ga production at an 18 MeV medical cyclotron with solid targets by means of cross-section measurement of  </a:t>
            </a:r>
            <a:r>
              <a:rPr lang="en-US" sz="800" i="1" baseline="30000" dirty="0"/>
              <a:t>66</a:t>
            </a:r>
            <a:r>
              <a:rPr lang="en-US" sz="800" i="1" dirty="0"/>
              <a:t>Ga, </a:t>
            </a:r>
            <a:r>
              <a:rPr lang="en-US" sz="800" i="1" baseline="30000" dirty="0"/>
              <a:t>67</a:t>
            </a:r>
            <a:r>
              <a:rPr lang="en-US" sz="800" i="1" dirty="0"/>
              <a:t>Ga and </a:t>
            </a:r>
            <a:r>
              <a:rPr lang="en-US" sz="800" i="1" baseline="30000" dirty="0"/>
              <a:t>68</a:t>
            </a:r>
            <a:r>
              <a:rPr lang="en-US" sz="800" i="1" dirty="0"/>
              <a:t>Ga, </a:t>
            </a:r>
            <a:r>
              <a:rPr lang="en-US" sz="800" dirty="0"/>
              <a:t>Appl. Radiation and Isotopes, Volume 186, August 2022</a:t>
            </a:r>
            <a:endParaRPr lang="en-US" sz="800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2257561" y="1462959"/>
            <a:ext cx="3640319" cy="2578339"/>
            <a:chOff x="2257561" y="1462959"/>
            <a:chExt cx="3640319" cy="2578339"/>
          </a:xfrm>
        </p:grpSpPr>
        <p:pic>
          <p:nvPicPr>
            <p:cNvPr id="5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7561" y="1462959"/>
              <a:ext cx="3640319" cy="257833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" name="TextBox 15"/>
            <p:cNvSpPr txBox="1"/>
            <p:nvPr/>
          </p:nvSpPr>
          <p:spPr>
            <a:xfrm>
              <a:off x="2983376" y="1636754"/>
              <a:ext cx="66236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b="1" baseline="30000" dirty="0">
                  <a:solidFill>
                    <a:srgbClr val="FF0000"/>
                  </a:solidFill>
                </a:rPr>
                <a:t>68</a:t>
              </a:r>
              <a:r>
                <a:rPr lang="en-US" sz="1800" b="1" dirty="0">
                  <a:solidFill>
                    <a:srgbClr val="FF0000"/>
                  </a:solidFill>
                </a:rPr>
                <a:t>Ga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6016559" y="1462960"/>
            <a:ext cx="2996903" cy="2578338"/>
            <a:chOff x="6016559" y="1462960"/>
            <a:chExt cx="2996903" cy="2578338"/>
          </a:xfrm>
        </p:grpSpPr>
        <p:pic>
          <p:nvPicPr>
            <p:cNvPr id="8" name="Picture 13"/>
            <p:cNvPicPr>
              <a:picLocks noChangeAspect="1"/>
            </p:cNvPicPr>
            <p:nvPr/>
          </p:nvPicPr>
          <p:blipFill rotWithShape="1">
            <a:blip r:embed="rId4"/>
            <a:srcRect b="4246"/>
            <a:stretch>
              <a:fillRect/>
            </a:stretch>
          </p:blipFill>
          <p:spPr>
            <a:xfrm>
              <a:off x="6016559" y="1462960"/>
              <a:ext cx="2996903" cy="257833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5"/>
            <p:cNvSpPr txBox="1"/>
            <p:nvPr/>
          </p:nvSpPr>
          <p:spPr>
            <a:xfrm>
              <a:off x="7648758" y="1664186"/>
              <a:ext cx="66236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b="1" baseline="30000" dirty="0">
                  <a:solidFill>
                    <a:srgbClr val="FF0000"/>
                  </a:solidFill>
                </a:rPr>
                <a:t>67</a:t>
              </a:r>
              <a:r>
                <a:rPr lang="en-US" sz="1800" b="1" dirty="0">
                  <a:solidFill>
                    <a:srgbClr val="FF0000"/>
                  </a:solidFill>
                </a:rPr>
                <a:t>Ga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47" y="300424"/>
            <a:ext cx="5865849" cy="613172"/>
          </a:xfrm>
        </p:spPr>
        <p:txBody>
          <a:bodyPr/>
          <a:lstStyle/>
          <a:p>
            <a:r>
              <a:rPr lang="en-US" dirty="0"/>
              <a:t>Yield, Purity and Production Tests with Solid Targets: Example of </a:t>
            </a:r>
            <a:r>
              <a:rPr lang="en-US" baseline="30000" dirty="0"/>
              <a:t>68</a:t>
            </a:r>
            <a:r>
              <a:rPr lang="en-US" dirty="0"/>
              <a:t>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A24E2F-F272-014A-B43A-888BFAFD33B2}" type="slidenum">
              <a:rPr lang="de-CH" altLang="en-US" smtClean="0"/>
            </a:fld>
            <a:endParaRPr lang="de-CH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1759"/>
          <a:stretch>
            <a:fillRect/>
          </a:stretch>
        </p:blipFill>
        <p:spPr>
          <a:xfrm>
            <a:off x="2371545" y="1306725"/>
            <a:ext cx="4406135" cy="33636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  <p:sp>
        <p:nvSpPr>
          <p:cNvPr id="3" name="TextBox 15"/>
          <p:cNvSpPr txBox="1"/>
          <p:nvPr/>
        </p:nvSpPr>
        <p:spPr>
          <a:xfrm>
            <a:off x="2900249" y="1865354"/>
            <a:ext cx="66236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baseline="30000" dirty="0">
                <a:solidFill>
                  <a:srgbClr val="FF0000"/>
                </a:solidFill>
              </a:rPr>
              <a:t>68</a:t>
            </a:r>
            <a:r>
              <a:rPr lang="en-US" sz="1800" b="1" dirty="0">
                <a:solidFill>
                  <a:srgbClr val="FF0000"/>
                </a:solidFill>
              </a:rPr>
              <a:t>Ga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isch enthält.&#10;&#10;Automatisch generierte Beschreibu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81" y="1168999"/>
            <a:ext cx="6385830" cy="1999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47" y="485776"/>
            <a:ext cx="6652167" cy="613172"/>
          </a:xfrm>
        </p:spPr>
        <p:txBody>
          <a:bodyPr/>
          <a:lstStyle/>
          <a:p>
            <a:r>
              <a:rPr lang="en-US" dirty="0"/>
              <a:t>Some produced Radioisotopes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CYCLOTRONS 2022 - 07.12.2022 - AG - SB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5181" y="4402710"/>
            <a:ext cx="6286500" cy="415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 </a:t>
            </a:r>
            <a:r>
              <a:rPr lang="en-US" sz="500" dirty="0"/>
              <a:t> </a:t>
            </a:r>
            <a:r>
              <a:rPr lang="en-US" sz="1050" dirty="0">
                <a:solidFill>
                  <a:srgbClr val="FF0000"/>
                </a:solidFill>
              </a:rPr>
              <a:t>*</a:t>
            </a:r>
            <a:r>
              <a:rPr lang="en-US" sz="1050" dirty="0"/>
              <a:t> High Efficiency Cyclotron Trap Assisted Positron Moderator, Instruments 2 (2018) 10.</a:t>
            </a:r>
            <a:endParaRPr lang="en-US" sz="1050" dirty="0"/>
          </a:p>
          <a:p>
            <a:r>
              <a:rPr lang="en-US" sz="1050" dirty="0">
                <a:solidFill>
                  <a:srgbClr val="FF0000"/>
                </a:solidFill>
              </a:rPr>
              <a:t>**</a:t>
            </a:r>
            <a:r>
              <a:rPr lang="en-US" sz="1050" dirty="0"/>
              <a:t> High-resolution laser resonance ionization spectroscopy of </a:t>
            </a:r>
            <a:r>
              <a:rPr lang="en-US" sz="1050" baseline="30000" dirty="0"/>
              <a:t>143−147</a:t>
            </a:r>
            <a:r>
              <a:rPr lang="en-US" sz="1050" dirty="0"/>
              <a:t>Pm, Eur. Phys. J. A (2020) 56:69</a:t>
            </a:r>
            <a:endParaRPr lang="en-US" sz="1050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335851" y="3242790"/>
            <a:ext cx="648516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715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97255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US" altLang="x-none" sz="1500" dirty="0">
                <a:solidFill>
                  <a:srgbClr val="000000"/>
                </a:solidFill>
              </a:rPr>
              <a:t> Further medical radioisotopes under study: </a:t>
            </a:r>
            <a:r>
              <a:rPr lang="en-US" altLang="x-none" sz="1500" b="1" baseline="30000" dirty="0">
                <a:solidFill>
                  <a:srgbClr val="000000"/>
                </a:solidFill>
              </a:rPr>
              <a:t>43</a:t>
            </a:r>
            <a:r>
              <a:rPr lang="en-US" altLang="x-none" sz="1500" b="1" dirty="0">
                <a:solidFill>
                  <a:srgbClr val="000000"/>
                </a:solidFill>
              </a:rPr>
              <a:t>Sc</a:t>
            </a:r>
            <a:r>
              <a:rPr lang="en-US" altLang="x-none" sz="1500" dirty="0">
                <a:solidFill>
                  <a:srgbClr val="000000"/>
                </a:solidFill>
              </a:rPr>
              <a:t>, </a:t>
            </a:r>
            <a:r>
              <a:rPr lang="en-US" altLang="x-none" sz="1500" b="1" baseline="30000" dirty="0">
                <a:solidFill>
                  <a:srgbClr val="000000"/>
                </a:solidFill>
              </a:rPr>
              <a:t>47</a:t>
            </a:r>
            <a:r>
              <a:rPr lang="en-US" altLang="x-none" sz="1500" b="1" dirty="0">
                <a:solidFill>
                  <a:srgbClr val="000000"/>
                </a:solidFill>
              </a:rPr>
              <a:t>Sc</a:t>
            </a:r>
            <a:r>
              <a:rPr lang="en-US" altLang="x-none" sz="1500" dirty="0">
                <a:solidFill>
                  <a:srgbClr val="000000"/>
                </a:solidFill>
              </a:rPr>
              <a:t>, </a:t>
            </a:r>
            <a:r>
              <a:rPr lang="en-US" altLang="x-none" sz="1500" b="1" baseline="30000" dirty="0">
                <a:solidFill>
                  <a:srgbClr val="000000"/>
                </a:solidFill>
              </a:rPr>
              <a:t>67</a:t>
            </a:r>
            <a:r>
              <a:rPr lang="en-US" altLang="x-none" sz="1500" b="1" dirty="0">
                <a:solidFill>
                  <a:srgbClr val="000000"/>
                </a:solidFill>
              </a:rPr>
              <a:t>Cu</a:t>
            </a:r>
            <a:r>
              <a:rPr lang="en-US" altLang="x-none" sz="1500" dirty="0">
                <a:solidFill>
                  <a:srgbClr val="000000"/>
                </a:solidFill>
              </a:rPr>
              <a:t> and </a:t>
            </a:r>
            <a:r>
              <a:rPr lang="en-US" altLang="x-none" sz="1500" b="1" baseline="30000" dirty="0">
                <a:solidFill>
                  <a:srgbClr val="000000"/>
                </a:solidFill>
              </a:rPr>
              <a:t>167</a:t>
            </a:r>
            <a:r>
              <a:rPr lang="en-US" altLang="x-none" sz="1500" b="1" dirty="0">
                <a:solidFill>
                  <a:srgbClr val="000000"/>
                </a:solidFill>
              </a:rPr>
              <a:t>Tm</a:t>
            </a:r>
            <a:endParaRPr lang="en-US" altLang="x-none" sz="1500" b="1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US" altLang="x-none" sz="1500" dirty="0">
                <a:solidFill>
                  <a:srgbClr val="000000"/>
                </a:solidFill>
              </a:rPr>
              <a:t> </a:t>
            </a:r>
            <a:r>
              <a:rPr lang="en-US" altLang="x-none" sz="1500" baseline="30000" dirty="0">
                <a:solidFill>
                  <a:srgbClr val="000000"/>
                </a:solidFill>
              </a:rPr>
              <a:t>48</a:t>
            </a:r>
            <a:r>
              <a:rPr lang="en-US" altLang="x-none" sz="1500" dirty="0">
                <a:solidFill>
                  <a:srgbClr val="000000"/>
                </a:solidFill>
              </a:rPr>
              <a:t>V and </a:t>
            </a:r>
            <a:r>
              <a:rPr lang="en-US" altLang="x-none" sz="1500" baseline="30000" dirty="0" err="1">
                <a:solidFill>
                  <a:srgbClr val="000000"/>
                </a:solidFill>
              </a:rPr>
              <a:t>X</a:t>
            </a:r>
            <a:r>
              <a:rPr lang="en-US" altLang="x-none" sz="1500" dirty="0" err="1">
                <a:solidFill>
                  <a:srgbClr val="000000"/>
                </a:solidFill>
              </a:rPr>
              <a:t>Pm</a:t>
            </a:r>
            <a:r>
              <a:rPr lang="en-US" altLang="x-none" sz="1500" dirty="0">
                <a:solidFill>
                  <a:srgbClr val="000000"/>
                </a:solidFill>
              </a:rPr>
              <a:t> for fundamental physics research</a:t>
            </a:r>
            <a:endParaRPr lang="en-US" altLang="x-none" sz="15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/>
            </a:fld>
            <a:endParaRPr lang="de-CH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752933" y="1598702"/>
            <a:ext cx="55135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*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35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 **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5181" y="3932556"/>
            <a:ext cx="6286500" cy="415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>
                <a:cs typeface="Arial" panose="020B0604020202020204" pitchFamily="34" charset="0"/>
              </a:rPr>
              <a:t>G. Dellepiane et al., Research on theranostic radioisotope production at the Bern medical Cyclotron, </a:t>
            </a:r>
            <a:endParaRPr lang="en-US" sz="1050" dirty="0">
              <a:cs typeface="Arial" panose="020B0604020202020204" pitchFamily="34" charset="0"/>
            </a:endParaRPr>
          </a:p>
          <a:p>
            <a:r>
              <a:rPr lang="en-US" sz="1050" dirty="0">
                <a:cs typeface="Arial" panose="020B0604020202020204" pitchFamily="34" charset="0"/>
              </a:rPr>
              <a:t>Il Nuovo Cimento, 2021</a:t>
            </a:r>
            <a:endParaRPr lang="en-US" sz="105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44</a:t>
            </a:r>
            <a:r>
              <a:rPr lang="en-US" dirty="0"/>
              <a:t>Sc is ready for Clinical Applications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CYCLOTRONS 2022 - 07.12.2022 - AG - SB</a:t>
            </a:r>
            <a:endParaRPr lang="de-CH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5536" y="1181871"/>
            <a:ext cx="4382109" cy="257629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40219" y="1442792"/>
            <a:ext cx="5154025" cy="3406766"/>
            <a:chOff x="1763688" y="1834894"/>
            <a:chExt cx="6872033" cy="454235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50232">
              <a:off x="5498849" y="1834894"/>
              <a:ext cx="3136872" cy="454235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763688" y="5733256"/>
              <a:ext cx="2429469" cy="492443"/>
            </a:xfrm>
            <a:prstGeom prst="rect">
              <a:avLst/>
            </a:prstGeom>
            <a:solidFill>
              <a:schemeClr val="bg1"/>
            </a:solidFill>
            <a:ln w="28575" cmpd="thinThick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IBA Award 2020</a:t>
              </a:r>
              <a:endParaRPr lang="en-US" sz="18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66568" y="3848357"/>
            <a:ext cx="21900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&gt;</a:t>
            </a:r>
            <a:r>
              <a:rPr lang="en-US" sz="1350" dirty="0"/>
              <a:t> in collaboration with PSI</a:t>
            </a:r>
            <a:endParaRPr lang="en-US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/>
            </a:fld>
            <a:endParaRPr lang="de-CH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848885" y="1300331"/>
            <a:ext cx="2212465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Molecules 2020, 25(20), 4706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3image3918142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8" y="1316722"/>
            <a:ext cx="5813809" cy="309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865" y="271924"/>
            <a:ext cx="6832880" cy="613172"/>
          </a:xfrm>
        </p:spPr>
        <p:txBody>
          <a:bodyPr anchor="ctr"/>
          <a:lstStyle/>
          <a:p>
            <a:r>
              <a:rPr lang="en-US" dirty="0"/>
              <a:t>Work in Progress: Automatic Focusing System (AFS)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A24E2F-F272-014A-B43A-888BFAFD33B2}" type="slidenum">
              <a:rPr lang="de-CH" altLang="en-US" smtClean="0"/>
            </a:fld>
            <a:endParaRPr lang="de-CH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395258" y="4534754"/>
            <a:ext cx="5900341" cy="2923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C00000"/>
                </a:solidFill>
              </a:rPr>
              <a:t>&gt;</a:t>
            </a:r>
            <a:r>
              <a:rPr lang="en-US" sz="1300" dirty="0"/>
              <a:t> Production yield improved by a factor 20 if compared to an unfocused beam</a:t>
            </a:r>
            <a:endParaRPr lang="en-US" sz="1300" dirty="0"/>
          </a:p>
        </p:txBody>
      </p:sp>
      <p:sp>
        <p:nvSpPr>
          <p:cNvPr id="9" name="TextBox 10"/>
          <p:cNvSpPr txBox="1"/>
          <p:nvPr/>
        </p:nvSpPr>
        <p:spPr>
          <a:xfrm>
            <a:off x="6295599" y="2426946"/>
            <a:ext cx="26599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①: Mini-PET Beamline (MBL)</a:t>
            </a:r>
            <a:endParaRPr lang="en-US" sz="1400" dirty="0"/>
          </a:p>
          <a:p>
            <a:r>
              <a:rPr lang="en-US" sz="1400" dirty="0"/>
              <a:t>②: Drift space</a:t>
            </a:r>
            <a:endParaRPr lang="en-US" sz="1400" dirty="0"/>
          </a:p>
          <a:p>
            <a:r>
              <a:rPr lang="en-US" sz="1400" dirty="0"/>
              <a:t>③: Two-dimensional UniBEaM </a:t>
            </a:r>
            <a:endParaRPr lang="en-US" sz="1400" dirty="0"/>
          </a:p>
          <a:p>
            <a:r>
              <a:rPr lang="en-US" sz="1400" dirty="0"/>
              <a:t>④: π</a:t>
            </a:r>
            <a:r>
              <a:rPr lang="en-US" sz="1400" baseline="30000" dirty="0"/>
              <a:t>2 </a:t>
            </a:r>
            <a:r>
              <a:rPr lang="en-US" sz="1400" dirty="0"/>
              <a:t>detector</a:t>
            </a:r>
            <a:endParaRPr lang="en-US" sz="1400" dirty="0"/>
          </a:p>
          <a:p>
            <a:r>
              <a:rPr lang="en-US" sz="1400" dirty="0"/>
              <a:t>⑤: Beam dump</a:t>
            </a:r>
            <a:endParaRPr lang="en-US" sz="1400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6295599" y="1141982"/>
            <a:ext cx="2635704" cy="3679651"/>
            <a:chOff x="6295599" y="1141982"/>
            <a:chExt cx="2635704" cy="3679651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 rotWithShape="1">
            <a:blip r:embed="rId2"/>
            <a:srcRect l="3759" r="49858"/>
            <a:stretch>
              <a:fillRect/>
            </a:stretch>
          </p:blipFill>
          <p:spPr>
            <a:xfrm>
              <a:off x="6295599" y="2970000"/>
              <a:ext cx="2635704" cy="185163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3" name="Picture 6"/>
            <p:cNvPicPr>
              <a:picLocks noChangeAspect="1"/>
            </p:cNvPicPr>
            <p:nvPr/>
          </p:nvPicPr>
          <p:blipFill rotWithShape="1">
            <a:blip r:embed="rId2"/>
            <a:srcRect l="50425" r="3192"/>
            <a:stretch>
              <a:fillRect/>
            </a:stretch>
          </p:blipFill>
          <p:spPr>
            <a:xfrm>
              <a:off x="6295599" y="1141982"/>
              <a:ext cx="2635704" cy="185163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AFS </a:t>
            </a:r>
            <a:r>
              <a:rPr lang="en-GB" dirty="0"/>
              <a:t>installed</a:t>
            </a:r>
            <a:r>
              <a:rPr lang="de-DE" dirty="0"/>
              <a:t> on the Solid Target Station (STS)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A24E2F-F272-014A-B43A-888BFAFD33B2}" type="slidenum">
              <a:rPr lang="de-CH" altLang="en-US" smtClean="0"/>
            </a:fld>
            <a:endParaRPr lang="de-CH" alt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CYCLOTRONS 2022 - 07.12.2022 - AG - SB</a:t>
            </a:r>
            <a:endParaRPr lang="de-CH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 rotWithShape="1">
          <a:blip r:embed="rId1"/>
          <a:srcRect l="16582"/>
          <a:stretch>
            <a:fillRect/>
          </a:stretch>
        </p:blipFill>
        <p:spPr>
          <a:xfrm>
            <a:off x="1020609" y="1130895"/>
            <a:ext cx="2259544" cy="36070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10"/>
          <p:cNvSpPr txBox="1"/>
          <p:nvPr/>
        </p:nvSpPr>
        <p:spPr>
          <a:xfrm>
            <a:off x="3431281" y="1425834"/>
            <a:ext cx="5615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①: Cyclotron</a:t>
            </a:r>
            <a:endParaRPr lang="en-US" sz="1600" dirty="0"/>
          </a:p>
          <a:p>
            <a:r>
              <a:rPr lang="en-US" sz="1600" dirty="0"/>
              <a:t>②: Mini-PET Beamline (MBL) </a:t>
            </a:r>
            <a:endParaRPr lang="en-US" sz="1600" dirty="0"/>
          </a:p>
          <a:p>
            <a:r>
              <a:rPr lang="en-US" sz="1600" dirty="0"/>
              <a:t>③: Two-dimensional UniBEaM </a:t>
            </a:r>
            <a:endParaRPr lang="en-US" sz="1600" dirty="0"/>
          </a:p>
          <a:p>
            <a:r>
              <a:rPr lang="en-US" sz="1600" dirty="0"/>
              <a:t>④: Solid Target Station (STS)</a:t>
            </a:r>
            <a:endParaRPr lang="en-US" sz="1600" dirty="0"/>
          </a:p>
          <a:p>
            <a:r>
              <a:rPr lang="en-US" sz="1600" dirty="0"/>
              <a:t>⑤: Solid Target Transfer System (STTS)</a:t>
            </a:r>
            <a:endParaRPr lang="en-US" sz="1600" dirty="0"/>
          </a:p>
          <a:p>
            <a:r>
              <a:rPr lang="en-US" sz="1600" dirty="0"/>
              <a:t>⑥: Solid Target Loading System (STLS or Hyperloop)</a:t>
            </a:r>
            <a:endParaRPr lang="en-US" sz="1600" dirty="0"/>
          </a:p>
        </p:txBody>
      </p:sp>
      <p:sp>
        <p:nvSpPr>
          <p:cNvPr id="9" name="Rectangle 6"/>
          <p:cNvSpPr/>
          <p:nvPr/>
        </p:nvSpPr>
        <p:spPr>
          <a:xfrm>
            <a:off x="3409703" y="4329827"/>
            <a:ext cx="545727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cs typeface="Arial" panose="020B0604020202020204" pitchFamily="34" charset="0"/>
              </a:rPr>
              <a:t>Häffner, P. D. et al., An Active Irradiation System with Automatic Beam Positioning and Focusing for a Medical Cyclotron, Appl. Sci. 2021, 11(6), 2452; P. Häffner, PhD Thesis, 2021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31281" y="3371613"/>
            <a:ext cx="486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1450" algn="l"/>
              </a:tabLst>
            </a:pPr>
            <a:r>
              <a:rPr lang="en-US" sz="1600" dirty="0">
                <a:solidFill>
                  <a:srgbClr val="C00000"/>
                </a:solidFill>
              </a:rPr>
              <a:t>&gt; </a:t>
            </a:r>
            <a:r>
              <a:rPr lang="en-US" sz="1600" dirty="0"/>
              <a:t>Replace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③ with a more suitable device to monitor</a:t>
            </a:r>
            <a:br>
              <a:rPr lang="en-US" sz="1600" dirty="0"/>
            </a:br>
            <a:r>
              <a:rPr lang="en-US" sz="1600" dirty="0"/>
              <a:t>	beam shape and intensity at high dose rates.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2D Beam Monitoring: π</a:t>
            </a:r>
            <a:r>
              <a:rPr lang="de-DE" baseline="30000" dirty="0"/>
              <a:t>2</a:t>
            </a:r>
            <a:r>
              <a:rPr lang="de-DE" dirty="0"/>
              <a:t> and </a:t>
            </a:r>
            <a:r>
              <a:rPr lang="de-DE" dirty="0" err="1"/>
              <a:t>Collar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A24E2F-F272-014A-B43A-888BFAFD33B2}" type="slidenum">
              <a:rPr lang="de-CH" altLang="en-US" smtClean="0"/>
            </a:fld>
            <a:endParaRPr lang="de-CH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6851" r="1389" b="2979"/>
          <a:stretch>
            <a:fillRect/>
          </a:stretch>
        </p:blipFill>
        <p:spPr bwMode="auto">
          <a:xfrm>
            <a:off x="1487892" y="1162943"/>
            <a:ext cx="1742661" cy="286979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indoor&#10;&#10;Description automatically generated"/>
          <p:cNvPicPr>
            <a:picLocks noChangeAspect="1"/>
          </p:cNvPicPr>
          <p:nvPr/>
        </p:nvPicPr>
        <p:blipFill rotWithShape="1">
          <a:blip r:embed="rId2"/>
          <a:srcRect l="23339" t="7596" r="7658" b="22073"/>
          <a:stretch>
            <a:fillRect/>
          </a:stretch>
        </p:blipFill>
        <p:spPr>
          <a:xfrm>
            <a:off x="4844373" y="1162943"/>
            <a:ext cx="3766430" cy="28802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8" descr="A blue sign with white text&#10;&#10;Description automatically generated with medium confidence"/>
          <p:cNvPicPr>
            <a:picLocks noChangeAspect="1"/>
          </p:cNvPicPr>
          <p:nvPr/>
        </p:nvPicPr>
        <p:blipFill rotWithShape="1">
          <a:blip r:embed="rId3"/>
          <a:srcRect l="6561" b="8422"/>
          <a:stretch>
            <a:fillRect/>
          </a:stretch>
        </p:blipFill>
        <p:spPr>
          <a:xfrm>
            <a:off x="4844374" y="1166494"/>
            <a:ext cx="1572286" cy="40282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67212" y="4096730"/>
            <a:ext cx="4120753" cy="7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715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</a:pPr>
            <a:r>
              <a:rPr lang="en-GB" altLang="x-none" sz="1500" b="1" dirty="0">
                <a:solidFill>
                  <a:srgbClr val="000000"/>
                </a:solidFill>
              </a:rPr>
              <a:t>Collar: </a:t>
            </a:r>
            <a:r>
              <a:rPr lang="en-GB" altLang="x-none" sz="1500" dirty="0">
                <a:solidFill>
                  <a:srgbClr val="000000"/>
                </a:solidFill>
              </a:rPr>
              <a:t>Non destructive beam monitor based on doped silica fibres to enhance production yield of radioisotopes for theranostics.</a:t>
            </a:r>
            <a:endParaRPr lang="en-GB" altLang="x-none" sz="1500" dirty="0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98847" y="4086014"/>
            <a:ext cx="4120753" cy="7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715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</a:pPr>
            <a:r>
              <a:rPr lang="en-GB" altLang="x-none" sz="1500" b="1" dirty="0">
                <a:solidFill>
                  <a:srgbClr val="000000"/>
                </a:solidFill>
              </a:rPr>
              <a:t>π</a:t>
            </a:r>
            <a:r>
              <a:rPr lang="en-GB" altLang="x-none" sz="1500" b="1" baseline="30000" dirty="0">
                <a:solidFill>
                  <a:srgbClr val="000000"/>
                </a:solidFill>
              </a:rPr>
              <a:t>2</a:t>
            </a:r>
            <a:r>
              <a:rPr lang="en-GB" altLang="x-none" sz="1500" b="1" dirty="0">
                <a:solidFill>
                  <a:srgbClr val="000000"/>
                </a:solidFill>
              </a:rPr>
              <a:t>: </a:t>
            </a:r>
            <a:r>
              <a:rPr lang="en-GB" altLang="x-none" sz="1500" dirty="0">
                <a:solidFill>
                  <a:srgbClr val="000000"/>
                </a:solidFill>
              </a:rPr>
              <a:t>Beam monitor based on coated aluminium foil and a camera, to measures 2D beam profile and intensity non-destructively.</a:t>
            </a:r>
            <a:endParaRPr lang="en-GB" altLang="x-none" sz="15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518" y="1162943"/>
            <a:ext cx="1572286" cy="3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π</a:t>
            </a:r>
            <a:r>
              <a:rPr lang="de-DE" baseline="30000" dirty="0"/>
              <a:t>2</a:t>
            </a:r>
            <a:r>
              <a:rPr lang="de-DE" dirty="0"/>
              <a:t> in Action: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CYCLOTRONS 2022 - 07.12.2022 - AG - SB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/>
            </a:fld>
            <a:endParaRPr lang="de-CH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8" y="1358498"/>
            <a:ext cx="7692458" cy="294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34667" y="4298357"/>
            <a:ext cx="7692457" cy="31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715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</a:pPr>
            <a:r>
              <a:rPr lang="en-GB" altLang="x-none" sz="1500" dirty="0">
                <a:solidFill>
                  <a:srgbClr val="000000"/>
                </a:solidFill>
              </a:rPr>
              <a:t>2D beam profile measured by the π</a:t>
            </a:r>
            <a:r>
              <a:rPr lang="en-GB" altLang="x-none" sz="1500" baseline="30000" dirty="0">
                <a:solidFill>
                  <a:srgbClr val="000000"/>
                </a:solidFill>
              </a:rPr>
              <a:t>2</a:t>
            </a:r>
            <a:r>
              <a:rPr lang="en-GB" altLang="x-none" sz="1500" dirty="0">
                <a:solidFill>
                  <a:srgbClr val="000000"/>
                </a:solidFill>
              </a:rPr>
              <a:t> detector before and after beam optimisation by AFS </a:t>
            </a:r>
            <a:endParaRPr lang="en-GB" altLang="x-none" sz="1500" baseline="30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 bwMode="auto">
          <a:xfrm>
            <a:off x="7821467" y="1025676"/>
            <a:ext cx="1322533" cy="41178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CYCLOTRONS 2022 - 07.12.2022 - AG - SB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/>
            </a:fld>
            <a:endParaRPr lang="de-CH" altLang="en-US"/>
          </a:p>
        </p:txBody>
      </p:sp>
      <p:pic>
        <p:nvPicPr>
          <p:cNvPr id="7" name="Grafik 6" descr="Ein Bild, das drinnen, Wand, zugemüllt enthält.&#10;&#10;Automatisch generierte Beschreibung"/>
          <p:cNvPicPr>
            <a:picLocks noChangeAspect="1"/>
          </p:cNvPicPr>
          <p:nvPr/>
        </p:nvPicPr>
        <p:blipFill rotWithShape="1">
          <a:blip r:embed="rId1"/>
          <a:srcRect t="19153"/>
          <a:stretch>
            <a:fillRect/>
          </a:stretch>
        </p:blipFill>
        <p:spPr>
          <a:xfrm>
            <a:off x="1229152" y="1301546"/>
            <a:ext cx="5466495" cy="33146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69" y="206062"/>
            <a:ext cx="6621463" cy="819614"/>
          </a:xfrm>
        </p:spPr>
        <p:txBody>
          <a:bodyPr anchor="ctr"/>
          <a:lstStyle/>
          <a:p>
            <a:pPr algn="ctr"/>
            <a:r>
              <a:rPr lang="en-GB" dirty="0"/>
              <a:t>Thank you for listening!</a:t>
            </a:r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CYCLOTRONS 2022 - 07.12.2022 - AG - SB</a:t>
            </a:r>
            <a:endParaRPr lang="de-CH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/>
            </a:fld>
            <a:endParaRPr lang="de-CH" altLang="en-US"/>
          </a:p>
        </p:txBody>
      </p:sp>
      <p:sp>
        <p:nvSpPr>
          <p:cNvPr id="3" name="Rectangle 2"/>
          <p:cNvSpPr/>
          <p:nvPr/>
        </p:nvSpPr>
        <p:spPr>
          <a:xfrm>
            <a:off x="1349978" y="4458323"/>
            <a:ext cx="6465673" cy="300082"/>
          </a:xfrm>
          <a:prstGeom prst="rect">
            <a:avLst/>
          </a:prstGeom>
          <a:solidFill>
            <a:schemeClr val="bg1"/>
          </a:solidFill>
          <a:ln w="12700" cmpd="thinThick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https://www.lhep.unibe.ch/research/</a:t>
            </a:r>
            <a:r>
              <a:rPr lang="en-US" sz="1350" dirty="0" err="1"/>
              <a:t>medical_applications</a:t>
            </a:r>
            <a:r>
              <a:rPr lang="en-US" sz="1350" dirty="0"/>
              <a:t>/</a:t>
            </a:r>
            <a:endParaRPr lang="en-US" sz="1350" dirty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349978" y="1393368"/>
            <a:ext cx="6465673" cy="293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>
            <a:lvl1pPr marL="419100" indent="-4191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  <a:defRPr sz="220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8382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—"/>
              <a:defRPr sz="20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2pPr>
            <a:lvl3pPr marL="12954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–"/>
              <a:defRPr sz="24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3pPr>
            <a:lvl4pPr marL="17145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4pPr>
            <a:lvl5pPr marL="2133600" indent="-3810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5pPr>
            <a:lvl6pPr marL="25908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6pPr>
            <a:lvl7pPr marL="30480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7pPr>
            <a:lvl8pPr marL="35052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8pPr>
            <a:lvl9pPr marL="3962400" indent="-381000" algn="l" rtl="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>
                <a:solidFill>
                  <a:srgbClr val="000000"/>
                </a:solidFill>
                <a:latin typeface="+mn-lt"/>
                <a:ea typeface="MS PGothic" panose="020B0600070205080204" pitchFamily="34" charset="-128"/>
              </a:defRPr>
            </a:lvl9pPr>
          </a:lstStyle>
          <a:p>
            <a:pPr marL="271780" indent="-271780" eaLnBrk="1" hangingPunct="1"/>
            <a:r>
              <a:rPr lang="en-GB" altLang="en-US" sz="1500" u="sng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Seniors and </a:t>
            </a:r>
            <a:r>
              <a:rPr lang="en-GB" altLang="en-US" sz="1500" u="sng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PostDocs</a:t>
            </a:r>
            <a:r>
              <a:rPr lang="en-GB" altLang="en-US" sz="1500" u="sng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S. Braccini, P.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Scampoli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I.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Mateu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P.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Casolaro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b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Mercolli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L.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Franconi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C.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Belver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Aguilar</a:t>
            </a:r>
            <a:endParaRPr lang="en-GB" altLang="en-US" sz="1500" kern="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780" indent="-271780" eaLnBrk="1" hangingPunct="1"/>
            <a:endParaRPr lang="en-GB" altLang="en-US" sz="1500" kern="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780" indent="-271780" eaLnBrk="1" hangingPunct="1"/>
            <a:r>
              <a:rPr lang="en-GB" altLang="en-US" sz="1500" u="sng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PhD students: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G. Dellepiane, A. Gottstein, A. Oliveira, P.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Häffner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(2021), T.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Carzaniga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(2019), K.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Nesteruk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(2017)</a:t>
            </a:r>
            <a:endParaRPr lang="en-GB" altLang="en-US" sz="1500" kern="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780" indent="-271780" eaLnBrk="1" hangingPunct="1"/>
            <a:endParaRPr lang="en-GB" altLang="en-US" sz="1500" kern="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780" indent="-271780" eaLnBrk="1" hangingPunct="1"/>
            <a:r>
              <a:rPr lang="en-GB" altLang="en-US" sz="1500" u="sng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Master and Bachelor Students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 M. Schmid (2021), E. Zyaee (2021), </a:t>
            </a:r>
            <a:b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Voeten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(2022), D. Wüthrich (2019), J. Askew, D.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Wermelinger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b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M. Wenger, N. </a:t>
            </a:r>
            <a:r>
              <a:rPr lang="en-GB" altLang="en-US" sz="1500" kern="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Kämpfer</a:t>
            </a:r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(2022)</a:t>
            </a:r>
            <a:endParaRPr lang="en-GB" altLang="en-US" sz="1500" kern="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780" indent="-271780" eaLnBrk="1" hangingPunct="1"/>
            <a:endParaRPr lang="en-GB" altLang="en-US" sz="1500" kern="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71780" indent="-271780" eaLnBrk="1" hangingPunct="1"/>
            <a:r>
              <a:rPr lang="en-GB" altLang="en-US" sz="1500" kern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LHEP mechanics and electronics workshop crew</a:t>
            </a:r>
            <a:endParaRPr lang="en-GB" altLang="en-US" sz="1500" kern="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 noChangeArrowheads="1"/>
          </p:cNvSpPr>
          <p:nvPr>
            <p:ph type="title"/>
          </p:nvPr>
        </p:nvSpPr>
        <p:spPr>
          <a:xfrm>
            <a:off x="487680" y="270718"/>
            <a:ext cx="5547360" cy="613172"/>
          </a:xfrm>
        </p:spPr>
        <p:txBody>
          <a:bodyPr/>
          <a:lstStyle/>
          <a:p>
            <a:r>
              <a:rPr lang="en-US" altLang="en-US" dirty="0">
                <a:ea typeface="MS PGothic" panose="020B0600070205080204" pitchFamily="34" charset="-128"/>
              </a:rPr>
              <a:t>The Bern Medical Cyclotron and </a:t>
            </a:r>
            <a:br>
              <a:rPr lang="en-US" altLang="en-US" dirty="0">
                <a:ea typeface="MS PGothic" panose="020B0600070205080204" pitchFamily="34" charset="-128"/>
              </a:rPr>
            </a:br>
            <a:r>
              <a:rPr lang="en-US" altLang="en-US" dirty="0">
                <a:ea typeface="MS PGothic" panose="020B0600070205080204" pitchFamily="34" charset="-128"/>
              </a:rPr>
              <a:t>its Beam Transport Line (BTL)</a:t>
            </a:r>
            <a:endParaRPr lang="en-US" altLang="en-US" dirty="0">
              <a:ea typeface="MS PGothic" panose="020B0600070205080204" pitchFamily="34" charset="-128"/>
            </a:endParaRPr>
          </a:p>
        </p:txBody>
      </p:sp>
      <p:pic>
        <p:nvPicPr>
          <p:cNvPr id="2662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29" y="1150331"/>
            <a:ext cx="3209925" cy="243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5"/>
          <p:cNvSpPr txBox="1">
            <a:spLocks noChangeArrowheads="1"/>
          </p:cNvSpPr>
          <p:nvPr/>
        </p:nvSpPr>
        <p:spPr bwMode="auto">
          <a:xfrm>
            <a:off x="692932" y="3663373"/>
            <a:ext cx="775813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17830" indent="-3270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Aft>
                <a:spcPts val="450"/>
              </a:spcAft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IBA 18 MeV high current cyclotron (up to 150 mA)   –  two H</a:t>
            </a:r>
            <a:r>
              <a:rPr lang="en-GB" altLang="en-US" sz="1500" baseline="30000" dirty="0">
                <a:solidFill>
                  <a:srgbClr val="000000"/>
                </a:solidFill>
                <a:cs typeface="Arial" panose="020B0604020202020204" pitchFamily="34" charset="0"/>
              </a:rPr>
              <a:t>-</a:t>
            </a:r>
            <a:r>
              <a:rPr lang="en-GB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 ion sources</a:t>
            </a:r>
            <a:endParaRPr lang="en-GB" altLang="en-US" sz="15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Aft>
                <a:spcPts val="450"/>
              </a:spcAft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en-US" sz="1500" b="1" dirty="0">
                <a:solidFill>
                  <a:srgbClr val="000000"/>
                </a:solidFill>
                <a:cs typeface="Arial" panose="020B0604020202020204" pitchFamily="34" charset="0"/>
              </a:rPr>
              <a:t>6 </a:t>
            </a:r>
            <a:r>
              <a:rPr lang="en-GB" altLang="en-US" sz="1500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18</a:t>
            </a:r>
            <a:r>
              <a:rPr lang="en-GB" altLang="en-US" sz="1500" b="1" dirty="0">
                <a:solidFill>
                  <a:srgbClr val="000000"/>
                </a:solidFill>
                <a:cs typeface="Arial" panose="020B0604020202020204" pitchFamily="34" charset="0"/>
              </a:rPr>
              <a:t>F liquid targets for daily production</a:t>
            </a:r>
            <a:endParaRPr lang="en-GB" altLang="en-US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Aft>
                <a:spcPts val="450"/>
              </a:spcAft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en-US" sz="1500" b="1" dirty="0">
                <a:solidFill>
                  <a:srgbClr val="000000"/>
                </a:solidFill>
                <a:cs typeface="Arial" panose="020B0604020202020204" pitchFamily="34" charset="0"/>
              </a:rPr>
              <a:t>External beam line in a separate bunker + solid target station: research</a:t>
            </a:r>
            <a:endParaRPr lang="en-GB" altLang="en-US" sz="15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Aft>
                <a:spcPts val="450"/>
              </a:spcAft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Specific method to produce currents down to 1 </a:t>
            </a:r>
            <a:r>
              <a:rPr lang="en-GB" altLang="en-US" sz="1500" dirty="0" err="1">
                <a:solidFill>
                  <a:srgbClr val="000000"/>
                </a:solidFill>
                <a:cs typeface="Arial" panose="020B0604020202020204" pitchFamily="34" charset="0"/>
              </a:rPr>
              <a:t>pA.</a:t>
            </a:r>
            <a:r>
              <a:rPr lang="en-GB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*</a:t>
            </a:r>
            <a:endParaRPr lang="en-GB" altLang="en-US" sz="15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spcAft>
                <a:spcPts val="900"/>
              </a:spcAft>
              <a:buClr>
                <a:schemeClr val="hlink"/>
              </a:buClr>
              <a:buSzPct val="85000"/>
            </a:pPr>
            <a:r>
              <a:rPr lang="en-GB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GB" altLang="en-US" sz="15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6628" name="Date Placeholder 9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530" indent="-21463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CH" altLang="en-US" sz="750">
                <a:solidFill>
                  <a:srgbClr val="000000"/>
                </a:solidFill>
              </a:rPr>
              <a:t>CYCLOTRONS 2022 - 07.12.2022 - AG - SB</a:t>
            </a:r>
            <a:endParaRPr lang="de-CH" altLang="en-US" sz="750" dirty="0"/>
          </a:p>
        </p:txBody>
      </p:sp>
      <p:pic>
        <p:nvPicPr>
          <p:cNvPr id="2662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150331"/>
            <a:ext cx="3240881" cy="242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7" descr="Screen Shot 2016-10-27 at 6.59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38" y="3907050"/>
            <a:ext cx="1061852" cy="261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/>
            </a:fld>
            <a:endParaRPr lang="de-CH" alt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428485" y="4904505"/>
            <a:ext cx="3303046" cy="148188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GB" altLang="en-US" sz="1050" b="1" baseline="30000" dirty="0">
                <a:solidFill>
                  <a:schemeClr val="tx1"/>
                </a:solidFill>
              </a:rPr>
              <a:t>* </a:t>
            </a:r>
            <a:r>
              <a:rPr lang="en-US" sz="1050" dirty="0">
                <a:solidFill>
                  <a:schemeClr val="tx1"/>
                </a:solidFill>
              </a:rPr>
              <a:t>M. Auger et al., Meas. Sci. Technol. 26 (2015) 094006</a:t>
            </a:r>
            <a:endParaRPr lang="en-US" sz="1050" dirty="0">
              <a:solidFill>
                <a:schemeClr val="tx1"/>
              </a:solidFill>
            </a:endParaRPr>
          </a:p>
          <a:p>
            <a:pPr algn="ctr"/>
            <a:endParaRPr lang="en-US" sz="105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 noChangeArrowheads="1"/>
          </p:cNvSpPr>
          <p:nvPr>
            <p:ph type="title"/>
          </p:nvPr>
        </p:nvSpPr>
        <p:spPr>
          <a:xfrm>
            <a:off x="548548" y="426152"/>
            <a:ext cx="6492662" cy="314232"/>
          </a:xfrm>
        </p:spPr>
        <p:txBody>
          <a:bodyPr/>
          <a:lstStyle/>
          <a:p>
            <a:r>
              <a:rPr lang="en-US" altLang="en-US" dirty="0">
                <a:ea typeface="MS PGothic" panose="020B0600070205080204" pitchFamily="34" charset="-128"/>
              </a:rPr>
              <a:t>Multidisciplinary Research Activities with the BTL</a:t>
            </a:r>
            <a:endParaRPr lang="en-US" altLang="en-US" dirty="0">
              <a:ea typeface="MS PGothic" panose="020B0600070205080204" pitchFamily="34" charset="-128"/>
            </a:endParaRPr>
          </a:p>
        </p:txBody>
      </p:sp>
      <p:pic>
        <p:nvPicPr>
          <p:cNvPr id="30723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4091" r="2229" b="1242"/>
          <a:stretch>
            <a:fillRect/>
          </a:stretch>
        </p:blipFill>
        <p:spPr bwMode="auto">
          <a:xfrm>
            <a:off x="1762308" y="1136090"/>
            <a:ext cx="4752506" cy="369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12" y="869932"/>
            <a:ext cx="1803797" cy="136564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7127927" y="1848087"/>
            <a:ext cx="1593706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dirty="0">
                <a:solidFill>
                  <a:srgbClr val="FF0000"/>
                </a:solidFill>
              </a:rPr>
              <a:t>Beam from cyclotron</a:t>
            </a:r>
            <a:endParaRPr lang="en-US" altLang="en-US" sz="1200" dirty="0">
              <a:solidFill>
                <a:srgbClr val="FF0000"/>
              </a:solidFill>
            </a:endParaRPr>
          </a:p>
        </p:txBody>
      </p:sp>
      <p:cxnSp>
        <p:nvCxnSpPr>
          <p:cNvPr id="30726" name="Straight Arrow Connector 5"/>
          <p:cNvCxnSpPr>
            <a:cxnSpLocks noChangeShapeType="1"/>
          </p:cNvCxnSpPr>
          <p:nvPr/>
        </p:nvCxnSpPr>
        <p:spPr bwMode="auto">
          <a:xfrm flipV="1">
            <a:off x="4464148" y="1634362"/>
            <a:ext cx="1306255" cy="457035"/>
          </a:xfrm>
          <a:prstGeom prst="straightConnector1">
            <a:avLst/>
          </a:prstGeom>
          <a:noFill/>
          <a:ln w="28575" cap="rnd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2"/>
          <p:cNvGrpSpPr/>
          <p:nvPr/>
        </p:nvGrpSpPr>
        <p:grpSpPr bwMode="auto">
          <a:xfrm>
            <a:off x="6395561" y="2323540"/>
            <a:ext cx="2712800" cy="2502530"/>
            <a:chOff x="6188468" y="3088678"/>
            <a:chExt cx="3617067" cy="3336706"/>
          </a:xfrm>
        </p:grpSpPr>
        <p:pic>
          <p:nvPicPr>
            <p:cNvPr id="3073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277" y="3088678"/>
              <a:ext cx="2362200" cy="185737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1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333" y="4611853"/>
              <a:ext cx="2356188" cy="181353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732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6188468" y="4163367"/>
              <a:ext cx="976488" cy="261369"/>
            </a:xfrm>
            <a:prstGeom prst="straightConnector1">
              <a:avLst/>
            </a:prstGeom>
            <a:noFill/>
            <a:ln w="28575" cap="rnd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33" name="Straight Arrow Connector 10"/>
            <p:cNvCxnSpPr>
              <a:cxnSpLocks noChangeShapeType="1"/>
            </p:cNvCxnSpPr>
            <p:nvPr/>
          </p:nvCxnSpPr>
          <p:spPr bwMode="auto">
            <a:xfrm>
              <a:off x="6188468" y="4424736"/>
              <a:ext cx="1314841" cy="876193"/>
            </a:xfrm>
            <a:prstGeom prst="straightConnector1">
              <a:avLst/>
            </a:prstGeom>
            <a:noFill/>
            <a:ln w="28575" cap="rnd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34" name="TextBox 7"/>
            <p:cNvSpPr txBox="1">
              <a:spLocks noChangeArrowheads="1"/>
            </p:cNvSpPr>
            <p:nvPr/>
          </p:nvSpPr>
          <p:spPr bwMode="auto">
            <a:xfrm>
              <a:off x="8123023" y="4502036"/>
              <a:ext cx="1682512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200" dirty="0">
                  <a:solidFill>
                    <a:srgbClr val="FF0000"/>
                  </a:solidFill>
                </a:rPr>
                <a:t>Beam from BTL</a:t>
              </a:r>
              <a:endParaRPr lang="en-US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729" name="TextBox 1"/>
          <p:cNvSpPr txBox="1">
            <a:spLocks noChangeArrowheads="1"/>
          </p:cNvSpPr>
          <p:nvPr/>
        </p:nvSpPr>
        <p:spPr bwMode="auto">
          <a:xfrm>
            <a:off x="4034888" y="4849912"/>
            <a:ext cx="3811588" cy="2539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50" dirty="0"/>
              <a:t>Source: S. Braccini, </a:t>
            </a:r>
            <a:r>
              <a:rPr lang="en-US" altLang="en-US" sz="1050" i="1" dirty="0"/>
              <a:t>AIP Conf. Proc. </a:t>
            </a:r>
            <a:r>
              <a:rPr lang="en-US" altLang="en-US" sz="1050" dirty="0"/>
              <a:t>vol. 1525, p. 144, 2013</a:t>
            </a:r>
            <a:endParaRPr lang="en-US" altLang="en-US" sz="105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/>
            </a:fld>
            <a:endParaRPr lang="de-CH" altLang="en-US"/>
          </a:p>
        </p:txBody>
      </p:sp>
      <p:sp>
        <p:nvSpPr>
          <p:cNvPr id="20" name="Date Placeholder 3"/>
          <p:cNvSpPr txBox="1"/>
          <p:nvPr/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5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de-CH"/>
              <a:t>CYCLOTRONS 2022 - 07.12.2022 - AG - SB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 noChangeArrowheads="1"/>
          </p:cNvSpPr>
          <p:nvPr>
            <p:ph type="title"/>
          </p:nvPr>
        </p:nvSpPr>
        <p:spPr>
          <a:xfrm>
            <a:off x="539751" y="433024"/>
            <a:ext cx="6621463" cy="387129"/>
          </a:xfrm>
        </p:spPr>
        <p:txBody>
          <a:bodyPr/>
          <a:lstStyle/>
          <a:p>
            <a:r>
              <a:rPr lang="en-US" altLang="en-US" dirty="0">
                <a:ea typeface="MS PGothic" panose="020B0600070205080204" pitchFamily="34" charset="-128"/>
              </a:rPr>
              <a:t>PET Radioisotope Production</a:t>
            </a:r>
            <a:endParaRPr lang="en-US" altLang="en-US" dirty="0">
              <a:ea typeface="MS PGothic" panose="020B0600070205080204" pitchFamily="34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530" indent="-21463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9AA6DF3-1F6B-6D4A-A12E-CBFE669EBDE6}" type="slidenum">
              <a:rPr lang="de-CH" altLang="en-US" sz="900"/>
            </a:fld>
            <a:endParaRPr lang="de-CH" altLang="en-US" sz="90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187809" y="1168004"/>
            <a:ext cx="6569844" cy="10251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419100" indent="-419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  <a:tabLst>
                <a:tab pos="2928620" algn="l"/>
              </a:tabLst>
              <a:defRPr/>
            </a:pPr>
            <a:r>
              <a:rPr lang="en-GB" sz="1500" dirty="0">
                <a:solidFill>
                  <a:srgbClr val="000000"/>
                </a:solidFill>
              </a:rPr>
              <a:t>Main PET radioisotope: 	</a:t>
            </a:r>
            <a:r>
              <a:rPr lang="en-GB" sz="1500" b="1" baseline="30000" dirty="0">
                <a:solidFill>
                  <a:srgbClr val="000000"/>
                </a:solidFill>
              </a:rPr>
              <a:t>18</a:t>
            </a:r>
            <a:r>
              <a:rPr lang="en-GB" sz="1500" b="1" dirty="0">
                <a:solidFill>
                  <a:srgbClr val="000000"/>
                </a:solidFill>
              </a:rPr>
              <a:t>F</a:t>
            </a:r>
            <a:r>
              <a:rPr lang="en-GB" sz="1500" dirty="0">
                <a:solidFill>
                  <a:srgbClr val="000000"/>
                </a:solidFill>
              </a:rPr>
              <a:t> (t</a:t>
            </a:r>
            <a:r>
              <a:rPr lang="en-GB" sz="1500" baseline="-25000" dirty="0">
                <a:solidFill>
                  <a:srgbClr val="000000"/>
                </a:solidFill>
              </a:rPr>
              <a:t>1/2 </a:t>
            </a:r>
            <a:r>
              <a:rPr lang="en-GB" sz="1500" dirty="0">
                <a:solidFill>
                  <a:srgbClr val="000000"/>
                </a:solidFill>
              </a:rPr>
              <a:t>≈ 110 min.) </a:t>
            </a:r>
            <a:endParaRPr lang="en-GB" sz="15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  <a:defRPr/>
            </a:pP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187809" y="3422308"/>
            <a:ext cx="6084529" cy="11427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419100" indent="-419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  <a:defRPr/>
            </a:pPr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PET radioisotope: </a:t>
            </a:r>
            <a:r>
              <a:rPr lang="en-GB" sz="15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en-GB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lang="en-GB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  <a:defRPr/>
            </a:pPr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Targets: liquid (common), gas and solid (rare)</a:t>
            </a:r>
            <a:endParaRPr lang="en-GB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  <a:defRPr/>
            </a:pPr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targets are mounted directly after beam extraction</a:t>
            </a:r>
            <a:endParaRPr lang="en-GB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  <a:defRPr/>
            </a:pPr>
            <a:r>
              <a:rPr lang="en-GB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production: 500 </a:t>
            </a:r>
            <a:r>
              <a:rPr lang="en-GB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GBq</a:t>
            </a:r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 hours (~150 mA)</a:t>
            </a:r>
            <a:endParaRPr lang="en-GB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  <a:defRPr/>
            </a:pPr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optimization is crucial!</a:t>
            </a:r>
            <a:endParaRPr lang="en-GB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5048825" y="1472897"/>
            <a:ext cx="2664024" cy="369332"/>
          </a:xfrm>
          <a:prstGeom prst="rect">
            <a:avLst/>
          </a:prstGeom>
          <a:solidFill>
            <a:schemeClr val="bg1"/>
          </a:solidFill>
          <a:ln w="38100" cmpd="thinThick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 baseline="30000" dirty="0"/>
              <a:t>18</a:t>
            </a:r>
            <a:r>
              <a:rPr lang="en-US" altLang="en-US" sz="1800" dirty="0"/>
              <a:t>O (p,n)</a:t>
            </a:r>
            <a:r>
              <a:rPr lang="en-US" altLang="en-US" sz="1200" dirty="0"/>
              <a:t> </a:t>
            </a:r>
            <a:r>
              <a:rPr lang="en-US" altLang="en-US" sz="1800" baseline="30000" dirty="0"/>
              <a:t>18</a:t>
            </a:r>
            <a:r>
              <a:rPr lang="en-US" altLang="en-US" sz="1800" dirty="0"/>
              <a:t>F</a:t>
            </a:r>
            <a:endParaRPr lang="en-US" alt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5048825" y="1904902"/>
            <a:ext cx="2662908" cy="1200329"/>
          </a:xfrm>
          <a:prstGeom prst="rect">
            <a:avLst/>
          </a:prstGeom>
          <a:solidFill>
            <a:schemeClr val="bg1"/>
          </a:solidFill>
          <a:ln w="38100" cmpd="thinThick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/>
              <a:t>Liquid targets:</a:t>
            </a:r>
            <a:endParaRPr lang="en-US" sz="1800" b="1" dirty="0"/>
          </a:p>
          <a:p>
            <a:pPr marL="257175" indent="-257175">
              <a:buFontTx/>
              <a:buChar char="-"/>
            </a:pPr>
            <a:r>
              <a:rPr lang="en-US" sz="1800" dirty="0"/>
              <a:t>~ 1 g </a:t>
            </a:r>
            <a:endParaRPr lang="en-US" sz="1800" dirty="0"/>
          </a:p>
          <a:p>
            <a:pPr marL="257175" indent="-257175">
              <a:buFontTx/>
              <a:buChar char="-"/>
            </a:pPr>
            <a:r>
              <a:rPr lang="en-US" sz="1800" dirty="0"/>
              <a:t>~ 10 mm diameter</a:t>
            </a:r>
            <a:endParaRPr lang="en-US" sz="1800" dirty="0"/>
          </a:p>
          <a:p>
            <a:pPr marL="257175" indent="-257175">
              <a:buFontTx/>
              <a:buChar char="-"/>
            </a:pPr>
            <a:r>
              <a:rPr lang="en-US" sz="1800" dirty="0"/>
              <a:t>Beam: 12 mm FWHM</a:t>
            </a:r>
            <a:endParaRPr lang="en-US" sz="1800" dirty="0"/>
          </a:p>
        </p:txBody>
      </p:sp>
      <p:pic>
        <p:nvPicPr>
          <p:cNvPr id="2867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1653" r="774" b="1476"/>
          <a:stretch>
            <a:fillRect/>
          </a:stretch>
        </p:blipFill>
        <p:spPr bwMode="auto">
          <a:xfrm>
            <a:off x="1187809" y="1487312"/>
            <a:ext cx="3748135" cy="1604169"/>
          </a:xfrm>
          <a:prstGeom prst="rect">
            <a:avLst/>
          </a:prstGeom>
          <a:noFill/>
          <a:ln w="2540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509047" y="443060"/>
            <a:ext cx="7143301" cy="572478"/>
          </a:xfrm>
        </p:spPr>
        <p:txBody>
          <a:bodyPr/>
          <a:lstStyle/>
          <a:p>
            <a:r>
              <a:rPr lang="en-US" altLang="x-none" dirty="0">
                <a:ea typeface="MS PGothic" panose="020B0600070205080204" pitchFamily="34" charset="-128"/>
              </a:rPr>
              <a:t>Radionuclides for Theranostics in Nuclear Medicine</a:t>
            </a:r>
            <a:endParaRPr lang="en-US" altLang="x-none" dirty="0">
              <a:ea typeface="MS PGothic" panose="020B0600070205080204" pitchFamily="34" charset="-128"/>
            </a:endParaRPr>
          </a:p>
        </p:txBody>
      </p:sp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530" indent="-21463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CH" altLang="x-none" sz="750">
                <a:solidFill>
                  <a:srgbClr val="000000"/>
                </a:solidFill>
              </a:rPr>
              <a:t>CYCLOTRONS 2022 - 07.12.2022 - AG - SB</a:t>
            </a:r>
            <a:endParaRPr lang="de-CH" altLang="x-none" sz="750"/>
          </a:p>
        </p:txBody>
      </p:sp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4786364" y="1193069"/>
            <a:ext cx="3811588" cy="1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715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97255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US" altLang="x-none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Promising pairs of radionuclides: </a:t>
            </a:r>
            <a:endParaRPr lang="en-US" altLang="x-none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US" sz="15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177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Lu and </a:t>
            </a:r>
            <a:r>
              <a:rPr lang="it-IT" sz="15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225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endParaRPr lang="it-IT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43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47</a:t>
            </a:r>
            <a:r>
              <a:rPr lang="it-IT" sz="15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Sc</a:t>
            </a:r>
            <a:r>
              <a:rPr lang="it-IT" sz="15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and </a:t>
            </a:r>
            <a:r>
              <a:rPr lang="it-IT" sz="15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44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47</a:t>
            </a:r>
            <a:r>
              <a:rPr lang="it-IT" sz="15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Sc</a:t>
            </a:r>
            <a:endParaRPr lang="it-IT" sz="15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it-IT" sz="15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61</a:t>
            </a:r>
            <a:r>
              <a:rPr lang="it-IT" sz="15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67</a:t>
            </a:r>
            <a:r>
              <a:rPr lang="it-IT" sz="15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</a:t>
            </a:r>
            <a:r>
              <a:rPr lang="it-IT" sz="15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and </a:t>
            </a:r>
            <a:r>
              <a:rPr lang="it-IT" sz="15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64</a:t>
            </a:r>
            <a:r>
              <a:rPr lang="it-IT" sz="15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67</a:t>
            </a:r>
            <a:r>
              <a:rPr lang="it-IT" sz="15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</a:t>
            </a:r>
            <a:endParaRPr lang="it-IT" sz="15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2" eaLnBrk="1" hangingPunct="1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it-IT" sz="15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155</a:t>
            </a:r>
            <a:r>
              <a:rPr lang="it-IT" sz="15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Tb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149</a:t>
            </a:r>
            <a:r>
              <a:rPr lang="it-IT" sz="15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Tb and </a:t>
            </a:r>
            <a:r>
              <a:rPr lang="it-IT" sz="15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155</a:t>
            </a:r>
            <a:r>
              <a:rPr lang="it-IT" sz="15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Tb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500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161</a:t>
            </a:r>
            <a:r>
              <a:rPr lang="it-IT" sz="15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Tb</a:t>
            </a:r>
            <a:endParaRPr lang="en-GB" altLang="x-none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/>
            </a:fld>
            <a:endParaRPr lang="de-CH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001" y="1255526"/>
            <a:ext cx="4166075" cy="3414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1"/>
          <p:cNvSpPr txBox="1"/>
          <p:nvPr/>
        </p:nvSpPr>
        <p:spPr>
          <a:xfrm>
            <a:off x="5762625" y="3047406"/>
            <a:ext cx="2409826" cy="1477328"/>
          </a:xfrm>
          <a:prstGeom prst="rect">
            <a:avLst/>
          </a:prstGeom>
          <a:solidFill>
            <a:schemeClr val="bg1"/>
          </a:solidFill>
          <a:ln w="38100" cmpd="thinThick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Solid targets:</a:t>
            </a:r>
            <a:endParaRPr lang="en-US" sz="1800" b="1" dirty="0"/>
          </a:p>
          <a:p>
            <a:pPr marL="257175" indent="-257175">
              <a:buFontTx/>
              <a:buChar char="-"/>
            </a:pPr>
            <a:r>
              <a:rPr lang="en-US" sz="1800" dirty="0"/>
              <a:t>  ~ 10 mg </a:t>
            </a:r>
            <a:endParaRPr lang="en-US" sz="1800" dirty="0"/>
          </a:p>
          <a:p>
            <a:pPr marL="257175" indent="-257175">
              <a:buFontTx/>
              <a:buChar char="-"/>
            </a:pPr>
            <a:r>
              <a:rPr lang="en-US" sz="1800" dirty="0"/>
              <a:t>  ~ 5 mm diameter</a:t>
            </a:r>
            <a:endParaRPr lang="en-US" sz="1800" dirty="0"/>
          </a:p>
          <a:p>
            <a:pPr marL="257175" indent="-257175">
              <a:buFontTx/>
              <a:buChar char="-"/>
            </a:pPr>
            <a:r>
              <a:rPr lang="en-US" sz="1800" dirty="0"/>
              <a:t>  Material: powder</a:t>
            </a:r>
            <a:endParaRPr lang="en-US" sz="1800" dirty="0"/>
          </a:p>
          <a:p>
            <a:pPr marL="257175" indent="-257175">
              <a:buFontTx/>
              <a:buChar char="-"/>
            </a:pPr>
            <a:r>
              <a:rPr lang="en-US" sz="1800" dirty="0"/>
              <a:t>  Beam: ???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innen, Wand, zugemüllt enthält.&#10;&#10;Automatisch generierte Beschreibung"/>
          <p:cNvPicPr>
            <a:picLocks noChangeAspect="1"/>
          </p:cNvPicPr>
          <p:nvPr/>
        </p:nvPicPr>
        <p:blipFill rotWithShape="1">
          <a:blip r:embed="rId1"/>
          <a:srcRect t="10535"/>
          <a:stretch>
            <a:fillRect/>
          </a:stretch>
        </p:blipFill>
        <p:spPr>
          <a:xfrm>
            <a:off x="300237" y="1237172"/>
            <a:ext cx="5128994" cy="34414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2" name="Gerade Verbindung mit Pfeil 11"/>
          <p:cNvCxnSpPr/>
          <p:nvPr/>
        </p:nvCxnSpPr>
        <p:spPr bwMode="auto">
          <a:xfrm flipH="1">
            <a:off x="2225573" y="3864470"/>
            <a:ext cx="3725369" cy="620343"/>
          </a:xfrm>
          <a:prstGeom prst="straightConnector1">
            <a:avLst/>
          </a:prstGeom>
          <a:solidFill>
            <a:schemeClr val="accent1"/>
          </a:solidFill>
          <a:ln w="984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46" y="464861"/>
            <a:ext cx="6321521" cy="446676"/>
          </a:xfrm>
        </p:spPr>
        <p:txBody>
          <a:bodyPr/>
          <a:lstStyle/>
          <a:p>
            <a:r>
              <a:rPr lang="en-US" dirty="0"/>
              <a:t>The Solid Target Station (STS)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CYCLOTRONS 2022 - 07.12.2022 - AG - SB</a:t>
            </a:r>
            <a:endParaRPr lang="de-CH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977" y="3184918"/>
            <a:ext cx="3149803" cy="14937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518667" y="1474900"/>
            <a:ext cx="35284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tabLst>
                <a:tab pos="219075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&gt;	</a:t>
            </a:r>
            <a:r>
              <a:rPr lang="en-US" sz="1800" dirty="0"/>
              <a:t>IBA </a:t>
            </a:r>
            <a:r>
              <a:rPr lang="en-US" sz="1800" i="1" dirty="0" err="1"/>
              <a:t>Nirta</a:t>
            </a:r>
            <a:r>
              <a:rPr lang="en-US" sz="1800" dirty="0"/>
              <a:t> Solid Target Station</a:t>
            </a:r>
            <a:endParaRPr lang="en-US" sz="1800" dirty="0"/>
          </a:p>
          <a:p>
            <a:pPr>
              <a:buClr>
                <a:srgbClr val="FF0000"/>
              </a:buClr>
              <a:tabLst>
                <a:tab pos="219075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&gt;	</a:t>
            </a:r>
            <a:r>
              <a:rPr lang="en-US" sz="1800" dirty="0"/>
              <a:t>Custom mechanical target</a:t>
            </a:r>
            <a:br>
              <a:rPr lang="en-US" sz="1800" dirty="0"/>
            </a:br>
            <a:r>
              <a:rPr lang="en-US" sz="1800" dirty="0"/>
              <a:t>	transfer system (</a:t>
            </a:r>
            <a:r>
              <a:rPr lang="en-US" sz="1800" i="1" dirty="0"/>
              <a:t>Hyperloop</a:t>
            </a:r>
            <a:r>
              <a:rPr lang="en-US" sz="1800" dirty="0"/>
              <a:t>)</a:t>
            </a:r>
            <a:endParaRPr lang="en-US" sz="1800" dirty="0"/>
          </a:p>
          <a:p>
            <a:pPr>
              <a:buClr>
                <a:srgbClr val="FF0000"/>
              </a:buClr>
              <a:tabLst>
                <a:tab pos="219075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&gt;	</a:t>
            </a:r>
            <a:r>
              <a:rPr lang="en-US" sz="1800" dirty="0"/>
              <a:t>Pneumatic Transfer System 	(TEMA) using shuttles: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6091" y="1140829"/>
            <a:ext cx="2458137" cy="19260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1" y="438151"/>
            <a:ext cx="6621463" cy="419099"/>
          </a:xfrm>
        </p:spPr>
        <p:txBody>
          <a:bodyPr/>
          <a:lstStyle/>
          <a:p>
            <a:r>
              <a:rPr lang="en-US" dirty="0"/>
              <a:t>The Target “Coin”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702" y="3219822"/>
            <a:ext cx="6149634" cy="14863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To bombard enriched targets materials in form of powders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High-purity aluminum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Two halves kept together by permanent magnets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Curie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 350 </a:t>
            </a:r>
            <a:r>
              <a:rPr lang="en-US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O-ring (Viton) to avoid radioactive degassing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Variable thickness of the front (energy absorption)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CYCLOTRONS 2022 - 07.12.2022 - AG - SB</a:t>
            </a:r>
            <a:endParaRPr lang="de-CH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030162" y="1841443"/>
            <a:ext cx="432048" cy="4414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461968" y="1518278"/>
            <a:ext cx="1095172" cy="3231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CaO pellet</a:t>
            </a:r>
            <a:endParaRPr lang="en-US" sz="1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050" y="1144719"/>
            <a:ext cx="1884442" cy="19260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/>
            </a:fld>
            <a:endParaRPr lang="de-CH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514351" y="431647"/>
            <a:ext cx="5999560" cy="613172"/>
          </a:xfrm>
        </p:spPr>
        <p:txBody>
          <a:bodyPr/>
          <a:lstStyle/>
          <a:p>
            <a:r>
              <a:rPr lang="en-US" altLang="x-none" dirty="0">
                <a:ea typeface="MS PGothic" panose="020B0600070205080204" pitchFamily="34" charset="-128"/>
              </a:rPr>
              <a:t>The UniBEaM Detector</a:t>
            </a:r>
            <a:endParaRPr lang="en-US" altLang="x-none" dirty="0">
              <a:ea typeface="MS PGothic" panose="020B0600070205080204" pitchFamily="34" charset="-128"/>
            </a:endParaRPr>
          </a:p>
        </p:txBody>
      </p:sp>
      <p:pic>
        <p:nvPicPr>
          <p:cNvPr id="24579" name="Picture 3" descr="Fig_0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" y="1141101"/>
            <a:ext cx="3722503" cy="279119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1287647" y="3975496"/>
            <a:ext cx="7178278" cy="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715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x-none" sz="1500" dirty="0">
                <a:solidFill>
                  <a:srgbClr val="000000"/>
                </a:solidFill>
              </a:rPr>
              <a:t> 1D beam profiler based on (doped) optical fibres passed through the beam</a:t>
            </a:r>
            <a:endParaRPr lang="en-GB" altLang="x-none" sz="15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x-none" sz="1500" dirty="0">
                <a:solidFill>
                  <a:srgbClr val="000000"/>
                </a:solidFill>
              </a:rPr>
              <a:t> On-line, minimal interference with the beam</a:t>
            </a:r>
            <a:endParaRPr lang="en-GB" altLang="x-none" sz="15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anose="020B0604020202020204" pitchFamily="34" charset="0"/>
              <a:buChar char="&gt;"/>
            </a:pPr>
            <a:r>
              <a:rPr lang="en-GB" altLang="x-none" sz="1500" dirty="0">
                <a:solidFill>
                  <a:srgbClr val="000000"/>
                </a:solidFill>
              </a:rPr>
              <a:t> Developed by LHEP and commercialized by D-Pace (Canada)</a:t>
            </a:r>
            <a:endParaRPr lang="en-GB" altLang="x-none" sz="15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43363" y="4861236"/>
            <a:ext cx="2636343" cy="2539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cs typeface="Arial" panose="020B0604020202020204" pitchFamily="34" charset="0"/>
              </a:rPr>
              <a:t>S. Braccini et al., 2012 JINST 7 T02001</a:t>
            </a:r>
            <a:endParaRPr lang="en-US" sz="1050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A24E2F-F272-014A-B43A-888BFAFD33B2}" type="slidenum">
              <a:rPr lang="de-CH" altLang="en-US" smtClean="0"/>
            </a:fld>
            <a:endParaRPr lang="de-CH" altLang="en-US"/>
          </a:p>
        </p:txBody>
      </p:sp>
      <p:pic>
        <p:nvPicPr>
          <p:cNvPr id="11" name="Picture 2" descr="Screen Shot 2017-09-17 at 15.17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2892">
            <a:off x="4808309" y="829979"/>
            <a:ext cx="3348933" cy="27603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150814" y="4892041"/>
            <a:ext cx="3811588" cy="160360"/>
          </a:xfrm>
          <a:prstGeom prst="rect">
            <a:avLst/>
          </a:prstGeom>
        </p:spPr>
        <p:txBody>
          <a:bodyPr anchor="ctr" anchorCtr="0"/>
          <a:lstStyle>
            <a:lvl1pPr>
              <a:defRPr sz="750"/>
            </a:lvl1pPr>
          </a:lstStyle>
          <a:p>
            <a:pPr>
              <a:defRPr/>
            </a:pPr>
            <a:r>
              <a:rPr lang="de-CH" dirty="0"/>
              <a:t>CYCLOTRONS 2022 - 07.12.2022 - AG - SB</a:t>
            </a:r>
            <a:endParaRPr lang="de-CH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738836" y="1411894"/>
            <a:ext cx="1209452" cy="6567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589570" y="1140000"/>
                <a:ext cx="870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dirty="0">
                    <a:cs typeface="Arial" panose="020B0604020202020204" pitchFamily="34" charset="0"/>
                  </a:rPr>
                  <a:t>Titanium</a:t>
                </a:r>
                <a:endParaRPr lang="it-IT" sz="900" dirty="0">
                  <a:cs typeface="Arial" panose="020B0604020202020204" pitchFamily="34" charset="0"/>
                </a:endParaRPr>
              </a:p>
              <a:p>
                <a:pPr algn="ctr"/>
                <a:r>
                  <a:rPr lang="it-IT" sz="900" dirty="0">
                    <a:cs typeface="Arial" panose="020B0604020202020204" pitchFamily="34" charset="0"/>
                  </a:rPr>
                  <a:t>10</a:t>
                </a:r>
                <a14:m>
                  <m:oMath xmlns:m="http://schemas.openxmlformats.org/officeDocument/2006/math">
                    <m:r>
                      <a:rPr lang="it-IT" sz="90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9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900" dirty="0">
                    <a:cs typeface="Arial" panose="020B0604020202020204" pitchFamily="34" charset="0"/>
                  </a:rPr>
                  <a:t> 12.5 µm</a:t>
                </a:r>
                <a:endParaRPr lang="it-IT" sz="9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570" y="1140000"/>
                <a:ext cx="870752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63" t="-47" r="9" b="1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602102" y="1580042"/>
                <a:ext cx="8002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dirty="0">
                    <a:cs typeface="Arial" panose="020B0604020202020204" pitchFamily="34" charset="0"/>
                  </a:rPr>
                  <a:t>Niobium</a:t>
                </a:r>
                <a:endParaRPr lang="it-IT" sz="900" dirty="0">
                  <a:cs typeface="Arial" panose="020B0604020202020204" pitchFamily="34" charset="0"/>
                </a:endParaRPr>
              </a:p>
              <a:p>
                <a:pPr algn="ctr"/>
                <a:r>
                  <a:rPr lang="it-IT" sz="900" dirty="0">
                    <a:cs typeface="Arial" panose="020B0604020202020204" pitchFamily="34" charset="0"/>
                  </a:rPr>
                  <a:t> 4</a:t>
                </a:r>
                <a14:m>
                  <m:oMath xmlns:m="http://schemas.openxmlformats.org/officeDocument/2006/math">
                    <m:r>
                      <a:rPr lang="it-IT" sz="90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9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900" dirty="0">
                    <a:cs typeface="Arial" panose="020B0604020202020204" pitchFamily="34" charset="0"/>
                  </a:rPr>
                  <a:t> 125 µm</a:t>
                </a:r>
                <a:endParaRPr lang="it-IT" sz="9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102" y="1580042"/>
                <a:ext cx="80022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48" t="-44" r="63" b="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583337" y="1975444"/>
                <a:ext cx="870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900" dirty="0">
                    <a:cs typeface="Arial" panose="020B0604020202020204" pitchFamily="34" charset="0"/>
                  </a:rPr>
                  <a:t>Titanium</a:t>
                </a:r>
                <a:endParaRPr lang="it-IT" sz="900" dirty="0">
                  <a:cs typeface="Arial" panose="020B0604020202020204" pitchFamily="34" charset="0"/>
                </a:endParaRPr>
              </a:p>
              <a:p>
                <a:pPr algn="ctr"/>
                <a:r>
                  <a:rPr lang="it-IT" sz="900" dirty="0">
                    <a:cs typeface="Arial" panose="020B0604020202020204" pitchFamily="34" charset="0"/>
                  </a:rPr>
                  <a:t>10</a:t>
                </a:r>
                <a14:m>
                  <m:oMath xmlns:m="http://schemas.openxmlformats.org/officeDocument/2006/math">
                    <m:r>
                      <a:rPr lang="it-IT" sz="90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9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900" dirty="0">
                    <a:cs typeface="Arial" panose="020B0604020202020204" pitchFamily="34" charset="0"/>
                  </a:rPr>
                  <a:t> 12.5 µm</a:t>
                </a:r>
                <a:endParaRPr lang="it-IT" sz="9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337" y="1975444"/>
                <a:ext cx="870752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4" t="-161" r="23" b="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-5001" b="11863"/>
          <a:stretch>
            <a:fillRect/>
          </a:stretch>
        </p:blipFill>
        <p:spPr>
          <a:xfrm>
            <a:off x="4435793" y="1559871"/>
            <a:ext cx="1916619" cy="743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4" t="29431" r="31074" b="26163"/>
          <a:stretch>
            <a:fillRect/>
          </a:stretch>
        </p:blipFill>
        <p:spPr>
          <a:xfrm rot="5400000">
            <a:off x="6497053" y="1410475"/>
            <a:ext cx="611606" cy="641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725" t="1" r="42872" b="4842"/>
          <a:stretch>
            <a:fillRect/>
          </a:stretch>
        </p:blipFill>
        <p:spPr>
          <a:xfrm>
            <a:off x="4441265" y="1157900"/>
            <a:ext cx="1163663" cy="4464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0502" r="21294" b="4843"/>
          <a:stretch>
            <a:fillRect/>
          </a:stretch>
        </p:blipFill>
        <p:spPr>
          <a:xfrm>
            <a:off x="5545402" y="1157900"/>
            <a:ext cx="812342" cy="446493"/>
          </a:xfrm>
          <a:prstGeom prst="rect">
            <a:avLst/>
          </a:prstGeom>
        </p:spPr>
      </p:pic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633920" y="2299862"/>
            <a:ext cx="3459794" cy="2506056"/>
            <a:chOff x="966786" y="2299862"/>
            <a:chExt cx="3126927" cy="226494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/>
            <a:srcRect r="48353"/>
            <a:stretch>
              <a:fillRect/>
            </a:stretch>
          </p:blipFill>
          <p:spPr>
            <a:xfrm>
              <a:off x="1450146" y="2400941"/>
              <a:ext cx="2643567" cy="2163869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/>
            <a:srcRect l="2829" t="5474" r="3678" b="5671"/>
            <a:stretch>
              <a:fillRect/>
            </a:stretch>
          </p:blipFill>
          <p:spPr>
            <a:xfrm>
              <a:off x="966786" y="2299862"/>
              <a:ext cx="1257301" cy="61413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/>
          <a:srcRect t="501"/>
          <a:stretch>
            <a:fillRect/>
          </a:stretch>
        </p:blipFill>
        <p:spPr>
          <a:xfrm>
            <a:off x="4568633" y="2400941"/>
            <a:ext cx="3303370" cy="2394217"/>
          </a:xfrm>
          <a:prstGeom prst="rect">
            <a:avLst/>
          </a:prstGeom>
          <a:ln w="12700">
            <a:noFill/>
          </a:ln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 rot="19779396">
            <a:off x="1868327" y="3447226"/>
            <a:ext cx="1361908" cy="323165"/>
          </a:xfrm>
          <a:prstGeom prst="rect">
            <a:avLst/>
          </a:prstGeom>
          <a:noFill/>
          <a:ln w="38100">
            <a:solidFill>
              <a:srgbClr val="FF0000">
                <a:alpha val="49793"/>
              </a:srgbClr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x-none" sz="1500" b="1" dirty="0">
                <a:solidFill>
                  <a:srgbClr val="FF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altLang="x-none" sz="1500" b="1" dirty="0">
              <a:solidFill>
                <a:srgbClr val="FF0000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4928" y="4233022"/>
            <a:ext cx="2069385" cy="3000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1350" dirty="0">
                <a:solidFill>
                  <a:srgbClr val="C00000"/>
                </a:solidFill>
                <a:cs typeface="Arial" panose="020B0604020202020204" pitchFamily="34" charset="0"/>
              </a:rPr>
              <a:t>E = (18.40 ± 0.05) MeV</a:t>
            </a:r>
            <a:endParaRPr lang="it-IT" sz="135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6403" y="1489194"/>
            <a:ext cx="1575368" cy="546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340"/>
              </a:spcBef>
            </a:pPr>
            <a:r>
              <a:rPr lang="it-IT" sz="1350" b="1" dirty="0">
                <a:solidFill>
                  <a:srgbClr val="C00000"/>
                </a:solidFill>
                <a:cs typeface="Arial" panose="020B0604020202020204" pitchFamily="34" charset="0"/>
              </a:rPr>
              <a:t>Monitor reaction</a:t>
            </a:r>
            <a:endParaRPr lang="it-IT" sz="135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>
              <a:spcBef>
                <a:spcPts val="340"/>
              </a:spcBef>
            </a:pPr>
            <a:r>
              <a:rPr lang="it-IT" sz="135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nat</a:t>
            </a:r>
            <a:r>
              <a:rPr lang="it-IT" sz="1350" b="1" dirty="0">
                <a:solidFill>
                  <a:srgbClr val="C00000"/>
                </a:solidFill>
                <a:cs typeface="Arial" panose="020B0604020202020204" pitchFamily="34" charset="0"/>
              </a:rPr>
              <a:t>Ti(p,X)</a:t>
            </a:r>
            <a:r>
              <a:rPr lang="it-IT" sz="135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48</a:t>
            </a:r>
            <a:r>
              <a:rPr lang="it-IT" sz="1350" b="1" dirty="0">
                <a:solidFill>
                  <a:srgbClr val="C00000"/>
                </a:solidFill>
                <a:cs typeface="Arial" panose="020B0604020202020204" pitchFamily="34" charset="0"/>
              </a:rPr>
              <a:t>V</a:t>
            </a:r>
            <a:endParaRPr lang="it-IT" sz="135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9968" y="1135451"/>
            <a:ext cx="475717" cy="1789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65" b="1" baseline="30000" dirty="0">
                <a:ea typeface="Cambria" panose="02040503050406030204" pitchFamily="18" charset="0"/>
                <a:cs typeface="Arial" panose="020B0604020202020204" pitchFamily="34" charset="0"/>
              </a:rPr>
              <a:t>nat</a:t>
            </a:r>
            <a:r>
              <a:rPr lang="it-IT" sz="565" b="1" dirty="0">
                <a:ea typeface="Cambria" panose="02040503050406030204" pitchFamily="18" charset="0"/>
                <a:cs typeface="Arial" panose="020B0604020202020204" pitchFamily="34" charset="0"/>
              </a:rPr>
              <a:t>Ti foil</a:t>
            </a:r>
            <a:endParaRPr lang="it-IT" sz="565" b="1" dirty="0"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7398" y="1135553"/>
            <a:ext cx="468272" cy="1789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65" b="1" dirty="0">
                <a:ea typeface="Cambria" panose="02040503050406030204" pitchFamily="18" charset="0"/>
                <a:cs typeface="Arial" panose="020B0604020202020204" pitchFamily="34" charset="0"/>
              </a:rPr>
              <a:t>Nb foil</a:t>
            </a:r>
            <a:endParaRPr lang="it-IT" sz="565" b="1" dirty="0"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2855" y="1271094"/>
            <a:ext cx="884588" cy="1789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65" b="1" dirty="0">
                <a:ea typeface="Cambria" panose="02040503050406030204" pitchFamily="18" charset="0"/>
                <a:cs typeface="Arial" panose="020B0604020202020204" pitchFamily="34" charset="0"/>
              </a:rPr>
              <a:t>Closed target coin</a:t>
            </a:r>
            <a:endParaRPr lang="it-IT" sz="565" b="1" dirty="0"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01665" y="1489913"/>
            <a:ext cx="820363" cy="2655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65" b="1" dirty="0">
                <a:ea typeface="Cambria" panose="02040503050406030204" pitchFamily="18" charset="0"/>
                <a:cs typeface="Arial" panose="020B0604020202020204" pitchFamily="34" charset="0"/>
              </a:rPr>
              <a:t>Covering lid with a 9 mm hole</a:t>
            </a:r>
            <a:endParaRPr lang="it-IT" sz="565" b="1" dirty="0"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7059" y="1489555"/>
            <a:ext cx="999870" cy="2655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65" b="1" dirty="0">
                <a:ea typeface="Cambria" panose="02040503050406030204" pitchFamily="18" charset="0"/>
                <a:cs typeface="Arial" panose="020B0604020202020204" pitchFamily="34" charset="0"/>
              </a:rPr>
              <a:t>Containing cup with a 10 mm pocket</a:t>
            </a:r>
            <a:endParaRPr lang="it-IT" sz="565" b="1" dirty="0"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477005" y="290659"/>
            <a:ext cx="5322080" cy="61317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Energy Measurement for the STS using the Coin Target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>
                <a:cs typeface="Arial" panose="020B0604020202020204" pitchFamily="34" charset="0"/>
              </a:rPr>
              <a:t>CYCLOTRONS 2022 - 07.12.2022 - AG - SB</a:t>
            </a:r>
            <a:endParaRPr lang="de-CH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B35AD-F7B1-5B41-BDEB-39931B2CD7E9}" type="slidenum">
              <a:rPr lang="de-CH" altLang="en-US" smtClean="0">
                <a:cs typeface="Arial" panose="020B0604020202020204" pitchFamily="34" charset="0"/>
              </a:rPr>
            </a:fld>
            <a:endParaRPr lang="de-CH" altLang="en-US" dirty="0">
              <a:cs typeface="Arial" panose="020B0604020202020204" pitchFamily="34" charset="0"/>
            </a:endParaRPr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 rot="19779396">
            <a:off x="4923973" y="2851337"/>
            <a:ext cx="1361908" cy="323165"/>
          </a:xfrm>
          <a:prstGeom prst="rect">
            <a:avLst/>
          </a:prstGeom>
          <a:noFill/>
          <a:ln w="38100">
            <a:solidFill>
              <a:srgbClr val="FF0000">
                <a:alpha val="49793"/>
              </a:srgbClr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x-none" sz="1500" b="1" dirty="0">
                <a:solidFill>
                  <a:srgbClr val="FF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altLang="x-none" sz="1500" b="1" dirty="0">
              <a:solidFill>
                <a:srgbClr val="FF0000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222257" y="4854407"/>
            <a:ext cx="3811588" cy="2539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050" dirty="0">
                <a:cs typeface="Arial" panose="020B0604020202020204" pitchFamily="34" charset="0"/>
              </a:rPr>
              <a:t>Elnaz Zyaee, Master Thesis, 2021; paper in preparation</a:t>
            </a:r>
            <a:endParaRPr lang="en-US" altLang="en-US" sz="105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4335966a-a7b7-4570-97c2-7eac4caa7b1a"/>
</p:tagLst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F6F6F6"/>
      </a:lt2>
      <a:accent1>
        <a:srgbClr val="E1EBF5"/>
      </a:accent1>
      <a:accent2>
        <a:srgbClr val="9CBDDE"/>
      </a:accent2>
      <a:accent3>
        <a:srgbClr val="FFFFFF"/>
      </a:accent3>
      <a:accent4>
        <a:srgbClr val="000000"/>
      </a:accent4>
      <a:accent5>
        <a:srgbClr val="EEF3F9"/>
      </a:accent5>
      <a:accent6>
        <a:srgbClr val="8DABC9"/>
      </a:accent6>
      <a:hlink>
        <a:srgbClr val="DF2046"/>
      </a:hlink>
      <a:folHlink>
        <a:srgbClr val="99667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5828</Words>
  <Application>WPS 演示</Application>
  <PresentationFormat>Bildschirmpräsentation (16:9)</PresentationFormat>
  <Paragraphs>274</Paragraphs>
  <Slides>19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MS PGothic</vt:lpstr>
      <vt:lpstr>Georgia</vt:lpstr>
      <vt:lpstr>Cambria</vt:lpstr>
      <vt:lpstr>g_d0_f2</vt:lpstr>
      <vt:lpstr>SWAstro</vt:lpstr>
      <vt:lpstr>Arial Unicode MS</vt:lpstr>
      <vt:lpstr>Cambria Math</vt:lpstr>
      <vt:lpstr>Neue Haas Grotesk Text Pro</vt:lpstr>
      <vt:lpstr>TeXGyreTermes</vt:lpstr>
      <vt:lpstr>微软雅黑</vt:lpstr>
      <vt:lpstr>Arial Unicode MS</vt:lpstr>
      <vt:lpstr>Office Theme</vt:lpstr>
      <vt:lpstr>Accelerator and Detector Developments for the Production of Theranostic Radioisotopes with Solid Targets at the Bern Medical Cyclotron</vt:lpstr>
      <vt:lpstr>The Bern Medical Cyclotron and  its Beam Transport Line (BTL)</vt:lpstr>
      <vt:lpstr>Multidisciplinary Research Activities with the BTL</vt:lpstr>
      <vt:lpstr>PET Radioisotope Production</vt:lpstr>
      <vt:lpstr>Radionuclides for Theranostics in Nuclear Medicine</vt:lpstr>
      <vt:lpstr>The Solid Target Station (STS)</vt:lpstr>
      <vt:lpstr>The Target “Coin”</vt:lpstr>
      <vt:lpstr>The UniBEaM Detector</vt:lpstr>
      <vt:lpstr>Beam Energy Measurement for the STS using the Coin Target</vt:lpstr>
      <vt:lpstr>Cross Section Measurements with a Novel Method</vt:lpstr>
      <vt:lpstr>Yield, Purity and Production Tests with Solid Targets: Example of 68Ga</vt:lpstr>
      <vt:lpstr>Some produced Radioisotopes</vt:lpstr>
      <vt:lpstr>44Sc is ready for Clinical Applications</vt:lpstr>
      <vt:lpstr>Work in Progress: Automatic Focusing System (AFS)</vt:lpstr>
      <vt:lpstr>AFS installed on the Solid Target Station (STS)</vt:lpstr>
      <vt:lpstr>2D Beam Monitoring: π2 and Collar</vt:lpstr>
      <vt:lpstr>π2 in Action:</vt:lpstr>
      <vt:lpstr>Thank you for listening!</vt:lpstr>
      <vt:lpstr>Acknowledgements</vt:lpstr>
    </vt:vector>
  </TitlesOfParts>
  <Company>Universität Bern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Innovative Beam Monitor Detector for the New Bern Cyclotron Laboratory</dc:title>
  <dc:creator/>
  <cp:lastModifiedBy>刘景源</cp:lastModifiedBy>
  <cp:revision>440</cp:revision>
  <cp:lastPrinted>2012-05-09T20:02:00Z</cp:lastPrinted>
  <dcterms:created xsi:type="dcterms:W3CDTF">2012-11-23T16:52:00Z</dcterms:created>
  <dcterms:modified xsi:type="dcterms:W3CDTF">2022-12-06T08:27:05Z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36C95BA1567A47D2B7B1936336799D66</vt:lpwstr>
  </property>
  <property fmtid="{D5CDD505-2E9C-101B-9397-08002B2CF9AE}" pid="3" name="KSOProductBuildVer">
    <vt:lpwstr>2052-11.1.0.12975</vt:lpwstr>
  </property>
</Properties>
</file>