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8" r:id="rId2"/>
    <p:sldId id="262" r:id="rId3"/>
    <p:sldId id="263" r:id="rId4"/>
    <p:sldId id="265" r:id="rId5"/>
    <p:sldId id="267" r:id="rId6"/>
    <p:sldId id="268" r:id="rId7"/>
    <p:sldId id="264" r:id="rId8"/>
    <p:sldId id="266" r:id="rId9"/>
    <p:sldId id="261" r:id="rId10"/>
    <p:sldId id="270" r:id="rId11"/>
    <p:sldId id="271" r:id="rId12"/>
    <p:sldId id="260" r:id="rId13"/>
    <p:sldId id="275" r:id="rId14"/>
    <p:sldId id="274" r:id="rId15"/>
    <p:sldId id="282" r:id="rId16"/>
    <p:sldId id="284" r:id="rId17"/>
    <p:sldId id="277" r:id="rId18"/>
    <p:sldId id="294" r:id="rId19"/>
    <p:sldId id="288" r:id="rId20"/>
    <p:sldId id="291" r:id="rId21"/>
    <p:sldId id="280" r:id="rId22"/>
    <p:sldId id="295" r:id="rId23"/>
    <p:sldId id="296" r:id="rId24"/>
    <p:sldId id="293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46"/>
    <p:restoredTop sz="94667"/>
  </p:normalViewPr>
  <p:slideViewPr>
    <p:cSldViewPr snapToGrid="0" snapToObjects="1">
      <p:cViewPr varScale="1">
        <p:scale>
          <a:sx n="65" d="100"/>
          <a:sy n="65" d="100"/>
        </p:scale>
        <p:origin x="8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.ganil.priv\pc-mac\DOD\8.Operation\3%20-%20Statistiques%20et%20Analyses\1%20-%20Statistiques\CUMUL\Cumul%20depuis%202001.xls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767843289053489E-2"/>
          <c:y val="3.9797393540123981E-2"/>
          <c:w val="0.89144050104384132"/>
          <c:h val="0.8571428571428571"/>
        </c:manualLayout>
      </c:layout>
      <c:lineChart>
        <c:grouping val="standard"/>
        <c:varyColors val="0"/>
        <c:ser>
          <c:idx val="1"/>
          <c:order val="0"/>
          <c:tx>
            <c:strRef>
              <c:f>stats!$A$69</c:f>
              <c:strCache>
                <c:ptCount val="1"/>
                <c:pt idx="0">
                  <c:v>Operation time (hours)</c:v>
                </c:pt>
              </c:strCache>
            </c:strRef>
          </c:tx>
          <c:spPr>
            <a:ln w="254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cat>
            <c:strRef>
              <c:f>stats!$B$68:$AN$68</c:f>
              <c:strCache>
                <c:ptCount val="39"/>
                <c:pt idx="0">
                  <c:v>1983</c:v>
                </c:pt>
                <c:pt idx="1">
                  <c:v>1984</c:v>
                </c:pt>
                <c:pt idx="2">
                  <c:v>1985</c:v>
                </c:pt>
                <c:pt idx="3">
                  <c:v>1986</c:v>
                </c:pt>
                <c:pt idx="4">
                  <c:v>1987</c:v>
                </c:pt>
                <c:pt idx="5">
                  <c:v>1988</c:v>
                </c:pt>
                <c:pt idx="6">
                  <c:v>1989</c:v>
                </c:pt>
                <c:pt idx="7">
                  <c:v>1990</c:v>
                </c:pt>
                <c:pt idx="8">
                  <c:v>1991</c:v>
                </c:pt>
                <c:pt idx="9">
                  <c:v>1992</c:v>
                </c:pt>
                <c:pt idx="10">
                  <c:v>1993</c:v>
                </c:pt>
                <c:pt idx="11">
                  <c:v>1994</c:v>
                </c:pt>
                <c:pt idx="12">
                  <c:v>1995</c:v>
                </c:pt>
                <c:pt idx="13">
                  <c:v>1996</c:v>
                </c:pt>
                <c:pt idx="14">
                  <c:v>1997</c:v>
                </c:pt>
                <c:pt idx="15">
                  <c:v>1998</c:v>
                </c:pt>
                <c:pt idx="16">
                  <c:v>1999</c:v>
                </c:pt>
                <c:pt idx="17">
                  <c:v>2000</c:v>
                </c:pt>
                <c:pt idx="18">
                  <c:v>2001</c:v>
                </c:pt>
                <c:pt idx="19">
                  <c:v>2002</c:v>
                </c:pt>
                <c:pt idx="20">
                  <c:v>2003</c:v>
                </c:pt>
                <c:pt idx="21">
                  <c:v>2004</c:v>
                </c:pt>
                <c:pt idx="22">
                  <c:v>2005</c:v>
                </c:pt>
                <c:pt idx="23">
                  <c:v>2006</c:v>
                </c:pt>
                <c:pt idx="24">
                  <c:v>2007</c:v>
                </c:pt>
                <c:pt idx="25">
                  <c:v>2008</c:v>
                </c:pt>
                <c:pt idx="26">
                  <c:v>2009</c:v>
                </c:pt>
                <c:pt idx="27">
                  <c:v>2010</c:v>
                </c:pt>
                <c:pt idx="28">
                  <c:v>2011</c:v>
                </c:pt>
                <c:pt idx="29">
                  <c:v>2012</c:v>
                </c:pt>
                <c:pt idx="30">
                  <c:v>2013</c:v>
                </c:pt>
                <c:pt idx="31">
                  <c:v>2014</c:v>
                </c:pt>
                <c:pt idx="32">
                  <c:v>2015</c:v>
                </c:pt>
                <c:pt idx="33">
                  <c:v>2016</c:v>
                </c:pt>
                <c:pt idx="34">
                  <c:v>2017</c:v>
                </c:pt>
                <c:pt idx="35">
                  <c:v>2018</c:v>
                </c:pt>
                <c:pt idx="36">
                  <c:v>2019</c:v>
                </c:pt>
                <c:pt idx="37">
                  <c:v>2021</c:v>
                </c:pt>
                <c:pt idx="38">
                  <c:v>2022</c:v>
                </c:pt>
              </c:strCache>
            </c:strRef>
          </c:cat>
          <c:val>
            <c:numRef>
              <c:f>stats!$B$69:$AN$69</c:f>
              <c:numCache>
                <c:formatCode>General</c:formatCode>
                <c:ptCount val="39"/>
                <c:pt idx="0">
                  <c:v>4034.6820809248552</c:v>
                </c:pt>
                <c:pt idx="1">
                  <c:v>5055.5555555555557</c:v>
                </c:pt>
                <c:pt idx="2">
                  <c:v>4754.2662116040956</c:v>
                </c:pt>
                <c:pt idx="3">
                  <c:v>4833.8461538461543</c:v>
                </c:pt>
                <c:pt idx="4">
                  <c:v>4531.2977099236641</c:v>
                </c:pt>
                <c:pt idx="5">
                  <c:v>4766.7161961367019</c:v>
                </c:pt>
                <c:pt idx="6">
                  <c:v>2671.4801444043323</c:v>
                </c:pt>
                <c:pt idx="7">
                  <c:v>5682.4561403508769</c:v>
                </c:pt>
                <c:pt idx="8">
                  <c:v>5534.7334410339254</c:v>
                </c:pt>
                <c:pt idx="9">
                  <c:v>5332.3442136498516</c:v>
                </c:pt>
                <c:pt idx="10">
                  <c:v>5416.5261382799326</c:v>
                </c:pt>
                <c:pt idx="11">
                  <c:v>6189.1447368421059</c:v>
                </c:pt>
                <c:pt idx="12">
                  <c:v>3296</c:v>
                </c:pt>
                <c:pt idx="13">
                  <c:v>5323.75</c:v>
                </c:pt>
                <c:pt idx="14">
                  <c:v>4205</c:v>
                </c:pt>
                <c:pt idx="15">
                  <c:v>4370</c:v>
                </c:pt>
                <c:pt idx="16">
                  <c:v>4888</c:v>
                </c:pt>
                <c:pt idx="17">
                  <c:v>5320</c:v>
                </c:pt>
                <c:pt idx="18">
                  <c:v>5534</c:v>
                </c:pt>
                <c:pt idx="19">
                  <c:v>5682.75</c:v>
                </c:pt>
                <c:pt idx="20">
                  <c:v>5603.75</c:v>
                </c:pt>
                <c:pt idx="21">
                  <c:v>5532.25</c:v>
                </c:pt>
                <c:pt idx="22">
                  <c:v>5725</c:v>
                </c:pt>
                <c:pt idx="23">
                  <c:v>5750</c:v>
                </c:pt>
                <c:pt idx="24">
                  <c:v>5086</c:v>
                </c:pt>
                <c:pt idx="25">
                  <c:v>4752</c:v>
                </c:pt>
                <c:pt idx="26">
                  <c:v>5048</c:v>
                </c:pt>
                <c:pt idx="27">
                  <c:v>4987.25</c:v>
                </c:pt>
                <c:pt idx="28">
                  <c:v>4151</c:v>
                </c:pt>
                <c:pt idx="29">
                  <c:v>2865.25</c:v>
                </c:pt>
                <c:pt idx="30">
                  <c:v>3132.5</c:v>
                </c:pt>
                <c:pt idx="31">
                  <c:v>4169.5</c:v>
                </c:pt>
                <c:pt idx="32">
                  <c:v>3436</c:v>
                </c:pt>
                <c:pt idx="33">
                  <c:v>3214</c:v>
                </c:pt>
                <c:pt idx="34">
                  <c:v>2905.75</c:v>
                </c:pt>
                <c:pt idx="35">
                  <c:v>2710</c:v>
                </c:pt>
                <c:pt idx="36">
                  <c:v>3027</c:v>
                </c:pt>
                <c:pt idx="37">
                  <c:v>2737</c:v>
                </c:pt>
                <c:pt idx="38">
                  <c:v>3016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B32-4098-8617-7E1865517A94}"/>
            </c:ext>
          </c:extLst>
        </c:ser>
        <c:ser>
          <c:idx val="2"/>
          <c:order val="1"/>
          <c:tx>
            <c:strRef>
              <c:f>stats!$A$70</c:f>
              <c:strCache>
                <c:ptCount val="1"/>
                <c:pt idx="0">
                  <c:v>Physics time (hours)</c:v>
                </c:pt>
              </c:strCache>
            </c:strRef>
          </c:tx>
          <c:spPr>
            <a:ln w="25400">
              <a:solidFill>
                <a:srgbClr val="FFFF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cat>
            <c:strRef>
              <c:f>stats!$B$68:$AN$68</c:f>
              <c:strCache>
                <c:ptCount val="39"/>
                <c:pt idx="0">
                  <c:v>1983</c:v>
                </c:pt>
                <c:pt idx="1">
                  <c:v>1984</c:v>
                </c:pt>
                <c:pt idx="2">
                  <c:v>1985</c:v>
                </c:pt>
                <c:pt idx="3">
                  <c:v>1986</c:v>
                </c:pt>
                <c:pt idx="4">
                  <c:v>1987</c:v>
                </c:pt>
                <c:pt idx="5">
                  <c:v>1988</c:v>
                </c:pt>
                <c:pt idx="6">
                  <c:v>1989</c:v>
                </c:pt>
                <c:pt idx="7">
                  <c:v>1990</c:v>
                </c:pt>
                <c:pt idx="8">
                  <c:v>1991</c:v>
                </c:pt>
                <c:pt idx="9">
                  <c:v>1992</c:v>
                </c:pt>
                <c:pt idx="10">
                  <c:v>1993</c:v>
                </c:pt>
                <c:pt idx="11">
                  <c:v>1994</c:v>
                </c:pt>
                <c:pt idx="12">
                  <c:v>1995</c:v>
                </c:pt>
                <c:pt idx="13">
                  <c:v>1996</c:v>
                </c:pt>
                <c:pt idx="14">
                  <c:v>1997</c:v>
                </c:pt>
                <c:pt idx="15">
                  <c:v>1998</c:v>
                </c:pt>
                <c:pt idx="16">
                  <c:v>1999</c:v>
                </c:pt>
                <c:pt idx="17">
                  <c:v>2000</c:v>
                </c:pt>
                <c:pt idx="18">
                  <c:v>2001</c:v>
                </c:pt>
                <c:pt idx="19">
                  <c:v>2002</c:v>
                </c:pt>
                <c:pt idx="20">
                  <c:v>2003</c:v>
                </c:pt>
                <c:pt idx="21">
                  <c:v>2004</c:v>
                </c:pt>
                <c:pt idx="22">
                  <c:v>2005</c:v>
                </c:pt>
                <c:pt idx="23">
                  <c:v>2006</c:v>
                </c:pt>
                <c:pt idx="24">
                  <c:v>2007</c:v>
                </c:pt>
                <c:pt idx="25">
                  <c:v>2008</c:v>
                </c:pt>
                <c:pt idx="26">
                  <c:v>2009</c:v>
                </c:pt>
                <c:pt idx="27">
                  <c:v>2010</c:v>
                </c:pt>
                <c:pt idx="28">
                  <c:v>2011</c:v>
                </c:pt>
                <c:pt idx="29">
                  <c:v>2012</c:v>
                </c:pt>
                <c:pt idx="30">
                  <c:v>2013</c:v>
                </c:pt>
                <c:pt idx="31">
                  <c:v>2014</c:v>
                </c:pt>
                <c:pt idx="32">
                  <c:v>2015</c:v>
                </c:pt>
                <c:pt idx="33">
                  <c:v>2016</c:v>
                </c:pt>
                <c:pt idx="34">
                  <c:v>2017</c:v>
                </c:pt>
                <c:pt idx="35">
                  <c:v>2018</c:v>
                </c:pt>
                <c:pt idx="36">
                  <c:v>2019</c:v>
                </c:pt>
                <c:pt idx="37">
                  <c:v>2021</c:v>
                </c:pt>
                <c:pt idx="38">
                  <c:v>2022</c:v>
                </c:pt>
              </c:strCache>
            </c:strRef>
          </c:cat>
          <c:val>
            <c:numRef>
              <c:f>stats!$B$70:$AN$70</c:f>
              <c:numCache>
                <c:formatCode>General</c:formatCode>
                <c:ptCount val="39"/>
                <c:pt idx="0">
                  <c:v>1396</c:v>
                </c:pt>
                <c:pt idx="1">
                  <c:v>2639</c:v>
                </c:pt>
                <c:pt idx="2">
                  <c:v>2786</c:v>
                </c:pt>
                <c:pt idx="3">
                  <c:v>3142</c:v>
                </c:pt>
                <c:pt idx="4">
                  <c:v>2968</c:v>
                </c:pt>
                <c:pt idx="5">
                  <c:v>3208</c:v>
                </c:pt>
                <c:pt idx="6">
                  <c:v>1480</c:v>
                </c:pt>
                <c:pt idx="7">
                  <c:v>3239</c:v>
                </c:pt>
                <c:pt idx="8">
                  <c:v>3426</c:v>
                </c:pt>
                <c:pt idx="9">
                  <c:v>3594</c:v>
                </c:pt>
                <c:pt idx="10">
                  <c:v>3212</c:v>
                </c:pt>
                <c:pt idx="11">
                  <c:v>3763</c:v>
                </c:pt>
                <c:pt idx="12">
                  <c:v>1925</c:v>
                </c:pt>
                <c:pt idx="13">
                  <c:v>3319.25</c:v>
                </c:pt>
                <c:pt idx="14">
                  <c:v>2400.75</c:v>
                </c:pt>
                <c:pt idx="15">
                  <c:v>2505</c:v>
                </c:pt>
                <c:pt idx="16">
                  <c:v>2960</c:v>
                </c:pt>
                <c:pt idx="17">
                  <c:v>3158.5</c:v>
                </c:pt>
                <c:pt idx="18">
                  <c:v>2989.25</c:v>
                </c:pt>
                <c:pt idx="19">
                  <c:v>3665.25</c:v>
                </c:pt>
                <c:pt idx="20">
                  <c:v>3765.75</c:v>
                </c:pt>
                <c:pt idx="21">
                  <c:v>3351.75</c:v>
                </c:pt>
                <c:pt idx="22">
                  <c:v>4256.25</c:v>
                </c:pt>
                <c:pt idx="23">
                  <c:v>3936.75</c:v>
                </c:pt>
                <c:pt idx="24">
                  <c:v>3298.5</c:v>
                </c:pt>
                <c:pt idx="25">
                  <c:v>2983.25</c:v>
                </c:pt>
                <c:pt idx="26">
                  <c:v>3555.75</c:v>
                </c:pt>
                <c:pt idx="27">
                  <c:v>3386.5</c:v>
                </c:pt>
                <c:pt idx="28">
                  <c:v>3092.5</c:v>
                </c:pt>
                <c:pt idx="29">
                  <c:v>2026.5</c:v>
                </c:pt>
                <c:pt idx="30">
                  <c:v>1895</c:v>
                </c:pt>
                <c:pt idx="31">
                  <c:v>3011</c:v>
                </c:pt>
                <c:pt idx="32">
                  <c:v>2692.75</c:v>
                </c:pt>
                <c:pt idx="33">
                  <c:v>2265.5</c:v>
                </c:pt>
                <c:pt idx="34">
                  <c:v>2340</c:v>
                </c:pt>
                <c:pt idx="35">
                  <c:v>2024.75</c:v>
                </c:pt>
                <c:pt idx="36">
                  <c:v>2030.5</c:v>
                </c:pt>
                <c:pt idx="37">
                  <c:v>1641</c:v>
                </c:pt>
                <c:pt idx="38">
                  <c:v>1819.5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B32-4098-8617-7E1865517A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8552272"/>
        <c:axId val="1"/>
      </c:lineChart>
      <c:catAx>
        <c:axId val="14285522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/>
                  <a:t>années</a:t>
                </a:r>
              </a:p>
            </c:rich>
          </c:tx>
          <c:layout>
            <c:manualLayout>
              <c:xMode val="edge"/>
              <c:yMode val="edge"/>
              <c:x val="0.47459986036459384"/>
              <c:y val="0.96249521250295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30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/>
                  <a:t>heures</a:t>
                </a:r>
              </a:p>
            </c:rich>
          </c:tx>
          <c:layout>
            <c:manualLayout>
              <c:xMode val="edge"/>
              <c:yMode val="edge"/>
              <c:x val="9.3946088923806854E-3"/>
              <c:y val="0.4252102297202509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428552272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37314582605496077"/>
          <c:y val="0.66706682311241228"/>
          <c:w val="0.33379759575671752"/>
          <c:h val="0.19196231013658518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6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stats!$AP$69</c:f>
              <c:strCache>
                <c:ptCount val="1"/>
                <c:pt idx="0">
                  <c:v>Cyclotrons + LINAC (hours)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stats!$AQ$68:$AT$68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stats!$AQ$69:$AT$69</c:f>
              <c:numCache>
                <c:formatCode>0.00</c:formatCode>
                <c:ptCount val="4"/>
                <c:pt idx="0" formatCode="General">
                  <c:v>3210</c:v>
                </c:pt>
                <c:pt idx="1">
                  <c:v>3783</c:v>
                </c:pt>
                <c:pt idx="2" formatCode="General">
                  <c:v>3439</c:v>
                </c:pt>
                <c:pt idx="3" formatCode="General">
                  <c:v>5513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18-4D11-9C5A-372A490217D5}"/>
            </c:ext>
          </c:extLst>
        </c:ser>
        <c:ser>
          <c:idx val="1"/>
          <c:order val="1"/>
          <c:tx>
            <c:strRef>
              <c:f>stats!$AP$70</c:f>
              <c:strCache>
                <c:ptCount val="1"/>
                <c:pt idx="0">
                  <c:v>Physics time (hours)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stats!$AQ$68:$AT$68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stats!$AQ$70:$AT$70</c:f>
              <c:numCache>
                <c:formatCode>General</c:formatCode>
                <c:ptCount val="4"/>
                <c:pt idx="0">
                  <c:v>2024.75</c:v>
                </c:pt>
                <c:pt idx="1">
                  <c:v>2030.5</c:v>
                </c:pt>
                <c:pt idx="2">
                  <c:v>872</c:v>
                </c:pt>
                <c:pt idx="3">
                  <c:v>2401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18-4D11-9C5A-372A49021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5564927"/>
        <c:axId val="505557023"/>
      </c:barChart>
      <c:catAx>
        <c:axId val="505564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5557023"/>
        <c:crosses val="autoZero"/>
        <c:auto val="1"/>
        <c:lblAlgn val="ctr"/>
        <c:lblOffset val="100"/>
        <c:noMultiLvlLbl val="0"/>
      </c:catAx>
      <c:valAx>
        <c:axId val="5055570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55649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ZA" sz="2000" noProof="0" dirty="0" smtClean="0"/>
              <a:t>Failure</a:t>
            </a:r>
            <a:r>
              <a:rPr lang="fr-FR" baseline="0" dirty="0" smtClean="0"/>
              <a:t> </a:t>
            </a:r>
            <a:r>
              <a:rPr lang="fr-FR" sz="2000" baseline="0" dirty="0" smtClean="0"/>
              <a:t>rate</a:t>
            </a:r>
            <a:endParaRPr lang="fr-FR" sz="200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Disponibilité machine</c:v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CUMUL!$E$25:$Y$25</c:f>
              <c:numCache>
                <c:formatCode>General</c:formatCode>
                <c:ptCount val="2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CUMUL!$E$21:$Y$21</c:f>
              <c:numCache>
                <c:formatCode>0.0%</c:formatCode>
                <c:ptCount val="21"/>
                <c:pt idx="0">
                  <c:v>0.1141127574990965</c:v>
                </c:pt>
                <c:pt idx="1">
                  <c:v>0.11064185473582333</c:v>
                </c:pt>
                <c:pt idx="2">
                  <c:v>9.7122462636627258E-2</c:v>
                </c:pt>
                <c:pt idx="3">
                  <c:v>0.12481359302273036</c:v>
                </c:pt>
                <c:pt idx="4">
                  <c:v>6.4323144104803498E-2</c:v>
                </c:pt>
                <c:pt idx="5">
                  <c:v>0.11910562032364712</c:v>
                </c:pt>
                <c:pt idx="6">
                  <c:v>0.13075108139992137</c:v>
                </c:pt>
                <c:pt idx="7">
                  <c:v>7.8282828282828287E-2</c:v>
                </c:pt>
                <c:pt idx="8">
                  <c:v>5.888470681458003E-2</c:v>
                </c:pt>
                <c:pt idx="9">
                  <c:v>9.4039801493809208E-2</c:v>
                </c:pt>
                <c:pt idx="10">
                  <c:v>6.721271982654782E-2</c:v>
                </c:pt>
                <c:pt idx="11">
                  <c:v>0.10269609981676991</c:v>
                </c:pt>
                <c:pt idx="12">
                  <c:v>0.16895450917797286</c:v>
                </c:pt>
                <c:pt idx="13">
                  <c:v>0.10797362110311751</c:v>
                </c:pt>
                <c:pt idx="14">
                  <c:v>8.1999417927823046E-2</c:v>
                </c:pt>
                <c:pt idx="15">
                  <c:v>4.2392657125077782E-2</c:v>
                </c:pt>
                <c:pt idx="16">
                  <c:v>4.1125354899767701E-2</c:v>
                </c:pt>
                <c:pt idx="17">
                  <c:v>7.628752409804461E-2</c:v>
                </c:pt>
                <c:pt idx="18">
                  <c:v>0.15561932975374931</c:v>
                </c:pt>
                <c:pt idx="19">
                  <c:v>0.20597369382535624</c:v>
                </c:pt>
                <c:pt idx="20">
                  <c:v>0.2657493368700265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FB-4D7D-A1BC-3C614EBA1A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4436623"/>
        <c:axId val="1"/>
      </c:barChart>
      <c:catAx>
        <c:axId val="82443662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0.0%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824436623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spPr>
    <a:ln w="3175">
      <a:solidFill>
        <a:schemeClr val="tx1"/>
      </a:solidFill>
    </a:ln>
    <a:effectLst>
      <a:outerShdw dist="38100" dir="2700000" algn="tl" rotWithShape="0">
        <a:prstClr val="black"/>
      </a:outerShdw>
    </a:effectLst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00" dirty="0"/>
              <a:t>Ne/Na</a:t>
            </a:r>
          </a:p>
        </c:rich>
      </c:tx>
      <c:layout>
        <c:manualLayout>
          <c:xMode val="edge"/>
          <c:yMode val="edge"/>
          <c:x val="0.522519521374147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4847754813228207"/>
          <c:y val="0.16709196401058099"/>
          <c:w val="0.7271939728142558"/>
          <c:h val="0.77362970253718288"/>
        </c:manualLayout>
      </c:layout>
      <c:scatterChart>
        <c:scatterStyle val="lineMarker"/>
        <c:varyColors val="0"/>
        <c:ser>
          <c:idx val="0"/>
          <c:order val="0"/>
          <c:tx>
            <c:strRef>
              <c:f>'Ne+He'!$B$1</c:f>
              <c:strCache>
                <c:ptCount val="1"/>
                <c:pt idx="0">
                  <c:v>Ne K292W He p83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'Ne+He'!$A$3:$A$12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'Ne+He'!$B$3:$B$12</c:f>
              <c:numCache>
                <c:formatCode>General</c:formatCode>
                <c:ptCount val="10"/>
                <c:pt idx="0">
                  <c:v>7.2</c:v>
                </c:pt>
                <c:pt idx="1">
                  <c:v>5.7</c:v>
                </c:pt>
                <c:pt idx="2">
                  <c:v>5.5</c:v>
                </c:pt>
                <c:pt idx="3">
                  <c:v>7.7</c:v>
                </c:pt>
                <c:pt idx="4">
                  <c:v>13.5</c:v>
                </c:pt>
                <c:pt idx="5">
                  <c:v>14.5</c:v>
                </c:pt>
                <c:pt idx="6">
                  <c:v>11.6</c:v>
                </c:pt>
                <c:pt idx="7">
                  <c:v>13.1</c:v>
                </c:pt>
                <c:pt idx="8">
                  <c:v>1.3</c:v>
                </c:pt>
                <c:pt idx="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75C-42CB-9676-D0885E1D7742}"/>
            </c:ext>
          </c:extLst>
        </c:ser>
        <c:ser>
          <c:idx val="2"/>
          <c:order val="1"/>
          <c:tx>
            <c:strRef>
              <c:f>'Na+H2'!$B$1</c:f>
              <c:strCache>
                <c:ptCount val="1"/>
                <c:pt idx="0">
                  <c:v>Na 1+/N+ K292W H2 p121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xVal>
            <c:numRef>
              <c:f>'Na+H2'!$A$3:$A$11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'Na+H2'!$B$3:$B$11</c:f>
              <c:numCache>
                <c:formatCode>General</c:formatCode>
                <c:ptCount val="9"/>
                <c:pt idx="0">
                  <c:v>0</c:v>
                </c:pt>
                <c:pt idx="1">
                  <c:v>2.71</c:v>
                </c:pt>
                <c:pt idx="2">
                  <c:v>1.21</c:v>
                </c:pt>
                <c:pt idx="3">
                  <c:v>5.0999999999999996</c:v>
                </c:pt>
                <c:pt idx="4">
                  <c:v>6.87</c:v>
                </c:pt>
                <c:pt idx="5">
                  <c:v>13.96</c:v>
                </c:pt>
                <c:pt idx="6">
                  <c:v>17.2</c:v>
                </c:pt>
                <c:pt idx="7">
                  <c:v>12.63</c:v>
                </c:pt>
                <c:pt idx="8">
                  <c:v>4.6500000000000004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75C-42CB-9676-D0885E1D7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0435088"/>
        <c:axId val="580430928"/>
      </c:scatterChart>
      <c:valAx>
        <c:axId val="5804350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/>
                  <a:t>Etat de charge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0430928"/>
        <c:crosses val="autoZero"/>
        <c:crossBetween val="midCat"/>
      </c:valAx>
      <c:valAx>
        <c:axId val="58043092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 err="1"/>
                  <a:t>Eff</a:t>
                </a:r>
                <a:r>
                  <a:rPr lang="fr-FR"/>
                  <a:t> (I+T)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0435088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79901535475423813"/>
          <c:y val="0.27581867891513567"/>
          <c:w val="0.19944783872970234"/>
          <c:h val="0.329167979002624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B091-CF23-1F43-AAC4-6CFDFA35454D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7B344-1E06-144B-9A56-BB0A03E78A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456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55CBAE-8099-46F4-9376-F8CFBFC1C8F3}" type="slidenum">
              <a:rPr lang="fr-FR" altLang="fr-FR"/>
              <a:pPr/>
              <a:t>3</a:t>
            </a:fld>
            <a:endParaRPr lang="fr-FR" altLang="fr-FR" dirty="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 dirty="0" smtClean="0"/>
              <a:t>2 CSS, +</a:t>
            </a:r>
            <a:r>
              <a:rPr lang="fr-FR" altLang="fr-FR" baseline="0" dirty="0" smtClean="0"/>
              <a:t> 1 tandem</a:t>
            </a:r>
          </a:p>
          <a:p>
            <a:r>
              <a:rPr lang="fr-FR" altLang="fr-FR" baseline="0" dirty="0" smtClean="0"/>
              <a:t>Compact : </a:t>
            </a:r>
            <a:r>
              <a:rPr lang="fr-FR" altLang="fr-FR" baseline="0" dirty="0" err="1" smtClean="0"/>
              <a:t>experimental</a:t>
            </a:r>
            <a:r>
              <a:rPr lang="fr-FR" altLang="fr-FR" baseline="0" dirty="0" smtClean="0"/>
              <a:t> </a:t>
            </a:r>
            <a:r>
              <a:rPr lang="fr-FR" altLang="fr-FR" baseline="0" dirty="0" err="1" smtClean="0"/>
              <a:t>rooms</a:t>
            </a:r>
            <a:r>
              <a:rPr lang="fr-FR" altLang="fr-FR" baseline="0" dirty="0" smtClean="0"/>
              <a:t> in the </a:t>
            </a:r>
            <a:r>
              <a:rPr lang="fr-FR" altLang="fr-FR" baseline="0" dirty="0" err="1" smtClean="0"/>
              <a:t>same</a:t>
            </a:r>
            <a:r>
              <a:rPr lang="fr-FR" altLang="fr-FR" baseline="0" dirty="0" smtClean="0"/>
              <a:t> building aire expérimentales dans le même bâtiment     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061767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F91C9-B3D3-44FE-94ED-B396F457576B}" type="slidenum">
              <a:rPr lang="fr-FR" altLang="fr-FR" smtClean="0"/>
              <a:pPr/>
              <a:t>10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6510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fr-FR" smtClean="0">
                <a:ea typeface="ＭＳ Ｐゴシック" pitchFamily="34" charset="-128"/>
              </a:rPr>
              <a:t>ECPM2005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8B337B-21FA-42C2-BDDB-C5C8D8A978FA}" type="slidenum">
              <a:rPr lang="fr-FR" smtClean="0">
                <a:ea typeface="ＭＳ Ｐゴシック" pitchFamily="34" charset="-128"/>
              </a:rPr>
              <a:pPr/>
              <a:t>13</a:t>
            </a:fld>
            <a:endParaRPr lang="fr-FR" smtClean="0">
              <a:ea typeface="ＭＳ Ｐゴシック" pitchFamily="34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50096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293E-6BFE-4AC5-8AEE-0F065DF98C20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8548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900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293E-6BFE-4AC5-8AEE-0F065DF98C20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259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949E4F5-E290-2E4D-85A4-390DC4D69B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5010"/>
            <a:ext cx="12192000" cy="51181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89930DC-7417-2B4F-A329-45FA0641B0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678" y="282207"/>
            <a:ext cx="2866644" cy="68237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8B6D3FA-29B7-3E45-8E26-8057171C4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90260"/>
            <a:ext cx="9144000" cy="2387600"/>
          </a:xfrm>
        </p:spPr>
        <p:txBody>
          <a:bodyPr anchor="ctr"/>
          <a:lstStyle>
            <a:lvl1pPr algn="ctr">
              <a:defRPr sz="3200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654B9EC-C1A6-634B-B8C2-E31393C15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56438"/>
            <a:ext cx="9144000" cy="795528"/>
          </a:xfrm>
        </p:spPr>
        <p:txBody>
          <a:bodyPr/>
          <a:lstStyle>
            <a:lvl1pPr marL="0" indent="0" algn="ctr">
              <a:buNone/>
              <a:defRPr sz="2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6F102B-000E-C74A-8301-842EFBF22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2818D9-8C34-7F43-A550-85EBDD2BA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Cyclotrons 2022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D9D234-9774-4446-B0AC-F7063A473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5AD5-23FB-474E-9BF5-B42530E509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376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949E4F5-E290-2E4D-85A4-390DC4D69B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5010"/>
            <a:ext cx="12192000" cy="51181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89930DC-7417-2B4F-A329-45FA0641B0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678" y="282207"/>
            <a:ext cx="2866644" cy="68237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8B6D3FA-29B7-3E45-8E26-8057171C4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90260"/>
            <a:ext cx="9144000" cy="2387600"/>
          </a:xfrm>
        </p:spPr>
        <p:txBody>
          <a:bodyPr anchor="ctr"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6F102B-000E-C74A-8301-842EFBF22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2818D9-8C34-7F43-A550-85EBDD2BA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Cyclotrons 2022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D9D234-9774-4446-B0AC-F7063A473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5AD5-23FB-474E-9BF5-B42530E509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0445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9689E6-28E1-A84F-8178-F6AAAEFE8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0BE01A-35AC-F245-8CD3-73358E6B4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555BD6-D8B4-E040-9595-E990AE2FE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47FC14-C1FA-D845-80D6-C0B11FF3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4464" y="6356350"/>
            <a:ext cx="3340010" cy="365125"/>
          </a:xfrm>
        </p:spPr>
        <p:txBody>
          <a:bodyPr/>
          <a:lstStyle/>
          <a:p>
            <a:pPr algn="r"/>
            <a:r>
              <a:rPr lang="fr-FR" smtClean="0"/>
              <a:t>Cyclotrons 2022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2474BC-C9F7-054B-9102-8A83E8937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5AD5-23FB-474E-9BF5-B42530E509F4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C6B113D-13AB-6040-AC9D-3A2AA4D2C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7979" y="250189"/>
            <a:ext cx="2229612" cy="53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93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EEF73-6AFA-FC4E-8299-F2AFBF99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26F3E8-D7E9-ED4C-B3AE-E440DF51D6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3663" y="1743783"/>
            <a:ext cx="5346137" cy="4433180"/>
          </a:xfrm>
        </p:spPr>
        <p:txBody>
          <a:bodyPr/>
          <a:lstStyle/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88EBCB3-079D-C444-863D-A197640AD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743783"/>
            <a:ext cx="5346137" cy="4433180"/>
          </a:xfrm>
        </p:spPr>
        <p:txBody>
          <a:bodyPr/>
          <a:lstStyle/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07A146B-2536-5D49-B050-4266082C3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05/12/2022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7A854E9-14F7-9841-945D-183B92EF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 smtClean="0"/>
              <a:t>Cyclotrons 2022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BA6BAC-D3D5-D64D-B789-E1F57BCE1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5AD5-23FB-474E-9BF5-B42530E509F4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2BEE1C8-3D42-C243-8661-BCA1BB6D9E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7979" y="250189"/>
            <a:ext cx="2229612" cy="53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61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EF87AB-16E0-9648-8EE9-07D4C8179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BBEABCC-D1A3-CC4C-80D7-6BA0CB942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05/12/2022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D85C414-33C3-F345-A3B3-D5DFD6051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Cyclotrons 2022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40B1322-5C48-9B42-B893-8143FBF8A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5AD5-23FB-474E-9BF5-B42530E509F4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B187D1-0D80-7F45-A2EA-FDD168470E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7979" y="250189"/>
            <a:ext cx="2229612" cy="53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4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B0779E2-A62F-2D43-BD84-B859220C1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05/12/2022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DE49E18-E070-444F-9BA0-830F0FFCA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 smtClean="0"/>
              <a:t>Cyclotrons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93FF49-C4A0-BD4A-A61F-A1069274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5AD5-23FB-474E-9BF5-B42530E509F4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8B50E9-9AF3-8C42-AFCA-F7ECDE17DA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7979" y="250189"/>
            <a:ext cx="2229612" cy="53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3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B0779E2-A62F-2D43-BD84-B859220C1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05/12/2022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DE49E18-E070-444F-9BA0-830F0FFCA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 smtClean="0"/>
              <a:t>Cyclotrons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93FF49-C4A0-BD4A-A61F-A1069274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5AD5-23FB-474E-9BF5-B42530E509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5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031B7AE-6AA1-1A43-AF09-280F7AF5D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3" y="365126"/>
            <a:ext cx="10844674" cy="1199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7AE81F-0155-F241-9427-D9650A2BF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663" y="1718631"/>
            <a:ext cx="10844674" cy="445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629A9E-55E7-EC40-A8BF-386DF4690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16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05/12/2022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41B7D3-1C8C-4D42-B869-92834829A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11896" y="6356350"/>
            <a:ext cx="3311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fr-FR" smtClean="0"/>
              <a:t>Cyclotrons 2022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AC260B-735D-B744-9193-5652E4D64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E5AD5-23FB-474E-9BF5-B42530E509F4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6B65739-2E52-5E4F-AA85-5F084340C947}"/>
              </a:ext>
            </a:extLst>
          </p:cNvPr>
          <p:cNvCxnSpPr>
            <a:cxnSpLocks/>
          </p:cNvCxnSpPr>
          <p:nvPr userDrawn="1"/>
        </p:nvCxnSpPr>
        <p:spPr>
          <a:xfrm>
            <a:off x="682383" y="6322060"/>
            <a:ext cx="10827235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66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2" r:id="rId4"/>
    <p:sldLayoutId id="2147483654" r:id="rId5"/>
    <p:sldLayoutId id="2147483655" r:id="rId6"/>
    <p:sldLayoutId id="2147483661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baseline="0">
          <a:solidFill>
            <a:srgbClr val="3B2568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B2568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B2568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B2568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B2568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e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eg"/><Relationship Id="rId4" Type="http://schemas.openxmlformats.org/officeDocument/2006/relationships/image" Target="../media/image4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emf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4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image" Target="../media/image70.png"/><Relationship Id="rId7" Type="http://schemas.openxmlformats.org/officeDocument/2006/relationships/image" Target="../media/image7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jpg"/><Relationship Id="rId11" Type="http://schemas.openxmlformats.org/officeDocument/2006/relationships/image" Target="../media/image79.GIF"/><Relationship Id="rId5" Type="http://schemas.openxmlformats.org/officeDocument/2006/relationships/image" Target="../media/image73.JPG"/><Relationship Id="rId10" Type="http://schemas.openxmlformats.org/officeDocument/2006/relationships/image" Target="../media/image78.GIF"/><Relationship Id="rId4" Type="http://schemas.openxmlformats.org/officeDocument/2006/relationships/image" Target="../media/image72.jpg"/><Relationship Id="rId9" Type="http://schemas.openxmlformats.org/officeDocument/2006/relationships/image" Target="../media/image77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1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13.jp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FB174C-F11F-1945-A60E-7B0E66E73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2328" y="1731278"/>
            <a:ext cx="9144000" cy="2387600"/>
          </a:xfrm>
        </p:spPr>
        <p:txBody>
          <a:bodyPr/>
          <a:lstStyle/>
          <a:p>
            <a:r>
              <a:rPr lang="en-GB" b="1" cap="all" dirty="0"/>
              <a:t>GANIL: </a:t>
            </a:r>
            <a:r>
              <a:rPr lang="en-GB" b="1" cap="all" dirty="0" smtClean="0"/>
              <a:t/>
            </a:r>
            <a:br>
              <a:rPr lang="en-GB" b="1" cap="all" dirty="0" smtClean="0"/>
            </a:br>
            <a:r>
              <a:rPr lang="en-GB" b="1" cap="all" dirty="0" smtClean="0"/>
              <a:t>from </a:t>
            </a:r>
            <a:r>
              <a:rPr lang="en-GB" b="1" cap="all" dirty="0"/>
              <a:t>the beginning 40 years ago to recent results and prospective</a:t>
            </a:r>
            <a:endParaRPr lang="fr-FR" b="1" cap="all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D323EDB-C273-9A41-A25C-71D484D4C9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pPr marL="457200" indent="-457200">
              <a:buAutoNum type="alphaUcPeriod"/>
            </a:pPr>
            <a:r>
              <a:rPr lang="fr-FR" dirty="0" smtClean="0"/>
              <a:t>Savalle, C. Berthe, P. Chauveau, M. Dubois, B. Jacquot, O. Kamalou, G. Sénécal</a:t>
            </a:r>
          </a:p>
          <a:p>
            <a:r>
              <a:rPr lang="fr-FR" dirty="0" smtClean="0"/>
              <a:t>And the GANIL staff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9C482D-193F-BD4D-ADA4-D3B38665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05/12/2022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81AFC1-3335-4643-B932-81DA7A9E9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dirty="0" smtClean="0"/>
              <a:t>Cyclotrons 2022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043BC7-AA50-B14C-95D4-6D48DD214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5AD5-23FB-474E-9BF5-B42530E509F4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360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/>
          <p:cNvSpPr txBox="1"/>
          <p:nvPr/>
        </p:nvSpPr>
        <p:spPr>
          <a:xfrm>
            <a:off x="128940" y="118538"/>
            <a:ext cx="8286808" cy="3693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000" baseline="0">
                <a:solidFill>
                  <a:srgbClr val="3B256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lnSpc>
                <a:spcPct val="90000"/>
              </a:lnSpc>
              <a:spcBef>
                <a:spcPct val="0"/>
              </a:spcBef>
            </a:pPr>
            <a:r>
              <a:rPr lang="fr-FR" sz="3000" dirty="0">
                <a:solidFill>
                  <a:srgbClr val="3B2568"/>
                </a:solidFill>
                <a:latin typeface="+mj-lt"/>
                <a:ea typeface="+mj-ea"/>
                <a:cs typeface="+mj-cs"/>
              </a:rPr>
              <a:t>1995 – 1998 : </a:t>
            </a:r>
            <a:r>
              <a:rPr lang="en-US" altLang="fr-FR" sz="3000" dirty="0">
                <a:solidFill>
                  <a:srgbClr val="3B2568"/>
                </a:solidFill>
                <a:latin typeface="+mj-lt"/>
                <a:ea typeface="+mj-ea"/>
                <a:cs typeface="+mj-cs"/>
              </a:rPr>
              <a:t>SPIRAL 1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82" y="675834"/>
            <a:ext cx="5104645" cy="2699572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3B970-C8E0-4DE7-9EBF-9229AC351EFC}" type="slidenum">
              <a:rPr lang="fr-FR" smtClean="0"/>
              <a:t>10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49" y="3641536"/>
            <a:ext cx="2782236" cy="2505958"/>
          </a:xfrm>
          <a:prstGeom prst="rect">
            <a:avLst/>
          </a:prstGeom>
          <a:ln w="101600" cmpd="sng">
            <a:solidFill>
              <a:schemeClr val="bg1"/>
            </a:solidFill>
            <a:miter lim="800000"/>
          </a:ln>
          <a:effectLst/>
        </p:spPr>
      </p:pic>
      <p:pic>
        <p:nvPicPr>
          <p:cNvPr id="7" name="Image 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904" y="829975"/>
            <a:ext cx="3695688" cy="2700000"/>
          </a:xfrm>
          <a:prstGeom prst="rect">
            <a:avLst/>
          </a:prstGeom>
          <a:ln w="101600" cmpd="sng">
            <a:solidFill>
              <a:schemeClr val="bg1"/>
            </a:solidFill>
            <a:miter lim="800000"/>
          </a:ln>
          <a:effectLst/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43" y="3563371"/>
            <a:ext cx="1910034" cy="2975541"/>
          </a:xfrm>
          <a:prstGeom prst="rect">
            <a:avLst/>
          </a:prstGeom>
          <a:ln w="101600" cmpd="sng">
            <a:solidFill>
              <a:schemeClr val="bg1"/>
            </a:solidFill>
            <a:miter lim="800000"/>
          </a:ln>
          <a:effectLst/>
        </p:spPr>
      </p:pic>
      <p:pic>
        <p:nvPicPr>
          <p:cNvPr id="9" name="Image 8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763" y="4151141"/>
            <a:ext cx="2880000" cy="1800000"/>
          </a:xfrm>
          <a:prstGeom prst="rect">
            <a:avLst/>
          </a:prstGeom>
          <a:ln w="101600" cmpd="sng">
            <a:solidFill>
              <a:schemeClr val="bg1"/>
            </a:solidFill>
            <a:miter lim="800000"/>
          </a:ln>
          <a:effectLst/>
        </p:spPr>
      </p:pic>
      <p:pic>
        <p:nvPicPr>
          <p:cNvPr id="10" name="Image 9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50" y="4455520"/>
            <a:ext cx="2880000" cy="1798257"/>
          </a:xfrm>
          <a:prstGeom prst="rect">
            <a:avLst/>
          </a:prstGeom>
          <a:ln w="101600" cmpd="sng">
            <a:solidFill>
              <a:schemeClr val="bg1"/>
            </a:solidFill>
            <a:miter lim="800000"/>
          </a:ln>
          <a:effectLst/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05/12/2022</a:t>
            </a:r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Cyclotrons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123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0847" y="143871"/>
            <a:ext cx="5060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1997 - 1998 : </a:t>
            </a:r>
            <a:r>
              <a:rPr lang="fr-FR" sz="2000" b="1" dirty="0" smtClean="0">
                <a:solidFill>
                  <a:srgbClr val="C00000"/>
                </a:solidFill>
              </a:rPr>
              <a:t>1st </a:t>
            </a:r>
            <a:r>
              <a:rPr lang="en-ZA" sz="2000" b="1" dirty="0" smtClean="0">
                <a:solidFill>
                  <a:srgbClr val="C00000"/>
                </a:solidFill>
              </a:rPr>
              <a:t>beam </a:t>
            </a:r>
            <a:r>
              <a:rPr lang="fr-FR" sz="2000" b="1" dirty="0" smtClean="0">
                <a:solidFill>
                  <a:srgbClr val="C00000"/>
                </a:solidFill>
              </a:rPr>
              <a:t>tests in CIME</a:t>
            </a:r>
            <a:endParaRPr lang="fr-FR" sz="2000" dirty="0">
              <a:solidFill>
                <a:srgbClr val="C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33357" y="653909"/>
            <a:ext cx="26463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December 22th, 1997 : 1st beam accelerated</a:t>
            </a:r>
          </a:p>
          <a:p>
            <a:r>
              <a:rPr lang="en-ZA" dirty="0" smtClean="0"/>
              <a:t>Very low intensity measured on the radial probe between the two parts of the deflector</a:t>
            </a:r>
            <a:endParaRPr lang="en-ZA" dirty="0"/>
          </a:p>
        </p:txBody>
      </p:sp>
      <p:sp>
        <p:nvSpPr>
          <p:cNvPr id="4" name="ZoneTexte 3"/>
          <p:cNvSpPr txBox="1"/>
          <p:nvPr/>
        </p:nvSpPr>
        <p:spPr>
          <a:xfrm>
            <a:off x="224406" y="2755742"/>
            <a:ext cx="6370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 smtClean="0">
                <a:solidFill>
                  <a:srgbClr val="FF0000"/>
                </a:solidFill>
              </a:rPr>
              <a:t>But it was not the beam ! (the radial probe moving through the electric field measures a current without beam)</a:t>
            </a:r>
            <a:endParaRPr lang="en-ZA" sz="1600" dirty="0">
              <a:solidFill>
                <a:srgbClr val="FF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48" y="749046"/>
            <a:ext cx="2685327" cy="17252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06" y="3383309"/>
            <a:ext cx="5197340" cy="2675551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3B970-C8E0-4DE7-9EBF-9229AC351EFC}" type="slidenum">
              <a:rPr lang="fr-FR" smtClean="0"/>
              <a:t>11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6403403" y="877400"/>
            <a:ext cx="5788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rgbClr val="FF0000"/>
                </a:solidFill>
              </a:rPr>
              <a:t>It was understood that the magnetic field was not equilibrated in the 4 sectors :</a:t>
            </a:r>
          </a:p>
          <a:p>
            <a:r>
              <a:rPr lang="en-ZA" dirty="0" smtClean="0">
                <a:solidFill>
                  <a:srgbClr val="00B0F0"/>
                </a:solidFill>
              </a:rPr>
              <a:t>Installation of magnetic coils to compensate this effect</a:t>
            </a:r>
            <a:endParaRPr lang="en-ZA" dirty="0">
              <a:solidFill>
                <a:srgbClr val="00B0F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95019" y="2037723"/>
            <a:ext cx="4485684" cy="193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oneTexte 10"/>
          <p:cNvSpPr txBox="1"/>
          <p:nvPr/>
        </p:nvSpPr>
        <p:spPr>
          <a:xfrm>
            <a:off x="6755362" y="2355632"/>
            <a:ext cx="5322852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B050"/>
                </a:solidFill>
              </a:rPr>
              <a:t>15 /11/ 1998 : </a:t>
            </a:r>
            <a:r>
              <a:rPr lang="en-AU" sz="2000" b="1" dirty="0" smtClean="0">
                <a:solidFill>
                  <a:srgbClr val="00B050"/>
                </a:solidFill>
              </a:rPr>
              <a:t>1st stable beam ejected</a:t>
            </a:r>
            <a:endParaRPr lang="en-AU" sz="2000" dirty="0">
              <a:solidFill>
                <a:srgbClr val="00B05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17872" y="10131"/>
            <a:ext cx="1909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rPr>
              <a:t>Les 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rPr>
              <a:t>tests de CIME</a:t>
            </a:r>
            <a:endParaRPr lang="fr-FR" dirty="0">
              <a:solidFill>
                <a:schemeClr val="accent1">
                  <a:lumMod val="50000"/>
                </a:schemeClr>
              </a:solidFill>
              <a:latin typeface="Bauhaus 93" panose="04030905020B02020C02" pitchFamily="82" charset="0"/>
            </a:endParaRPr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05/12/2022</a:t>
            </a:r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Cyclotrons 2022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6604749" y="3954570"/>
            <a:ext cx="4519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sept 27th, 2001 : </a:t>
            </a:r>
            <a:r>
              <a:rPr lang="en-ZA" b="1" dirty="0" smtClean="0">
                <a:solidFill>
                  <a:srgbClr val="00B050"/>
                </a:solidFill>
              </a:rPr>
              <a:t>1st radioactive beam </a:t>
            </a:r>
            <a:endParaRPr lang="en-ZA" dirty="0">
              <a:solidFill>
                <a:srgbClr val="00B050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4364601"/>
            <a:ext cx="2435554" cy="200746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/>
          <a:srcRect l="15014" t="8090" r="10709" b="12722"/>
          <a:stretch/>
        </p:blipFill>
        <p:spPr bwMode="auto">
          <a:xfrm>
            <a:off x="6604749" y="4296005"/>
            <a:ext cx="2703872" cy="1995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910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A357D4-BD7F-B846-9726-0D92E3F2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3" y="297394"/>
            <a:ext cx="2452995" cy="1199270"/>
          </a:xfrm>
        </p:spPr>
        <p:txBody>
          <a:bodyPr/>
          <a:lstStyle/>
          <a:p>
            <a:r>
              <a:rPr lang="fr-FR" dirty="0" smtClean="0"/>
              <a:t>1989 : SME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0BB770-4290-1348-8FC7-1FF0AD6E1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D3326D-0841-444D-A328-882391D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Cyclotrons 2022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D13388-3E77-0C4C-A250-268E2A3B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5AD5-23FB-474E-9BF5-B42530E509F4}" type="slidenum">
              <a:rPr lang="fr-FR" smtClean="0"/>
              <a:t>12</a:t>
            </a:fld>
            <a:endParaRPr lang="fr-FR" dirty="0"/>
          </a:p>
        </p:txBody>
      </p:sp>
      <p:pic>
        <p:nvPicPr>
          <p:cNvPr id="7" name="Picture 4" descr="C:\GANIL\IRRSUD\IRRSUD-SChémas\PIRSD-SC09-F bâtiments GANIL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0" b="24702"/>
          <a:stretch/>
        </p:blipFill>
        <p:spPr bwMode="auto">
          <a:xfrm>
            <a:off x="6622392" y="897029"/>
            <a:ext cx="3370867" cy="304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GANIL\TRANSPARENTS\machine-2.jpg"/>
          <p:cNvPicPr>
            <a:picLocks noChangeAspect="1" noChangeArrowheads="1"/>
          </p:cNvPicPr>
          <p:nvPr/>
        </p:nvPicPr>
        <p:blipFill rotWithShape="1">
          <a:blip r:embed="rId3" cstate="print">
            <a:lum bright="2000"/>
          </a:blip>
          <a:srcRect l="38930" t="52872" r="20150" b="4126"/>
          <a:stretch/>
        </p:blipFill>
        <p:spPr bwMode="auto">
          <a:xfrm>
            <a:off x="393545" y="1564396"/>
            <a:ext cx="3067410" cy="292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096000" y="389198"/>
            <a:ext cx="283282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3000" dirty="0" smtClean="0">
                <a:solidFill>
                  <a:srgbClr val="3B2568"/>
                </a:solidFill>
                <a:latin typeface="+mj-lt"/>
                <a:ea typeface="+mj-ea"/>
                <a:cs typeface="+mj-cs"/>
              </a:rPr>
              <a:t>2002 : IRRSUD</a:t>
            </a:r>
            <a:endParaRPr lang="fr-FR" sz="3000" dirty="0">
              <a:solidFill>
                <a:srgbClr val="3B256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78099" y="3464733"/>
            <a:ext cx="242117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fr-FR" sz="3000" dirty="0" smtClean="0">
                <a:solidFill>
                  <a:srgbClr val="3B2568"/>
                </a:solidFill>
                <a:latin typeface="+mj-lt"/>
                <a:ea typeface="+mj-ea"/>
                <a:cs typeface="+mj-cs"/>
              </a:rPr>
              <a:t>2005 : LIRAT</a:t>
            </a:r>
            <a:endParaRPr lang="fr-FR" sz="3000" dirty="0">
              <a:solidFill>
                <a:srgbClr val="3B2568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955" y="3942243"/>
            <a:ext cx="3930911" cy="281960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20" y="3972564"/>
            <a:ext cx="3251627" cy="243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9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3" cstate="print"/>
          <a:srcRect l="40703" t="16467" r="21186" b="50375"/>
          <a:stretch>
            <a:fillRect/>
          </a:stretch>
        </p:blipFill>
        <p:spPr bwMode="auto">
          <a:xfrm>
            <a:off x="5627417" y="4112537"/>
            <a:ext cx="3437720" cy="211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13</a:t>
            </a:fld>
            <a:endParaRPr lang="fr-BE" dirty="0"/>
          </a:p>
        </p:txBody>
      </p:sp>
      <p:pic>
        <p:nvPicPr>
          <p:cNvPr id="9" name="Image 8" descr="logo_GANIL_30c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7528" y="188641"/>
            <a:ext cx="1765300" cy="38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2018 : New SPIRAL1</a:t>
            </a:r>
            <a:endParaRPr lang="fr-FR" dirty="0"/>
          </a:p>
        </p:txBody>
      </p: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1129524" y="1394279"/>
            <a:ext cx="4431530" cy="3731117"/>
            <a:chOff x="2187" y="1538"/>
            <a:chExt cx="2999" cy="2525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2187" y="1538"/>
              <a:ext cx="2999" cy="2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91" y="1556"/>
              <a:ext cx="2980" cy="2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2310" y="2896"/>
              <a:ext cx="627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2000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Room 15</a:t>
              </a:r>
              <a:endParaRPr lang="fr-F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4434" y="1579"/>
              <a:ext cx="286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7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Cave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4339" y="1842"/>
              <a:ext cx="121" cy="224"/>
            </a:xfrm>
            <a:prstGeom prst="rect">
              <a:avLst/>
            </a:prstGeom>
            <a:solidFill>
              <a:srgbClr val="4F81B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4337" y="1840"/>
              <a:ext cx="125" cy="22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536" y="0"/>
                </a:cxn>
                <a:cxn ang="0">
                  <a:pos x="544" y="8"/>
                </a:cxn>
                <a:cxn ang="0">
                  <a:pos x="544" y="984"/>
                </a:cxn>
                <a:cxn ang="0">
                  <a:pos x="536" y="992"/>
                </a:cxn>
                <a:cxn ang="0">
                  <a:pos x="8" y="992"/>
                </a:cxn>
                <a:cxn ang="0">
                  <a:pos x="0" y="984"/>
                </a:cxn>
                <a:cxn ang="0">
                  <a:pos x="0" y="8"/>
                </a:cxn>
                <a:cxn ang="0">
                  <a:pos x="16" y="984"/>
                </a:cxn>
                <a:cxn ang="0">
                  <a:pos x="8" y="976"/>
                </a:cxn>
                <a:cxn ang="0">
                  <a:pos x="536" y="976"/>
                </a:cxn>
                <a:cxn ang="0">
                  <a:pos x="528" y="984"/>
                </a:cxn>
                <a:cxn ang="0">
                  <a:pos x="528" y="8"/>
                </a:cxn>
                <a:cxn ang="0">
                  <a:pos x="536" y="16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16" y="984"/>
                </a:cxn>
              </a:cxnLst>
              <a:rect l="0" t="0" r="r" b="b"/>
              <a:pathLst>
                <a:path w="544" h="992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536" y="0"/>
                  </a:lnTo>
                  <a:cubicBezTo>
                    <a:pt x="541" y="0"/>
                    <a:pt x="544" y="4"/>
                    <a:pt x="544" y="8"/>
                  </a:cubicBezTo>
                  <a:lnTo>
                    <a:pt x="544" y="984"/>
                  </a:lnTo>
                  <a:cubicBezTo>
                    <a:pt x="544" y="989"/>
                    <a:pt x="541" y="992"/>
                    <a:pt x="536" y="992"/>
                  </a:cubicBezTo>
                  <a:lnTo>
                    <a:pt x="8" y="992"/>
                  </a:lnTo>
                  <a:cubicBezTo>
                    <a:pt x="4" y="992"/>
                    <a:pt x="0" y="989"/>
                    <a:pt x="0" y="984"/>
                  </a:cubicBezTo>
                  <a:lnTo>
                    <a:pt x="0" y="8"/>
                  </a:lnTo>
                  <a:close/>
                  <a:moveTo>
                    <a:pt x="16" y="984"/>
                  </a:moveTo>
                  <a:lnTo>
                    <a:pt x="8" y="976"/>
                  </a:lnTo>
                  <a:lnTo>
                    <a:pt x="536" y="976"/>
                  </a:lnTo>
                  <a:lnTo>
                    <a:pt x="528" y="984"/>
                  </a:lnTo>
                  <a:lnTo>
                    <a:pt x="528" y="8"/>
                  </a:lnTo>
                  <a:lnTo>
                    <a:pt x="536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98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0"/>
            <p:cNvSpPr>
              <a:spLocks noEditPoints="1"/>
            </p:cNvSpPr>
            <p:nvPr/>
          </p:nvSpPr>
          <p:spPr bwMode="auto">
            <a:xfrm>
              <a:off x="2275" y="3482"/>
              <a:ext cx="2266" cy="4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55" y="4"/>
                </a:cxn>
                <a:cxn ang="0">
                  <a:pos x="110" y="0"/>
                </a:cxn>
                <a:cxn ang="0">
                  <a:pos x="154" y="4"/>
                </a:cxn>
                <a:cxn ang="0">
                  <a:pos x="165" y="0"/>
                </a:cxn>
                <a:cxn ang="0">
                  <a:pos x="250" y="0"/>
                </a:cxn>
                <a:cxn ang="0">
                  <a:pos x="261" y="4"/>
                </a:cxn>
                <a:cxn ang="0">
                  <a:pos x="316" y="0"/>
                </a:cxn>
                <a:cxn ang="0">
                  <a:pos x="360" y="4"/>
                </a:cxn>
                <a:cxn ang="0">
                  <a:pos x="371" y="0"/>
                </a:cxn>
                <a:cxn ang="0">
                  <a:pos x="429" y="0"/>
                </a:cxn>
                <a:cxn ang="0">
                  <a:pos x="440" y="4"/>
                </a:cxn>
                <a:cxn ang="0">
                  <a:pos x="496" y="0"/>
                </a:cxn>
                <a:cxn ang="0">
                  <a:pos x="540" y="4"/>
                </a:cxn>
                <a:cxn ang="0">
                  <a:pos x="551" y="0"/>
                </a:cxn>
                <a:cxn ang="0">
                  <a:pos x="635" y="0"/>
                </a:cxn>
                <a:cxn ang="0">
                  <a:pos x="646" y="4"/>
                </a:cxn>
                <a:cxn ang="0">
                  <a:pos x="701" y="0"/>
                </a:cxn>
                <a:cxn ang="0">
                  <a:pos x="745" y="4"/>
                </a:cxn>
                <a:cxn ang="0">
                  <a:pos x="756" y="0"/>
                </a:cxn>
                <a:cxn ang="0">
                  <a:pos x="815" y="0"/>
                </a:cxn>
                <a:cxn ang="0">
                  <a:pos x="826" y="4"/>
                </a:cxn>
                <a:cxn ang="0">
                  <a:pos x="881" y="0"/>
                </a:cxn>
                <a:cxn ang="0">
                  <a:pos x="925" y="4"/>
                </a:cxn>
                <a:cxn ang="0">
                  <a:pos x="936" y="0"/>
                </a:cxn>
                <a:cxn ang="0">
                  <a:pos x="1020" y="0"/>
                </a:cxn>
                <a:cxn ang="0">
                  <a:pos x="1031" y="4"/>
                </a:cxn>
                <a:cxn ang="0">
                  <a:pos x="1086" y="0"/>
                </a:cxn>
                <a:cxn ang="0">
                  <a:pos x="1130" y="4"/>
                </a:cxn>
                <a:cxn ang="0">
                  <a:pos x="1141" y="0"/>
                </a:cxn>
                <a:cxn ang="0">
                  <a:pos x="1200" y="0"/>
                </a:cxn>
                <a:cxn ang="0">
                  <a:pos x="1211" y="4"/>
                </a:cxn>
                <a:cxn ang="0">
                  <a:pos x="1266" y="0"/>
                </a:cxn>
                <a:cxn ang="0">
                  <a:pos x="1310" y="4"/>
                </a:cxn>
                <a:cxn ang="0">
                  <a:pos x="1321" y="0"/>
                </a:cxn>
                <a:cxn ang="0">
                  <a:pos x="1406" y="0"/>
                </a:cxn>
                <a:cxn ang="0">
                  <a:pos x="1417" y="4"/>
                </a:cxn>
                <a:cxn ang="0">
                  <a:pos x="1472" y="0"/>
                </a:cxn>
                <a:cxn ang="0">
                  <a:pos x="1516" y="4"/>
                </a:cxn>
                <a:cxn ang="0">
                  <a:pos x="1527" y="0"/>
                </a:cxn>
                <a:cxn ang="0">
                  <a:pos x="1585" y="0"/>
                </a:cxn>
                <a:cxn ang="0">
                  <a:pos x="1596" y="4"/>
                </a:cxn>
                <a:cxn ang="0">
                  <a:pos x="1652" y="0"/>
                </a:cxn>
                <a:cxn ang="0">
                  <a:pos x="1696" y="4"/>
                </a:cxn>
                <a:cxn ang="0">
                  <a:pos x="1707" y="0"/>
                </a:cxn>
                <a:cxn ang="0">
                  <a:pos x="1791" y="0"/>
                </a:cxn>
                <a:cxn ang="0">
                  <a:pos x="1802" y="4"/>
                </a:cxn>
                <a:cxn ang="0">
                  <a:pos x="1857" y="0"/>
                </a:cxn>
                <a:cxn ang="0">
                  <a:pos x="1901" y="4"/>
                </a:cxn>
                <a:cxn ang="0">
                  <a:pos x="1912" y="0"/>
                </a:cxn>
                <a:cxn ang="0">
                  <a:pos x="1971" y="0"/>
                </a:cxn>
                <a:cxn ang="0">
                  <a:pos x="1982" y="4"/>
                </a:cxn>
                <a:cxn ang="0">
                  <a:pos x="2037" y="0"/>
                </a:cxn>
                <a:cxn ang="0">
                  <a:pos x="2081" y="4"/>
                </a:cxn>
                <a:cxn ang="0">
                  <a:pos x="2092" y="0"/>
                </a:cxn>
                <a:cxn ang="0">
                  <a:pos x="2176" y="0"/>
                </a:cxn>
                <a:cxn ang="0">
                  <a:pos x="2187" y="4"/>
                </a:cxn>
                <a:cxn ang="0">
                  <a:pos x="2242" y="0"/>
                </a:cxn>
                <a:cxn ang="0">
                  <a:pos x="2266" y="4"/>
                </a:cxn>
              </a:cxnLst>
              <a:rect l="0" t="0" r="r" b="b"/>
              <a:pathLst>
                <a:path w="2266" h="4">
                  <a:moveTo>
                    <a:pt x="0" y="0"/>
                  </a:moveTo>
                  <a:lnTo>
                    <a:pt x="30" y="0"/>
                  </a:lnTo>
                  <a:lnTo>
                    <a:pt x="30" y="4"/>
                  </a:lnTo>
                  <a:lnTo>
                    <a:pt x="0" y="4"/>
                  </a:lnTo>
                  <a:lnTo>
                    <a:pt x="0" y="0"/>
                  </a:lnTo>
                  <a:close/>
                  <a:moveTo>
                    <a:pt x="41" y="0"/>
                  </a:moveTo>
                  <a:lnTo>
                    <a:pt x="44" y="0"/>
                  </a:lnTo>
                  <a:lnTo>
                    <a:pt x="44" y="4"/>
                  </a:lnTo>
                  <a:lnTo>
                    <a:pt x="41" y="4"/>
                  </a:lnTo>
                  <a:lnTo>
                    <a:pt x="41" y="0"/>
                  </a:lnTo>
                  <a:close/>
                  <a:moveTo>
                    <a:pt x="55" y="0"/>
                  </a:moveTo>
                  <a:lnTo>
                    <a:pt x="85" y="0"/>
                  </a:lnTo>
                  <a:lnTo>
                    <a:pt x="85" y="4"/>
                  </a:lnTo>
                  <a:lnTo>
                    <a:pt x="55" y="4"/>
                  </a:lnTo>
                  <a:lnTo>
                    <a:pt x="55" y="0"/>
                  </a:lnTo>
                  <a:close/>
                  <a:moveTo>
                    <a:pt x="96" y="0"/>
                  </a:moveTo>
                  <a:lnTo>
                    <a:pt x="99" y="0"/>
                  </a:lnTo>
                  <a:lnTo>
                    <a:pt x="99" y="4"/>
                  </a:lnTo>
                  <a:lnTo>
                    <a:pt x="96" y="4"/>
                  </a:lnTo>
                  <a:lnTo>
                    <a:pt x="96" y="0"/>
                  </a:lnTo>
                  <a:close/>
                  <a:moveTo>
                    <a:pt x="110" y="0"/>
                  </a:moveTo>
                  <a:lnTo>
                    <a:pt x="140" y="0"/>
                  </a:lnTo>
                  <a:lnTo>
                    <a:pt x="140" y="4"/>
                  </a:lnTo>
                  <a:lnTo>
                    <a:pt x="110" y="4"/>
                  </a:lnTo>
                  <a:lnTo>
                    <a:pt x="110" y="0"/>
                  </a:lnTo>
                  <a:close/>
                  <a:moveTo>
                    <a:pt x="151" y="0"/>
                  </a:moveTo>
                  <a:lnTo>
                    <a:pt x="154" y="0"/>
                  </a:lnTo>
                  <a:lnTo>
                    <a:pt x="154" y="4"/>
                  </a:lnTo>
                  <a:lnTo>
                    <a:pt x="151" y="4"/>
                  </a:lnTo>
                  <a:lnTo>
                    <a:pt x="151" y="0"/>
                  </a:lnTo>
                  <a:close/>
                  <a:moveTo>
                    <a:pt x="165" y="0"/>
                  </a:moveTo>
                  <a:lnTo>
                    <a:pt x="195" y="0"/>
                  </a:lnTo>
                  <a:lnTo>
                    <a:pt x="195" y="4"/>
                  </a:lnTo>
                  <a:lnTo>
                    <a:pt x="165" y="4"/>
                  </a:lnTo>
                  <a:lnTo>
                    <a:pt x="165" y="0"/>
                  </a:lnTo>
                  <a:close/>
                  <a:moveTo>
                    <a:pt x="206" y="0"/>
                  </a:moveTo>
                  <a:lnTo>
                    <a:pt x="209" y="0"/>
                  </a:lnTo>
                  <a:lnTo>
                    <a:pt x="209" y="4"/>
                  </a:lnTo>
                  <a:lnTo>
                    <a:pt x="206" y="4"/>
                  </a:lnTo>
                  <a:lnTo>
                    <a:pt x="206" y="0"/>
                  </a:lnTo>
                  <a:close/>
                  <a:moveTo>
                    <a:pt x="220" y="0"/>
                  </a:moveTo>
                  <a:lnTo>
                    <a:pt x="250" y="0"/>
                  </a:lnTo>
                  <a:lnTo>
                    <a:pt x="250" y="4"/>
                  </a:lnTo>
                  <a:lnTo>
                    <a:pt x="220" y="4"/>
                  </a:lnTo>
                  <a:lnTo>
                    <a:pt x="220" y="0"/>
                  </a:lnTo>
                  <a:close/>
                  <a:moveTo>
                    <a:pt x="261" y="0"/>
                  </a:moveTo>
                  <a:lnTo>
                    <a:pt x="264" y="0"/>
                  </a:lnTo>
                  <a:lnTo>
                    <a:pt x="264" y="4"/>
                  </a:lnTo>
                  <a:lnTo>
                    <a:pt x="261" y="4"/>
                  </a:lnTo>
                  <a:lnTo>
                    <a:pt x="261" y="0"/>
                  </a:lnTo>
                  <a:close/>
                  <a:moveTo>
                    <a:pt x="275" y="0"/>
                  </a:moveTo>
                  <a:lnTo>
                    <a:pt x="305" y="0"/>
                  </a:lnTo>
                  <a:lnTo>
                    <a:pt x="305" y="4"/>
                  </a:lnTo>
                  <a:lnTo>
                    <a:pt x="275" y="4"/>
                  </a:lnTo>
                  <a:lnTo>
                    <a:pt x="275" y="0"/>
                  </a:lnTo>
                  <a:close/>
                  <a:moveTo>
                    <a:pt x="316" y="0"/>
                  </a:moveTo>
                  <a:lnTo>
                    <a:pt x="319" y="0"/>
                  </a:lnTo>
                  <a:lnTo>
                    <a:pt x="319" y="4"/>
                  </a:lnTo>
                  <a:lnTo>
                    <a:pt x="316" y="4"/>
                  </a:lnTo>
                  <a:lnTo>
                    <a:pt x="316" y="0"/>
                  </a:lnTo>
                  <a:close/>
                  <a:moveTo>
                    <a:pt x="330" y="0"/>
                  </a:moveTo>
                  <a:lnTo>
                    <a:pt x="360" y="0"/>
                  </a:lnTo>
                  <a:lnTo>
                    <a:pt x="360" y="4"/>
                  </a:lnTo>
                  <a:lnTo>
                    <a:pt x="330" y="4"/>
                  </a:lnTo>
                  <a:lnTo>
                    <a:pt x="330" y="0"/>
                  </a:lnTo>
                  <a:close/>
                  <a:moveTo>
                    <a:pt x="371" y="0"/>
                  </a:moveTo>
                  <a:lnTo>
                    <a:pt x="374" y="0"/>
                  </a:lnTo>
                  <a:lnTo>
                    <a:pt x="374" y="4"/>
                  </a:lnTo>
                  <a:lnTo>
                    <a:pt x="371" y="4"/>
                  </a:lnTo>
                  <a:lnTo>
                    <a:pt x="371" y="0"/>
                  </a:lnTo>
                  <a:close/>
                  <a:moveTo>
                    <a:pt x="385" y="0"/>
                  </a:moveTo>
                  <a:lnTo>
                    <a:pt x="415" y="0"/>
                  </a:lnTo>
                  <a:lnTo>
                    <a:pt x="415" y="4"/>
                  </a:lnTo>
                  <a:lnTo>
                    <a:pt x="385" y="4"/>
                  </a:lnTo>
                  <a:lnTo>
                    <a:pt x="385" y="0"/>
                  </a:lnTo>
                  <a:close/>
                  <a:moveTo>
                    <a:pt x="426" y="0"/>
                  </a:moveTo>
                  <a:lnTo>
                    <a:pt x="429" y="0"/>
                  </a:lnTo>
                  <a:lnTo>
                    <a:pt x="429" y="4"/>
                  </a:lnTo>
                  <a:lnTo>
                    <a:pt x="426" y="4"/>
                  </a:lnTo>
                  <a:lnTo>
                    <a:pt x="426" y="0"/>
                  </a:lnTo>
                  <a:close/>
                  <a:moveTo>
                    <a:pt x="440" y="0"/>
                  </a:moveTo>
                  <a:lnTo>
                    <a:pt x="470" y="0"/>
                  </a:lnTo>
                  <a:lnTo>
                    <a:pt x="470" y="4"/>
                  </a:lnTo>
                  <a:lnTo>
                    <a:pt x="440" y="4"/>
                  </a:lnTo>
                  <a:lnTo>
                    <a:pt x="440" y="0"/>
                  </a:lnTo>
                  <a:close/>
                  <a:moveTo>
                    <a:pt x="481" y="0"/>
                  </a:moveTo>
                  <a:lnTo>
                    <a:pt x="485" y="0"/>
                  </a:lnTo>
                  <a:lnTo>
                    <a:pt x="485" y="4"/>
                  </a:lnTo>
                  <a:lnTo>
                    <a:pt x="481" y="4"/>
                  </a:lnTo>
                  <a:lnTo>
                    <a:pt x="481" y="0"/>
                  </a:lnTo>
                  <a:close/>
                  <a:moveTo>
                    <a:pt x="496" y="0"/>
                  </a:moveTo>
                  <a:lnTo>
                    <a:pt x="525" y="0"/>
                  </a:lnTo>
                  <a:lnTo>
                    <a:pt x="525" y="4"/>
                  </a:lnTo>
                  <a:lnTo>
                    <a:pt x="496" y="4"/>
                  </a:lnTo>
                  <a:lnTo>
                    <a:pt x="496" y="0"/>
                  </a:lnTo>
                  <a:close/>
                  <a:moveTo>
                    <a:pt x="536" y="0"/>
                  </a:moveTo>
                  <a:lnTo>
                    <a:pt x="540" y="0"/>
                  </a:lnTo>
                  <a:lnTo>
                    <a:pt x="540" y="4"/>
                  </a:lnTo>
                  <a:lnTo>
                    <a:pt x="536" y="4"/>
                  </a:lnTo>
                  <a:lnTo>
                    <a:pt x="536" y="0"/>
                  </a:lnTo>
                  <a:close/>
                  <a:moveTo>
                    <a:pt x="551" y="0"/>
                  </a:moveTo>
                  <a:lnTo>
                    <a:pt x="580" y="0"/>
                  </a:lnTo>
                  <a:lnTo>
                    <a:pt x="580" y="4"/>
                  </a:lnTo>
                  <a:lnTo>
                    <a:pt x="551" y="4"/>
                  </a:lnTo>
                  <a:lnTo>
                    <a:pt x="551" y="0"/>
                  </a:lnTo>
                  <a:close/>
                  <a:moveTo>
                    <a:pt x="591" y="0"/>
                  </a:moveTo>
                  <a:lnTo>
                    <a:pt x="595" y="0"/>
                  </a:lnTo>
                  <a:lnTo>
                    <a:pt x="595" y="4"/>
                  </a:lnTo>
                  <a:lnTo>
                    <a:pt x="591" y="4"/>
                  </a:lnTo>
                  <a:lnTo>
                    <a:pt x="591" y="0"/>
                  </a:lnTo>
                  <a:close/>
                  <a:moveTo>
                    <a:pt x="606" y="0"/>
                  </a:moveTo>
                  <a:lnTo>
                    <a:pt x="635" y="0"/>
                  </a:lnTo>
                  <a:lnTo>
                    <a:pt x="635" y="4"/>
                  </a:lnTo>
                  <a:lnTo>
                    <a:pt x="606" y="4"/>
                  </a:lnTo>
                  <a:lnTo>
                    <a:pt x="606" y="0"/>
                  </a:lnTo>
                  <a:close/>
                  <a:moveTo>
                    <a:pt x="646" y="0"/>
                  </a:moveTo>
                  <a:lnTo>
                    <a:pt x="650" y="0"/>
                  </a:lnTo>
                  <a:lnTo>
                    <a:pt x="650" y="4"/>
                  </a:lnTo>
                  <a:lnTo>
                    <a:pt x="646" y="4"/>
                  </a:lnTo>
                  <a:lnTo>
                    <a:pt x="646" y="0"/>
                  </a:lnTo>
                  <a:close/>
                  <a:moveTo>
                    <a:pt x="661" y="0"/>
                  </a:moveTo>
                  <a:lnTo>
                    <a:pt x="690" y="0"/>
                  </a:lnTo>
                  <a:lnTo>
                    <a:pt x="690" y="4"/>
                  </a:lnTo>
                  <a:lnTo>
                    <a:pt x="661" y="4"/>
                  </a:lnTo>
                  <a:lnTo>
                    <a:pt x="661" y="0"/>
                  </a:lnTo>
                  <a:close/>
                  <a:moveTo>
                    <a:pt x="701" y="0"/>
                  </a:moveTo>
                  <a:lnTo>
                    <a:pt x="705" y="0"/>
                  </a:lnTo>
                  <a:lnTo>
                    <a:pt x="705" y="4"/>
                  </a:lnTo>
                  <a:lnTo>
                    <a:pt x="701" y="4"/>
                  </a:lnTo>
                  <a:lnTo>
                    <a:pt x="701" y="0"/>
                  </a:lnTo>
                  <a:close/>
                  <a:moveTo>
                    <a:pt x="716" y="0"/>
                  </a:moveTo>
                  <a:lnTo>
                    <a:pt x="745" y="0"/>
                  </a:lnTo>
                  <a:lnTo>
                    <a:pt x="745" y="4"/>
                  </a:lnTo>
                  <a:lnTo>
                    <a:pt x="716" y="4"/>
                  </a:lnTo>
                  <a:lnTo>
                    <a:pt x="716" y="0"/>
                  </a:lnTo>
                  <a:close/>
                  <a:moveTo>
                    <a:pt x="756" y="0"/>
                  </a:moveTo>
                  <a:lnTo>
                    <a:pt x="760" y="0"/>
                  </a:lnTo>
                  <a:lnTo>
                    <a:pt x="760" y="4"/>
                  </a:lnTo>
                  <a:lnTo>
                    <a:pt x="756" y="4"/>
                  </a:lnTo>
                  <a:lnTo>
                    <a:pt x="756" y="0"/>
                  </a:lnTo>
                  <a:close/>
                  <a:moveTo>
                    <a:pt x="771" y="0"/>
                  </a:moveTo>
                  <a:lnTo>
                    <a:pt x="800" y="0"/>
                  </a:lnTo>
                  <a:lnTo>
                    <a:pt x="800" y="4"/>
                  </a:lnTo>
                  <a:lnTo>
                    <a:pt x="771" y="4"/>
                  </a:lnTo>
                  <a:lnTo>
                    <a:pt x="771" y="0"/>
                  </a:lnTo>
                  <a:close/>
                  <a:moveTo>
                    <a:pt x="811" y="0"/>
                  </a:moveTo>
                  <a:lnTo>
                    <a:pt x="815" y="0"/>
                  </a:lnTo>
                  <a:lnTo>
                    <a:pt x="815" y="4"/>
                  </a:lnTo>
                  <a:lnTo>
                    <a:pt x="811" y="4"/>
                  </a:lnTo>
                  <a:lnTo>
                    <a:pt x="811" y="0"/>
                  </a:lnTo>
                  <a:close/>
                  <a:moveTo>
                    <a:pt x="826" y="0"/>
                  </a:moveTo>
                  <a:lnTo>
                    <a:pt x="855" y="0"/>
                  </a:lnTo>
                  <a:lnTo>
                    <a:pt x="855" y="4"/>
                  </a:lnTo>
                  <a:lnTo>
                    <a:pt x="826" y="4"/>
                  </a:lnTo>
                  <a:lnTo>
                    <a:pt x="826" y="0"/>
                  </a:lnTo>
                  <a:close/>
                  <a:moveTo>
                    <a:pt x="866" y="0"/>
                  </a:moveTo>
                  <a:lnTo>
                    <a:pt x="870" y="0"/>
                  </a:lnTo>
                  <a:lnTo>
                    <a:pt x="870" y="4"/>
                  </a:lnTo>
                  <a:lnTo>
                    <a:pt x="866" y="4"/>
                  </a:lnTo>
                  <a:lnTo>
                    <a:pt x="866" y="0"/>
                  </a:lnTo>
                  <a:close/>
                  <a:moveTo>
                    <a:pt x="881" y="0"/>
                  </a:moveTo>
                  <a:lnTo>
                    <a:pt x="910" y="0"/>
                  </a:lnTo>
                  <a:lnTo>
                    <a:pt x="910" y="4"/>
                  </a:lnTo>
                  <a:lnTo>
                    <a:pt x="881" y="4"/>
                  </a:lnTo>
                  <a:lnTo>
                    <a:pt x="881" y="0"/>
                  </a:lnTo>
                  <a:close/>
                  <a:moveTo>
                    <a:pt x="921" y="0"/>
                  </a:moveTo>
                  <a:lnTo>
                    <a:pt x="925" y="0"/>
                  </a:lnTo>
                  <a:lnTo>
                    <a:pt x="925" y="4"/>
                  </a:lnTo>
                  <a:lnTo>
                    <a:pt x="921" y="4"/>
                  </a:lnTo>
                  <a:lnTo>
                    <a:pt x="921" y="0"/>
                  </a:lnTo>
                  <a:close/>
                  <a:moveTo>
                    <a:pt x="936" y="0"/>
                  </a:moveTo>
                  <a:lnTo>
                    <a:pt x="965" y="0"/>
                  </a:lnTo>
                  <a:lnTo>
                    <a:pt x="965" y="4"/>
                  </a:lnTo>
                  <a:lnTo>
                    <a:pt x="936" y="4"/>
                  </a:lnTo>
                  <a:lnTo>
                    <a:pt x="936" y="0"/>
                  </a:lnTo>
                  <a:close/>
                  <a:moveTo>
                    <a:pt x="976" y="0"/>
                  </a:moveTo>
                  <a:lnTo>
                    <a:pt x="980" y="0"/>
                  </a:lnTo>
                  <a:lnTo>
                    <a:pt x="980" y="4"/>
                  </a:lnTo>
                  <a:lnTo>
                    <a:pt x="976" y="4"/>
                  </a:lnTo>
                  <a:lnTo>
                    <a:pt x="976" y="0"/>
                  </a:lnTo>
                  <a:close/>
                  <a:moveTo>
                    <a:pt x="991" y="0"/>
                  </a:moveTo>
                  <a:lnTo>
                    <a:pt x="1020" y="0"/>
                  </a:lnTo>
                  <a:lnTo>
                    <a:pt x="1020" y="4"/>
                  </a:lnTo>
                  <a:lnTo>
                    <a:pt x="991" y="4"/>
                  </a:lnTo>
                  <a:lnTo>
                    <a:pt x="991" y="0"/>
                  </a:lnTo>
                  <a:close/>
                  <a:moveTo>
                    <a:pt x="1031" y="0"/>
                  </a:moveTo>
                  <a:lnTo>
                    <a:pt x="1035" y="0"/>
                  </a:lnTo>
                  <a:lnTo>
                    <a:pt x="1035" y="4"/>
                  </a:lnTo>
                  <a:lnTo>
                    <a:pt x="1031" y="4"/>
                  </a:lnTo>
                  <a:lnTo>
                    <a:pt x="1031" y="0"/>
                  </a:lnTo>
                  <a:close/>
                  <a:moveTo>
                    <a:pt x="1046" y="0"/>
                  </a:moveTo>
                  <a:lnTo>
                    <a:pt x="1075" y="0"/>
                  </a:lnTo>
                  <a:lnTo>
                    <a:pt x="1075" y="4"/>
                  </a:lnTo>
                  <a:lnTo>
                    <a:pt x="1046" y="4"/>
                  </a:lnTo>
                  <a:lnTo>
                    <a:pt x="1046" y="0"/>
                  </a:lnTo>
                  <a:close/>
                  <a:moveTo>
                    <a:pt x="1086" y="0"/>
                  </a:moveTo>
                  <a:lnTo>
                    <a:pt x="1090" y="0"/>
                  </a:lnTo>
                  <a:lnTo>
                    <a:pt x="1090" y="4"/>
                  </a:lnTo>
                  <a:lnTo>
                    <a:pt x="1086" y="4"/>
                  </a:lnTo>
                  <a:lnTo>
                    <a:pt x="1086" y="0"/>
                  </a:lnTo>
                  <a:close/>
                  <a:moveTo>
                    <a:pt x="1101" y="0"/>
                  </a:moveTo>
                  <a:lnTo>
                    <a:pt x="1130" y="0"/>
                  </a:lnTo>
                  <a:lnTo>
                    <a:pt x="1130" y="4"/>
                  </a:lnTo>
                  <a:lnTo>
                    <a:pt x="1101" y="4"/>
                  </a:lnTo>
                  <a:lnTo>
                    <a:pt x="1101" y="0"/>
                  </a:lnTo>
                  <a:close/>
                  <a:moveTo>
                    <a:pt x="1141" y="0"/>
                  </a:moveTo>
                  <a:lnTo>
                    <a:pt x="1145" y="0"/>
                  </a:lnTo>
                  <a:lnTo>
                    <a:pt x="1145" y="4"/>
                  </a:lnTo>
                  <a:lnTo>
                    <a:pt x="1141" y="4"/>
                  </a:lnTo>
                  <a:lnTo>
                    <a:pt x="1141" y="0"/>
                  </a:lnTo>
                  <a:close/>
                  <a:moveTo>
                    <a:pt x="1156" y="0"/>
                  </a:moveTo>
                  <a:lnTo>
                    <a:pt x="1186" y="0"/>
                  </a:lnTo>
                  <a:lnTo>
                    <a:pt x="1186" y="4"/>
                  </a:lnTo>
                  <a:lnTo>
                    <a:pt x="1156" y="4"/>
                  </a:lnTo>
                  <a:lnTo>
                    <a:pt x="1156" y="0"/>
                  </a:lnTo>
                  <a:close/>
                  <a:moveTo>
                    <a:pt x="1197" y="0"/>
                  </a:moveTo>
                  <a:lnTo>
                    <a:pt x="1200" y="0"/>
                  </a:lnTo>
                  <a:lnTo>
                    <a:pt x="1200" y="4"/>
                  </a:lnTo>
                  <a:lnTo>
                    <a:pt x="1197" y="4"/>
                  </a:lnTo>
                  <a:lnTo>
                    <a:pt x="1197" y="0"/>
                  </a:lnTo>
                  <a:close/>
                  <a:moveTo>
                    <a:pt x="1211" y="0"/>
                  </a:moveTo>
                  <a:lnTo>
                    <a:pt x="1241" y="0"/>
                  </a:lnTo>
                  <a:lnTo>
                    <a:pt x="1241" y="4"/>
                  </a:lnTo>
                  <a:lnTo>
                    <a:pt x="1211" y="4"/>
                  </a:lnTo>
                  <a:lnTo>
                    <a:pt x="1211" y="0"/>
                  </a:lnTo>
                  <a:close/>
                  <a:moveTo>
                    <a:pt x="1252" y="0"/>
                  </a:moveTo>
                  <a:lnTo>
                    <a:pt x="1255" y="0"/>
                  </a:lnTo>
                  <a:lnTo>
                    <a:pt x="1255" y="4"/>
                  </a:lnTo>
                  <a:lnTo>
                    <a:pt x="1252" y="4"/>
                  </a:lnTo>
                  <a:lnTo>
                    <a:pt x="1252" y="0"/>
                  </a:lnTo>
                  <a:close/>
                  <a:moveTo>
                    <a:pt x="1266" y="0"/>
                  </a:moveTo>
                  <a:lnTo>
                    <a:pt x="1296" y="0"/>
                  </a:lnTo>
                  <a:lnTo>
                    <a:pt x="1296" y="4"/>
                  </a:lnTo>
                  <a:lnTo>
                    <a:pt x="1266" y="4"/>
                  </a:lnTo>
                  <a:lnTo>
                    <a:pt x="1266" y="0"/>
                  </a:lnTo>
                  <a:close/>
                  <a:moveTo>
                    <a:pt x="1307" y="0"/>
                  </a:moveTo>
                  <a:lnTo>
                    <a:pt x="1310" y="0"/>
                  </a:lnTo>
                  <a:lnTo>
                    <a:pt x="1310" y="4"/>
                  </a:lnTo>
                  <a:lnTo>
                    <a:pt x="1307" y="4"/>
                  </a:lnTo>
                  <a:lnTo>
                    <a:pt x="1307" y="0"/>
                  </a:lnTo>
                  <a:close/>
                  <a:moveTo>
                    <a:pt x="1321" y="0"/>
                  </a:moveTo>
                  <a:lnTo>
                    <a:pt x="1351" y="0"/>
                  </a:lnTo>
                  <a:lnTo>
                    <a:pt x="1351" y="4"/>
                  </a:lnTo>
                  <a:lnTo>
                    <a:pt x="1321" y="4"/>
                  </a:lnTo>
                  <a:lnTo>
                    <a:pt x="1321" y="0"/>
                  </a:lnTo>
                  <a:close/>
                  <a:moveTo>
                    <a:pt x="1362" y="0"/>
                  </a:moveTo>
                  <a:lnTo>
                    <a:pt x="1365" y="0"/>
                  </a:lnTo>
                  <a:lnTo>
                    <a:pt x="1365" y="4"/>
                  </a:lnTo>
                  <a:lnTo>
                    <a:pt x="1362" y="4"/>
                  </a:lnTo>
                  <a:lnTo>
                    <a:pt x="1362" y="0"/>
                  </a:lnTo>
                  <a:close/>
                  <a:moveTo>
                    <a:pt x="1376" y="0"/>
                  </a:moveTo>
                  <a:lnTo>
                    <a:pt x="1406" y="0"/>
                  </a:lnTo>
                  <a:lnTo>
                    <a:pt x="1406" y="4"/>
                  </a:lnTo>
                  <a:lnTo>
                    <a:pt x="1376" y="4"/>
                  </a:lnTo>
                  <a:lnTo>
                    <a:pt x="1376" y="0"/>
                  </a:lnTo>
                  <a:close/>
                  <a:moveTo>
                    <a:pt x="1417" y="0"/>
                  </a:moveTo>
                  <a:lnTo>
                    <a:pt x="1420" y="0"/>
                  </a:lnTo>
                  <a:lnTo>
                    <a:pt x="1420" y="4"/>
                  </a:lnTo>
                  <a:lnTo>
                    <a:pt x="1417" y="4"/>
                  </a:lnTo>
                  <a:lnTo>
                    <a:pt x="1417" y="0"/>
                  </a:lnTo>
                  <a:close/>
                  <a:moveTo>
                    <a:pt x="1431" y="0"/>
                  </a:moveTo>
                  <a:lnTo>
                    <a:pt x="1461" y="0"/>
                  </a:lnTo>
                  <a:lnTo>
                    <a:pt x="1461" y="4"/>
                  </a:lnTo>
                  <a:lnTo>
                    <a:pt x="1431" y="4"/>
                  </a:lnTo>
                  <a:lnTo>
                    <a:pt x="1431" y="0"/>
                  </a:lnTo>
                  <a:close/>
                  <a:moveTo>
                    <a:pt x="1472" y="0"/>
                  </a:moveTo>
                  <a:lnTo>
                    <a:pt x="1475" y="0"/>
                  </a:lnTo>
                  <a:lnTo>
                    <a:pt x="1475" y="4"/>
                  </a:lnTo>
                  <a:lnTo>
                    <a:pt x="1472" y="4"/>
                  </a:lnTo>
                  <a:lnTo>
                    <a:pt x="1472" y="0"/>
                  </a:lnTo>
                  <a:close/>
                  <a:moveTo>
                    <a:pt x="1486" y="0"/>
                  </a:moveTo>
                  <a:lnTo>
                    <a:pt x="1516" y="0"/>
                  </a:lnTo>
                  <a:lnTo>
                    <a:pt x="1516" y="4"/>
                  </a:lnTo>
                  <a:lnTo>
                    <a:pt x="1486" y="4"/>
                  </a:lnTo>
                  <a:lnTo>
                    <a:pt x="1486" y="0"/>
                  </a:lnTo>
                  <a:close/>
                  <a:moveTo>
                    <a:pt x="1527" y="0"/>
                  </a:moveTo>
                  <a:lnTo>
                    <a:pt x="1530" y="0"/>
                  </a:lnTo>
                  <a:lnTo>
                    <a:pt x="1530" y="4"/>
                  </a:lnTo>
                  <a:lnTo>
                    <a:pt x="1527" y="4"/>
                  </a:lnTo>
                  <a:lnTo>
                    <a:pt x="1527" y="0"/>
                  </a:lnTo>
                  <a:close/>
                  <a:moveTo>
                    <a:pt x="1541" y="0"/>
                  </a:moveTo>
                  <a:lnTo>
                    <a:pt x="1571" y="0"/>
                  </a:lnTo>
                  <a:lnTo>
                    <a:pt x="1571" y="4"/>
                  </a:lnTo>
                  <a:lnTo>
                    <a:pt x="1541" y="4"/>
                  </a:lnTo>
                  <a:lnTo>
                    <a:pt x="1541" y="0"/>
                  </a:lnTo>
                  <a:close/>
                  <a:moveTo>
                    <a:pt x="1582" y="0"/>
                  </a:moveTo>
                  <a:lnTo>
                    <a:pt x="1585" y="0"/>
                  </a:lnTo>
                  <a:lnTo>
                    <a:pt x="1585" y="4"/>
                  </a:lnTo>
                  <a:lnTo>
                    <a:pt x="1582" y="4"/>
                  </a:lnTo>
                  <a:lnTo>
                    <a:pt x="1582" y="0"/>
                  </a:lnTo>
                  <a:close/>
                  <a:moveTo>
                    <a:pt x="1596" y="0"/>
                  </a:moveTo>
                  <a:lnTo>
                    <a:pt x="1626" y="0"/>
                  </a:lnTo>
                  <a:lnTo>
                    <a:pt x="1626" y="4"/>
                  </a:lnTo>
                  <a:lnTo>
                    <a:pt x="1596" y="4"/>
                  </a:lnTo>
                  <a:lnTo>
                    <a:pt x="1596" y="0"/>
                  </a:lnTo>
                  <a:close/>
                  <a:moveTo>
                    <a:pt x="1637" y="0"/>
                  </a:moveTo>
                  <a:lnTo>
                    <a:pt x="1641" y="0"/>
                  </a:lnTo>
                  <a:lnTo>
                    <a:pt x="1641" y="4"/>
                  </a:lnTo>
                  <a:lnTo>
                    <a:pt x="1637" y="4"/>
                  </a:lnTo>
                  <a:lnTo>
                    <a:pt x="1637" y="0"/>
                  </a:lnTo>
                  <a:close/>
                  <a:moveTo>
                    <a:pt x="1652" y="0"/>
                  </a:moveTo>
                  <a:lnTo>
                    <a:pt x="1681" y="0"/>
                  </a:lnTo>
                  <a:lnTo>
                    <a:pt x="1681" y="4"/>
                  </a:lnTo>
                  <a:lnTo>
                    <a:pt x="1652" y="4"/>
                  </a:lnTo>
                  <a:lnTo>
                    <a:pt x="1652" y="0"/>
                  </a:lnTo>
                  <a:close/>
                  <a:moveTo>
                    <a:pt x="1692" y="0"/>
                  </a:moveTo>
                  <a:lnTo>
                    <a:pt x="1696" y="0"/>
                  </a:lnTo>
                  <a:lnTo>
                    <a:pt x="1696" y="4"/>
                  </a:lnTo>
                  <a:lnTo>
                    <a:pt x="1692" y="4"/>
                  </a:lnTo>
                  <a:lnTo>
                    <a:pt x="1692" y="0"/>
                  </a:lnTo>
                  <a:close/>
                  <a:moveTo>
                    <a:pt x="1707" y="0"/>
                  </a:moveTo>
                  <a:lnTo>
                    <a:pt x="1736" y="0"/>
                  </a:lnTo>
                  <a:lnTo>
                    <a:pt x="1736" y="4"/>
                  </a:lnTo>
                  <a:lnTo>
                    <a:pt x="1707" y="4"/>
                  </a:lnTo>
                  <a:lnTo>
                    <a:pt x="1707" y="0"/>
                  </a:lnTo>
                  <a:close/>
                  <a:moveTo>
                    <a:pt x="1747" y="0"/>
                  </a:moveTo>
                  <a:lnTo>
                    <a:pt x="1751" y="0"/>
                  </a:lnTo>
                  <a:lnTo>
                    <a:pt x="1751" y="4"/>
                  </a:lnTo>
                  <a:lnTo>
                    <a:pt x="1747" y="4"/>
                  </a:lnTo>
                  <a:lnTo>
                    <a:pt x="1747" y="0"/>
                  </a:lnTo>
                  <a:close/>
                  <a:moveTo>
                    <a:pt x="1762" y="0"/>
                  </a:moveTo>
                  <a:lnTo>
                    <a:pt x="1791" y="0"/>
                  </a:lnTo>
                  <a:lnTo>
                    <a:pt x="1791" y="4"/>
                  </a:lnTo>
                  <a:lnTo>
                    <a:pt x="1762" y="4"/>
                  </a:lnTo>
                  <a:lnTo>
                    <a:pt x="1762" y="0"/>
                  </a:lnTo>
                  <a:close/>
                  <a:moveTo>
                    <a:pt x="1802" y="0"/>
                  </a:moveTo>
                  <a:lnTo>
                    <a:pt x="1806" y="0"/>
                  </a:lnTo>
                  <a:lnTo>
                    <a:pt x="1806" y="4"/>
                  </a:lnTo>
                  <a:lnTo>
                    <a:pt x="1802" y="4"/>
                  </a:lnTo>
                  <a:lnTo>
                    <a:pt x="1802" y="0"/>
                  </a:lnTo>
                  <a:close/>
                  <a:moveTo>
                    <a:pt x="1817" y="0"/>
                  </a:moveTo>
                  <a:lnTo>
                    <a:pt x="1846" y="0"/>
                  </a:lnTo>
                  <a:lnTo>
                    <a:pt x="1846" y="4"/>
                  </a:lnTo>
                  <a:lnTo>
                    <a:pt x="1817" y="4"/>
                  </a:lnTo>
                  <a:lnTo>
                    <a:pt x="1817" y="0"/>
                  </a:lnTo>
                  <a:close/>
                  <a:moveTo>
                    <a:pt x="1857" y="0"/>
                  </a:moveTo>
                  <a:lnTo>
                    <a:pt x="1861" y="0"/>
                  </a:lnTo>
                  <a:lnTo>
                    <a:pt x="1861" y="4"/>
                  </a:lnTo>
                  <a:lnTo>
                    <a:pt x="1857" y="4"/>
                  </a:lnTo>
                  <a:lnTo>
                    <a:pt x="1857" y="0"/>
                  </a:lnTo>
                  <a:close/>
                  <a:moveTo>
                    <a:pt x="1872" y="0"/>
                  </a:moveTo>
                  <a:lnTo>
                    <a:pt x="1901" y="0"/>
                  </a:lnTo>
                  <a:lnTo>
                    <a:pt x="1901" y="4"/>
                  </a:lnTo>
                  <a:lnTo>
                    <a:pt x="1872" y="4"/>
                  </a:lnTo>
                  <a:lnTo>
                    <a:pt x="1872" y="0"/>
                  </a:lnTo>
                  <a:close/>
                  <a:moveTo>
                    <a:pt x="1912" y="0"/>
                  </a:moveTo>
                  <a:lnTo>
                    <a:pt x="1916" y="0"/>
                  </a:lnTo>
                  <a:lnTo>
                    <a:pt x="1916" y="4"/>
                  </a:lnTo>
                  <a:lnTo>
                    <a:pt x="1912" y="4"/>
                  </a:lnTo>
                  <a:lnTo>
                    <a:pt x="1912" y="0"/>
                  </a:lnTo>
                  <a:close/>
                  <a:moveTo>
                    <a:pt x="1927" y="0"/>
                  </a:moveTo>
                  <a:lnTo>
                    <a:pt x="1956" y="0"/>
                  </a:lnTo>
                  <a:lnTo>
                    <a:pt x="1956" y="4"/>
                  </a:lnTo>
                  <a:lnTo>
                    <a:pt x="1927" y="4"/>
                  </a:lnTo>
                  <a:lnTo>
                    <a:pt x="1927" y="0"/>
                  </a:lnTo>
                  <a:close/>
                  <a:moveTo>
                    <a:pt x="1967" y="0"/>
                  </a:moveTo>
                  <a:lnTo>
                    <a:pt x="1971" y="0"/>
                  </a:lnTo>
                  <a:lnTo>
                    <a:pt x="1971" y="4"/>
                  </a:lnTo>
                  <a:lnTo>
                    <a:pt x="1967" y="4"/>
                  </a:lnTo>
                  <a:lnTo>
                    <a:pt x="1967" y="0"/>
                  </a:lnTo>
                  <a:close/>
                  <a:moveTo>
                    <a:pt x="1982" y="0"/>
                  </a:moveTo>
                  <a:lnTo>
                    <a:pt x="2011" y="0"/>
                  </a:lnTo>
                  <a:lnTo>
                    <a:pt x="2011" y="4"/>
                  </a:lnTo>
                  <a:lnTo>
                    <a:pt x="1982" y="4"/>
                  </a:lnTo>
                  <a:lnTo>
                    <a:pt x="1982" y="0"/>
                  </a:lnTo>
                  <a:close/>
                  <a:moveTo>
                    <a:pt x="2022" y="0"/>
                  </a:moveTo>
                  <a:lnTo>
                    <a:pt x="2026" y="0"/>
                  </a:lnTo>
                  <a:lnTo>
                    <a:pt x="2026" y="4"/>
                  </a:lnTo>
                  <a:lnTo>
                    <a:pt x="2022" y="4"/>
                  </a:lnTo>
                  <a:lnTo>
                    <a:pt x="2022" y="0"/>
                  </a:lnTo>
                  <a:close/>
                  <a:moveTo>
                    <a:pt x="2037" y="0"/>
                  </a:moveTo>
                  <a:lnTo>
                    <a:pt x="2066" y="0"/>
                  </a:lnTo>
                  <a:lnTo>
                    <a:pt x="2066" y="4"/>
                  </a:lnTo>
                  <a:lnTo>
                    <a:pt x="2037" y="4"/>
                  </a:lnTo>
                  <a:lnTo>
                    <a:pt x="2037" y="0"/>
                  </a:lnTo>
                  <a:close/>
                  <a:moveTo>
                    <a:pt x="2077" y="0"/>
                  </a:moveTo>
                  <a:lnTo>
                    <a:pt x="2081" y="0"/>
                  </a:lnTo>
                  <a:lnTo>
                    <a:pt x="2081" y="4"/>
                  </a:lnTo>
                  <a:lnTo>
                    <a:pt x="2077" y="4"/>
                  </a:lnTo>
                  <a:lnTo>
                    <a:pt x="2077" y="0"/>
                  </a:lnTo>
                  <a:close/>
                  <a:moveTo>
                    <a:pt x="2092" y="0"/>
                  </a:moveTo>
                  <a:lnTo>
                    <a:pt x="2121" y="0"/>
                  </a:lnTo>
                  <a:lnTo>
                    <a:pt x="2121" y="4"/>
                  </a:lnTo>
                  <a:lnTo>
                    <a:pt x="2092" y="4"/>
                  </a:lnTo>
                  <a:lnTo>
                    <a:pt x="2092" y="0"/>
                  </a:lnTo>
                  <a:close/>
                  <a:moveTo>
                    <a:pt x="2132" y="0"/>
                  </a:moveTo>
                  <a:lnTo>
                    <a:pt x="2136" y="0"/>
                  </a:lnTo>
                  <a:lnTo>
                    <a:pt x="2136" y="4"/>
                  </a:lnTo>
                  <a:lnTo>
                    <a:pt x="2132" y="4"/>
                  </a:lnTo>
                  <a:lnTo>
                    <a:pt x="2132" y="0"/>
                  </a:lnTo>
                  <a:close/>
                  <a:moveTo>
                    <a:pt x="2147" y="0"/>
                  </a:moveTo>
                  <a:lnTo>
                    <a:pt x="2176" y="0"/>
                  </a:lnTo>
                  <a:lnTo>
                    <a:pt x="2176" y="4"/>
                  </a:lnTo>
                  <a:lnTo>
                    <a:pt x="2147" y="4"/>
                  </a:lnTo>
                  <a:lnTo>
                    <a:pt x="2147" y="0"/>
                  </a:lnTo>
                  <a:close/>
                  <a:moveTo>
                    <a:pt x="2187" y="0"/>
                  </a:moveTo>
                  <a:lnTo>
                    <a:pt x="2191" y="0"/>
                  </a:lnTo>
                  <a:lnTo>
                    <a:pt x="2191" y="4"/>
                  </a:lnTo>
                  <a:lnTo>
                    <a:pt x="2187" y="4"/>
                  </a:lnTo>
                  <a:lnTo>
                    <a:pt x="2187" y="0"/>
                  </a:lnTo>
                  <a:close/>
                  <a:moveTo>
                    <a:pt x="2202" y="0"/>
                  </a:moveTo>
                  <a:lnTo>
                    <a:pt x="2231" y="0"/>
                  </a:lnTo>
                  <a:lnTo>
                    <a:pt x="2231" y="4"/>
                  </a:lnTo>
                  <a:lnTo>
                    <a:pt x="2202" y="4"/>
                  </a:lnTo>
                  <a:lnTo>
                    <a:pt x="2202" y="0"/>
                  </a:lnTo>
                  <a:close/>
                  <a:moveTo>
                    <a:pt x="2242" y="0"/>
                  </a:moveTo>
                  <a:lnTo>
                    <a:pt x="2246" y="0"/>
                  </a:lnTo>
                  <a:lnTo>
                    <a:pt x="2246" y="4"/>
                  </a:lnTo>
                  <a:lnTo>
                    <a:pt x="2242" y="4"/>
                  </a:lnTo>
                  <a:lnTo>
                    <a:pt x="2242" y="0"/>
                  </a:lnTo>
                  <a:close/>
                  <a:moveTo>
                    <a:pt x="2257" y="0"/>
                  </a:moveTo>
                  <a:lnTo>
                    <a:pt x="2266" y="0"/>
                  </a:lnTo>
                  <a:lnTo>
                    <a:pt x="2266" y="4"/>
                  </a:lnTo>
                  <a:lnTo>
                    <a:pt x="2257" y="4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3519" y="2981"/>
              <a:ext cx="29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Charge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12"/>
            <p:cNvSpPr>
              <a:spLocks noChangeArrowheads="1"/>
            </p:cNvSpPr>
            <p:nvPr/>
          </p:nvSpPr>
          <p:spPr bwMode="auto">
            <a:xfrm>
              <a:off x="3505" y="3099"/>
              <a:ext cx="33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breeder</a:t>
              </a:r>
              <a:endParaRPr lang="fr-F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3758" y="3753"/>
              <a:ext cx="392" cy="2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3795" y="3770"/>
              <a:ext cx="33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Injection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15"/>
            <p:cNvSpPr>
              <a:spLocks noChangeArrowheads="1"/>
            </p:cNvSpPr>
            <p:nvPr/>
          </p:nvSpPr>
          <p:spPr bwMode="auto">
            <a:xfrm>
              <a:off x="3795" y="3875"/>
              <a:ext cx="34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chamber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16"/>
            <p:cNvSpPr>
              <a:spLocks noChangeArrowheads="1"/>
            </p:cNvSpPr>
            <p:nvPr/>
          </p:nvSpPr>
          <p:spPr bwMode="auto">
            <a:xfrm>
              <a:off x="3179" y="3761"/>
              <a:ext cx="436" cy="24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Rectangle 17"/>
            <p:cNvSpPr>
              <a:spLocks noChangeArrowheads="1"/>
            </p:cNvSpPr>
            <p:nvPr/>
          </p:nvSpPr>
          <p:spPr bwMode="auto">
            <a:xfrm>
              <a:off x="3215" y="3774"/>
              <a:ext cx="39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Extraction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18"/>
            <p:cNvSpPr>
              <a:spLocks noChangeArrowheads="1"/>
            </p:cNvSpPr>
            <p:nvPr/>
          </p:nvSpPr>
          <p:spPr bwMode="auto">
            <a:xfrm>
              <a:off x="3215" y="3881"/>
              <a:ext cx="34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1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chamber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3634" y="3238"/>
              <a:ext cx="27" cy="209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3" y="209"/>
                </a:cxn>
                <a:cxn ang="0">
                  <a:pos x="0" y="208"/>
                </a:cxn>
                <a:cxn ang="0">
                  <a:pos x="23" y="0"/>
                </a:cxn>
                <a:cxn ang="0">
                  <a:pos x="27" y="1"/>
                </a:cxn>
              </a:cxnLst>
              <a:rect l="0" t="0" r="r" b="b"/>
              <a:pathLst>
                <a:path w="27" h="209">
                  <a:moveTo>
                    <a:pt x="27" y="1"/>
                  </a:moveTo>
                  <a:lnTo>
                    <a:pt x="3" y="209"/>
                  </a:lnTo>
                  <a:lnTo>
                    <a:pt x="0" y="208"/>
                  </a:lnTo>
                  <a:lnTo>
                    <a:pt x="23" y="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20"/>
            <p:cNvSpPr>
              <a:spLocks/>
            </p:cNvSpPr>
            <p:nvPr/>
          </p:nvSpPr>
          <p:spPr bwMode="auto">
            <a:xfrm>
              <a:off x="3395" y="3502"/>
              <a:ext cx="62" cy="259"/>
            </a:xfrm>
            <a:custGeom>
              <a:avLst/>
              <a:gdLst/>
              <a:ahLst/>
              <a:cxnLst>
                <a:cxn ang="0">
                  <a:pos x="62" y="1"/>
                </a:cxn>
                <a:cxn ang="0">
                  <a:pos x="4" y="259"/>
                </a:cxn>
                <a:cxn ang="0">
                  <a:pos x="0" y="258"/>
                </a:cxn>
                <a:cxn ang="0">
                  <a:pos x="58" y="0"/>
                </a:cxn>
                <a:cxn ang="0">
                  <a:pos x="62" y="1"/>
                </a:cxn>
              </a:cxnLst>
              <a:rect l="0" t="0" r="r" b="b"/>
              <a:pathLst>
                <a:path w="62" h="259">
                  <a:moveTo>
                    <a:pt x="62" y="1"/>
                  </a:moveTo>
                  <a:lnTo>
                    <a:pt x="4" y="259"/>
                  </a:lnTo>
                  <a:lnTo>
                    <a:pt x="0" y="258"/>
                  </a:lnTo>
                  <a:lnTo>
                    <a:pt x="58" y="0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3795" y="3501"/>
              <a:ext cx="162" cy="256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62" y="253"/>
                </a:cxn>
                <a:cxn ang="0">
                  <a:pos x="159" y="256"/>
                </a:cxn>
                <a:cxn ang="0">
                  <a:pos x="0" y="2"/>
                </a:cxn>
                <a:cxn ang="0">
                  <a:pos x="3" y="0"/>
                </a:cxn>
              </a:cxnLst>
              <a:rect l="0" t="0" r="r" b="b"/>
              <a:pathLst>
                <a:path w="162" h="256">
                  <a:moveTo>
                    <a:pt x="3" y="0"/>
                  </a:moveTo>
                  <a:lnTo>
                    <a:pt x="162" y="253"/>
                  </a:lnTo>
                  <a:lnTo>
                    <a:pt x="159" y="256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22"/>
            <p:cNvSpPr>
              <a:spLocks noChangeArrowheads="1"/>
            </p:cNvSpPr>
            <p:nvPr/>
          </p:nvSpPr>
          <p:spPr bwMode="auto">
            <a:xfrm>
              <a:off x="4339" y="2154"/>
              <a:ext cx="121" cy="26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23"/>
            <p:cNvSpPr>
              <a:spLocks noEditPoints="1"/>
            </p:cNvSpPr>
            <p:nvPr/>
          </p:nvSpPr>
          <p:spPr bwMode="auto">
            <a:xfrm>
              <a:off x="4337" y="2152"/>
              <a:ext cx="125" cy="26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536" y="0"/>
                </a:cxn>
                <a:cxn ang="0">
                  <a:pos x="544" y="8"/>
                </a:cxn>
                <a:cxn ang="0">
                  <a:pos x="544" y="1144"/>
                </a:cxn>
                <a:cxn ang="0">
                  <a:pos x="536" y="1152"/>
                </a:cxn>
                <a:cxn ang="0">
                  <a:pos x="8" y="1152"/>
                </a:cxn>
                <a:cxn ang="0">
                  <a:pos x="0" y="1144"/>
                </a:cxn>
                <a:cxn ang="0">
                  <a:pos x="0" y="8"/>
                </a:cxn>
                <a:cxn ang="0">
                  <a:pos x="16" y="1144"/>
                </a:cxn>
                <a:cxn ang="0">
                  <a:pos x="8" y="1136"/>
                </a:cxn>
                <a:cxn ang="0">
                  <a:pos x="536" y="1136"/>
                </a:cxn>
                <a:cxn ang="0">
                  <a:pos x="528" y="1144"/>
                </a:cxn>
                <a:cxn ang="0">
                  <a:pos x="528" y="8"/>
                </a:cxn>
                <a:cxn ang="0">
                  <a:pos x="536" y="16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16" y="1144"/>
                </a:cxn>
              </a:cxnLst>
              <a:rect l="0" t="0" r="r" b="b"/>
              <a:pathLst>
                <a:path w="544" h="1152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536" y="0"/>
                  </a:lnTo>
                  <a:cubicBezTo>
                    <a:pt x="541" y="0"/>
                    <a:pt x="544" y="4"/>
                    <a:pt x="544" y="8"/>
                  </a:cubicBezTo>
                  <a:lnTo>
                    <a:pt x="544" y="1144"/>
                  </a:lnTo>
                  <a:cubicBezTo>
                    <a:pt x="544" y="1149"/>
                    <a:pt x="541" y="1152"/>
                    <a:pt x="536" y="1152"/>
                  </a:cubicBezTo>
                  <a:lnTo>
                    <a:pt x="8" y="1152"/>
                  </a:lnTo>
                  <a:cubicBezTo>
                    <a:pt x="4" y="1152"/>
                    <a:pt x="0" y="1149"/>
                    <a:pt x="0" y="1144"/>
                  </a:cubicBezTo>
                  <a:lnTo>
                    <a:pt x="0" y="8"/>
                  </a:lnTo>
                  <a:close/>
                  <a:moveTo>
                    <a:pt x="16" y="1144"/>
                  </a:moveTo>
                  <a:lnTo>
                    <a:pt x="8" y="1136"/>
                  </a:lnTo>
                  <a:lnTo>
                    <a:pt x="536" y="1136"/>
                  </a:lnTo>
                  <a:lnTo>
                    <a:pt x="528" y="1144"/>
                  </a:lnTo>
                  <a:lnTo>
                    <a:pt x="528" y="8"/>
                  </a:lnTo>
                  <a:lnTo>
                    <a:pt x="536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114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Rectangle 24"/>
            <p:cNvSpPr>
              <a:spLocks noChangeArrowheads="1"/>
            </p:cNvSpPr>
            <p:nvPr/>
          </p:nvSpPr>
          <p:spPr bwMode="auto">
            <a:xfrm>
              <a:off x="4077" y="1959"/>
              <a:ext cx="17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TISS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Freeform 25"/>
            <p:cNvSpPr>
              <a:spLocks/>
            </p:cNvSpPr>
            <p:nvPr/>
          </p:nvSpPr>
          <p:spPr bwMode="auto">
            <a:xfrm>
              <a:off x="4276" y="1955"/>
              <a:ext cx="64" cy="69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62" y="0"/>
                </a:cxn>
                <a:cxn ang="0">
                  <a:pos x="64" y="2"/>
                </a:cxn>
                <a:cxn ang="0">
                  <a:pos x="2" y="69"/>
                </a:cxn>
                <a:cxn ang="0">
                  <a:pos x="0" y="67"/>
                </a:cxn>
              </a:cxnLst>
              <a:rect l="0" t="0" r="r" b="b"/>
              <a:pathLst>
                <a:path w="64" h="69">
                  <a:moveTo>
                    <a:pt x="0" y="67"/>
                  </a:moveTo>
                  <a:lnTo>
                    <a:pt x="62" y="0"/>
                  </a:lnTo>
                  <a:lnTo>
                    <a:pt x="64" y="2"/>
                  </a:lnTo>
                  <a:lnTo>
                    <a:pt x="2" y="69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26"/>
            <p:cNvSpPr>
              <a:spLocks noChangeArrowheads="1"/>
            </p:cNvSpPr>
            <p:nvPr/>
          </p:nvSpPr>
          <p:spPr bwMode="auto">
            <a:xfrm>
              <a:off x="4511" y="1831"/>
              <a:ext cx="235" cy="106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27"/>
            <p:cNvSpPr>
              <a:spLocks noEditPoints="1"/>
            </p:cNvSpPr>
            <p:nvPr/>
          </p:nvSpPr>
          <p:spPr bwMode="auto">
            <a:xfrm>
              <a:off x="4510" y="1829"/>
              <a:ext cx="238" cy="11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1032" y="0"/>
                </a:cxn>
                <a:cxn ang="0">
                  <a:pos x="1040" y="8"/>
                </a:cxn>
                <a:cxn ang="0">
                  <a:pos x="1040" y="472"/>
                </a:cxn>
                <a:cxn ang="0">
                  <a:pos x="1032" y="480"/>
                </a:cxn>
                <a:cxn ang="0">
                  <a:pos x="8" y="480"/>
                </a:cxn>
                <a:cxn ang="0">
                  <a:pos x="0" y="472"/>
                </a:cxn>
                <a:cxn ang="0">
                  <a:pos x="0" y="8"/>
                </a:cxn>
                <a:cxn ang="0">
                  <a:pos x="16" y="472"/>
                </a:cxn>
                <a:cxn ang="0">
                  <a:pos x="8" y="464"/>
                </a:cxn>
                <a:cxn ang="0">
                  <a:pos x="1032" y="464"/>
                </a:cxn>
                <a:cxn ang="0">
                  <a:pos x="1024" y="472"/>
                </a:cxn>
                <a:cxn ang="0">
                  <a:pos x="1024" y="8"/>
                </a:cxn>
                <a:cxn ang="0">
                  <a:pos x="1032" y="16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16" y="472"/>
                </a:cxn>
              </a:cxnLst>
              <a:rect l="0" t="0" r="r" b="b"/>
              <a:pathLst>
                <a:path w="1040" h="480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1032" y="0"/>
                  </a:lnTo>
                  <a:cubicBezTo>
                    <a:pt x="1037" y="0"/>
                    <a:pt x="1040" y="4"/>
                    <a:pt x="1040" y="8"/>
                  </a:cubicBezTo>
                  <a:lnTo>
                    <a:pt x="1040" y="472"/>
                  </a:lnTo>
                  <a:cubicBezTo>
                    <a:pt x="1040" y="477"/>
                    <a:pt x="1037" y="480"/>
                    <a:pt x="1032" y="480"/>
                  </a:cubicBezTo>
                  <a:lnTo>
                    <a:pt x="8" y="480"/>
                  </a:lnTo>
                  <a:cubicBezTo>
                    <a:pt x="4" y="480"/>
                    <a:pt x="0" y="477"/>
                    <a:pt x="0" y="472"/>
                  </a:cubicBezTo>
                  <a:lnTo>
                    <a:pt x="0" y="8"/>
                  </a:lnTo>
                  <a:close/>
                  <a:moveTo>
                    <a:pt x="16" y="472"/>
                  </a:moveTo>
                  <a:lnTo>
                    <a:pt x="8" y="464"/>
                  </a:lnTo>
                  <a:lnTo>
                    <a:pt x="1032" y="464"/>
                  </a:lnTo>
                  <a:lnTo>
                    <a:pt x="1024" y="472"/>
                  </a:lnTo>
                  <a:lnTo>
                    <a:pt x="1024" y="8"/>
                  </a:lnTo>
                  <a:lnTo>
                    <a:pt x="1032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47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Rectangle 28"/>
            <p:cNvSpPr>
              <a:spLocks noChangeArrowheads="1"/>
            </p:cNvSpPr>
            <p:nvPr/>
          </p:nvSpPr>
          <p:spPr bwMode="auto">
            <a:xfrm>
              <a:off x="2313" y="3790"/>
              <a:ext cx="767" cy="27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Rectangle 29"/>
            <p:cNvSpPr>
              <a:spLocks noChangeArrowheads="1"/>
            </p:cNvSpPr>
            <p:nvPr/>
          </p:nvSpPr>
          <p:spPr bwMode="auto">
            <a:xfrm>
              <a:off x="2552" y="3804"/>
              <a:ext cx="30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Toward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30"/>
            <p:cNvSpPr>
              <a:spLocks noChangeArrowheads="1"/>
            </p:cNvSpPr>
            <p:nvPr/>
          </p:nvSpPr>
          <p:spPr bwMode="auto">
            <a:xfrm>
              <a:off x="2354" y="3922"/>
              <a:ext cx="18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post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31"/>
            <p:cNvSpPr>
              <a:spLocks noChangeArrowheads="1"/>
            </p:cNvSpPr>
            <p:nvPr/>
          </p:nvSpPr>
          <p:spPr bwMode="auto">
            <a:xfrm>
              <a:off x="2530" y="3922"/>
              <a:ext cx="31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-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tangle 32"/>
            <p:cNvSpPr>
              <a:spLocks noChangeArrowheads="1"/>
            </p:cNvSpPr>
            <p:nvPr/>
          </p:nvSpPr>
          <p:spPr bwMode="auto">
            <a:xfrm>
              <a:off x="2560" y="3922"/>
              <a:ext cx="51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acceleration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Freeform 33"/>
            <p:cNvSpPr>
              <a:spLocks noEditPoints="1"/>
            </p:cNvSpPr>
            <p:nvPr/>
          </p:nvSpPr>
          <p:spPr bwMode="auto">
            <a:xfrm>
              <a:off x="2698" y="3246"/>
              <a:ext cx="4" cy="507"/>
            </a:xfrm>
            <a:custGeom>
              <a:avLst/>
              <a:gdLst/>
              <a:ahLst/>
              <a:cxnLst>
                <a:cxn ang="0">
                  <a:pos x="4" y="29"/>
                </a:cxn>
                <a:cxn ang="0">
                  <a:pos x="0" y="0"/>
                </a:cxn>
                <a:cxn ang="0">
                  <a:pos x="4" y="40"/>
                </a:cxn>
                <a:cxn ang="0">
                  <a:pos x="0" y="44"/>
                </a:cxn>
                <a:cxn ang="0">
                  <a:pos x="4" y="40"/>
                </a:cxn>
                <a:cxn ang="0">
                  <a:pos x="4" y="84"/>
                </a:cxn>
                <a:cxn ang="0">
                  <a:pos x="0" y="55"/>
                </a:cxn>
                <a:cxn ang="0">
                  <a:pos x="4" y="95"/>
                </a:cxn>
                <a:cxn ang="0">
                  <a:pos x="0" y="99"/>
                </a:cxn>
                <a:cxn ang="0">
                  <a:pos x="4" y="95"/>
                </a:cxn>
                <a:cxn ang="0">
                  <a:pos x="4" y="139"/>
                </a:cxn>
                <a:cxn ang="0">
                  <a:pos x="0" y="110"/>
                </a:cxn>
                <a:cxn ang="0">
                  <a:pos x="4" y="150"/>
                </a:cxn>
                <a:cxn ang="0">
                  <a:pos x="0" y="154"/>
                </a:cxn>
                <a:cxn ang="0">
                  <a:pos x="4" y="150"/>
                </a:cxn>
                <a:cxn ang="0">
                  <a:pos x="4" y="194"/>
                </a:cxn>
                <a:cxn ang="0">
                  <a:pos x="0" y="165"/>
                </a:cxn>
                <a:cxn ang="0">
                  <a:pos x="4" y="205"/>
                </a:cxn>
                <a:cxn ang="0">
                  <a:pos x="0" y="209"/>
                </a:cxn>
                <a:cxn ang="0">
                  <a:pos x="4" y="205"/>
                </a:cxn>
                <a:cxn ang="0">
                  <a:pos x="4" y="249"/>
                </a:cxn>
                <a:cxn ang="0">
                  <a:pos x="0" y="220"/>
                </a:cxn>
                <a:cxn ang="0">
                  <a:pos x="4" y="260"/>
                </a:cxn>
                <a:cxn ang="0">
                  <a:pos x="0" y="264"/>
                </a:cxn>
                <a:cxn ang="0">
                  <a:pos x="4" y="260"/>
                </a:cxn>
                <a:cxn ang="0">
                  <a:pos x="4" y="304"/>
                </a:cxn>
                <a:cxn ang="0">
                  <a:pos x="0" y="275"/>
                </a:cxn>
                <a:cxn ang="0">
                  <a:pos x="4" y="315"/>
                </a:cxn>
                <a:cxn ang="0">
                  <a:pos x="0" y="319"/>
                </a:cxn>
                <a:cxn ang="0">
                  <a:pos x="4" y="315"/>
                </a:cxn>
                <a:cxn ang="0">
                  <a:pos x="4" y="359"/>
                </a:cxn>
                <a:cxn ang="0">
                  <a:pos x="0" y="330"/>
                </a:cxn>
                <a:cxn ang="0">
                  <a:pos x="4" y="370"/>
                </a:cxn>
                <a:cxn ang="0">
                  <a:pos x="0" y="374"/>
                </a:cxn>
                <a:cxn ang="0">
                  <a:pos x="4" y="370"/>
                </a:cxn>
                <a:cxn ang="0">
                  <a:pos x="4" y="414"/>
                </a:cxn>
                <a:cxn ang="0">
                  <a:pos x="0" y="385"/>
                </a:cxn>
                <a:cxn ang="0">
                  <a:pos x="4" y="425"/>
                </a:cxn>
                <a:cxn ang="0">
                  <a:pos x="0" y="429"/>
                </a:cxn>
                <a:cxn ang="0">
                  <a:pos x="4" y="425"/>
                </a:cxn>
                <a:cxn ang="0">
                  <a:pos x="4" y="470"/>
                </a:cxn>
                <a:cxn ang="0">
                  <a:pos x="0" y="440"/>
                </a:cxn>
                <a:cxn ang="0">
                  <a:pos x="4" y="481"/>
                </a:cxn>
                <a:cxn ang="0">
                  <a:pos x="0" y="484"/>
                </a:cxn>
                <a:cxn ang="0">
                  <a:pos x="4" y="481"/>
                </a:cxn>
                <a:cxn ang="0">
                  <a:pos x="4" y="507"/>
                </a:cxn>
                <a:cxn ang="0">
                  <a:pos x="0" y="495"/>
                </a:cxn>
              </a:cxnLst>
              <a:rect l="0" t="0" r="r" b="b"/>
              <a:pathLst>
                <a:path w="4" h="507">
                  <a:moveTo>
                    <a:pt x="4" y="0"/>
                  </a:moveTo>
                  <a:lnTo>
                    <a:pt x="4" y="29"/>
                  </a:lnTo>
                  <a:lnTo>
                    <a:pt x="0" y="29"/>
                  </a:lnTo>
                  <a:lnTo>
                    <a:pt x="0" y="0"/>
                  </a:lnTo>
                  <a:lnTo>
                    <a:pt x="4" y="0"/>
                  </a:lnTo>
                  <a:close/>
                  <a:moveTo>
                    <a:pt x="4" y="40"/>
                  </a:moveTo>
                  <a:lnTo>
                    <a:pt x="4" y="44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4" y="40"/>
                  </a:lnTo>
                  <a:close/>
                  <a:moveTo>
                    <a:pt x="4" y="55"/>
                  </a:moveTo>
                  <a:lnTo>
                    <a:pt x="4" y="84"/>
                  </a:lnTo>
                  <a:lnTo>
                    <a:pt x="0" y="84"/>
                  </a:lnTo>
                  <a:lnTo>
                    <a:pt x="0" y="55"/>
                  </a:lnTo>
                  <a:lnTo>
                    <a:pt x="4" y="55"/>
                  </a:lnTo>
                  <a:close/>
                  <a:moveTo>
                    <a:pt x="4" y="95"/>
                  </a:moveTo>
                  <a:lnTo>
                    <a:pt x="4" y="99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4" y="95"/>
                  </a:lnTo>
                  <a:close/>
                  <a:moveTo>
                    <a:pt x="4" y="110"/>
                  </a:moveTo>
                  <a:lnTo>
                    <a:pt x="4" y="139"/>
                  </a:lnTo>
                  <a:lnTo>
                    <a:pt x="0" y="139"/>
                  </a:lnTo>
                  <a:lnTo>
                    <a:pt x="0" y="110"/>
                  </a:lnTo>
                  <a:lnTo>
                    <a:pt x="4" y="110"/>
                  </a:lnTo>
                  <a:close/>
                  <a:moveTo>
                    <a:pt x="4" y="150"/>
                  </a:moveTo>
                  <a:lnTo>
                    <a:pt x="4" y="154"/>
                  </a:lnTo>
                  <a:lnTo>
                    <a:pt x="0" y="154"/>
                  </a:lnTo>
                  <a:lnTo>
                    <a:pt x="0" y="150"/>
                  </a:lnTo>
                  <a:lnTo>
                    <a:pt x="4" y="150"/>
                  </a:lnTo>
                  <a:close/>
                  <a:moveTo>
                    <a:pt x="4" y="165"/>
                  </a:moveTo>
                  <a:lnTo>
                    <a:pt x="4" y="194"/>
                  </a:lnTo>
                  <a:lnTo>
                    <a:pt x="0" y="194"/>
                  </a:lnTo>
                  <a:lnTo>
                    <a:pt x="0" y="165"/>
                  </a:lnTo>
                  <a:lnTo>
                    <a:pt x="4" y="165"/>
                  </a:lnTo>
                  <a:close/>
                  <a:moveTo>
                    <a:pt x="4" y="205"/>
                  </a:moveTo>
                  <a:lnTo>
                    <a:pt x="4" y="209"/>
                  </a:lnTo>
                  <a:lnTo>
                    <a:pt x="0" y="209"/>
                  </a:lnTo>
                  <a:lnTo>
                    <a:pt x="0" y="205"/>
                  </a:lnTo>
                  <a:lnTo>
                    <a:pt x="4" y="205"/>
                  </a:lnTo>
                  <a:close/>
                  <a:moveTo>
                    <a:pt x="4" y="220"/>
                  </a:moveTo>
                  <a:lnTo>
                    <a:pt x="4" y="249"/>
                  </a:lnTo>
                  <a:lnTo>
                    <a:pt x="0" y="249"/>
                  </a:lnTo>
                  <a:lnTo>
                    <a:pt x="0" y="220"/>
                  </a:lnTo>
                  <a:lnTo>
                    <a:pt x="4" y="220"/>
                  </a:lnTo>
                  <a:close/>
                  <a:moveTo>
                    <a:pt x="4" y="260"/>
                  </a:moveTo>
                  <a:lnTo>
                    <a:pt x="4" y="264"/>
                  </a:lnTo>
                  <a:lnTo>
                    <a:pt x="0" y="264"/>
                  </a:lnTo>
                  <a:lnTo>
                    <a:pt x="0" y="260"/>
                  </a:lnTo>
                  <a:lnTo>
                    <a:pt x="4" y="260"/>
                  </a:lnTo>
                  <a:close/>
                  <a:moveTo>
                    <a:pt x="4" y="275"/>
                  </a:moveTo>
                  <a:lnTo>
                    <a:pt x="4" y="304"/>
                  </a:lnTo>
                  <a:lnTo>
                    <a:pt x="0" y="304"/>
                  </a:lnTo>
                  <a:lnTo>
                    <a:pt x="0" y="275"/>
                  </a:lnTo>
                  <a:lnTo>
                    <a:pt x="4" y="275"/>
                  </a:lnTo>
                  <a:close/>
                  <a:moveTo>
                    <a:pt x="4" y="315"/>
                  </a:moveTo>
                  <a:lnTo>
                    <a:pt x="4" y="319"/>
                  </a:lnTo>
                  <a:lnTo>
                    <a:pt x="0" y="319"/>
                  </a:lnTo>
                  <a:lnTo>
                    <a:pt x="0" y="315"/>
                  </a:lnTo>
                  <a:lnTo>
                    <a:pt x="4" y="315"/>
                  </a:lnTo>
                  <a:close/>
                  <a:moveTo>
                    <a:pt x="4" y="330"/>
                  </a:moveTo>
                  <a:lnTo>
                    <a:pt x="4" y="359"/>
                  </a:lnTo>
                  <a:lnTo>
                    <a:pt x="0" y="359"/>
                  </a:lnTo>
                  <a:lnTo>
                    <a:pt x="0" y="330"/>
                  </a:lnTo>
                  <a:lnTo>
                    <a:pt x="4" y="330"/>
                  </a:lnTo>
                  <a:close/>
                  <a:moveTo>
                    <a:pt x="4" y="370"/>
                  </a:moveTo>
                  <a:lnTo>
                    <a:pt x="4" y="374"/>
                  </a:lnTo>
                  <a:lnTo>
                    <a:pt x="0" y="374"/>
                  </a:lnTo>
                  <a:lnTo>
                    <a:pt x="0" y="370"/>
                  </a:lnTo>
                  <a:lnTo>
                    <a:pt x="4" y="370"/>
                  </a:lnTo>
                  <a:close/>
                  <a:moveTo>
                    <a:pt x="4" y="385"/>
                  </a:moveTo>
                  <a:lnTo>
                    <a:pt x="4" y="414"/>
                  </a:lnTo>
                  <a:lnTo>
                    <a:pt x="0" y="414"/>
                  </a:lnTo>
                  <a:lnTo>
                    <a:pt x="0" y="385"/>
                  </a:lnTo>
                  <a:lnTo>
                    <a:pt x="4" y="385"/>
                  </a:lnTo>
                  <a:close/>
                  <a:moveTo>
                    <a:pt x="4" y="425"/>
                  </a:moveTo>
                  <a:lnTo>
                    <a:pt x="4" y="429"/>
                  </a:lnTo>
                  <a:lnTo>
                    <a:pt x="0" y="429"/>
                  </a:lnTo>
                  <a:lnTo>
                    <a:pt x="0" y="425"/>
                  </a:lnTo>
                  <a:lnTo>
                    <a:pt x="4" y="425"/>
                  </a:lnTo>
                  <a:close/>
                  <a:moveTo>
                    <a:pt x="4" y="440"/>
                  </a:moveTo>
                  <a:lnTo>
                    <a:pt x="4" y="470"/>
                  </a:lnTo>
                  <a:lnTo>
                    <a:pt x="0" y="470"/>
                  </a:lnTo>
                  <a:lnTo>
                    <a:pt x="0" y="440"/>
                  </a:lnTo>
                  <a:lnTo>
                    <a:pt x="4" y="440"/>
                  </a:lnTo>
                  <a:close/>
                  <a:moveTo>
                    <a:pt x="4" y="481"/>
                  </a:moveTo>
                  <a:lnTo>
                    <a:pt x="4" y="484"/>
                  </a:lnTo>
                  <a:lnTo>
                    <a:pt x="0" y="484"/>
                  </a:lnTo>
                  <a:lnTo>
                    <a:pt x="0" y="481"/>
                  </a:lnTo>
                  <a:lnTo>
                    <a:pt x="4" y="481"/>
                  </a:lnTo>
                  <a:close/>
                  <a:moveTo>
                    <a:pt x="4" y="495"/>
                  </a:moveTo>
                  <a:lnTo>
                    <a:pt x="4" y="507"/>
                  </a:lnTo>
                  <a:lnTo>
                    <a:pt x="0" y="507"/>
                  </a:lnTo>
                  <a:lnTo>
                    <a:pt x="0" y="495"/>
                  </a:lnTo>
                  <a:lnTo>
                    <a:pt x="4" y="495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681" y="3726"/>
              <a:ext cx="39" cy="103"/>
            </a:xfrm>
            <a:custGeom>
              <a:avLst/>
              <a:gdLst/>
              <a:ahLst/>
              <a:cxnLst>
                <a:cxn ang="0">
                  <a:pos x="94" y="1"/>
                </a:cxn>
                <a:cxn ang="0">
                  <a:pos x="92" y="436"/>
                </a:cxn>
                <a:cxn ang="0">
                  <a:pos x="76" y="436"/>
                </a:cxn>
                <a:cxn ang="0">
                  <a:pos x="78" y="0"/>
                </a:cxn>
                <a:cxn ang="0">
                  <a:pos x="94" y="1"/>
                </a:cxn>
                <a:cxn ang="0">
                  <a:pos x="166" y="313"/>
                </a:cxn>
                <a:cxn ang="0">
                  <a:pos x="83" y="452"/>
                </a:cxn>
                <a:cxn ang="0">
                  <a:pos x="3" y="312"/>
                </a:cxn>
                <a:cxn ang="0">
                  <a:pos x="6" y="301"/>
                </a:cxn>
                <a:cxn ang="0">
                  <a:pos x="17" y="304"/>
                </a:cxn>
                <a:cxn ang="0">
                  <a:pos x="91" y="432"/>
                </a:cxn>
                <a:cxn ang="0">
                  <a:pos x="77" y="432"/>
                </a:cxn>
                <a:cxn ang="0">
                  <a:pos x="152" y="305"/>
                </a:cxn>
                <a:cxn ang="0">
                  <a:pos x="163" y="302"/>
                </a:cxn>
                <a:cxn ang="0">
                  <a:pos x="166" y="313"/>
                </a:cxn>
              </a:cxnLst>
              <a:rect l="0" t="0" r="r" b="b"/>
              <a:pathLst>
                <a:path w="168" h="452">
                  <a:moveTo>
                    <a:pt x="94" y="1"/>
                  </a:moveTo>
                  <a:lnTo>
                    <a:pt x="92" y="436"/>
                  </a:lnTo>
                  <a:lnTo>
                    <a:pt x="76" y="436"/>
                  </a:lnTo>
                  <a:lnTo>
                    <a:pt x="78" y="0"/>
                  </a:lnTo>
                  <a:lnTo>
                    <a:pt x="94" y="1"/>
                  </a:lnTo>
                  <a:close/>
                  <a:moveTo>
                    <a:pt x="166" y="313"/>
                  </a:moveTo>
                  <a:lnTo>
                    <a:pt x="83" y="452"/>
                  </a:lnTo>
                  <a:lnTo>
                    <a:pt x="3" y="312"/>
                  </a:lnTo>
                  <a:cubicBezTo>
                    <a:pt x="0" y="308"/>
                    <a:pt x="2" y="303"/>
                    <a:pt x="6" y="301"/>
                  </a:cubicBezTo>
                  <a:cubicBezTo>
                    <a:pt x="9" y="299"/>
                    <a:pt x="14" y="300"/>
                    <a:pt x="17" y="304"/>
                  </a:cubicBezTo>
                  <a:lnTo>
                    <a:pt x="91" y="432"/>
                  </a:lnTo>
                  <a:lnTo>
                    <a:pt x="77" y="432"/>
                  </a:lnTo>
                  <a:lnTo>
                    <a:pt x="152" y="305"/>
                  </a:lnTo>
                  <a:cubicBezTo>
                    <a:pt x="154" y="301"/>
                    <a:pt x="159" y="300"/>
                    <a:pt x="163" y="302"/>
                  </a:cubicBezTo>
                  <a:cubicBezTo>
                    <a:pt x="167" y="304"/>
                    <a:pt x="168" y="309"/>
                    <a:pt x="166" y="313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Rectangle 35"/>
            <p:cNvSpPr>
              <a:spLocks noChangeArrowheads="1"/>
            </p:cNvSpPr>
            <p:nvPr/>
          </p:nvSpPr>
          <p:spPr bwMode="auto">
            <a:xfrm>
              <a:off x="4387" y="2066"/>
              <a:ext cx="22" cy="88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36"/>
            <p:cNvSpPr>
              <a:spLocks noEditPoints="1"/>
            </p:cNvSpPr>
            <p:nvPr/>
          </p:nvSpPr>
          <p:spPr bwMode="auto">
            <a:xfrm>
              <a:off x="4385" y="2064"/>
              <a:ext cx="26" cy="92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104" y="0"/>
                </a:cxn>
                <a:cxn ang="0">
                  <a:pos x="112" y="8"/>
                </a:cxn>
                <a:cxn ang="0">
                  <a:pos x="112" y="392"/>
                </a:cxn>
                <a:cxn ang="0">
                  <a:pos x="104" y="400"/>
                </a:cxn>
                <a:cxn ang="0">
                  <a:pos x="8" y="400"/>
                </a:cxn>
                <a:cxn ang="0">
                  <a:pos x="0" y="392"/>
                </a:cxn>
                <a:cxn ang="0">
                  <a:pos x="0" y="8"/>
                </a:cxn>
                <a:cxn ang="0">
                  <a:pos x="16" y="392"/>
                </a:cxn>
                <a:cxn ang="0">
                  <a:pos x="8" y="384"/>
                </a:cxn>
                <a:cxn ang="0">
                  <a:pos x="104" y="384"/>
                </a:cxn>
                <a:cxn ang="0">
                  <a:pos x="96" y="392"/>
                </a:cxn>
                <a:cxn ang="0">
                  <a:pos x="96" y="8"/>
                </a:cxn>
                <a:cxn ang="0">
                  <a:pos x="104" y="16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16" y="392"/>
                </a:cxn>
              </a:cxnLst>
              <a:rect l="0" t="0" r="r" b="b"/>
              <a:pathLst>
                <a:path w="112" h="400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104" y="0"/>
                  </a:lnTo>
                  <a:cubicBezTo>
                    <a:pt x="109" y="0"/>
                    <a:pt x="112" y="4"/>
                    <a:pt x="112" y="8"/>
                  </a:cubicBezTo>
                  <a:lnTo>
                    <a:pt x="112" y="392"/>
                  </a:lnTo>
                  <a:cubicBezTo>
                    <a:pt x="112" y="397"/>
                    <a:pt x="109" y="400"/>
                    <a:pt x="104" y="400"/>
                  </a:cubicBezTo>
                  <a:lnTo>
                    <a:pt x="8" y="400"/>
                  </a:lnTo>
                  <a:cubicBezTo>
                    <a:pt x="4" y="400"/>
                    <a:pt x="0" y="397"/>
                    <a:pt x="0" y="392"/>
                  </a:cubicBezTo>
                  <a:lnTo>
                    <a:pt x="0" y="8"/>
                  </a:lnTo>
                  <a:close/>
                  <a:moveTo>
                    <a:pt x="16" y="392"/>
                  </a:moveTo>
                  <a:lnTo>
                    <a:pt x="8" y="384"/>
                  </a:lnTo>
                  <a:lnTo>
                    <a:pt x="104" y="384"/>
                  </a:lnTo>
                  <a:lnTo>
                    <a:pt x="96" y="392"/>
                  </a:lnTo>
                  <a:lnTo>
                    <a:pt x="96" y="8"/>
                  </a:lnTo>
                  <a:lnTo>
                    <a:pt x="104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39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Rectangle 37"/>
            <p:cNvSpPr>
              <a:spLocks noChangeArrowheads="1"/>
            </p:cNvSpPr>
            <p:nvPr/>
          </p:nvSpPr>
          <p:spPr bwMode="auto">
            <a:xfrm>
              <a:off x="4387" y="2410"/>
              <a:ext cx="22" cy="132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38"/>
            <p:cNvSpPr>
              <a:spLocks noEditPoints="1"/>
            </p:cNvSpPr>
            <p:nvPr/>
          </p:nvSpPr>
          <p:spPr bwMode="auto">
            <a:xfrm>
              <a:off x="4385" y="2408"/>
              <a:ext cx="26" cy="136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104" y="0"/>
                </a:cxn>
                <a:cxn ang="0">
                  <a:pos x="112" y="8"/>
                </a:cxn>
                <a:cxn ang="0">
                  <a:pos x="112" y="584"/>
                </a:cxn>
                <a:cxn ang="0">
                  <a:pos x="104" y="592"/>
                </a:cxn>
                <a:cxn ang="0">
                  <a:pos x="8" y="592"/>
                </a:cxn>
                <a:cxn ang="0">
                  <a:pos x="0" y="584"/>
                </a:cxn>
                <a:cxn ang="0">
                  <a:pos x="0" y="8"/>
                </a:cxn>
                <a:cxn ang="0">
                  <a:pos x="16" y="584"/>
                </a:cxn>
                <a:cxn ang="0">
                  <a:pos x="8" y="576"/>
                </a:cxn>
                <a:cxn ang="0">
                  <a:pos x="104" y="576"/>
                </a:cxn>
                <a:cxn ang="0">
                  <a:pos x="96" y="584"/>
                </a:cxn>
                <a:cxn ang="0">
                  <a:pos x="96" y="8"/>
                </a:cxn>
                <a:cxn ang="0">
                  <a:pos x="104" y="16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16" y="584"/>
                </a:cxn>
              </a:cxnLst>
              <a:rect l="0" t="0" r="r" b="b"/>
              <a:pathLst>
                <a:path w="112" h="592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104" y="0"/>
                  </a:lnTo>
                  <a:cubicBezTo>
                    <a:pt x="109" y="0"/>
                    <a:pt x="112" y="4"/>
                    <a:pt x="112" y="8"/>
                  </a:cubicBezTo>
                  <a:lnTo>
                    <a:pt x="112" y="584"/>
                  </a:lnTo>
                  <a:cubicBezTo>
                    <a:pt x="112" y="589"/>
                    <a:pt x="109" y="592"/>
                    <a:pt x="104" y="592"/>
                  </a:cubicBezTo>
                  <a:lnTo>
                    <a:pt x="8" y="592"/>
                  </a:lnTo>
                  <a:cubicBezTo>
                    <a:pt x="4" y="592"/>
                    <a:pt x="0" y="589"/>
                    <a:pt x="0" y="584"/>
                  </a:cubicBezTo>
                  <a:lnTo>
                    <a:pt x="0" y="8"/>
                  </a:lnTo>
                  <a:close/>
                  <a:moveTo>
                    <a:pt x="16" y="584"/>
                  </a:moveTo>
                  <a:lnTo>
                    <a:pt x="8" y="576"/>
                  </a:lnTo>
                  <a:lnTo>
                    <a:pt x="104" y="576"/>
                  </a:lnTo>
                  <a:lnTo>
                    <a:pt x="96" y="584"/>
                  </a:lnTo>
                  <a:lnTo>
                    <a:pt x="96" y="8"/>
                  </a:lnTo>
                  <a:lnTo>
                    <a:pt x="104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58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Rectangle 39"/>
            <p:cNvSpPr>
              <a:spLocks noChangeArrowheads="1"/>
            </p:cNvSpPr>
            <p:nvPr/>
          </p:nvSpPr>
          <p:spPr bwMode="auto">
            <a:xfrm>
              <a:off x="4453" y="1875"/>
              <a:ext cx="62" cy="22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40"/>
            <p:cNvSpPr>
              <a:spLocks noEditPoints="1"/>
            </p:cNvSpPr>
            <p:nvPr/>
          </p:nvSpPr>
          <p:spPr bwMode="auto">
            <a:xfrm>
              <a:off x="4451" y="1873"/>
              <a:ext cx="66" cy="26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280" y="0"/>
                </a:cxn>
                <a:cxn ang="0">
                  <a:pos x="288" y="8"/>
                </a:cxn>
                <a:cxn ang="0">
                  <a:pos x="288" y="104"/>
                </a:cxn>
                <a:cxn ang="0">
                  <a:pos x="280" y="112"/>
                </a:cxn>
                <a:cxn ang="0">
                  <a:pos x="8" y="112"/>
                </a:cxn>
                <a:cxn ang="0">
                  <a:pos x="0" y="104"/>
                </a:cxn>
                <a:cxn ang="0">
                  <a:pos x="0" y="8"/>
                </a:cxn>
                <a:cxn ang="0">
                  <a:pos x="16" y="104"/>
                </a:cxn>
                <a:cxn ang="0">
                  <a:pos x="8" y="96"/>
                </a:cxn>
                <a:cxn ang="0">
                  <a:pos x="280" y="96"/>
                </a:cxn>
                <a:cxn ang="0">
                  <a:pos x="272" y="104"/>
                </a:cxn>
                <a:cxn ang="0">
                  <a:pos x="272" y="8"/>
                </a:cxn>
                <a:cxn ang="0">
                  <a:pos x="280" y="16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16" y="104"/>
                </a:cxn>
              </a:cxnLst>
              <a:rect l="0" t="0" r="r" b="b"/>
              <a:pathLst>
                <a:path w="288" h="112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280" y="0"/>
                  </a:lnTo>
                  <a:cubicBezTo>
                    <a:pt x="285" y="0"/>
                    <a:pt x="288" y="4"/>
                    <a:pt x="288" y="8"/>
                  </a:cubicBezTo>
                  <a:lnTo>
                    <a:pt x="288" y="104"/>
                  </a:lnTo>
                  <a:cubicBezTo>
                    <a:pt x="288" y="109"/>
                    <a:pt x="285" y="112"/>
                    <a:pt x="280" y="112"/>
                  </a:cubicBezTo>
                  <a:lnTo>
                    <a:pt x="8" y="112"/>
                  </a:lnTo>
                  <a:cubicBezTo>
                    <a:pt x="4" y="112"/>
                    <a:pt x="0" y="109"/>
                    <a:pt x="0" y="104"/>
                  </a:cubicBezTo>
                  <a:lnTo>
                    <a:pt x="0" y="8"/>
                  </a:lnTo>
                  <a:close/>
                  <a:moveTo>
                    <a:pt x="16" y="104"/>
                  </a:moveTo>
                  <a:lnTo>
                    <a:pt x="8" y="96"/>
                  </a:lnTo>
                  <a:lnTo>
                    <a:pt x="280" y="96"/>
                  </a:lnTo>
                  <a:lnTo>
                    <a:pt x="272" y="104"/>
                  </a:lnTo>
                  <a:lnTo>
                    <a:pt x="272" y="8"/>
                  </a:lnTo>
                  <a:lnTo>
                    <a:pt x="280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10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41"/>
            <p:cNvSpPr>
              <a:spLocks noEditPoints="1"/>
            </p:cNvSpPr>
            <p:nvPr/>
          </p:nvSpPr>
          <p:spPr bwMode="auto">
            <a:xfrm>
              <a:off x="4396" y="1586"/>
              <a:ext cx="4" cy="2133"/>
            </a:xfrm>
            <a:custGeom>
              <a:avLst/>
              <a:gdLst/>
              <a:ahLst/>
              <a:cxnLst>
                <a:cxn ang="0">
                  <a:pos x="4" y="44"/>
                </a:cxn>
                <a:cxn ang="0">
                  <a:pos x="0" y="55"/>
                </a:cxn>
                <a:cxn ang="0">
                  <a:pos x="4" y="110"/>
                </a:cxn>
                <a:cxn ang="0">
                  <a:pos x="0" y="154"/>
                </a:cxn>
                <a:cxn ang="0">
                  <a:pos x="4" y="165"/>
                </a:cxn>
                <a:cxn ang="0">
                  <a:pos x="4" y="249"/>
                </a:cxn>
                <a:cxn ang="0">
                  <a:pos x="0" y="260"/>
                </a:cxn>
                <a:cxn ang="0">
                  <a:pos x="4" y="315"/>
                </a:cxn>
                <a:cxn ang="0">
                  <a:pos x="0" y="359"/>
                </a:cxn>
                <a:cxn ang="0">
                  <a:pos x="4" y="370"/>
                </a:cxn>
                <a:cxn ang="0">
                  <a:pos x="4" y="429"/>
                </a:cxn>
                <a:cxn ang="0">
                  <a:pos x="0" y="440"/>
                </a:cxn>
                <a:cxn ang="0">
                  <a:pos x="4" y="495"/>
                </a:cxn>
                <a:cxn ang="0">
                  <a:pos x="0" y="539"/>
                </a:cxn>
                <a:cxn ang="0">
                  <a:pos x="4" y="550"/>
                </a:cxn>
                <a:cxn ang="0">
                  <a:pos x="4" y="634"/>
                </a:cxn>
                <a:cxn ang="0">
                  <a:pos x="0" y="645"/>
                </a:cxn>
                <a:cxn ang="0">
                  <a:pos x="4" y="701"/>
                </a:cxn>
                <a:cxn ang="0">
                  <a:pos x="0" y="744"/>
                </a:cxn>
                <a:cxn ang="0">
                  <a:pos x="4" y="755"/>
                </a:cxn>
                <a:cxn ang="0">
                  <a:pos x="4" y="814"/>
                </a:cxn>
                <a:cxn ang="0">
                  <a:pos x="0" y="825"/>
                </a:cxn>
                <a:cxn ang="0">
                  <a:pos x="4" y="880"/>
                </a:cxn>
                <a:cxn ang="0">
                  <a:pos x="0" y="924"/>
                </a:cxn>
                <a:cxn ang="0">
                  <a:pos x="4" y="935"/>
                </a:cxn>
                <a:cxn ang="0">
                  <a:pos x="4" y="1020"/>
                </a:cxn>
                <a:cxn ang="0">
                  <a:pos x="0" y="1031"/>
                </a:cxn>
                <a:cxn ang="0">
                  <a:pos x="4" y="1086"/>
                </a:cxn>
                <a:cxn ang="0">
                  <a:pos x="0" y="1130"/>
                </a:cxn>
                <a:cxn ang="0">
                  <a:pos x="4" y="1141"/>
                </a:cxn>
                <a:cxn ang="0">
                  <a:pos x="4" y="1199"/>
                </a:cxn>
                <a:cxn ang="0">
                  <a:pos x="0" y="1210"/>
                </a:cxn>
                <a:cxn ang="0">
                  <a:pos x="4" y="1265"/>
                </a:cxn>
                <a:cxn ang="0">
                  <a:pos x="0" y="1309"/>
                </a:cxn>
                <a:cxn ang="0">
                  <a:pos x="4" y="1320"/>
                </a:cxn>
                <a:cxn ang="0">
                  <a:pos x="4" y="1405"/>
                </a:cxn>
                <a:cxn ang="0">
                  <a:pos x="0" y="1416"/>
                </a:cxn>
                <a:cxn ang="0">
                  <a:pos x="4" y="1471"/>
                </a:cxn>
                <a:cxn ang="0">
                  <a:pos x="0" y="1515"/>
                </a:cxn>
                <a:cxn ang="0">
                  <a:pos x="4" y="1526"/>
                </a:cxn>
                <a:cxn ang="0">
                  <a:pos x="4" y="1584"/>
                </a:cxn>
                <a:cxn ang="0">
                  <a:pos x="0" y="1595"/>
                </a:cxn>
                <a:cxn ang="0">
                  <a:pos x="4" y="1651"/>
                </a:cxn>
                <a:cxn ang="0">
                  <a:pos x="0" y="1695"/>
                </a:cxn>
                <a:cxn ang="0">
                  <a:pos x="4" y="1706"/>
                </a:cxn>
                <a:cxn ang="0">
                  <a:pos x="4" y="1790"/>
                </a:cxn>
                <a:cxn ang="0">
                  <a:pos x="0" y="1801"/>
                </a:cxn>
                <a:cxn ang="0">
                  <a:pos x="4" y="1856"/>
                </a:cxn>
                <a:cxn ang="0">
                  <a:pos x="0" y="1900"/>
                </a:cxn>
                <a:cxn ang="0">
                  <a:pos x="4" y="1911"/>
                </a:cxn>
                <a:cxn ang="0">
                  <a:pos x="4" y="1970"/>
                </a:cxn>
                <a:cxn ang="0">
                  <a:pos x="0" y="1981"/>
                </a:cxn>
                <a:cxn ang="0">
                  <a:pos x="4" y="2036"/>
                </a:cxn>
                <a:cxn ang="0">
                  <a:pos x="0" y="2080"/>
                </a:cxn>
                <a:cxn ang="0">
                  <a:pos x="4" y="2091"/>
                </a:cxn>
              </a:cxnLst>
              <a:rect l="0" t="0" r="r" b="b"/>
              <a:pathLst>
                <a:path w="4" h="2133">
                  <a:moveTo>
                    <a:pt x="4" y="0"/>
                  </a:moveTo>
                  <a:lnTo>
                    <a:pt x="4" y="29"/>
                  </a:lnTo>
                  <a:lnTo>
                    <a:pt x="0" y="29"/>
                  </a:lnTo>
                  <a:lnTo>
                    <a:pt x="0" y="0"/>
                  </a:lnTo>
                  <a:lnTo>
                    <a:pt x="4" y="0"/>
                  </a:lnTo>
                  <a:close/>
                  <a:moveTo>
                    <a:pt x="4" y="40"/>
                  </a:moveTo>
                  <a:lnTo>
                    <a:pt x="4" y="44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4" y="40"/>
                  </a:lnTo>
                  <a:close/>
                  <a:moveTo>
                    <a:pt x="4" y="55"/>
                  </a:moveTo>
                  <a:lnTo>
                    <a:pt x="4" y="84"/>
                  </a:lnTo>
                  <a:lnTo>
                    <a:pt x="0" y="84"/>
                  </a:lnTo>
                  <a:lnTo>
                    <a:pt x="0" y="55"/>
                  </a:lnTo>
                  <a:lnTo>
                    <a:pt x="4" y="55"/>
                  </a:lnTo>
                  <a:close/>
                  <a:moveTo>
                    <a:pt x="4" y="95"/>
                  </a:moveTo>
                  <a:lnTo>
                    <a:pt x="4" y="99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4" y="95"/>
                  </a:lnTo>
                  <a:close/>
                  <a:moveTo>
                    <a:pt x="4" y="110"/>
                  </a:moveTo>
                  <a:lnTo>
                    <a:pt x="4" y="139"/>
                  </a:lnTo>
                  <a:lnTo>
                    <a:pt x="0" y="139"/>
                  </a:lnTo>
                  <a:lnTo>
                    <a:pt x="0" y="110"/>
                  </a:lnTo>
                  <a:lnTo>
                    <a:pt x="4" y="110"/>
                  </a:lnTo>
                  <a:close/>
                  <a:moveTo>
                    <a:pt x="4" y="150"/>
                  </a:moveTo>
                  <a:lnTo>
                    <a:pt x="4" y="154"/>
                  </a:lnTo>
                  <a:lnTo>
                    <a:pt x="0" y="154"/>
                  </a:lnTo>
                  <a:lnTo>
                    <a:pt x="0" y="150"/>
                  </a:lnTo>
                  <a:lnTo>
                    <a:pt x="4" y="150"/>
                  </a:lnTo>
                  <a:close/>
                  <a:moveTo>
                    <a:pt x="4" y="165"/>
                  </a:moveTo>
                  <a:lnTo>
                    <a:pt x="4" y="194"/>
                  </a:lnTo>
                  <a:lnTo>
                    <a:pt x="0" y="194"/>
                  </a:lnTo>
                  <a:lnTo>
                    <a:pt x="0" y="165"/>
                  </a:lnTo>
                  <a:lnTo>
                    <a:pt x="4" y="165"/>
                  </a:lnTo>
                  <a:close/>
                  <a:moveTo>
                    <a:pt x="4" y="205"/>
                  </a:moveTo>
                  <a:lnTo>
                    <a:pt x="4" y="209"/>
                  </a:lnTo>
                  <a:lnTo>
                    <a:pt x="0" y="209"/>
                  </a:lnTo>
                  <a:lnTo>
                    <a:pt x="0" y="205"/>
                  </a:lnTo>
                  <a:lnTo>
                    <a:pt x="4" y="205"/>
                  </a:lnTo>
                  <a:close/>
                  <a:moveTo>
                    <a:pt x="4" y="220"/>
                  </a:moveTo>
                  <a:lnTo>
                    <a:pt x="4" y="249"/>
                  </a:lnTo>
                  <a:lnTo>
                    <a:pt x="0" y="249"/>
                  </a:lnTo>
                  <a:lnTo>
                    <a:pt x="0" y="220"/>
                  </a:lnTo>
                  <a:lnTo>
                    <a:pt x="4" y="220"/>
                  </a:lnTo>
                  <a:close/>
                  <a:moveTo>
                    <a:pt x="4" y="260"/>
                  </a:moveTo>
                  <a:lnTo>
                    <a:pt x="4" y="264"/>
                  </a:lnTo>
                  <a:lnTo>
                    <a:pt x="0" y="264"/>
                  </a:lnTo>
                  <a:lnTo>
                    <a:pt x="0" y="260"/>
                  </a:lnTo>
                  <a:lnTo>
                    <a:pt x="4" y="260"/>
                  </a:lnTo>
                  <a:close/>
                  <a:moveTo>
                    <a:pt x="4" y="275"/>
                  </a:moveTo>
                  <a:lnTo>
                    <a:pt x="4" y="304"/>
                  </a:lnTo>
                  <a:lnTo>
                    <a:pt x="0" y="304"/>
                  </a:lnTo>
                  <a:lnTo>
                    <a:pt x="0" y="275"/>
                  </a:lnTo>
                  <a:lnTo>
                    <a:pt x="4" y="275"/>
                  </a:lnTo>
                  <a:close/>
                  <a:moveTo>
                    <a:pt x="4" y="315"/>
                  </a:moveTo>
                  <a:lnTo>
                    <a:pt x="4" y="319"/>
                  </a:lnTo>
                  <a:lnTo>
                    <a:pt x="0" y="319"/>
                  </a:lnTo>
                  <a:lnTo>
                    <a:pt x="0" y="315"/>
                  </a:lnTo>
                  <a:lnTo>
                    <a:pt x="4" y="315"/>
                  </a:lnTo>
                  <a:close/>
                  <a:moveTo>
                    <a:pt x="4" y="330"/>
                  </a:moveTo>
                  <a:lnTo>
                    <a:pt x="4" y="359"/>
                  </a:lnTo>
                  <a:lnTo>
                    <a:pt x="0" y="359"/>
                  </a:lnTo>
                  <a:lnTo>
                    <a:pt x="0" y="330"/>
                  </a:lnTo>
                  <a:lnTo>
                    <a:pt x="4" y="330"/>
                  </a:lnTo>
                  <a:close/>
                  <a:moveTo>
                    <a:pt x="4" y="370"/>
                  </a:moveTo>
                  <a:lnTo>
                    <a:pt x="4" y="374"/>
                  </a:lnTo>
                  <a:lnTo>
                    <a:pt x="0" y="374"/>
                  </a:lnTo>
                  <a:lnTo>
                    <a:pt x="0" y="370"/>
                  </a:lnTo>
                  <a:lnTo>
                    <a:pt x="4" y="370"/>
                  </a:lnTo>
                  <a:close/>
                  <a:moveTo>
                    <a:pt x="4" y="385"/>
                  </a:moveTo>
                  <a:lnTo>
                    <a:pt x="4" y="414"/>
                  </a:lnTo>
                  <a:lnTo>
                    <a:pt x="0" y="414"/>
                  </a:lnTo>
                  <a:lnTo>
                    <a:pt x="0" y="385"/>
                  </a:lnTo>
                  <a:lnTo>
                    <a:pt x="4" y="385"/>
                  </a:lnTo>
                  <a:close/>
                  <a:moveTo>
                    <a:pt x="4" y="425"/>
                  </a:moveTo>
                  <a:lnTo>
                    <a:pt x="4" y="429"/>
                  </a:lnTo>
                  <a:lnTo>
                    <a:pt x="0" y="429"/>
                  </a:lnTo>
                  <a:lnTo>
                    <a:pt x="0" y="425"/>
                  </a:lnTo>
                  <a:lnTo>
                    <a:pt x="4" y="425"/>
                  </a:lnTo>
                  <a:close/>
                  <a:moveTo>
                    <a:pt x="4" y="440"/>
                  </a:moveTo>
                  <a:lnTo>
                    <a:pt x="4" y="469"/>
                  </a:lnTo>
                  <a:lnTo>
                    <a:pt x="0" y="469"/>
                  </a:lnTo>
                  <a:lnTo>
                    <a:pt x="0" y="440"/>
                  </a:lnTo>
                  <a:lnTo>
                    <a:pt x="4" y="440"/>
                  </a:lnTo>
                  <a:close/>
                  <a:moveTo>
                    <a:pt x="4" y="480"/>
                  </a:moveTo>
                  <a:lnTo>
                    <a:pt x="4" y="484"/>
                  </a:lnTo>
                  <a:lnTo>
                    <a:pt x="0" y="484"/>
                  </a:lnTo>
                  <a:lnTo>
                    <a:pt x="0" y="480"/>
                  </a:lnTo>
                  <a:lnTo>
                    <a:pt x="4" y="480"/>
                  </a:lnTo>
                  <a:close/>
                  <a:moveTo>
                    <a:pt x="4" y="495"/>
                  </a:moveTo>
                  <a:lnTo>
                    <a:pt x="4" y="524"/>
                  </a:lnTo>
                  <a:lnTo>
                    <a:pt x="0" y="524"/>
                  </a:lnTo>
                  <a:lnTo>
                    <a:pt x="0" y="495"/>
                  </a:lnTo>
                  <a:lnTo>
                    <a:pt x="4" y="495"/>
                  </a:lnTo>
                  <a:close/>
                  <a:moveTo>
                    <a:pt x="4" y="535"/>
                  </a:moveTo>
                  <a:lnTo>
                    <a:pt x="4" y="539"/>
                  </a:lnTo>
                  <a:lnTo>
                    <a:pt x="0" y="539"/>
                  </a:lnTo>
                  <a:lnTo>
                    <a:pt x="0" y="535"/>
                  </a:lnTo>
                  <a:lnTo>
                    <a:pt x="4" y="535"/>
                  </a:lnTo>
                  <a:close/>
                  <a:moveTo>
                    <a:pt x="4" y="550"/>
                  </a:moveTo>
                  <a:lnTo>
                    <a:pt x="4" y="579"/>
                  </a:lnTo>
                  <a:lnTo>
                    <a:pt x="0" y="579"/>
                  </a:lnTo>
                  <a:lnTo>
                    <a:pt x="0" y="550"/>
                  </a:lnTo>
                  <a:lnTo>
                    <a:pt x="4" y="550"/>
                  </a:lnTo>
                  <a:close/>
                  <a:moveTo>
                    <a:pt x="4" y="590"/>
                  </a:moveTo>
                  <a:lnTo>
                    <a:pt x="4" y="594"/>
                  </a:lnTo>
                  <a:lnTo>
                    <a:pt x="0" y="594"/>
                  </a:lnTo>
                  <a:lnTo>
                    <a:pt x="0" y="590"/>
                  </a:lnTo>
                  <a:lnTo>
                    <a:pt x="4" y="590"/>
                  </a:lnTo>
                  <a:close/>
                  <a:moveTo>
                    <a:pt x="4" y="605"/>
                  </a:moveTo>
                  <a:lnTo>
                    <a:pt x="4" y="634"/>
                  </a:lnTo>
                  <a:lnTo>
                    <a:pt x="0" y="634"/>
                  </a:lnTo>
                  <a:lnTo>
                    <a:pt x="0" y="605"/>
                  </a:lnTo>
                  <a:lnTo>
                    <a:pt x="4" y="605"/>
                  </a:lnTo>
                  <a:close/>
                  <a:moveTo>
                    <a:pt x="4" y="645"/>
                  </a:moveTo>
                  <a:lnTo>
                    <a:pt x="4" y="649"/>
                  </a:lnTo>
                  <a:lnTo>
                    <a:pt x="0" y="649"/>
                  </a:lnTo>
                  <a:lnTo>
                    <a:pt x="0" y="645"/>
                  </a:lnTo>
                  <a:lnTo>
                    <a:pt x="4" y="645"/>
                  </a:lnTo>
                  <a:close/>
                  <a:moveTo>
                    <a:pt x="4" y="660"/>
                  </a:moveTo>
                  <a:lnTo>
                    <a:pt x="4" y="689"/>
                  </a:lnTo>
                  <a:lnTo>
                    <a:pt x="0" y="689"/>
                  </a:lnTo>
                  <a:lnTo>
                    <a:pt x="0" y="660"/>
                  </a:lnTo>
                  <a:lnTo>
                    <a:pt x="4" y="660"/>
                  </a:lnTo>
                  <a:close/>
                  <a:moveTo>
                    <a:pt x="4" y="701"/>
                  </a:moveTo>
                  <a:lnTo>
                    <a:pt x="4" y="704"/>
                  </a:lnTo>
                  <a:lnTo>
                    <a:pt x="0" y="704"/>
                  </a:lnTo>
                  <a:lnTo>
                    <a:pt x="0" y="701"/>
                  </a:lnTo>
                  <a:lnTo>
                    <a:pt x="4" y="701"/>
                  </a:lnTo>
                  <a:close/>
                  <a:moveTo>
                    <a:pt x="4" y="715"/>
                  </a:moveTo>
                  <a:lnTo>
                    <a:pt x="4" y="744"/>
                  </a:lnTo>
                  <a:lnTo>
                    <a:pt x="0" y="744"/>
                  </a:lnTo>
                  <a:lnTo>
                    <a:pt x="0" y="715"/>
                  </a:lnTo>
                  <a:lnTo>
                    <a:pt x="4" y="715"/>
                  </a:lnTo>
                  <a:close/>
                  <a:moveTo>
                    <a:pt x="4" y="755"/>
                  </a:moveTo>
                  <a:lnTo>
                    <a:pt x="4" y="759"/>
                  </a:lnTo>
                  <a:lnTo>
                    <a:pt x="0" y="759"/>
                  </a:lnTo>
                  <a:lnTo>
                    <a:pt x="0" y="755"/>
                  </a:lnTo>
                  <a:lnTo>
                    <a:pt x="4" y="755"/>
                  </a:lnTo>
                  <a:close/>
                  <a:moveTo>
                    <a:pt x="4" y="770"/>
                  </a:moveTo>
                  <a:lnTo>
                    <a:pt x="4" y="799"/>
                  </a:lnTo>
                  <a:lnTo>
                    <a:pt x="0" y="799"/>
                  </a:lnTo>
                  <a:lnTo>
                    <a:pt x="0" y="770"/>
                  </a:lnTo>
                  <a:lnTo>
                    <a:pt x="4" y="770"/>
                  </a:lnTo>
                  <a:close/>
                  <a:moveTo>
                    <a:pt x="4" y="810"/>
                  </a:moveTo>
                  <a:lnTo>
                    <a:pt x="4" y="814"/>
                  </a:lnTo>
                  <a:lnTo>
                    <a:pt x="0" y="814"/>
                  </a:lnTo>
                  <a:lnTo>
                    <a:pt x="0" y="810"/>
                  </a:lnTo>
                  <a:lnTo>
                    <a:pt x="4" y="810"/>
                  </a:lnTo>
                  <a:close/>
                  <a:moveTo>
                    <a:pt x="4" y="825"/>
                  </a:moveTo>
                  <a:lnTo>
                    <a:pt x="4" y="854"/>
                  </a:lnTo>
                  <a:lnTo>
                    <a:pt x="0" y="854"/>
                  </a:lnTo>
                  <a:lnTo>
                    <a:pt x="0" y="825"/>
                  </a:lnTo>
                  <a:lnTo>
                    <a:pt x="4" y="825"/>
                  </a:lnTo>
                  <a:close/>
                  <a:moveTo>
                    <a:pt x="4" y="865"/>
                  </a:moveTo>
                  <a:lnTo>
                    <a:pt x="4" y="869"/>
                  </a:lnTo>
                  <a:lnTo>
                    <a:pt x="0" y="869"/>
                  </a:lnTo>
                  <a:lnTo>
                    <a:pt x="0" y="865"/>
                  </a:lnTo>
                  <a:lnTo>
                    <a:pt x="4" y="865"/>
                  </a:lnTo>
                  <a:close/>
                  <a:moveTo>
                    <a:pt x="4" y="880"/>
                  </a:moveTo>
                  <a:lnTo>
                    <a:pt x="4" y="909"/>
                  </a:lnTo>
                  <a:lnTo>
                    <a:pt x="0" y="909"/>
                  </a:lnTo>
                  <a:lnTo>
                    <a:pt x="0" y="880"/>
                  </a:lnTo>
                  <a:lnTo>
                    <a:pt x="4" y="880"/>
                  </a:lnTo>
                  <a:close/>
                  <a:moveTo>
                    <a:pt x="4" y="920"/>
                  </a:moveTo>
                  <a:lnTo>
                    <a:pt x="4" y="924"/>
                  </a:lnTo>
                  <a:lnTo>
                    <a:pt x="0" y="924"/>
                  </a:lnTo>
                  <a:lnTo>
                    <a:pt x="0" y="920"/>
                  </a:lnTo>
                  <a:lnTo>
                    <a:pt x="4" y="920"/>
                  </a:lnTo>
                  <a:close/>
                  <a:moveTo>
                    <a:pt x="4" y="935"/>
                  </a:moveTo>
                  <a:lnTo>
                    <a:pt x="4" y="965"/>
                  </a:lnTo>
                  <a:lnTo>
                    <a:pt x="0" y="965"/>
                  </a:lnTo>
                  <a:lnTo>
                    <a:pt x="0" y="935"/>
                  </a:lnTo>
                  <a:lnTo>
                    <a:pt x="4" y="935"/>
                  </a:lnTo>
                  <a:close/>
                  <a:moveTo>
                    <a:pt x="4" y="976"/>
                  </a:moveTo>
                  <a:lnTo>
                    <a:pt x="4" y="979"/>
                  </a:lnTo>
                  <a:lnTo>
                    <a:pt x="0" y="979"/>
                  </a:lnTo>
                  <a:lnTo>
                    <a:pt x="0" y="976"/>
                  </a:lnTo>
                  <a:lnTo>
                    <a:pt x="4" y="976"/>
                  </a:lnTo>
                  <a:close/>
                  <a:moveTo>
                    <a:pt x="4" y="990"/>
                  </a:moveTo>
                  <a:lnTo>
                    <a:pt x="4" y="1020"/>
                  </a:lnTo>
                  <a:lnTo>
                    <a:pt x="0" y="1020"/>
                  </a:lnTo>
                  <a:lnTo>
                    <a:pt x="0" y="990"/>
                  </a:lnTo>
                  <a:lnTo>
                    <a:pt x="4" y="990"/>
                  </a:lnTo>
                  <a:close/>
                  <a:moveTo>
                    <a:pt x="4" y="1031"/>
                  </a:moveTo>
                  <a:lnTo>
                    <a:pt x="4" y="1034"/>
                  </a:lnTo>
                  <a:lnTo>
                    <a:pt x="0" y="1034"/>
                  </a:lnTo>
                  <a:lnTo>
                    <a:pt x="0" y="1031"/>
                  </a:lnTo>
                  <a:lnTo>
                    <a:pt x="4" y="1031"/>
                  </a:lnTo>
                  <a:close/>
                  <a:moveTo>
                    <a:pt x="4" y="1045"/>
                  </a:moveTo>
                  <a:lnTo>
                    <a:pt x="4" y="1075"/>
                  </a:lnTo>
                  <a:lnTo>
                    <a:pt x="0" y="1075"/>
                  </a:lnTo>
                  <a:lnTo>
                    <a:pt x="0" y="1045"/>
                  </a:lnTo>
                  <a:lnTo>
                    <a:pt x="4" y="1045"/>
                  </a:lnTo>
                  <a:close/>
                  <a:moveTo>
                    <a:pt x="4" y="1086"/>
                  </a:moveTo>
                  <a:lnTo>
                    <a:pt x="4" y="1089"/>
                  </a:lnTo>
                  <a:lnTo>
                    <a:pt x="0" y="1089"/>
                  </a:lnTo>
                  <a:lnTo>
                    <a:pt x="0" y="1086"/>
                  </a:lnTo>
                  <a:lnTo>
                    <a:pt x="4" y="1086"/>
                  </a:lnTo>
                  <a:close/>
                  <a:moveTo>
                    <a:pt x="4" y="1100"/>
                  </a:moveTo>
                  <a:lnTo>
                    <a:pt x="4" y="1130"/>
                  </a:lnTo>
                  <a:lnTo>
                    <a:pt x="0" y="1130"/>
                  </a:lnTo>
                  <a:lnTo>
                    <a:pt x="0" y="1100"/>
                  </a:lnTo>
                  <a:lnTo>
                    <a:pt x="4" y="1100"/>
                  </a:lnTo>
                  <a:close/>
                  <a:moveTo>
                    <a:pt x="4" y="1141"/>
                  </a:moveTo>
                  <a:lnTo>
                    <a:pt x="4" y="1144"/>
                  </a:lnTo>
                  <a:lnTo>
                    <a:pt x="0" y="1144"/>
                  </a:lnTo>
                  <a:lnTo>
                    <a:pt x="0" y="1141"/>
                  </a:lnTo>
                  <a:lnTo>
                    <a:pt x="4" y="1141"/>
                  </a:lnTo>
                  <a:close/>
                  <a:moveTo>
                    <a:pt x="4" y="1155"/>
                  </a:moveTo>
                  <a:lnTo>
                    <a:pt x="4" y="1185"/>
                  </a:lnTo>
                  <a:lnTo>
                    <a:pt x="0" y="1185"/>
                  </a:lnTo>
                  <a:lnTo>
                    <a:pt x="0" y="1155"/>
                  </a:lnTo>
                  <a:lnTo>
                    <a:pt x="4" y="1155"/>
                  </a:lnTo>
                  <a:close/>
                  <a:moveTo>
                    <a:pt x="4" y="1196"/>
                  </a:moveTo>
                  <a:lnTo>
                    <a:pt x="4" y="1199"/>
                  </a:lnTo>
                  <a:lnTo>
                    <a:pt x="0" y="1199"/>
                  </a:lnTo>
                  <a:lnTo>
                    <a:pt x="0" y="1196"/>
                  </a:lnTo>
                  <a:lnTo>
                    <a:pt x="4" y="1196"/>
                  </a:lnTo>
                  <a:close/>
                  <a:moveTo>
                    <a:pt x="4" y="1210"/>
                  </a:moveTo>
                  <a:lnTo>
                    <a:pt x="4" y="1240"/>
                  </a:lnTo>
                  <a:lnTo>
                    <a:pt x="0" y="1240"/>
                  </a:lnTo>
                  <a:lnTo>
                    <a:pt x="0" y="1210"/>
                  </a:lnTo>
                  <a:lnTo>
                    <a:pt x="4" y="1210"/>
                  </a:lnTo>
                  <a:close/>
                  <a:moveTo>
                    <a:pt x="4" y="1251"/>
                  </a:moveTo>
                  <a:lnTo>
                    <a:pt x="4" y="1254"/>
                  </a:lnTo>
                  <a:lnTo>
                    <a:pt x="0" y="1254"/>
                  </a:lnTo>
                  <a:lnTo>
                    <a:pt x="0" y="1251"/>
                  </a:lnTo>
                  <a:lnTo>
                    <a:pt x="4" y="1251"/>
                  </a:lnTo>
                  <a:close/>
                  <a:moveTo>
                    <a:pt x="4" y="1265"/>
                  </a:moveTo>
                  <a:lnTo>
                    <a:pt x="4" y="1295"/>
                  </a:lnTo>
                  <a:lnTo>
                    <a:pt x="0" y="1295"/>
                  </a:lnTo>
                  <a:lnTo>
                    <a:pt x="0" y="1265"/>
                  </a:lnTo>
                  <a:lnTo>
                    <a:pt x="4" y="1265"/>
                  </a:lnTo>
                  <a:close/>
                  <a:moveTo>
                    <a:pt x="4" y="1306"/>
                  </a:moveTo>
                  <a:lnTo>
                    <a:pt x="4" y="1309"/>
                  </a:lnTo>
                  <a:lnTo>
                    <a:pt x="0" y="1309"/>
                  </a:lnTo>
                  <a:lnTo>
                    <a:pt x="0" y="1306"/>
                  </a:lnTo>
                  <a:lnTo>
                    <a:pt x="4" y="1306"/>
                  </a:lnTo>
                  <a:close/>
                  <a:moveTo>
                    <a:pt x="4" y="1320"/>
                  </a:moveTo>
                  <a:lnTo>
                    <a:pt x="4" y="1350"/>
                  </a:lnTo>
                  <a:lnTo>
                    <a:pt x="0" y="1350"/>
                  </a:lnTo>
                  <a:lnTo>
                    <a:pt x="0" y="1320"/>
                  </a:lnTo>
                  <a:lnTo>
                    <a:pt x="4" y="1320"/>
                  </a:lnTo>
                  <a:close/>
                  <a:moveTo>
                    <a:pt x="4" y="1361"/>
                  </a:moveTo>
                  <a:lnTo>
                    <a:pt x="4" y="1364"/>
                  </a:lnTo>
                  <a:lnTo>
                    <a:pt x="0" y="1364"/>
                  </a:lnTo>
                  <a:lnTo>
                    <a:pt x="0" y="1361"/>
                  </a:lnTo>
                  <a:lnTo>
                    <a:pt x="4" y="1361"/>
                  </a:lnTo>
                  <a:close/>
                  <a:moveTo>
                    <a:pt x="4" y="1375"/>
                  </a:moveTo>
                  <a:lnTo>
                    <a:pt x="4" y="1405"/>
                  </a:lnTo>
                  <a:lnTo>
                    <a:pt x="0" y="1405"/>
                  </a:lnTo>
                  <a:lnTo>
                    <a:pt x="0" y="1375"/>
                  </a:lnTo>
                  <a:lnTo>
                    <a:pt x="4" y="1375"/>
                  </a:lnTo>
                  <a:close/>
                  <a:moveTo>
                    <a:pt x="4" y="1416"/>
                  </a:moveTo>
                  <a:lnTo>
                    <a:pt x="4" y="1419"/>
                  </a:lnTo>
                  <a:lnTo>
                    <a:pt x="0" y="1419"/>
                  </a:lnTo>
                  <a:lnTo>
                    <a:pt x="0" y="1416"/>
                  </a:lnTo>
                  <a:lnTo>
                    <a:pt x="4" y="1416"/>
                  </a:lnTo>
                  <a:close/>
                  <a:moveTo>
                    <a:pt x="4" y="1430"/>
                  </a:moveTo>
                  <a:lnTo>
                    <a:pt x="4" y="1460"/>
                  </a:lnTo>
                  <a:lnTo>
                    <a:pt x="0" y="1460"/>
                  </a:lnTo>
                  <a:lnTo>
                    <a:pt x="0" y="1430"/>
                  </a:lnTo>
                  <a:lnTo>
                    <a:pt x="4" y="1430"/>
                  </a:lnTo>
                  <a:close/>
                  <a:moveTo>
                    <a:pt x="4" y="1471"/>
                  </a:moveTo>
                  <a:lnTo>
                    <a:pt x="4" y="1474"/>
                  </a:lnTo>
                  <a:lnTo>
                    <a:pt x="0" y="1474"/>
                  </a:lnTo>
                  <a:lnTo>
                    <a:pt x="0" y="1471"/>
                  </a:lnTo>
                  <a:lnTo>
                    <a:pt x="4" y="1471"/>
                  </a:lnTo>
                  <a:close/>
                  <a:moveTo>
                    <a:pt x="4" y="1485"/>
                  </a:moveTo>
                  <a:lnTo>
                    <a:pt x="4" y="1515"/>
                  </a:lnTo>
                  <a:lnTo>
                    <a:pt x="0" y="1515"/>
                  </a:lnTo>
                  <a:lnTo>
                    <a:pt x="0" y="1485"/>
                  </a:lnTo>
                  <a:lnTo>
                    <a:pt x="4" y="1485"/>
                  </a:lnTo>
                  <a:close/>
                  <a:moveTo>
                    <a:pt x="4" y="1526"/>
                  </a:moveTo>
                  <a:lnTo>
                    <a:pt x="4" y="1529"/>
                  </a:lnTo>
                  <a:lnTo>
                    <a:pt x="0" y="1529"/>
                  </a:lnTo>
                  <a:lnTo>
                    <a:pt x="0" y="1526"/>
                  </a:lnTo>
                  <a:lnTo>
                    <a:pt x="4" y="1526"/>
                  </a:lnTo>
                  <a:close/>
                  <a:moveTo>
                    <a:pt x="4" y="1540"/>
                  </a:moveTo>
                  <a:lnTo>
                    <a:pt x="4" y="1570"/>
                  </a:lnTo>
                  <a:lnTo>
                    <a:pt x="0" y="1570"/>
                  </a:lnTo>
                  <a:lnTo>
                    <a:pt x="0" y="1540"/>
                  </a:lnTo>
                  <a:lnTo>
                    <a:pt x="4" y="1540"/>
                  </a:lnTo>
                  <a:close/>
                  <a:moveTo>
                    <a:pt x="4" y="1581"/>
                  </a:moveTo>
                  <a:lnTo>
                    <a:pt x="4" y="1584"/>
                  </a:lnTo>
                  <a:lnTo>
                    <a:pt x="0" y="1584"/>
                  </a:lnTo>
                  <a:lnTo>
                    <a:pt x="0" y="1581"/>
                  </a:lnTo>
                  <a:lnTo>
                    <a:pt x="4" y="1581"/>
                  </a:lnTo>
                  <a:close/>
                  <a:moveTo>
                    <a:pt x="4" y="1595"/>
                  </a:moveTo>
                  <a:lnTo>
                    <a:pt x="4" y="1625"/>
                  </a:lnTo>
                  <a:lnTo>
                    <a:pt x="0" y="1625"/>
                  </a:lnTo>
                  <a:lnTo>
                    <a:pt x="0" y="1595"/>
                  </a:lnTo>
                  <a:lnTo>
                    <a:pt x="4" y="1595"/>
                  </a:lnTo>
                  <a:close/>
                  <a:moveTo>
                    <a:pt x="4" y="1636"/>
                  </a:moveTo>
                  <a:lnTo>
                    <a:pt x="4" y="1640"/>
                  </a:lnTo>
                  <a:lnTo>
                    <a:pt x="0" y="1640"/>
                  </a:lnTo>
                  <a:lnTo>
                    <a:pt x="0" y="1636"/>
                  </a:lnTo>
                  <a:lnTo>
                    <a:pt x="4" y="1636"/>
                  </a:lnTo>
                  <a:close/>
                  <a:moveTo>
                    <a:pt x="4" y="1651"/>
                  </a:moveTo>
                  <a:lnTo>
                    <a:pt x="4" y="1680"/>
                  </a:lnTo>
                  <a:lnTo>
                    <a:pt x="0" y="1680"/>
                  </a:lnTo>
                  <a:lnTo>
                    <a:pt x="0" y="1651"/>
                  </a:lnTo>
                  <a:lnTo>
                    <a:pt x="4" y="1651"/>
                  </a:lnTo>
                  <a:close/>
                  <a:moveTo>
                    <a:pt x="4" y="1691"/>
                  </a:moveTo>
                  <a:lnTo>
                    <a:pt x="4" y="1695"/>
                  </a:lnTo>
                  <a:lnTo>
                    <a:pt x="0" y="1695"/>
                  </a:lnTo>
                  <a:lnTo>
                    <a:pt x="0" y="1691"/>
                  </a:lnTo>
                  <a:lnTo>
                    <a:pt x="4" y="1691"/>
                  </a:lnTo>
                  <a:close/>
                  <a:moveTo>
                    <a:pt x="4" y="1706"/>
                  </a:moveTo>
                  <a:lnTo>
                    <a:pt x="4" y="1735"/>
                  </a:lnTo>
                  <a:lnTo>
                    <a:pt x="0" y="1735"/>
                  </a:lnTo>
                  <a:lnTo>
                    <a:pt x="0" y="1706"/>
                  </a:lnTo>
                  <a:lnTo>
                    <a:pt x="4" y="1706"/>
                  </a:lnTo>
                  <a:close/>
                  <a:moveTo>
                    <a:pt x="4" y="1746"/>
                  </a:moveTo>
                  <a:lnTo>
                    <a:pt x="4" y="1750"/>
                  </a:lnTo>
                  <a:lnTo>
                    <a:pt x="0" y="1750"/>
                  </a:lnTo>
                  <a:lnTo>
                    <a:pt x="0" y="1746"/>
                  </a:lnTo>
                  <a:lnTo>
                    <a:pt x="4" y="1746"/>
                  </a:lnTo>
                  <a:close/>
                  <a:moveTo>
                    <a:pt x="4" y="1761"/>
                  </a:moveTo>
                  <a:lnTo>
                    <a:pt x="4" y="1790"/>
                  </a:lnTo>
                  <a:lnTo>
                    <a:pt x="0" y="1790"/>
                  </a:lnTo>
                  <a:lnTo>
                    <a:pt x="0" y="1761"/>
                  </a:lnTo>
                  <a:lnTo>
                    <a:pt x="4" y="1761"/>
                  </a:lnTo>
                  <a:close/>
                  <a:moveTo>
                    <a:pt x="4" y="1801"/>
                  </a:moveTo>
                  <a:lnTo>
                    <a:pt x="4" y="1805"/>
                  </a:lnTo>
                  <a:lnTo>
                    <a:pt x="0" y="1805"/>
                  </a:lnTo>
                  <a:lnTo>
                    <a:pt x="0" y="1801"/>
                  </a:lnTo>
                  <a:lnTo>
                    <a:pt x="4" y="1801"/>
                  </a:lnTo>
                  <a:close/>
                  <a:moveTo>
                    <a:pt x="4" y="1816"/>
                  </a:moveTo>
                  <a:lnTo>
                    <a:pt x="4" y="1845"/>
                  </a:lnTo>
                  <a:lnTo>
                    <a:pt x="0" y="1845"/>
                  </a:lnTo>
                  <a:lnTo>
                    <a:pt x="0" y="1816"/>
                  </a:lnTo>
                  <a:lnTo>
                    <a:pt x="4" y="1816"/>
                  </a:lnTo>
                  <a:close/>
                  <a:moveTo>
                    <a:pt x="4" y="1856"/>
                  </a:moveTo>
                  <a:lnTo>
                    <a:pt x="4" y="1860"/>
                  </a:lnTo>
                  <a:lnTo>
                    <a:pt x="0" y="1860"/>
                  </a:lnTo>
                  <a:lnTo>
                    <a:pt x="0" y="1856"/>
                  </a:lnTo>
                  <a:lnTo>
                    <a:pt x="4" y="1856"/>
                  </a:lnTo>
                  <a:close/>
                  <a:moveTo>
                    <a:pt x="4" y="1871"/>
                  </a:moveTo>
                  <a:lnTo>
                    <a:pt x="4" y="1900"/>
                  </a:lnTo>
                  <a:lnTo>
                    <a:pt x="0" y="1900"/>
                  </a:lnTo>
                  <a:lnTo>
                    <a:pt x="0" y="1871"/>
                  </a:lnTo>
                  <a:lnTo>
                    <a:pt x="4" y="1871"/>
                  </a:lnTo>
                  <a:close/>
                  <a:moveTo>
                    <a:pt x="4" y="1911"/>
                  </a:moveTo>
                  <a:lnTo>
                    <a:pt x="4" y="1915"/>
                  </a:lnTo>
                  <a:lnTo>
                    <a:pt x="0" y="1915"/>
                  </a:lnTo>
                  <a:lnTo>
                    <a:pt x="0" y="1911"/>
                  </a:lnTo>
                  <a:lnTo>
                    <a:pt x="4" y="1911"/>
                  </a:lnTo>
                  <a:close/>
                  <a:moveTo>
                    <a:pt x="4" y="1926"/>
                  </a:moveTo>
                  <a:lnTo>
                    <a:pt x="4" y="1955"/>
                  </a:lnTo>
                  <a:lnTo>
                    <a:pt x="0" y="1955"/>
                  </a:lnTo>
                  <a:lnTo>
                    <a:pt x="0" y="1926"/>
                  </a:lnTo>
                  <a:lnTo>
                    <a:pt x="4" y="1926"/>
                  </a:lnTo>
                  <a:close/>
                  <a:moveTo>
                    <a:pt x="4" y="1966"/>
                  </a:moveTo>
                  <a:lnTo>
                    <a:pt x="4" y="1970"/>
                  </a:lnTo>
                  <a:lnTo>
                    <a:pt x="0" y="1970"/>
                  </a:lnTo>
                  <a:lnTo>
                    <a:pt x="0" y="1966"/>
                  </a:lnTo>
                  <a:lnTo>
                    <a:pt x="4" y="1966"/>
                  </a:lnTo>
                  <a:close/>
                  <a:moveTo>
                    <a:pt x="4" y="1981"/>
                  </a:moveTo>
                  <a:lnTo>
                    <a:pt x="4" y="2010"/>
                  </a:lnTo>
                  <a:lnTo>
                    <a:pt x="0" y="2010"/>
                  </a:lnTo>
                  <a:lnTo>
                    <a:pt x="0" y="1981"/>
                  </a:lnTo>
                  <a:lnTo>
                    <a:pt x="4" y="1981"/>
                  </a:lnTo>
                  <a:close/>
                  <a:moveTo>
                    <a:pt x="4" y="2021"/>
                  </a:moveTo>
                  <a:lnTo>
                    <a:pt x="4" y="2025"/>
                  </a:lnTo>
                  <a:lnTo>
                    <a:pt x="0" y="2025"/>
                  </a:lnTo>
                  <a:lnTo>
                    <a:pt x="0" y="2021"/>
                  </a:lnTo>
                  <a:lnTo>
                    <a:pt x="4" y="2021"/>
                  </a:lnTo>
                  <a:close/>
                  <a:moveTo>
                    <a:pt x="4" y="2036"/>
                  </a:moveTo>
                  <a:lnTo>
                    <a:pt x="4" y="2065"/>
                  </a:lnTo>
                  <a:lnTo>
                    <a:pt x="0" y="2065"/>
                  </a:lnTo>
                  <a:lnTo>
                    <a:pt x="0" y="2036"/>
                  </a:lnTo>
                  <a:lnTo>
                    <a:pt x="4" y="2036"/>
                  </a:lnTo>
                  <a:close/>
                  <a:moveTo>
                    <a:pt x="4" y="2076"/>
                  </a:moveTo>
                  <a:lnTo>
                    <a:pt x="4" y="2080"/>
                  </a:lnTo>
                  <a:lnTo>
                    <a:pt x="0" y="2080"/>
                  </a:lnTo>
                  <a:lnTo>
                    <a:pt x="0" y="2076"/>
                  </a:lnTo>
                  <a:lnTo>
                    <a:pt x="4" y="2076"/>
                  </a:lnTo>
                  <a:close/>
                  <a:moveTo>
                    <a:pt x="4" y="2091"/>
                  </a:moveTo>
                  <a:lnTo>
                    <a:pt x="4" y="2120"/>
                  </a:lnTo>
                  <a:lnTo>
                    <a:pt x="0" y="2120"/>
                  </a:lnTo>
                  <a:lnTo>
                    <a:pt x="0" y="2091"/>
                  </a:lnTo>
                  <a:lnTo>
                    <a:pt x="4" y="2091"/>
                  </a:lnTo>
                  <a:close/>
                  <a:moveTo>
                    <a:pt x="4" y="2131"/>
                  </a:moveTo>
                  <a:lnTo>
                    <a:pt x="4" y="2133"/>
                  </a:lnTo>
                  <a:lnTo>
                    <a:pt x="0" y="2133"/>
                  </a:lnTo>
                  <a:lnTo>
                    <a:pt x="0" y="2131"/>
                  </a:lnTo>
                  <a:lnTo>
                    <a:pt x="4" y="2131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42"/>
            <p:cNvSpPr>
              <a:spLocks noEditPoints="1"/>
            </p:cNvSpPr>
            <p:nvPr/>
          </p:nvSpPr>
          <p:spPr bwMode="auto">
            <a:xfrm>
              <a:off x="4196" y="1884"/>
              <a:ext cx="662" cy="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4"/>
                </a:cxn>
                <a:cxn ang="0">
                  <a:pos x="41" y="0"/>
                </a:cxn>
                <a:cxn ang="0">
                  <a:pos x="44" y="4"/>
                </a:cxn>
                <a:cxn ang="0">
                  <a:pos x="41" y="0"/>
                </a:cxn>
                <a:cxn ang="0">
                  <a:pos x="85" y="0"/>
                </a:cxn>
                <a:cxn ang="0">
                  <a:pos x="55" y="4"/>
                </a:cxn>
                <a:cxn ang="0">
                  <a:pos x="96" y="0"/>
                </a:cxn>
                <a:cxn ang="0">
                  <a:pos x="99" y="4"/>
                </a:cxn>
                <a:cxn ang="0">
                  <a:pos x="96" y="0"/>
                </a:cxn>
                <a:cxn ang="0">
                  <a:pos x="140" y="0"/>
                </a:cxn>
                <a:cxn ang="0">
                  <a:pos x="110" y="4"/>
                </a:cxn>
                <a:cxn ang="0">
                  <a:pos x="151" y="0"/>
                </a:cxn>
                <a:cxn ang="0">
                  <a:pos x="154" y="4"/>
                </a:cxn>
                <a:cxn ang="0">
                  <a:pos x="151" y="0"/>
                </a:cxn>
                <a:cxn ang="0">
                  <a:pos x="195" y="0"/>
                </a:cxn>
                <a:cxn ang="0">
                  <a:pos x="165" y="4"/>
                </a:cxn>
                <a:cxn ang="0">
                  <a:pos x="206" y="0"/>
                </a:cxn>
                <a:cxn ang="0">
                  <a:pos x="209" y="4"/>
                </a:cxn>
                <a:cxn ang="0">
                  <a:pos x="206" y="0"/>
                </a:cxn>
                <a:cxn ang="0">
                  <a:pos x="250" y="0"/>
                </a:cxn>
                <a:cxn ang="0">
                  <a:pos x="220" y="4"/>
                </a:cxn>
                <a:cxn ang="0">
                  <a:pos x="261" y="0"/>
                </a:cxn>
                <a:cxn ang="0">
                  <a:pos x="265" y="4"/>
                </a:cxn>
                <a:cxn ang="0">
                  <a:pos x="261" y="0"/>
                </a:cxn>
                <a:cxn ang="0">
                  <a:pos x="305" y="0"/>
                </a:cxn>
                <a:cxn ang="0">
                  <a:pos x="276" y="4"/>
                </a:cxn>
                <a:cxn ang="0">
                  <a:pos x="316" y="0"/>
                </a:cxn>
                <a:cxn ang="0">
                  <a:pos x="320" y="4"/>
                </a:cxn>
                <a:cxn ang="0">
                  <a:pos x="316" y="0"/>
                </a:cxn>
                <a:cxn ang="0">
                  <a:pos x="360" y="0"/>
                </a:cxn>
                <a:cxn ang="0">
                  <a:pos x="331" y="4"/>
                </a:cxn>
                <a:cxn ang="0">
                  <a:pos x="371" y="0"/>
                </a:cxn>
                <a:cxn ang="0">
                  <a:pos x="375" y="4"/>
                </a:cxn>
                <a:cxn ang="0">
                  <a:pos x="371" y="0"/>
                </a:cxn>
                <a:cxn ang="0">
                  <a:pos x="415" y="0"/>
                </a:cxn>
                <a:cxn ang="0">
                  <a:pos x="386" y="4"/>
                </a:cxn>
                <a:cxn ang="0">
                  <a:pos x="426" y="0"/>
                </a:cxn>
                <a:cxn ang="0">
                  <a:pos x="430" y="4"/>
                </a:cxn>
                <a:cxn ang="0">
                  <a:pos x="426" y="0"/>
                </a:cxn>
                <a:cxn ang="0">
                  <a:pos x="470" y="0"/>
                </a:cxn>
                <a:cxn ang="0">
                  <a:pos x="441" y="4"/>
                </a:cxn>
                <a:cxn ang="0">
                  <a:pos x="481" y="0"/>
                </a:cxn>
                <a:cxn ang="0">
                  <a:pos x="485" y="4"/>
                </a:cxn>
                <a:cxn ang="0">
                  <a:pos x="481" y="0"/>
                </a:cxn>
                <a:cxn ang="0">
                  <a:pos x="525" y="0"/>
                </a:cxn>
                <a:cxn ang="0">
                  <a:pos x="496" y="4"/>
                </a:cxn>
                <a:cxn ang="0">
                  <a:pos x="536" y="0"/>
                </a:cxn>
                <a:cxn ang="0">
                  <a:pos x="540" y="4"/>
                </a:cxn>
                <a:cxn ang="0">
                  <a:pos x="536" y="0"/>
                </a:cxn>
                <a:cxn ang="0">
                  <a:pos x="580" y="0"/>
                </a:cxn>
                <a:cxn ang="0">
                  <a:pos x="551" y="4"/>
                </a:cxn>
                <a:cxn ang="0">
                  <a:pos x="591" y="0"/>
                </a:cxn>
                <a:cxn ang="0">
                  <a:pos x="595" y="4"/>
                </a:cxn>
                <a:cxn ang="0">
                  <a:pos x="591" y="0"/>
                </a:cxn>
                <a:cxn ang="0">
                  <a:pos x="635" y="0"/>
                </a:cxn>
                <a:cxn ang="0">
                  <a:pos x="606" y="4"/>
                </a:cxn>
                <a:cxn ang="0">
                  <a:pos x="646" y="0"/>
                </a:cxn>
                <a:cxn ang="0">
                  <a:pos x="650" y="4"/>
                </a:cxn>
                <a:cxn ang="0">
                  <a:pos x="646" y="0"/>
                </a:cxn>
                <a:cxn ang="0">
                  <a:pos x="662" y="0"/>
                </a:cxn>
                <a:cxn ang="0">
                  <a:pos x="661" y="4"/>
                </a:cxn>
              </a:cxnLst>
              <a:rect l="0" t="0" r="r" b="b"/>
              <a:pathLst>
                <a:path w="662" h="4">
                  <a:moveTo>
                    <a:pt x="0" y="0"/>
                  </a:moveTo>
                  <a:lnTo>
                    <a:pt x="30" y="0"/>
                  </a:lnTo>
                  <a:lnTo>
                    <a:pt x="30" y="4"/>
                  </a:lnTo>
                  <a:lnTo>
                    <a:pt x="0" y="4"/>
                  </a:lnTo>
                  <a:lnTo>
                    <a:pt x="0" y="0"/>
                  </a:lnTo>
                  <a:close/>
                  <a:moveTo>
                    <a:pt x="41" y="0"/>
                  </a:moveTo>
                  <a:lnTo>
                    <a:pt x="44" y="0"/>
                  </a:lnTo>
                  <a:lnTo>
                    <a:pt x="44" y="4"/>
                  </a:lnTo>
                  <a:lnTo>
                    <a:pt x="41" y="4"/>
                  </a:lnTo>
                  <a:lnTo>
                    <a:pt x="41" y="0"/>
                  </a:lnTo>
                  <a:close/>
                  <a:moveTo>
                    <a:pt x="55" y="0"/>
                  </a:moveTo>
                  <a:lnTo>
                    <a:pt x="85" y="0"/>
                  </a:lnTo>
                  <a:lnTo>
                    <a:pt x="85" y="4"/>
                  </a:lnTo>
                  <a:lnTo>
                    <a:pt x="55" y="4"/>
                  </a:lnTo>
                  <a:lnTo>
                    <a:pt x="55" y="0"/>
                  </a:lnTo>
                  <a:close/>
                  <a:moveTo>
                    <a:pt x="96" y="0"/>
                  </a:moveTo>
                  <a:lnTo>
                    <a:pt x="99" y="0"/>
                  </a:lnTo>
                  <a:lnTo>
                    <a:pt x="99" y="4"/>
                  </a:lnTo>
                  <a:lnTo>
                    <a:pt x="96" y="4"/>
                  </a:lnTo>
                  <a:lnTo>
                    <a:pt x="96" y="0"/>
                  </a:lnTo>
                  <a:close/>
                  <a:moveTo>
                    <a:pt x="110" y="0"/>
                  </a:moveTo>
                  <a:lnTo>
                    <a:pt x="140" y="0"/>
                  </a:lnTo>
                  <a:lnTo>
                    <a:pt x="140" y="4"/>
                  </a:lnTo>
                  <a:lnTo>
                    <a:pt x="110" y="4"/>
                  </a:lnTo>
                  <a:lnTo>
                    <a:pt x="110" y="0"/>
                  </a:lnTo>
                  <a:close/>
                  <a:moveTo>
                    <a:pt x="151" y="0"/>
                  </a:moveTo>
                  <a:lnTo>
                    <a:pt x="154" y="0"/>
                  </a:lnTo>
                  <a:lnTo>
                    <a:pt x="154" y="4"/>
                  </a:lnTo>
                  <a:lnTo>
                    <a:pt x="151" y="4"/>
                  </a:lnTo>
                  <a:lnTo>
                    <a:pt x="151" y="0"/>
                  </a:lnTo>
                  <a:close/>
                  <a:moveTo>
                    <a:pt x="165" y="0"/>
                  </a:moveTo>
                  <a:lnTo>
                    <a:pt x="195" y="0"/>
                  </a:lnTo>
                  <a:lnTo>
                    <a:pt x="195" y="4"/>
                  </a:lnTo>
                  <a:lnTo>
                    <a:pt x="165" y="4"/>
                  </a:lnTo>
                  <a:lnTo>
                    <a:pt x="165" y="0"/>
                  </a:lnTo>
                  <a:close/>
                  <a:moveTo>
                    <a:pt x="206" y="0"/>
                  </a:moveTo>
                  <a:lnTo>
                    <a:pt x="209" y="0"/>
                  </a:lnTo>
                  <a:lnTo>
                    <a:pt x="209" y="4"/>
                  </a:lnTo>
                  <a:lnTo>
                    <a:pt x="206" y="4"/>
                  </a:lnTo>
                  <a:lnTo>
                    <a:pt x="206" y="0"/>
                  </a:lnTo>
                  <a:close/>
                  <a:moveTo>
                    <a:pt x="220" y="0"/>
                  </a:moveTo>
                  <a:lnTo>
                    <a:pt x="250" y="0"/>
                  </a:lnTo>
                  <a:lnTo>
                    <a:pt x="250" y="4"/>
                  </a:lnTo>
                  <a:lnTo>
                    <a:pt x="220" y="4"/>
                  </a:lnTo>
                  <a:lnTo>
                    <a:pt x="220" y="0"/>
                  </a:lnTo>
                  <a:close/>
                  <a:moveTo>
                    <a:pt x="261" y="0"/>
                  </a:moveTo>
                  <a:lnTo>
                    <a:pt x="265" y="0"/>
                  </a:lnTo>
                  <a:lnTo>
                    <a:pt x="265" y="4"/>
                  </a:lnTo>
                  <a:lnTo>
                    <a:pt x="261" y="4"/>
                  </a:lnTo>
                  <a:lnTo>
                    <a:pt x="261" y="0"/>
                  </a:lnTo>
                  <a:close/>
                  <a:moveTo>
                    <a:pt x="276" y="0"/>
                  </a:moveTo>
                  <a:lnTo>
                    <a:pt x="305" y="0"/>
                  </a:lnTo>
                  <a:lnTo>
                    <a:pt x="305" y="4"/>
                  </a:lnTo>
                  <a:lnTo>
                    <a:pt x="276" y="4"/>
                  </a:lnTo>
                  <a:lnTo>
                    <a:pt x="276" y="0"/>
                  </a:lnTo>
                  <a:close/>
                  <a:moveTo>
                    <a:pt x="316" y="0"/>
                  </a:moveTo>
                  <a:lnTo>
                    <a:pt x="320" y="0"/>
                  </a:lnTo>
                  <a:lnTo>
                    <a:pt x="320" y="4"/>
                  </a:lnTo>
                  <a:lnTo>
                    <a:pt x="316" y="4"/>
                  </a:lnTo>
                  <a:lnTo>
                    <a:pt x="316" y="0"/>
                  </a:lnTo>
                  <a:close/>
                  <a:moveTo>
                    <a:pt x="331" y="0"/>
                  </a:moveTo>
                  <a:lnTo>
                    <a:pt x="360" y="0"/>
                  </a:lnTo>
                  <a:lnTo>
                    <a:pt x="360" y="4"/>
                  </a:lnTo>
                  <a:lnTo>
                    <a:pt x="331" y="4"/>
                  </a:lnTo>
                  <a:lnTo>
                    <a:pt x="331" y="0"/>
                  </a:lnTo>
                  <a:close/>
                  <a:moveTo>
                    <a:pt x="371" y="0"/>
                  </a:moveTo>
                  <a:lnTo>
                    <a:pt x="375" y="0"/>
                  </a:lnTo>
                  <a:lnTo>
                    <a:pt x="375" y="4"/>
                  </a:lnTo>
                  <a:lnTo>
                    <a:pt x="371" y="4"/>
                  </a:lnTo>
                  <a:lnTo>
                    <a:pt x="371" y="0"/>
                  </a:lnTo>
                  <a:close/>
                  <a:moveTo>
                    <a:pt x="386" y="0"/>
                  </a:moveTo>
                  <a:lnTo>
                    <a:pt x="415" y="0"/>
                  </a:lnTo>
                  <a:lnTo>
                    <a:pt x="415" y="4"/>
                  </a:lnTo>
                  <a:lnTo>
                    <a:pt x="386" y="4"/>
                  </a:lnTo>
                  <a:lnTo>
                    <a:pt x="386" y="0"/>
                  </a:lnTo>
                  <a:close/>
                  <a:moveTo>
                    <a:pt x="426" y="0"/>
                  </a:moveTo>
                  <a:lnTo>
                    <a:pt x="430" y="0"/>
                  </a:lnTo>
                  <a:lnTo>
                    <a:pt x="430" y="4"/>
                  </a:lnTo>
                  <a:lnTo>
                    <a:pt x="426" y="4"/>
                  </a:lnTo>
                  <a:lnTo>
                    <a:pt x="426" y="0"/>
                  </a:lnTo>
                  <a:close/>
                  <a:moveTo>
                    <a:pt x="441" y="0"/>
                  </a:moveTo>
                  <a:lnTo>
                    <a:pt x="470" y="0"/>
                  </a:lnTo>
                  <a:lnTo>
                    <a:pt x="470" y="4"/>
                  </a:lnTo>
                  <a:lnTo>
                    <a:pt x="441" y="4"/>
                  </a:lnTo>
                  <a:lnTo>
                    <a:pt x="441" y="0"/>
                  </a:lnTo>
                  <a:close/>
                  <a:moveTo>
                    <a:pt x="481" y="0"/>
                  </a:moveTo>
                  <a:lnTo>
                    <a:pt x="485" y="0"/>
                  </a:lnTo>
                  <a:lnTo>
                    <a:pt x="485" y="4"/>
                  </a:lnTo>
                  <a:lnTo>
                    <a:pt x="481" y="4"/>
                  </a:lnTo>
                  <a:lnTo>
                    <a:pt x="481" y="0"/>
                  </a:lnTo>
                  <a:close/>
                  <a:moveTo>
                    <a:pt x="496" y="0"/>
                  </a:moveTo>
                  <a:lnTo>
                    <a:pt x="525" y="0"/>
                  </a:lnTo>
                  <a:lnTo>
                    <a:pt x="525" y="4"/>
                  </a:lnTo>
                  <a:lnTo>
                    <a:pt x="496" y="4"/>
                  </a:lnTo>
                  <a:lnTo>
                    <a:pt x="496" y="0"/>
                  </a:lnTo>
                  <a:close/>
                  <a:moveTo>
                    <a:pt x="536" y="0"/>
                  </a:moveTo>
                  <a:lnTo>
                    <a:pt x="540" y="0"/>
                  </a:lnTo>
                  <a:lnTo>
                    <a:pt x="540" y="4"/>
                  </a:lnTo>
                  <a:lnTo>
                    <a:pt x="536" y="4"/>
                  </a:lnTo>
                  <a:lnTo>
                    <a:pt x="536" y="0"/>
                  </a:lnTo>
                  <a:close/>
                  <a:moveTo>
                    <a:pt x="551" y="0"/>
                  </a:moveTo>
                  <a:lnTo>
                    <a:pt x="580" y="0"/>
                  </a:lnTo>
                  <a:lnTo>
                    <a:pt x="580" y="4"/>
                  </a:lnTo>
                  <a:lnTo>
                    <a:pt x="551" y="4"/>
                  </a:lnTo>
                  <a:lnTo>
                    <a:pt x="551" y="0"/>
                  </a:lnTo>
                  <a:close/>
                  <a:moveTo>
                    <a:pt x="591" y="0"/>
                  </a:moveTo>
                  <a:lnTo>
                    <a:pt x="595" y="0"/>
                  </a:lnTo>
                  <a:lnTo>
                    <a:pt x="595" y="4"/>
                  </a:lnTo>
                  <a:lnTo>
                    <a:pt x="591" y="4"/>
                  </a:lnTo>
                  <a:lnTo>
                    <a:pt x="591" y="0"/>
                  </a:lnTo>
                  <a:close/>
                  <a:moveTo>
                    <a:pt x="606" y="0"/>
                  </a:moveTo>
                  <a:lnTo>
                    <a:pt x="635" y="0"/>
                  </a:lnTo>
                  <a:lnTo>
                    <a:pt x="635" y="4"/>
                  </a:lnTo>
                  <a:lnTo>
                    <a:pt x="606" y="4"/>
                  </a:lnTo>
                  <a:lnTo>
                    <a:pt x="606" y="0"/>
                  </a:lnTo>
                  <a:close/>
                  <a:moveTo>
                    <a:pt x="646" y="0"/>
                  </a:moveTo>
                  <a:lnTo>
                    <a:pt x="650" y="0"/>
                  </a:lnTo>
                  <a:lnTo>
                    <a:pt x="650" y="4"/>
                  </a:lnTo>
                  <a:lnTo>
                    <a:pt x="646" y="4"/>
                  </a:lnTo>
                  <a:lnTo>
                    <a:pt x="646" y="0"/>
                  </a:lnTo>
                  <a:close/>
                  <a:moveTo>
                    <a:pt x="661" y="0"/>
                  </a:moveTo>
                  <a:lnTo>
                    <a:pt x="662" y="0"/>
                  </a:lnTo>
                  <a:lnTo>
                    <a:pt x="662" y="4"/>
                  </a:lnTo>
                  <a:lnTo>
                    <a:pt x="661" y="4"/>
                  </a:lnTo>
                  <a:lnTo>
                    <a:pt x="661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Rectangle 43"/>
            <p:cNvSpPr>
              <a:spLocks noChangeArrowheads="1"/>
            </p:cNvSpPr>
            <p:nvPr/>
          </p:nvSpPr>
          <p:spPr bwMode="auto">
            <a:xfrm>
              <a:off x="4781" y="1741"/>
              <a:ext cx="385" cy="2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Rectangle 44"/>
            <p:cNvSpPr>
              <a:spLocks noChangeArrowheads="1"/>
            </p:cNvSpPr>
            <p:nvPr/>
          </p:nvSpPr>
          <p:spPr bwMode="auto">
            <a:xfrm>
              <a:off x="4818" y="1758"/>
              <a:ext cx="330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Primary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Rectangle 45"/>
            <p:cNvSpPr>
              <a:spLocks noChangeArrowheads="1"/>
            </p:cNvSpPr>
            <p:nvPr/>
          </p:nvSpPr>
          <p:spPr bwMode="auto">
            <a:xfrm>
              <a:off x="4861" y="1876"/>
              <a:ext cx="240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beam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Freeform 46"/>
            <p:cNvSpPr>
              <a:spLocks noEditPoints="1"/>
            </p:cNvSpPr>
            <p:nvPr/>
          </p:nvSpPr>
          <p:spPr bwMode="auto">
            <a:xfrm>
              <a:off x="4651" y="1867"/>
              <a:ext cx="489" cy="39"/>
            </a:xfrm>
            <a:custGeom>
              <a:avLst/>
              <a:gdLst/>
              <a:ahLst/>
              <a:cxnLst>
                <a:cxn ang="0">
                  <a:pos x="2137" y="94"/>
                </a:cxn>
                <a:cxn ang="0">
                  <a:pos x="16" y="91"/>
                </a:cxn>
                <a:cxn ang="0">
                  <a:pos x="16" y="75"/>
                </a:cxn>
                <a:cxn ang="0">
                  <a:pos x="2137" y="78"/>
                </a:cxn>
                <a:cxn ang="0">
                  <a:pos x="2137" y="94"/>
                </a:cxn>
                <a:cxn ang="0">
                  <a:pos x="140" y="165"/>
                </a:cxn>
                <a:cxn ang="0">
                  <a:pos x="0" y="83"/>
                </a:cxn>
                <a:cxn ang="0">
                  <a:pos x="141" y="2"/>
                </a:cxn>
                <a:cxn ang="0">
                  <a:pos x="151" y="5"/>
                </a:cxn>
                <a:cxn ang="0">
                  <a:pos x="149" y="16"/>
                </a:cxn>
                <a:cxn ang="0">
                  <a:pos x="20" y="90"/>
                </a:cxn>
                <a:cxn ang="0">
                  <a:pos x="20" y="77"/>
                </a:cxn>
                <a:cxn ang="0">
                  <a:pos x="148" y="151"/>
                </a:cxn>
                <a:cxn ang="0">
                  <a:pos x="151" y="162"/>
                </a:cxn>
                <a:cxn ang="0">
                  <a:pos x="140" y="165"/>
                </a:cxn>
              </a:cxnLst>
              <a:rect l="0" t="0" r="r" b="b"/>
              <a:pathLst>
                <a:path w="2137" h="168">
                  <a:moveTo>
                    <a:pt x="2137" y="94"/>
                  </a:moveTo>
                  <a:lnTo>
                    <a:pt x="16" y="91"/>
                  </a:lnTo>
                  <a:lnTo>
                    <a:pt x="16" y="75"/>
                  </a:lnTo>
                  <a:lnTo>
                    <a:pt x="2137" y="78"/>
                  </a:lnTo>
                  <a:lnTo>
                    <a:pt x="2137" y="94"/>
                  </a:lnTo>
                  <a:close/>
                  <a:moveTo>
                    <a:pt x="140" y="165"/>
                  </a:moveTo>
                  <a:lnTo>
                    <a:pt x="0" y="83"/>
                  </a:lnTo>
                  <a:lnTo>
                    <a:pt x="141" y="2"/>
                  </a:lnTo>
                  <a:cubicBezTo>
                    <a:pt x="144" y="0"/>
                    <a:pt x="149" y="1"/>
                    <a:pt x="151" y="5"/>
                  </a:cubicBezTo>
                  <a:cubicBezTo>
                    <a:pt x="154" y="9"/>
                    <a:pt x="152" y="14"/>
                    <a:pt x="149" y="16"/>
                  </a:cubicBezTo>
                  <a:lnTo>
                    <a:pt x="20" y="90"/>
                  </a:lnTo>
                  <a:lnTo>
                    <a:pt x="20" y="77"/>
                  </a:lnTo>
                  <a:lnTo>
                    <a:pt x="148" y="151"/>
                  </a:lnTo>
                  <a:cubicBezTo>
                    <a:pt x="152" y="154"/>
                    <a:pt x="153" y="159"/>
                    <a:pt x="151" y="162"/>
                  </a:cubicBezTo>
                  <a:cubicBezTo>
                    <a:pt x="149" y="166"/>
                    <a:pt x="144" y="168"/>
                    <a:pt x="140" y="165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" name="Rectangle 47"/>
            <p:cNvSpPr>
              <a:spLocks noChangeArrowheads="1"/>
            </p:cNvSpPr>
            <p:nvPr/>
          </p:nvSpPr>
          <p:spPr bwMode="auto">
            <a:xfrm>
              <a:off x="4576" y="2460"/>
              <a:ext cx="396" cy="22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" name="Rectangle 48"/>
            <p:cNvSpPr>
              <a:spLocks noChangeArrowheads="1"/>
            </p:cNvSpPr>
            <p:nvPr/>
          </p:nvSpPr>
          <p:spPr bwMode="auto">
            <a:xfrm>
              <a:off x="4616" y="2477"/>
              <a:ext cx="358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Extraction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Rectangle 49"/>
            <p:cNvSpPr>
              <a:spLocks noChangeArrowheads="1"/>
            </p:cNvSpPr>
            <p:nvPr/>
          </p:nvSpPr>
          <p:spPr bwMode="auto">
            <a:xfrm>
              <a:off x="4638" y="2573"/>
              <a:ext cx="312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chamber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Freeform 50"/>
            <p:cNvSpPr>
              <a:spLocks/>
            </p:cNvSpPr>
            <p:nvPr/>
          </p:nvSpPr>
          <p:spPr bwMode="auto">
            <a:xfrm>
              <a:off x="4434" y="2288"/>
              <a:ext cx="340" cy="17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40" y="171"/>
                </a:cxn>
                <a:cxn ang="0">
                  <a:pos x="338" y="174"/>
                </a:cxn>
                <a:cxn ang="0">
                  <a:pos x="0" y="3"/>
                </a:cxn>
                <a:cxn ang="0">
                  <a:pos x="1" y="0"/>
                </a:cxn>
              </a:cxnLst>
              <a:rect l="0" t="0" r="r" b="b"/>
              <a:pathLst>
                <a:path w="340" h="174">
                  <a:moveTo>
                    <a:pt x="1" y="0"/>
                  </a:moveTo>
                  <a:lnTo>
                    <a:pt x="340" y="171"/>
                  </a:lnTo>
                  <a:lnTo>
                    <a:pt x="338" y="174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" name="Rectangle 51"/>
            <p:cNvSpPr>
              <a:spLocks noChangeArrowheads="1"/>
            </p:cNvSpPr>
            <p:nvPr/>
          </p:nvSpPr>
          <p:spPr bwMode="auto">
            <a:xfrm>
              <a:off x="4346" y="1857"/>
              <a:ext cx="103" cy="47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" name="Freeform 52"/>
            <p:cNvSpPr>
              <a:spLocks noEditPoints="1"/>
            </p:cNvSpPr>
            <p:nvPr/>
          </p:nvSpPr>
          <p:spPr bwMode="auto">
            <a:xfrm>
              <a:off x="4341" y="1851"/>
              <a:ext cx="114" cy="59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24" y="0"/>
                </a:cxn>
                <a:cxn ang="0">
                  <a:pos x="472" y="0"/>
                </a:cxn>
                <a:cxn ang="0">
                  <a:pos x="496" y="24"/>
                </a:cxn>
                <a:cxn ang="0">
                  <a:pos x="496" y="232"/>
                </a:cxn>
                <a:cxn ang="0">
                  <a:pos x="472" y="256"/>
                </a:cxn>
                <a:cxn ang="0">
                  <a:pos x="24" y="256"/>
                </a:cxn>
                <a:cxn ang="0">
                  <a:pos x="0" y="232"/>
                </a:cxn>
                <a:cxn ang="0">
                  <a:pos x="0" y="24"/>
                </a:cxn>
                <a:cxn ang="0">
                  <a:pos x="48" y="232"/>
                </a:cxn>
                <a:cxn ang="0">
                  <a:pos x="24" y="208"/>
                </a:cxn>
                <a:cxn ang="0">
                  <a:pos x="472" y="208"/>
                </a:cxn>
                <a:cxn ang="0">
                  <a:pos x="448" y="232"/>
                </a:cxn>
                <a:cxn ang="0">
                  <a:pos x="448" y="24"/>
                </a:cxn>
                <a:cxn ang="0">
                  <a:pos x="472" y="48"/>
                </a:cxn>
                <a:cxn ang="0">
                  <a:pos x="24" y="48"/>
                </a:cxn>
                <a:cxn ang="0">
                  <a:pos x="48" y="24"/>
                </a:cxn>
                <a:cxn ang="0">
                  <a:pos x="48" y="232"/>
                </a:cxn>
              </a:cxnLst>
              <a:rect l="0" t="0" r="r" b="b"/>
              <a:pathLst>
                <a:path w="496" h="256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472" y="0"/>
                  </a:lnTo>
                  <a:cubicBezTo>
                    <a:pt x="486" y="0"/>
                    <a:pt x="496" y="11"/>
                    <a:pt x="496" y="24"/>
                  </a:cubicBezTo>
                  <a:lnTo>
                    <a:pt x="496" y="232"/>
                  </a:lnTo>
                  <a:cubicBezTo>
                    <a:pt x="496" y="246"/>
                    <a:pt x="486" y="256"/>
                    <a:pt x="472" y="256"/>
                  </a:cubicBezTo>
                  <a:lnTo>
                    <a:pt x="24" y="256"/>
                  </a:lnTo>
                  <a:cubicBezTo>
                    <a:pt x="11" y="256"/>
                    <a:pt x="0" y="246"/>
                    <a:pt x="0" y="232"/>
                  </a:cubicBezTo>
                  <a:lnTo>
                    <a:pt x="0" y="24"/>
                  </a:lnTo>
                  <a:close/>
                  <a:moveTo>
                    <a:pt x="48" y="232"/>
                  </a:moveTo>
                  <a:lnTo>
                    <a:pt x="24" y="208"/>
                  </a:lnTo>
                  <a:lnTo>
                    <a:pt x="472" y="208"/>
                  </a:lnTo>
                  <a:lnTo>
                    <a:pt x="448" y="232"/>
                  </a:lnTo>
                  <a:lnTo>
                    <a:pt x="448" y="24"/>
                  </a:lnTo>
                  <a:lnTo>
                    <a:pt x="472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23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" name="Rectangle 53"/>
            <p:cNvSpPr>
              <a:spLocks noChangeArrowheads="1"/>
            </p:cNvSpPr>
            <p:nvPr/>
          </p:nvSpPr>
          <p:spPr bwMode="auto">
            <a:xfrm>
              <a:off x="2675" y="2080"/>
              <a:ext cx="77" cy="8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3" name="Freeform 54"/>
            <p:cNvSpPr>
              <a:spLocks noEditPoints="1"/>
            </p:cNvSpPr>
            <p:nvPr/>
          </p:nvSpPr>
          <p:spPr bwMode="auto">
            <a:xfrm>
              <a:off x="2669" y="2075"/>
              <a:ext cx="88" cy="95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24" y="0"/>
                </a:cxn>
                <a:cxn ang="0">
                  <a:pos x="360" y="0"/>
                </a:cxn>
                <a:cxn ang="0">
                  <a:pos x="384" y="24"/>
                </a:cxn>
                <a:cxn ang="0">
                  <a:pos x="384" y="392"/>
                </a:cxn>
                <a:cxn ang="0">
                  <a:pos x="360" y="416"/>
                </a:cxn>
                <a:cxn ang="0">
                  <a:pos x="24" y="416"/>
                </a:cxn>
                <a:cxn ang="0">
                  <a:pos x="0" y="392"/>
                </a:cxn>
                <a:cxn ang="0">
                  <a:pos x="0" y="24"/>
                </a:cxn>
                <a:cxn ang="0">
                  <a:pos x="48" y="392"/>
                </a:cxn>
                <a:cxn ang="0">
                  <a:pos x="24" y="368"/>
                </a:cxn>
                <a:cxn ang="0">
                  <a:pos x="360" y="368"/>
                </a:cxn>
                <a:cxn ang="0">
                  <a:pos x="336" y="392"/>
                </a:cxn>
                <a:cxn ang="0">
                  <a:pos x="336" y="24"/>
                </a:cxn>
                <a:cxn ang="0">
                  <a:pos x="360" y="48"/>
                </a:cxn>
                <a:cxn ang="0">
                  <a:pos x="24" y="48"/>
                </a:cxn>
                <a:cxn ang="0">
                  <a:pos x="48" y="24"/>
                </a:cxn>
                <a:cxn ang="0">
                  <a:pos x="48" y="392"/>
                </a:cxn>
              </a:cxnLst>
              <a:rect l="0" t="0" r="r" b="b"/>
              <a:pathLst>
                <a:path w="384" h="416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360" y="0"/>
                  </a:lnTo>
                  <a:cubicBezTo>
                    <a:pt x="374" y="0"/>
                    <a:pt x="384" y="11"/>
                    <a:pt x="384" y="24"/>
                  </a:cubicBezTo>
                  <a:lnTo>
                    <a:pt x="384" y="392"/>
                  </a:lnTo>
                  <a:cubicBezTo>
                    <a:pt x="384" y="406"/>
                    <a:pt x="374" y="416"/>
                    <a:pt x="360" y="416"/>
                  </a:cubicBezTo>
                  <a:lnTo>
                    <a:pt x="24" y="416"/>
                  </a:lnTo>
                  <a:cubicBezTo>
                    <a:pt x="11" y="416"/>
                    <a:pt x="0" y="406"/>
                    <a:pt x="0" y="392"/>
                  </a:cubicBezTo>
                  <a:lnTo>
                    <a:pt x="0" y="24"/>
                  </a:lnTo>
                  <a:close/>
                  <a:moveTo>
                    <a:pt x="48" y="392"/>
                  </a:moveTo>
                  <a:lnTo>
                    <a:pt x="24" y="368"/>
                  </a:lnTo>
                  <a:lnTo>
                    <a:pt x="360" y="368"/>
                  </a:lnTo>
                  <a:lnTo>
                    <a:pt x="336" y="392"/>
                  </a:lnTo>
                  <a:lnTo>
                    <a:pt x="336" y="24"/>
                  </a:lnTo>
                  <a:lnTo>
                    <a:pt x="360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39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4" name="Rectangle 55"/>
            <p:cNvSpPr>
              <a:spLocks noChangeArrowheads="1"/>
            </p:cNvSpPr>
            <p:nvPr/>
          </p:nvSpPr>
          <p:spPr bwMode="auto">
            <a:xfrm>
              <a:off x="4602" y="3315"/>
              <a:ext cx="39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Magnetic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Rectangle 56"/>
            <p:cNvSpPr>
              <a:spLocks noChangeArrowheads="1"/>
            </p:cNvSpPr>
            <p:nvPr/>
          </p:nvSpPr>
          <p:spPr bwMode="auto">
            <a:xfrm>
              <a:off x="4580" y="3431"/>
              <a:ext cx="44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separation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Freeform 57"/>
            <p:cNvSpPr>
              <a:spLocks/>
            </p:cNvSpPr>
            <p:nvPr/>
          </p:nvSpPr>
          <p:spPr bwMode="auto">
            <a:xfrm>
              <a:off x="4331" y="3391"/>
              <a:ext cx="214" cy="8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14" y="77"/>
                </a:cxn>
                <a:cxn ang="0">
                  <a:pos x="213" y="80"/>
                </a:cxn>
                <a:cxn ang="0">
                  <a:pos x="0" y="3"/>
                </a:cxn>
                <a:cxn ang="0">
                  <a:pos x="1" y="0"/>
                </a:cxn>
              </a:cxnLst>
              <a:rect l="0" t="0" r="r" b="b"/>
              <a:pathLst>
                <a:path w="214" h="80">
                  <a:moveTo>
                    <a:pt x="1" y="0"/>
                  </a:moveTo>
                  <a:lnTo>
                    <a:pt x="214" y="77"/>
                  </a:lnTo>
                  <a:lnTo>
                    <a:pt x="213" y="80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7" name="Rectangle 58"/>
            <p:cNvSpPr>
              <a:spLocks noChangeArrowheads="1"/>
            </p:cNvSpPr>
            <p:nvPr/>
          </p:nvSpPr>
          <p:spPr bwMode="auto">
            <a:xfrm>
              <a:off x="4104" y="1749"/>
              <a:ext cx="228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Target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Freeform 59"/>
            <p:cNvSpPr>
              <a:spLocks/>
            </p:cNvSpPr>
            <p:nvPr/>
          </p:nvSpPr>
          <p:spPr bwMode="auto">
            <a:xfrm>
              <a:off x="4203" y="1844"/>
              <a:ext cx="145" cy="38"/>
            </a:xfrm>
            <a:custGeom>
              <a:avLst/>
              <a:gdLst/>
              <a:ahLst/>
              <a:cxnLst>
                <a:cxn ang="0">
                  <a:pos x="144" y="38"/>
                </a:cxn>
                <a:cxn ang="0">
                  <a:pos x="0" y="4"/>
                </a:cxn>
                <a:cxn ang="0">
                  <a:pos x="1" y="0"/>
                </a:cxn>
                <a:cxn ang="0">
                  <a:pos x="145" y="35"/>
                </a:cxn>
                <a:cxn ang="0">
                  <a:pos x="144" y="38"/>
                </a:cxn>
              </a:cxnLst>
              <a:rect l="0" t="0" r="r" b="b"/>
              <a:pathLst>
                <a:path w="145" h="38">
                  <a:moveTo>
                    <a:pt x="144" y="38"/>
                  </a:moveTo>
                  <a:lnTo>
                    <a:pt x="0" y="4"/>
                  </a:lnTo>
                  <a:lnTo>
                    <a:pt x="1" y="0"/>
                  </a:lnTo>
                  <a:lnTo>
                    <a:pt x="145" y="35"/>
                  </a:lnTo>
                  <a:lnTo>
                    <a:pt x="144" y="3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9" name="Rectangle 60"/>
            <p:cNvSpPr>
              <a:spLocks noChangeArrowheads="1"/>
            </p:cNvSpPr>
            <p:nvPr/>
          </p:nvSpPr>
          <p:spPr bwMode="auto">
            <a:xfrm>
              <a:off x="4240" y="2436"/>
              <a:ext cx="297" cy="370"/>
            </a:xfrm>
            <a:prstGeom prst="rect">
              <a:avLst/>
            </a:prstGeom>
            <a:solidFill>
              <a:srgbClr val="B3A2C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70" name="Picture 6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40" y="2436"/>
              <a:ext cx="29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Rectangle 62"/>
            <p:cNvSpPr>
              <a:spLocks noChangeArrowheads="1"/>
            </p:cNvSpPr>
            <p:nvPr/>
          </p:nvSpPr>
          <p:spPr bwMode="auto">
            <a:xfrm>
              <a:off x="4240" y="2436"/>
              <a:ext cx="297" cy="370"/>
            </a:xfrm>
            <a:prstGeom prst="rect">
              <a:avLst/>
            </a:prstGeom>
            <a:solidFill>
              <a:srgbClr val="B3A2C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2" name="Freeform 63"/>
            <p:cNvSpPr>
              <a:spLocks noEditPoints="1"/>
            </p:cNvSpPr>
            <p:nvPr/>
          </p:nvSpPr>
          <p:spPr bwMode="auto">
            <a:xfrm>
              <a:off x="4238" y="2434"/>
              <a:ext cx="301" cy="37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1304" y="0"/>
                </a:cxn>
                <a:cxn ang="0">
                  <a:pos x="1312" y="8"/>
                </a:cxn>
                <a:cxn ang="0">
                  <a:pos x="1312" y="1624"/>
                </a:cxn>
                <a:cxn ang="0">
                  <a:pos x="1304" y="1632"/>
                </a:cxn>
                <a:cxn ang="0">
                  <a:pos x="8" y="1632"/>
                </a:cxn>
                <a:cxn ang="0">
                  <a:pos x="0" y="1624"/>
                </a:cxn>
                <a:cxn ang="0">
                  <a:pos x="0" y="8"/>
                </a:cxn>
                <a:cxn ang="0">
                  <a:pos x="16" y="1624"/>
                </a:cxn>
                <a:cxn ang="0">
                  <a:pos x="8" y="1616"/>
                </a:cxn>
                <a:cxn ang="0">
                  <a:pos x="1304" y="1616"/>
                </a:cxn>
                <a:cxn ang="0">
                  <a:pos x="1296" y="1624"/>
                </a:cxn>
                <a:cxn ang="0">
                  <a:pos x="1296" y="8"/>
                </a:cxn>
                <a:cxn ang="0">
                  <a:pos x="1304" y="16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16" y="1624"/>
                </a:cxn>
              </a:cxnLst>
              <a:rect l="0" t="0" r="r" b="b"/>
              <a:pathLst>
                <a:path w="1312" h="1632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1304" y="0"/>
                  </a:lnTo>
                  <a:cubicBezTo>
                    <a:pt x="1309" y="0"/>
                    <a:pt x="1312" y="4"/>
                    <a:pt x="1312" y="8"/>
                  </a:cubicBezTo>
                  <a:lnTo>
                    <a:pt x="1312" y="1624"/>
                  </a:lnTo>
                  <a:cubicBezTo>
                    <a:pt x="1312" y="1629"/>
                    <a:pt x="1309" y="1632"/>
                    <a:pt x="1304" y="1632"/>
                  </a:cubicBezTo>
                  <a:lnTo>
                    <a:pt x="8" y="1632"/>
                  </a:lnTo>
                  <a:cubicBezTo>
                    <a:pt x="4" y="1632"/>
                    <a:pt x="0" y="1629"/>
                    <a:pt x="0" y="1624"/>
                  </a:cubicBezTo>
                  <a:lnTo>
                    <a:pt x="0" y="8"/>
                  </a:lnTo>
                  <a:close/>
                  <a:moveTo>
                    <a:pt x="16" y="1624"/>
                  </a:moveTo>
                  <a:lnTo>
                    <a:pt x="8" y="1616"/>
                  </a:lnTo>
                  <a:lnTo>
                    <a:pt x="1304" y="1616"/>
                  </a:lnTo>
                  <a:lnTo>
                    <a:pt x="1296" y="1624"/>
                  </a:lnTo>
                  <a:lnTo>
                    <a:pt x="1296" y="8"/>
                  </a:lnTo>
                  <a:lnTo>
                    <a:pt x="1304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162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3" name="Rectangle 64"/>
            <p:cNvSpPr>
              <a:spLocks noChangeArrowheads="1"/>
            </p:cNvSpPr>
            <p:nvPr/>
          </p:nvSpPr>
          <p:spPr bwMode="auto">
            <a:xfrm>
              <a:off x="3160" y="1954"/>
              <a:ext cx="381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Concrete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Rectangle 65"/>
            <p:cNvSpPr>
              <a:spLocks noChangeArrowheads="1"/>
            </p:cNvSpPr>
            <p:nvPr/>
          </p:nvSpPr>
          <p:spPr bwMode="auto">
            <a:xfrm>
              <a:off x="3514" y="2516"/>
              <a:ext cx="528" cy="27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5" name="Freeform 66"/>
            <p:cNvSpPr>
              <a:spLocks noEditPoints="1"/>
            </p:cNvSpPr>
            <p:nvPr/>
          </p:nvSpPr>
          <p:spPr bwMode="auto">
            <a:xfrm>
              <a:off x="3512" y="2515"/>
              <a:ext cx="532" cy="27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2312" y="0"/>
                </a:cxn>
                <a:cxn ang="0">
                  <a:pos x="2320" y="8"/>
                </a:cxn>
                <a:cxn ang="0">
                  <a:pos x="2320" y="1192"/>
                </a:cxn>
                <a:cxn ang="0">
                  <a:pos x="2312" y="1200"/>
                </a:cxn>
                <a:cxn ang="0">
                  <a:pos x="8" y="1200"/>
                </a:cxn>
                <a:cxn ang="0">
                  <a:pos x="0" y="1192"/>
                </a:cxn>
                <a:cxn ang="0">
                  <a:pos x="0" y="8"/>
                </a:cxn>
                <a:cxn ang="0">
                  <a:pos x="16" y="1192"/>
                </a:cxn>
                <a:cxn ang="0">
                  <a:pos x="8" y="1184"/>
                </a:cxn>
                <a:cxn ang="0">
                  <a:pos x="2312" y="1184"/>
                </a:cxn>
                <a:cxn ang="0">
                  <a:pos x="2304" y="1192"/>
                </a:cxn>
                <a:cxn ang="0">
                  <a:pos x="2304" y="8"/>
                </a:cxn>
                <a:cxn ang="0">
                  <a:pos x="2312" y="16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16" y="1192"/>
                </a:cxn>
              </a:cxnLst>
              <a:rect l="0" t="0" r="r" b="b"/>
              <a:pathLst>
                <a:path w="2320" h="1200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2312" y="0"/>
                  </a:lnTo>
                  <a:cubicBezTo>
                    <a:pt x="2317" y="0"/>
                    <a:pt x="2320" y="4"/>
                    <a:pt x="2320" y="8"/>
                  </a:cubicBezTo>
                  <a:lnTo>
                    <a:pt x="2320" y="1192"/>
                  </a:lnTo>
                  <a:cubicBezTo>
                    <a:pt x="2320" y="1197"/>
                    <a:pt x="2317" y="1200"/>
                    <a:pt x="2312" y="1200"/>
                  </a:cubicBezTo>
                  <a:lnTo>
                    <a:pt x="8" y="1200"/>
                  </a:lnTo>
                  <a:cubicBezTo>
                    <a:pt x="4" y="1200"/>
                    <a:pt x="0" y="1197"/>
                    <a:pt x="0" y="1192"/>
                  </a:cubicBezTo>
                  <a:lnTo>
                    <a:pt x="0" y="8"/>
                  </a:lnTo>
                  <a:close/>
                  <a:moveTo>
                    <a:pt x="16" y="1192"/>
                  </a:moveTo>
                  <a:lnTo>
                    <a:pt x="8" y="1184"/>
                  </a:lnTo>
                  <a:lnTo>
                    <a:pt x="2312" y="1184"/>
                  </a:lnTo>
                  <a:lnTo>
                    <a:pt x="2304" y="1192"/>
                  </a:lnTo>
                  <a:lnTo>
                    <a:pt x="2304" y="8"/>
                  </a:lnTo>
                  <a:lnTo>
                    <a:pt x="2312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119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6" name="Rectangle 67"/>
            <p:cNvSpPr>
              <a:spLocks noChangeArrowheads="1"/>
            </p:cNvSpPr>
            <p:nvPr/>
          </p:nvSpPr>
          <p:spPr bwMode="auto">
            <a:xfrm>
              <a:off x="3551" y="2530"/>
              <a:ext cx="17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Low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Rectangle 68"/>
            <p:cNvSpPr>
              <a:spLocks noChangeArrowheads="1"/>
            </p:cNvSpPr>
            <p:nvPr/>
          </p:nvSpPr>
          <p:spPr bwMode="auto">
            <a:xfrm>
              <a:off x="3731" y="2530"/>
              <a:ext cx="28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energy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Rectangle 69"/>
            <p:cNvSpPr>
              <a:spLocks noChangeArrowheads="1"/>
            </p:cNvSpPr>
            <p:nvPr/>
          </p:nvSpPr>
          <p:spPr bwMode="auto">
            <a:xfrm>
              <a:off x="3584" y="2648"/>
              <a:ext cx="240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dirty="0" err="1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beam</a:t>
              </a:r>
              <a:endParaRPr lang="fr-F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Rectangle 70"/>
            <p:cNvSpPr>
              <a:spLocks noChangeArrowheads="1"/>
            </p:cNvSpPr>
            <p:nvPr/>
          </p:nvSpPr>
          <p:spPr bwMode="auto">
            <a:xfrm>
              <a:off x="3826" y="2648"/>
              <a:ext cx="15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line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Freeform 71"/>
            <p:cNvSpPr>
              <a:spLocks/>
            </p:cNvSpPr>
            <p:nvPr/>
          </p:nvSpPr>
          <p:spPr bwMode="auto">
            <a:xfrm>
              <a:off x="4041" y="2511"/>
              <a:ext cx="345" cy="143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344" y="0"/>
                </a:cxn>
                <a:cxn ang="0">
                  <a:pos x="345" y="4"/>
                </a:cxn>
                <a:cxn ang="0">
                  <a:pos x="2" y="143"/>
                </a:cxn>
                <a:cxn ang="0">
                  <a:pos x="0" y="140"/>
                </a:cxn>
              </a:cxnLst>
              <a:rect l="0" t="0" r="r" b="b"/>
              <a:pathLst>
                <a:path w="345" h="143">
                  <a:moveTo>
                    <a:pt x="0" y="140"/>
                  </a:moveTo>
                  <a:lnTo>
                    <a:pt x="344" y="0"/>
                  </a:lnTo>
                  <a:lnTo>
                    <a:pt x="345" y="4"/>
                  </a:lnTo>
                  <a:lnTo>
                    <a:pt x="2" y="143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" name="Rectangle 72"/>
            <p:cNvSpPr>
              <a:spLocks noChangeArrowheads="1"/>
            </p:cNvSpPr>
            <p:nvPr/>
          </p:nvSpPr>
          <p:spPr bwMode="auto">
            <a:xfrm>
              <a:off x="4790" y="2168"/>
              <a:ext cx="370" cy="2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2" name="Freeform 73"/>
            <p:cNvSpPr>
              <a:spLocks noEditPoints="1"/>
            </p:cNvSpPr>
            <p:nvPr/>
          </p:nvSpPr>
          <p:spPr bwMode="auto">
            <a:xfrm>
              <a:off x="4788" y="2167"/>
              <a:ext cx="374" cy="227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1624" y="0"/>
                </a:cxn>
                <a:cxn ang="0">
                  <a:pos x="1632" y="8"/>
                </a:cxn>
                <a:cxn ang="0">
                  <a:pos x="1632" y="984"/>
                </a:cxn>
                <a:cxn ang="0">
                  <a:pos x="1624" y="992"/>
                </a:cxn>
                <a:cxn ang="0">
                  <a:pos x="8" y="992"/>
                </a:cxn>
                <a:cxn ang="0">
                  <a:pos x="0" y="984"/>
                </a:cxn>
                <a:cxn ang="0">
                  <a:pos x="0" y="8"/>
                </a:cxn>
                <a:cxn ang="0">
                  <a:pos x="16" y="984"/>
                </a:cxn>
                <a:cxn ang="0">
                  <a:pos x="8" y="976"/>
                </a:cxn>
                <a:cxn ang="0">
                  <a:pos x="1624" y="976"/>
                </a:cxn>
                <a:cxn ang="0">
                  <a:pos x="1616" y="984"/>
                </a:cxn>
                <a:cxn ang="0">
                  <a:pos x="1616" y="8"/>
                </a:cxn>
                <a:cxn ang="0">
                  <a:pos x="1624" y="16"/>
                </a:cxn>
                <a:cxn ang="0">
                  <a:pos x="8" y="16"/>
                </a:cxn>
                <a:cxn ang="0">
                  <a:pos x="16" y="8"/>
                </a:cxn>
                <a:cxn ang="0">
                  <a:pos x="16" y="984"/>
                </a:cxn>
              </a:cxnLst>
              <a:rect l="0" t="0" r="r" b="b"/>
              <a:pathLst>
                <a:path w="1632" h="992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1624" y="0"/>
                  </a:lnTo>
                  <a:cubicBezTo>
                    <a:pt x="1629" y="0"/>
                    <a:pt x="1632" y="4"/>
                    <a:pt x="1632" y="8"/>
                  </a:cubicBezTo>
                  <a:lnTo>
                    <a:pt x="1632" y="984"/>
                  </a:lnTo>
                  <a:cubicBezTo>
                    <a:pt x="1632" y="989"/>
                    <a:pt x="1629" y="992"/>
                    <a:pt x="1624" y="992"/>
                  </a:cubicBezTo>
                  <a:lnTo>
                    <a:pt x="8" y="992"/>
                  </a:lnTo>
                  <a:cubicBezTo>
                    <a:pt x="4" y="992"/>
                    <a:pt x="0" y="989"/>
                    <a:pt x="0" y="984"/>
                  </a:cubicBezTo>
                  <a:lnTo>
                    <a:pt x="0" y="8"/>
                  </a:lnTo>
                  <a:close/>
                  <a:moveTo>
                    <a:pt x="16" y="984"/>
                  </a:moveTo>
                  <a:lnTo>
                    <a:pt x="8" y="976"/>
                  </a:lnTo>
                  <a:lnTo>
                    <a:pt x="1624" y="976"/>
                  </a:lnTo>
                  <a:lnTo>
                    <a:pt x="1616" y="984"/>
                  </a:lnTo>
                  <a:lnTo>
                    <a:pt x="1616" y="8"/>
                  </a:lnTo>
                  <a:lnTo>
                    <a:pt x="1624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98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3" name="Rectangle 74"/>
            <p:cNvSpPr>
              <a:spLocks noChangeArrowheads="1"/>
            </p:cNvSpPr>
            <p:nvPr/>
          </p:nvSpPr>
          <p:spPr bwMode="auto">
            <a:xfrm>
              <a:off x="4840" y="2184"/>
              <a:ext cx="303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1+ or N+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Rectangle 75"/>
            <p:cNvSpPr>
              <a:spLocks noChangeArrowheads="1"/>
            </p:cNvSpPr>
            <p:nvPr/>
          </p:nvSpPr>
          <p:spPr bwMode="auto">
            <a:xfrm>
              <a:off x="4829" y="2280"/>
              <a:ext cx="130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ion 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Rectangle 76"/>
            <p:cNvSpPr>
              <a:spLocks noChangeArrowheads="1"/>
            </p:cNvSpPr>
            <p:nvPr/>
          </p:nvSpPr>
          <p:spPr bwMode="auto">
            <a:xfrm>
              <a:off x="4943" y="2280"/>
              <a:ext cx="200" cy="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0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beam</a:t>
              </a: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Freeform 77"/>
            <p:cNvSpPr>
              <a:spLocks noEditPoints="1"/>
            </p:cNvSpPr>
            <p:nvPr/>
          </p:nvSpPr>
          <p:spPr bwMode="auto">
            <a:xfrm>
              <a:off x="4409" y="2083"/>
              <a:ext cx="568" cy="39"/>
            </a:xfrm>
            <a:custGeom>
              <a:avLst/>
              <a:gdLst/>
              <a:ahLst/>
              <a:cxnLst>
                <a:cxn ang="0">
                  <a:pos x="2480" y="94"/>
                </a:cxn>
                <a:cxn ang="0">
                  <a:pos x="16" y="91"/>
                </a:cxn>
                <a:cxn ang="0">
                  <a:pos x="16" y="75"/>
                </a:cxn>
                <a:cxn ang="0">
                  <a:pos x="2480" y="78"/>
                </a:cxn>
                <a:cxn ang="0">
                  <a:pos x="2480" y="94"/>
                </a:cxn>
                <a:cxn ang="0">
                  <a:pos x="140" y="165"/>
                </a:cxn>
                <a:cxn ang="0">
                  <a:pos x="0" y="83"/>
                </a:cxn>
                <a:cxn ang="0">
                  <a:pos x="140" y="2"/>
                </a:cxn>
                <a:cxn ang="0">
                  <a:pos x="151" y="5"/>
                </a:cxn>
                <a:cxn ang="0">
                  <a:pos x="149" y="16"/>
                </a:cxn>
                <a:cxn ang="0">
                  <a:pos x="20" y="90"/>
                </a:cxn>
                <a:cxn ang="0">
                  <a:pos x="20" y="77"/>
                </a:cxn>
                <a:cxn ang="0">
                  <a:pos x="148" y="151"/>
                </a:cxn>
                <a:cxn ang="0">
                  <a:pos x="151" y="162"/>
                </a:cxn>
                <a:cxn ang="0">
                  <a:pos x="140" y="165"/>
                </a:cxn>
              </a:cxnLst>
              <a:rect l="0" t="0" r="r" b="b"/>
              <a:pathLst>
                <a:path w="2480" h="168">
                  <a:moveTo>
                    <a:pt x="2480" y="94"/>
                  </a:moveTo>
                  <a:lnTo>
                    <a:pt x="16" y="91"/>
                  </a:lnTo>
                  <a:lnTo>
                    <a:pt x="16" y="75"/>
                  </a:lnTo>
                  <a:lnTo>
                    <a:pt x="2480" y="78"/>
                  </a:lnTo>
                  <a:lnTo>
                    <a:pt x="2480" y="94"/>
                  </a:lnTo>
                  <a:close/>
                  <a:moveTo>
                    <a:pt x="140" y="165"/>
                  </a:moveTo>
                  <a:lnTo>
                    <a:pt x="0" y="83"/>
                  </a:lnTo>
                  <a:lnTo>
                    <a:pt x="140" y="2"/>
                  </a:lnTo>
                  <a:cubicBezTo>
                    <a:pt x="144" y="0"/>
                    <a:pt x="149" y="1"/>
                    <a:pt x="151" y="5"/>
                  </a:cubicBezTo>
                  <a:cubicBezTo>
                    <a:pt x="154" y="9"/>
                    <a:pt x="152" y="14"/>
                    <a:pt x="149" y="16"/>
                  </a:cubicBezTo>
                  <a:lnTo>
                    <a:pt x="20" y="90"/>
                  </a:lnTo>
                  <a:lnTo>
                    <a:pt x="20" y="77"/>
                  </a:lnTo>
                  <a:lnTo>
                    <a:pt x="148" y="151"/>
                  </a:lnTo>
                  <a:cubicBezTo>
                    <a:pt x="152" y="154"/>
                    <a:pt x="154" y="159"/>
                    <a:pt x="151" y="162"/>
                  </a:cubicBezTo>
                  <a:cubicBezTo>
                    <a:pt x="149" y="166"/>
                    <a:pt x="144" y="168"/>
                    <a:pt x="140" y="165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7" name="Rectangle 78"/>
            <p:cNvSpPr>
              <a:spLocks noChangeArrowheads="1"/>
            </p:cNvSpPr>
            <p:nvPr/>
          </p:nvSpPr>
          <p:spPr bwMode="auto">
            <a:xfrm>
              <a:off x="4975" y="2102"/>
              <a:ext cx="4" cy="66"/>
            </a:xfrm>
            <a:prstGeom prst="rect">
              <a:avLst/>
            </a:pr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88" name="Picture 2" descr="C:\Users\dubois\Desktop\FEBIAD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924561" y="603100"/>
            <a:ext cx="3582946" cy="2448272"/>
          </a:xfrm>
          <a:prstGeom prst="rect">
            <a:avLst/>
          </a:prstGeom>
          <a:noFill/>
        </p:spPr>
      </p:pic>
      <p:cxnSp>
        <p:nvCxnSpPr>
          <p:cNvPr id="90" name="Connecteur droit avec flèche 89"/>
          <p:cNvCxnSpPr>
            <a:endCxn id="89" idx="3"/>
          </p:cNvCxnSpPr>
          <p:nvPr/>
        </p:nvCxnSpPr>
        <p:spPr>
          <a:xfrm flipH="1" flipV="1">
            <a:off x="2626587" y="1533625"/>
            <a:ext cx="1246969" cy="20462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ZoneTexte 90"/>
          <p:cNvSpPr txBox="1"/>
          <p:nvPr/>
        </p:nvSpPr>
        <p:spPr>
          <a:xfrm>
            <a:off x="7250626" y="3009221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FEBIAD 1+ Source</a:t>
            </a:r>
          </a:p>
        </p:txBody>
      </p:sp>
      <p:cxnSp>
        <p:nvCxnSpPr>
          <p:cNvPr id="92" name="Connecteur droit avec flèche 91"/>
          <p:cNvCxnSpPr/>
          <p:nvPr/>
        </p:nvCxnSpPr>
        <p:spPr>
          <a:xfrm>
            <a:off x="3384703" y="4395103"/>
            <a:ext cx="2411726" cy="641633"/>
          </a:xfrm>
          <a:prstGeom prst="straightConnector1">
            <a:avLst/>
          </a:prstGeom>
          <a:ln w="412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ZoneTexte 93"/>
          <p:cNvSpPr txBox="1"/>
          <p:nvPr/>
        </p:nvSpPr>
        <p:spPr>
          <a:xfrm>
            <a:off x="7320136" y="6237313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Charge breeder</a:t>
            </a:r>
          </a:p>
        </p:txBody>
      </p:sp>
      <p:sp>
        <p:nvSpPr>
          <p:cNvPr id="89" name="ZoneTexte 88"/>
          <p:cNvSpPr txBox="1"/>
          <p:nvPr/>
        </p:nvSpPr>
        <p:spPr>
          <a:xfrm>
            <a:off x="178315" y="1210459"/>
            <a:ext cx="244827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Different Targets, up to </a:t>
            </a:r>
            <a:r>
              <a:rPr lang="en-US" dirty="0" err="1"/>
              <a:t>Nb</a:t>
            </a:r>
            <a:r>
              <a:rPr lang="en-US" dirty="0"/>
              <a:t>, with C Beam</a:t>
            </a:r>
          </a:p>
        </p:txBody>
      </p:sp>
      <p:cxnSp>
        <p:nvCxnSpPr>
          <p:cNvPr id="93" name="Connecteur droit avec flèche 92"/>
          <p:cNvCxnSpPr/>
          <p:nvPr/>
        </p:nvCxnSpPr>
        <p:spPr>
          <a:xfrm flipV="1">
            <a:off x="4523729" y="1938061"/>
            <a:ext cx="1787300" cy="123385"/>
          </a:xfrm>
          <a:prstGeom prst="straightConnector1">
            <a:avLst/>
          </a:prstGeom>
          <a:ln w="412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ZoneTexte 95"/>
          <p:cNvSpPr txBox="1"/>
          <p:nvPr/>
        </p:nvSpPr>
        <p:spPr>
          <a:xfrm>
            <a:off x="374375" y="5340199"/>
            <a:ext cx="4536504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Further requirement : Still possible to use ECR N+ source, beam  passing through the booster</a:t>
            </a:r>
          </a:p>
        </p:txBody>
      </p:sp>
      <p:sp>
        <p:nvSpPr>
          <p:cNvPr id="97" name="Rectangle 25"/>
          <p:cNvSpPr>
            <a:spLocks noChangeArrowheads="1"/>
          </p:cNvSpPr>
          <p:nvPr/>
        </p:nvSpPr>
        <p:spPr bwMode="auto">
          <a:xfrm>
            <a:off x="9162049" y="1492864"/>
            <a:ext cx="2951788" cy="163121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sz="1600" dirty="0"/>
              <a:t>Non selective source : Mg, Ca, Sc, Cr, </a:t>
            </a:r>
            <a:r>
              <a:rPr lang="en-US" sz="1600" dirty="0" err="1"/>
              <a:t>Mn</a:t>
            </a:r>
            <a:r>
              <a:rPr lang="en-US" sz="1600" dirty="0"/>
              <a:t>, Co, Ni, Cu, Zn, </a:t>
            </a:r>
            <a:r>
              <a:rPr lang="en-US" sz="1600" dirty="0" err="1"/>
              <a:t>Ga</a:t>
            </a:r>
            <a:r>
              <a:rPr lang="en-US" sz="1600" dirty="0"/>
              <a:t>, </a:t>
            </a:r>
            <a:r>
              <a:rPr lang="en-US" sz="1600" dirty="0" err="1"/>
              <a:t>Ce</a:t>
            </a:r>
            <a:r>
              <a:rPr lang="en-US" sz="1600" dirty="0"/>
              <a:t>, As, Se, Al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But no acceleration by CIME (Q/A too low)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98" name="Image 97" descr="Boosteur H1 Patle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55105" y="4250616"/>
            <a:ext cx="2958732" cy="1972488"/>
          </a:xfrm>
          <a:prstGeom prst="rect">
            <a:avLst/>
          </a:prstGeom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05/12/2022</a:t>
            </a:r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Cyclotrons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2711694"/>
      </p:ext>
    </p:extLst>
  </p:cSld>
  <p:clrMapOvr>
    <a:masterClrMapping/>
  </p:clrMapOvr>
  <p:transition advTm="207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4" grpId="0"/>
      <p:bldP spid="89" grpId="0" animBg="1"/>
      <p:bldP spid="96" grpId="0" build="allAtOnce" animBg="1"/>
      <p:bldP spid="9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1236" y="87111"/>
            <a:ext cx="4381585" cy="707886"/>
          </a:xfrm>
          <a:prstGeom prst="rect">
            <a:avLst/>
          </a:prstGeom>
          <a:solidFill>
            <a:srgbClr val="CC00FF"/>
          </a:solidFill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SPIRAL2 Project</a:t>
            </a:r>
            <a:endParaRPr lang="fr-FR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511" y="441054"/>
            <a:ext cx="2802933" cy="19787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11" y="2246544"/>
            <a:ext cx="4644008" cy="32441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1519" y="1336104"/>
            <a:ext cx="2877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dirty="0" smtClean="0"/>
              <a:t>2005 : Project launched</a:t>
            </a:r>
            <a:endParaRPr lang="en-AU" sz="2000" dirty="0"/>
          </a:p>
        </p:txBody>
      </p:sp>
      <p:sp>
        <p:nvSpPr>
          <p:cNvPr id="8" name="Rectangle 7"/>
          <p:cNvSpPr/>
          <p:nvPr/>
        </p:nvSpPr>
        <p:spPr>
          <a:xfrm>
            <a:off x="4931419" y="71722"/>
            <a:ext cx="1975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2011 </a:t>
            </a:r>
            <a:r>
              <a:rPr lang="fr-FR" dirty="0" smtClean="0"/>
              <a:t>: excavation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21237" y="5567859"/>
            <a:ext cx="43815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 smtClean="0"/>
              <a:t>Original project, including post-acceleration of fission products in CIME</a:t>
            </a:r>
            <a:endParaRPr lang="en-ZA" dirty="0"/>
          </a:p>
        </p:txBody>
      </p:sp>
      <p:pic>
        <p:nvPicPr>
          <p:cNvPr id="12" name="Picture 3" descr="F:\Huelva\100CANON\IMG_67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2792" y="2567530"/>
            <a:ext cx="2051845" cy="2308325"/>
          </a:xfrm>
          <a:prstGeom prst="rect">
            <a:avLst/>
          </a:prstGeom>
          <a:noFill/>
        </p:spPr>
      </p:pic>
      <p:pic>
        <p:nvPicPr>
          <p:cNvPr id="13" name="Picture 2" descr="F:\Huelva\100CANON\IMG_67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7991" y="5023587"/>
            <a:ext cx="2787453" cy="1665385"/>
          </a:xfrm>
          <a:prstGeom prst="rect">
            <a:avLst/>
          </a:prstGeom>
          <a:noFill/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345" y="3615861"/>
            <a:ext cx="2574203" cy="1930652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8631320" y="1045326"/>
            <a:ext cx="397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rgbClr val="0099FF"/>
                </a:solidFill>
              </a:rPr>
              <a:t>2015: 1st beam in RFQ</a:t>
            </a:r>
            <a:endParaRPr lang="en-ZA" b="1" dirty="0">
              <a:solidFill>
                <a:srgbClr val="0099FF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83" y="1663192"/>
            <a:ext cx="2561718" cy="17078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777632" y="5648464"/>
            <a:ext cx="3312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000" b="1" dirty="0" smtClean="0">
                <a:solidFill>
                  <a:srgbClr val="00B050"/>
                </a:solidFill>
              </a:rPr>
              <a:t>October 28th, 2019 : 1</a:t>
            </a:r>
            <a:r>
              <a:rPr lang="en-ZA" sz="2000" b="1" baseline="30000" dirty="0" smtClean="0">
                <a:solidFill>
                  <a:srgbClr val="00B050"/>
                </a:solidFill>
              </a:rPr>
              <a:t>st</a:t>
            </a:r>
            <a:r>
              <a:rPr lang="en-ZA" sz="2000" b="1" dirty="0" smtClean="0">
                <a:solidFill>
                  <a:srgbClr val="00B050"/>
                </a:solidFill>
              </a:rPr>
              <a:t> beam in the LINAC</a:t>
            </a:r>
            <a:endParaRPr lang="en-ZA" sz="2000" b="1" dirty="0">
              <a:solidFill>
                <a:srgbClr val="00B05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3B970-C8E0-4DE7-9EBF-9229AC351EFC}" type="slidenum">
              <a:rPr lang="fr-FR" smtClean="0"/>
              <a:t>14</a:t>
            </a:fld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11205611" y="10640"/>
            <a:ext cx="970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dirty="0" smtClean="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rPr>
              <a:t>SPIRAL2</a:t>
            </a:r>
            <a:endParaRPr lang="fr-FR" dirty="0">
              <a:solidFill>
                <a:schemeClr val="accent1">
                  <a:lumMod val="50000"/>
                </a:schemeClr>
              </a:solidFill>
              <a:latin typeface="Bauhaus 93" panose="04030905020B02020C02" pitchFamily="82" charset="0"/>
            </a:endParaRP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05/12/2022</a:t>
            </a:r>
            <a:endParaRPr lang="fr-FR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Cyclotrons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886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A357D4-BD7F-B846-9726-0D92E3F2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38" y="-97985"/>
            <a:ext cx="7475094" cy="1199270"/>
          </a:xfrm>
        </p:spPr>
        <p:txBody>
          <a:bodyPr>
            <a:normAutofit/>
          </a:bodyPr>
          <a:lstStyle/>
          <a:p>
            <a:r>
              <a:rPr lang="fr-FR" dirty="0" smtClean="0"/>
              <a:t>OPERATION 1983 – 2022 (cyclotrons)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0BB770-4290-1348-8FC7-1FF0AD6E1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D3326D-0841-444D-A328-882391D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Cyclotrons 2022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D13388-3E77-0C4C-A250-268E2A3B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5AD5-23FB-474E-9BF5-B42530E509F4}" type="slidenum">
              <a:rPr lang="fr-FR" smtClean="0"/>
              <a:t>15</a:t>
            </a:fld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3A357D4-BD7F-B846-9726-0D92E3F2F764}"/>
              </a:ext>
            </a:extLst>
          </p:cNvPr>
          <p:cNvSpPr txBox="1">
            <a:spLocks/>
          </p:cNvSpPr>
          <p:nvPr/>
        </p:nvSpPr>
        <p:spPr>
          <a:xfrm>
            <a:off x="7865807" y="5339642"/>
            <a:ext cx="4880470" cy="1199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rgbClr val="3B256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LINAC + CYCLOTRONS</a:t>
            </a:r>
          </a:p>
          <a:p>
            <a:r>
              <a:rPr lang="fr-FR" dirty="0" smtClean="0"/>
              <a:t>2019 - 2021</a:t>
            </a:r>
            <a:endParaRPr lang="fr-FR" dirty="0"/>
          </a:p>
        </p:txBody>
      </p:sp>
      <p:graphicFrame>
        <p:nvGraphicFramePr>
          <p:cNvPr id="8" name="Graphiqu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461420"/>
              </p:ext>
            </p:extLst>
          </p:nvPr>
        </p:nvGraphicFramePr>
        <p:xfrm>
          <a:off x="151779" y="608854"/>
          <a:ext cx="7714028" cy="4808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151368"/>
              </p:ext>
            </p:extLst>
          </p:nvPr>
        </p:nvGraphicFramePr>
        <p:xfrm>
          <a:off x="7668469" y="275606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8872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05/12/2022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Cyclotrons 2022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E23D7-4A87-496B-888A-8E5D6ECD3E68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2697081"/>
              </p:ext>
            </p:extLst>
          </p:nvPr>
        </p:nvGraphicFramePr>
        <p:xfrm>
          <a:off x="479376" y="1299627"/>
          <a:ext cx="6336704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 Box 47"/>
          <p:cNvSpPr txBox="1">
            <a:spLocks noChangeArrowheads="1"/>
          </p:cNvSpPr>
          <p:nvPr/>
        </p:nvSpPr>
        <p:spPr bwMode="auto">
          <a:xfrm>
            <a:off x="1703512" y="206472"/>
            <a:ext cx="1944216" cy="8284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eaLnBrk="0" hangingPunct="0"/>
            <a:r>
              <a:rPr lang="en-GB" sz="24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Failures (cyclotrons)</a:t>
            </a:r>
            <a:endParaRPr lang="en-GB" sz="24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75617" y="4687815"/>
            <a:ext cx="52203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rgbClr val="FF0000"/>
                </a:solidFill>
              </a:rPr>
              <a:t>Mainly</a:t>
            </a:r>
            <a:r>
              <a:rPr lang="fr-FR" sz="2400" b="1" dirty="0" smtClean="0">
                <a:solidFill>
                  <a:srgbClr val="FF0000"/>
                </a:solidFill>
              </a:rPr>
              <a:t> due </a:t>
            </a:r>
            <a:r>
              <a:rPr lang="fr-FR" sz="2400" b="1" dirty="0">
                <a:solidFill>
                  <a:srgbClr val="FF0000"/>
                </a:solidFill>
              </a:rPr>
              <a:t>to Water </a:t>
            </a:r>
            <a:r>
              <a:rPr lang="en-ZA" sz="2400" b="1" dirty="0" smtClean="0">
                <a:solidFill>
                  <a:srgbClr val="FF0000"/>
                </a:solidFill>
              </a:rPr>
              <a:t>leak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>
                <a:solidFill>
                  <a:srgbClr val="FF0000"/>
                </a:solidFill>
              </a:rPr>
              <a:t>Inside the machine </a:t>
            </a:r>
            <a:r>
              <a:rPr lang="fr-FR" sz="2400" b="1" dirty="0" smtClean="0">
                <a:solidFill>
                  <a:srgbClr val="FF0000"/>
                </a:solidFill>
              </a:rPr>
              <a:t>(</a:t>
            </a:r>
            <a:r>
              <a:rPr lang="en-029" sz="2400" b="1" dirty="0" smtClean="0">
                <a:solidFill>
                  <a:srgbClr val="FF0000"/>
                </a:solidFill>
              </a:rPr>
              <a:t>cavity</a:t>
            </a:r>
            <a:r>
              <a:rPr lang="fr-FR" sz="2400" b="1" dirty="0" smtClean="0">
                <a:solidFill>
                  <a:srgbClr val="FF0000"/>
                </a:solidFill>
              </a:rPr>
              <a:t>, </a:t>
            </a:r>
            <a:r>
              <a:rPr lang="en-AU" sz="2400" b="1" dirty="0" smtClean="0">
                <a:solidFill>
                  <a:srgbClr val="FF0000"/>
                </a:solidFill>
              </a:rPr>
              <a:t>injection elements, beam line – slits, diagnostics, …)</a:t>
            </a:r>
            <a:endParaRPr lang="en-AU" sz="2400" b="1" dirty="0">
              <a:solidFill>
                <a:srgbClr val="FF000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1" t="8696"/>
          <a:stretch/>
        </p:blipFill>
        <p:spPr>
          <a:xfrm>
            <a:off x="7632361" y="1120928"/>
            <a:ext cx="3992113" cy="328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7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A357D4-BD7F-B846-9726-0D92E3F2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37" y="-7236"/>
            <a:ext cx="4050737" cy="1199270"/>
          </a:xfrm>
        </p:spPr>
        <p:txBody>
          <a:bodyPr/>
          <a:lstStyle/>
          <a:p>
            <a:r>
              <a:rPr lang="fr-FR" dirty="0" smtClean="0"/>
              <a:t>And for the future ?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0BB770-4290-1348-8FC7-1FF0AD6E1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05/12/2022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D3326D-0841-444D-A328-882391D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dirty="0" smtClean="0"/>
              <a:t>Cyclotrons 2022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D13388-3E77-0C4C-A250-268E2A3B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5AD5-23FB-474E-9BF5-B42530E509F4}" type="slidenum">
              <a:rPr lang="fr-FR" smtClean="0"/>
              <a:t>17</a:t>
            </a:fld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1101211" y="993530"/>
            <a:ext cx="7354531" cy="923760"/>
          </a:xfrm>
        </p:spPr>
        <p:txBody>
          <a:bodyPr/>
          <a:lstStyle/>
          <a:p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DESIR </a:t>
            </a:r>
            <a:r>
              <a:rPr lang="fr-FR" dirty="0" smtClean="0"/>
              <a:t>(</a:t>
            </a:r>
            <a:r>
              <a:rPr lang="en-AU" dirty="0" smtClean="0"/>
              <a:t>Decay</a:t>
            </a:r>
            <a:r>
              <a:rPr lang="fr-FR" dirty="0" smtClean="0"/>
              <a:t>, </a:t>
            </a:r>
            <a:r>
              <a:rPr lang="fr-FR" dirty="0"/>
              <a:t>Excitation, Storage of Radioactive </a:t>
            </a:r>
            <a:r>
              <a:rPr lang="fr-FR" dirty="0" smtClean="0"/>
              <a:t>Ions) </a:t>
            </a:r>
            <a:r>
              <a:rPr lang="en-AU" dirty="0" smtClean="0"/>
              <a:t>Facility</a:t>
            </a:r>
          </a:p>
          <a:p>
            <a:endParaRPr lang="en-AU" dirty="0" smtClean="0"/>
          </a:p>
        </p:txBody>
      </p:sp>
      <p:grpSp>
        <p:nvGrpSpPr>
          <p:cNvPr id="10" name="Groupe 9"/>
          <p:cNvGrpSpPr/>
          <p:nvPr/>
        </p:nvGrpSpPr>
        <p:grpSpPr>
          <a:xfrm>
            <a:off x="2563569" y="1964201"/>
            <a:ext cx="8902357" cy="4039255"/>
            <a:chOff x="241643" y="1484784"/>
            <a:chExt cx="8902357" cy="4039255"/>
          </a:xfrm>
        </p:grpSpPr>
        <p:pic>
          <p:nvPicPr>
            <p:cNvPr id="11" name="Picture 1" descr="C:\Mes documents locaux\Projet SPIRAL2\Phase 1+\Reunions_SFRE\20150519_WS_Piperade\20150519_Images_hall_DESIR\Images Ensemble SPIRAL 2 (DESIR)\Ensemble SPIRAL 2 DESIR 3.jpg"/>
            <p:cNvPicPr>
              <a:picLocks noChangeAspect="1" noChangeArrowheads="1"/>
            </p:cNvPicPr>
            <p:nvPr/>
          </p:nvPicPr>
          <p:blipFill>
            <a:blip r:embed="rId2" cstate="print"/>
            <a:srcRect b="6702"/>
            <a:stretch>
              <a:fillRect/>
            </a:stretch>
          </p:blipFill>
          <p:spPr bwMode="auto">
            <a:xfrm>
              <a:off x="241643" y="1484784"/>
              <a:ext cx="8902357" cy="4039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1619672" y="1556792"/>
              <a:ext cx="321491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RFQ cooler</a:t>
              </a:r>
              <a:br>
                <a:rPr lang="en-US" b="1" dirty="0" smtClean="0">
                  <a:solidFill>
                    <a:srgbClr val="FF0000"/>
                  </a:solidFill>
                </a:rPr>
              </a:br>
              <a:r>
                <a:rPr lang="en-US" b="1" dirty="0" smtClean="0">
                  <a:solidFill>
                    <a:srgbClr val="FF0000"/>
                  </a:solidFill>
                </a:rPr>
                <a:t>+ High Resolution Spectrometer</a:t>
              </a:r>
            </a:p>
            <a:p>
              <a:r>
                <a:rPr lang="en-US" b="1" dirty="0" smtClean="0">
                  <a:solidFill>
                    <a:srgbClr val="FF0000"/>
                  </a:solidFill>
                </a:rPr>
                <a:t>(1/20000)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148064" y="1556792"/>
              <a:ext cx="2890535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FF0000"/>
                  </a:solidFill>
                </a:rPr>
                <a:t>DESIR Experimental Hall</a:t>
              </a:r>
            </a:p>
            <a:p>
              <a:r>
                <a:rPr lang="en-US" b="1" dirty="0" smtClean="0">
                  <a:solidFill>
                    <a:srgbClr val="FF0000"/>
                  </a:solidFill>
                </a:rPr>
                <a:t>(low energy RIB)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 flipV="1">
              <a:off x="3419872" y="3861048"/>
              <a:ext cx="936104" cy="9832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2195736" y="4653136"/>
              <a:ext cx="3171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S3  - DESIR and SPIRAL1 - DESIR</a:t>
              </a:r>
            </a:p>
            <a:p>
              <a:r>
                <a:rPr lang="en-US" b="1" dirty="0" smtClean="0">
                  <a:solidFill>
                    <a:srgbClr val="FF0000"/>
                  </a:solidFill>
                </a:rPr>
                <a:t>Beam Transfer Lines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Connecteur droit avec flèche 15"/>
            <p:cNvCxnSpPr/>
            <p:nvPr/>
          </p:nvCxnSpPr>
          <p:spPr>
            <a:xfrm flipV="1">
              <a:off x="4644008" y="4005064"/>
              <a:ext cx="864096" cy="70207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Connecteur droit avec flèche 16"/>
          <p:cNvCxnSpPr/>
          <p:nvPr/>
        </p:nvCxnSpPr>
        <p:spPr>
          <a:xfrm>
            <a:off x="5957822" y="2706120"/>
            <a:ext cx="1008112" cy="8820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233246" y="4123398"/>
            <a:ext cx="244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Public Enquiry in March-April 2023</a:t>
            </a:r>
            <a:endParaRPr lang="en-AU" dirty="0"/>
          </a:p>
        </p:txBody>
      </p:sp>
      <p:sp>
        <p:nvSpPr>
          <p:cNvPr id="18" name="ZoneTexte 17"/>
          <p:cNvSpPr txBox="1"/>
          <p:nvPr/>
        </p:nvSpPr>
        <p:spPr>
          <a:xfrm>
            <a:off x="388374" y="2649794"/>
            <a:ext cx="244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The French Safety Authority has authorized the construction</a:t>
            </a:r>
            <a:endParaRPr lang="en-AU" dirty="0"/>
          </a:p>
        </p:txBody>
      </p:sp>
      <p:sp>
        <p:nvSpPr>
          <p:cNvPr id="19" name="ZoneTexte 18"/>
          <p:cNvSpPr txBox="1"/>
          <p:nvPr/>
        </p:nvSpPr>
        <p:spPr>
          <a:xfrm>
            <a:off x="385646" y="5081857"/>
            <a:ext cx="244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00B050"/>
                </a:solidFill>
              </a:rPr>
              <a:t>Construction should begin in June 2023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101211" y="5919019"/>
            <a:ext cx="475881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Beam lines are ready, waiting to be installed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3174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A357D4-BD7F-B846-9726-0D92E3F2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2" y="365126"/>
            <a:ext cx="4050737" cy="1199270"/>
          </a:xfrm>
        </p:spPr>
        <p:txBody>
          <a:bodyPr/>
          <a:lstStyle/>
          <a:p>
            <a:r>
              <a:rPr lang="fr-FR" dirty="0" smtClean="0"/>
              <a:t>And for the future ?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0BB770-4290-1348-8FC7-1FF0AD6E1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05/12/2022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D3326D-0841-444D-A328-882391D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dirty="0" smtClean="0"/>
              <a:t>Cyclotrons 2022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D13388-3E77-0C4C-A250-268E2A3B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5AD5-23FB-474E-9BF5-B42530E509F4}" type="slidenum">
              <a:rPr lang="fr-FR" smtClean="0"/>
              <a:t>18</a:t>
            </a:fld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77018" y="1403998"/>
            <a:ext cx="10844674" cy="4458332"/>
          </a:xfrm>
        </p:spPr>
        <p:txBody>
          <a:bodyPr/>
          <a:lstStyle/>
          <a:p>
            <a:r>
              <a:rPr lang="en-AU" dirty="0" smtClean="0"/>
              <a:t>Next years : Still more demand than time available for cyclotrons</a:t>
            </a:r>
          </a:p>
          <a:p>
            <a:endParaRPr lang="en-AU" dirty="0" smtClean="0"/>
          </a:p>
          <a:p>
            <a:r>
              <a:rPr lang="en-AU" dirty="0"/>
              <a:t>LISE spectrometer with SSC2 beams</a:t>
            </a:r>
          </a:p>
          <a:p>
            <a:r>
              <a:rPr lang="en-AU" dirty="0"/>
              <a:t>Post-accelerated SPIRAL1 new beams </a:t>
            </a:r>
          </a:p>
          <a:p>
            <a:r>
              <a:rPr lang="en-AU" dirty="0"/>
              <a:t>Fusion reactions (SSC1 beams)</a:t>
            </a:r>
          </a:p>
          <a:p>
            <a:r>
              <a:rPr lang="en-AU" dirty="0"/>
              <a:t>Industrial applications</a:t>
            </a:r>
          </a:p>
          <a:p>
            <a:pPr marL="0" indent="0">
              <a:buNone/>
            </a:pPr>
            <a:endParaRPr lang="en-AU" dirty="0" smtClean="0"/>
          </a:p>
          <a:p>
            <a:r>
              <a:rPr lang="en-AU" dirty="0" smtClean="0"/>
              <a:t>Tomorrow : DESIR with SPIRAL1 (</a:t>
            </a:r>
            <a:r>
              <a:rPr lang="en-AU" baseline="30000" dirty="0" smtClean="0"/>
              <a:t>21</a:t>
            </a:r>
            <a:r>
              <a:rPr lang="en-AU" dirty="0" smtClean="0"/>
              <a:t>Na, </a:t>
            </a:r>
            <a:r>
              <a:rPr lang="en-AU" baseline="30000" dirty="0" smtClean="0"/>
              <a:t>23</a:t>
            </a:r>
            <a:r>
              <a:rPr lang="en-AU" dirty="0" smtClean="0"/>
              <a:t>Mg, </a:t>
            </a:r>
            <a:r>
              <a:rPr lang="en-AU" baseline="30000" dirty="0" smtClean="0"/>
              <a:t>33</a:t>
            </a:r>
            <a:r>
              <a:rPr lang="en-AU" dirty="0" smtClean="0"/>
              <a:t>Cl, </a:t>
            </a:r>
            <a:r>
              <a:rPr lang="en-AU" baseline="30000" dirty="0" smtClean="0"/>
              <a:t>37</a:t>
            </a:r>
            <a:r>
              <a:rPr lang="en-AU" dirty="0" smtClean="0"/>
              <a:t>K, </a:t>
            </a:r>
            <a:r>
              <a:rPr lang="en-AU" baseline="30000" dirty="0" smtClean="0"/>
              <a:t>39</a:t>
            </a:r>
            <a:r>
              <a:rPr lang="en-AU" dirty="0" smtClean="0"/>
              <a:t>Ca, </a:t>
            </a:r>
            <a:r>
              <a:rPr lang="en-AU" baseline="30000" dirty="0" smtClean="0"/>
              <a:t>41</a:t>
            </a:r>
            <a:r>
              <a:rPr lang="en-AU" dirty="0" smtClean="0"/>
              <a:t>Sc …)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=&gt;  </a:t>
            </a:r>
            <a:r>
              <a:rPr lang="en-AU" dirty="0" smtClean="0">
                <a:solidFill>
                  <a:srgbClr val="00B050"/>
                </a:solidFill>
              </a:rPr>
              <a:t>Cyclotrons to be still operated in 15 – 20 years </a:t>
            </a:r>
            <a:endParaRPr lang="en-A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46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68" y="2871521"/>
            <a:ext cx="6213554" cy="3291242"/>
          </a:xfrm>
          <a:prstGeom prst="rect">
            <a:avLst/>
          </a:prstGeom>
        </p:spPr>
      </p:pic>
      <p:sp>
        <p:nvSpPr>
          <p:cNvPr id="12" name="Forme libre 11"/>
          <p:cNvSpPr/>
          <p:nvPr/>
        </p:nvSpPr>
        <p:spPr>
          <a:xfrm>
            <a:off x="4146550" y="3505200"/>
            <a:ext cx="2882900" cy="965200"/>
          </a:xfrm>
          <a:custGeom>
            <a:avLst/>
            <a:gdLst>
              <a:gd name="connsiteX0" fmla="*/ 2882900 w 2882900"/>
              <a:gd name="connsiteY0" fmla="*/ 0 h 965200"/>
              <a:gd name="connsiteX1" fmla="*/ 2882900 w 2882900"/>
              <a:gd name="connsiteY1" fmla="*/ 965200 h 965200"/>
              <a:gd name="connsiteX2" fmla="*/ 0 w 2882900"/>
              <a:gd name="connsiteY2" fmla="*/ 965200 h 965200"/>
              <a:gd name="connsiteX3" fmla="*/ 0 w 2882900"/>
              <a:gd name="connsiteY3" fmla="*/ 647700 h 965200"/>
              <a:gd name="connsiteX4" fmla="*/ 965200 w 2882900"/>
              <a:gd name="connsiteY4" fmla="*/ 647700 h 965200"/>
              <a:gd name="connsiteX5" fmla="*/ 965200 w 2882900"/>
              <a:gd name="connsiteY5" fmla="*/ 330200 h 965200"/>
              <a:gd name="connsiteX6" fmla="*/ 1282700 w 2882900"/>
              <a:gd name="connsiteY6" fmla="*/ 330200 h 965200"/>
              <a:gd name="connsiteX7" fmla="*/ 1282700 w 2882900"/>
              <a:gd name="connsiteY7" fmla="*/ 647700 h 965200"/>
              <a:gd name="connsiteX8" fmla="*/ 1924050 w 2882900"/>
              <a:gd name="connsiteY8" fmla="*/ 647700 h 965200"/>
              <a:gd name="connsiteX9" fmla="*/ 1924050 w 2882900"/>
              <a:gd name="connsiteY9" fmla="*/ 19050 h 965200"/>
              <a:gd name="connsiteX10" fmla="*/ 2882900 w 2882900"/>
              <a:gd name="connsiteY10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82900" h="965200">
                <a:moveTo>
                  <a:pt x="2882900" y="0"/>
                </a:moveTo>
                <a:lnTo>
                  <a:pt x="2882900" y="965200"/>
                </a:lnTo>
                <a:lnTo>
                  <a:pt x="0" y="965200"/>
                </a:lnTo>
                <a:lnTo>
                  <a:pt x="0" y="647700"/>
                </a:lnTo>
                <a:lnTo>
                  <a:pt x="965200" y="647700"/>
                </a:lnTo>
                <a:lnTo>
                  <a:pt x="965200" y="330200"/>
                </a:lnTo>
                <a:lnTo>
                  <a:pt x="1282700" y="330200"/>
                </a:lnTo>
                <a:lnTo>
                  <a:pt x="1282700" y="647700"/>
                </a:lnTo>
                <a:lnTo>
                  <a:pt x="1924050" y="647700"/>
                </a:lnTo>
                <a:lnTo>
                  <a:pt x="1924050" y="19050"/>
                </a:lnTo>
                <a:lnTo>
                  <a:pt x="2882900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92B1D35-CC15-AE45-BF83-FA11BF1E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05/12/2022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439CE27-2C9F-AA46-B4AD-B053B1CBC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Cyclotrons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B390DF-B49A-6143-80B1-A754FA21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5AD5-23FB-474E-9BF5-B42530E509F4}" type="slidenum">
              <a:rPr lang="fr-FR" smtClean="0"/>
              <a:t>19</a:t>
            </a:fld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F3A357D4-BD7F-B846-9726-0D92E3F2F764}"/>
              </a:ext>
            </a:extLst>
          </p:cNvPr>
          <p:cNvSpPr txBox="1">
            <a:spLocks/>
          </p:cNvSpPr>
          <p:nvPr/>
        </p:nvSpPr>
        <p:spPr>
          <a:xfrm>
            <a:off x="526059" y="101421"/>
            <a:ext cx="10844674" cy="11992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rgbClr val="3B256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800" dirty="0"/>
              <a:t>Developments </a:t>
            </a:r>
            <a:r>
              <a:rPr lang="en-ZA" sz="2800" dirty="0" smtClean="0"/>
              <a:t>of </a:t>
            </a:r>
            <a:r>
              <a:rPr lang="en-ZA" sz="2800" dirty="0"/>
              <a:t>secondary </a:t>
            </a:r>
            <a:r>
              <a:rPr lang="en-ZA" sz="2800" dirty="0" smtClean="0"/>
              <a:t>beams</a:t>
            </a:r>
          </a:p>
          <a:p>
            <a:r>
              <a:rPr lang="en-ZA" sz="2800" dirty="0" smtClean="0"/>
              <a:t>1 : FEBIAD 1+ source</a:t>
            </a:r>
            <a:endParaRPr lang="fr-FR" sz="2800" dirty="0"/>
          </a:p>
        </p:txBody>
      </p:sp>
      <p:sp>
        <p:nvSpPr>
          <p:cNvPr id="6" name="ZoneTexte 5"/>
          <p:cNvSpPr txBox="1"/>
          <p:nvPr/>
        </p:nvSpPr>
        <p:spPr>
          <a:xfrm>
            <a:off x="83189" y="1734050"/>
            <a:ext cx="10311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FEBIAD </a:t>
            </a:r>
            <a:r>
              <a:rPr lang="en-ZA" dirty="0"/>
              <a:t>has</a:t>
            </a:r>
            <a:r>
              <a:rPr lang="fr-FR" dirty="0"/>
              <a:t> been </a:t>
            </a:r>
            <a:r>
              <a:rPr lang="en-AU" dirty="0"/>
              <a:t>used</a:t>
            </a:r>
            <a:r>
              <a:rPr lang="fr-FR" dirty="0"/>
              <a:t> in line in alkali mode : </a:t>
            </a:r>
            <a:r>
              <a:rPr lang="en-ZA" dirty="0"/>
              <a:t>post accelerated beams : </a:t>
            </a:r>
            <a:r>
              <a:rPr lang="en-ZA" baseline="30000" dirty="0"/>
              <a:t>38m</a:t>
            </a:r>
            <a:r>
              <a:rPr lang="en-ZA" dirty="0"/>
              <a:t>K (2019), </a:t>
            </a:r>
            <a:r>
              <a:rPr lang="en-ZA" baseline="30000" dirty="0"/>
              <a:t>47</a:t>
            </a:r>
            <a:r>
              <a:rPr lang="en-ZA" dirty="0"/>
              <a:t>K (2021) </a:t>
            </a:r>
          </a:p>
          <a:p>
            <a:r>
              <a:rPr lang="fr-FR" dirty="0"/>
              <a:t>It has </a:t>
            </a:r>
            <a:r>
              <a:rPr lang="en-ZA" dirty="0"/>
              <a:t>been fiabilized (cooling of the insulators) and many tests have been made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≈80 radioactive </a:t>
            </a:r>
            <a:r>
              <a:rPr lang="en-ZA" dirty="0" smtClean="0"/>
              <a:t>isotopes/isomers </a:t>
            </a:r>
            <a:r>
              <a:rPr lang="en-ZA" b="1" dirty="0" smtClean="0"/>
              <a:t>seen</a:t>
            </a:r>
            <a:r>
              <a:rPr lang="en-ZA" dirty="0" smtClean="0"/>
              <a:t>, including 50+ </a:t>
            </a:r>
            <a:r>
              <a:rPr lang="fr-FR" dirty="0" smtClean="0"/>
              <a:t>at post-</a:t>
            </a:r>
            <a:r>
              <a:rPr lang="en-US" dirty="0" smtClean="0"/>
              <a:t>accelerable</a:t>
            </a:r>
            <a:r>
              <a:rPr lang="fr-FR" dirty="0" smtClean="0"/>
              <a:t> </a:t>
            </a:r>
            <a:r>
              <a:rPr lang="en-IN" dirty="0" smtClean="0"/>
              <a:t>intensities</a:t>
            </a:r>
            <a:r>
              <a:rPr lang="fr-FR" dirty="0" smtClean="0"/>
              <a:t> (&gt;10</a:t>
            </a:r>
            <a:r>
              <a:rPr lang="fr-FR" baseline="30000" dirty="0" smtClean="0"/>
              <a:t>5</a:t>
            </a:r>
            <a:r>
              <a:rPr lang="fr-FR" dirty="0" smtClean="0"/>
              <a:t>pps).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4" name="Forme libre 13"/>
          <p:cNvSpPr/>
          <p:nvPr/>
        </p:nvSpPr>
        <p:spPr>
          <a:xfrm>
            <a:off x="1155700" y="3505200"/>
            <a:ext cx="641350" cy="1289050"/>
          </a:xfrm>
          <a:custGeom>
            <a:avLst/>
            <a:gdLst>
              <a:gd name="connsiteX0" fmla="*/ 0 w 641350"/>
              <a:gd name="connsiteY0" fmla="*/ 0 h 1289050"/>
              <a:gd name="connsiteX1" fmla="*/ 0 w 641350"/>
              <a:gd name="connsiteY1" fmla="*/ 1289050 h 1289050"/>
              <a:gd name="connsiteX2" fmla="*/ 323850 w 641350"/>
              <a:gd name="connsiteY2" fmla="*/ 1289050 h 1289050"/>
              <a:gd name="connsiteX3" fmla="*/ 323850 w 641350"/>
              <a:gd name="connsiteY3" fmla="*/ 647700 h 1289050"/>
              <a:gd name="connsiteX4" fmla="*/ 641350 w 641350"/>
              <a:gd name="connsiteY4" fmla="*/ 647700 h 1289050"/>
              <a:gd name="connsiteX5" fmla="*/ 641350 w 641350"/>
              <a:gd name="connsiteY5" fmla="*/ 317500 h 1289050"/>
              <a:gd name="connsiteX6" fmla="*/ 323850 w 641350"/>
              <a:gd name="connsiteY6" fmla="*/ 317500 h 1289050"/>
              <a:gd name="connsiteX7" fmla="*/ 323850 w 641350"/>
              <a:gd name="connsiteY7" fmla="*/ 0 h 1289050"/>
              <a:gd name="connsiteX8" fmla="*/ 0 w 641350"/>
              <a:gd name="connsiteY8" fmla="*/ 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350" h="1289050">
                <a:moveTo>
                  <a:pt x="0" y="0"/>
                </a:moveTo>
                <a:lnTo>
                  <a:pt x="0" y="1289050"/>
                </a:lnTo>
                <a:lnTo>
                  <a:pt x="323850" y="1289050"/>
                </a:lnTo>
                <a:lnTo>
                  <a:pt x="323850" y="647700"/>
                </a:lnTo>
                <a:lnTo>
                  <a:pt x="641350" y="647700"/>
                </a:lnTo>
                <a:lnTo>
                  <a:pt x="641350" y="317500"/>
                </a:lnTo>
                <a:lnTo>
                  <a:pt x="323850" y="317500"/>
                </a:lnTo>
                <a:lnTo>
                  <a:pt x="32385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15" name="Tableau 14"/>
          <p:cNvGraphicFramePr>
            <a:graphicFrameLocks noGrp="1"/>
          </p:cNvGraphicFramePr>
          <p:nvPr>
            <p:extLst/>
          </p:nvPr>
        </p:nvGraphicFramePr>
        <p:xfrm>
          <a:off x="7169835" y="2726273"/>
          <a:ext cx="1635496" cy="34364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0298">
                  <a:extLst>
                    <a:ext uri="{9D8B030D-6E8A-4147-A177-3AD203B41FA5}">
                      <a16:colId xmlns:a16="http://schemas.microsoft.com/office/drawing/2014/main" val="1451788838"/>
                    </a:ext>
                  </a:extLst>
                </a:gridCol>
                <a:gridCol w="418401">
                  <a:extLst>
                    <a:ext uri="{9D8B030D-6E8A-4147-A177-3AD203B41FA5}">
                      <a16:colId xmlns:a16="http://schemas.microsoft.com/office/drawing/2014/main" val="2304620459"/>
                    </a:ext>
                  </a:extLst>
                </a:gridCol>
                <a:gridCol w="435478">
                  <a:extLst>
                    <a:ext uri="{9D8B030D-6E8A-4147-A177-3AD203B41FA5}">
                      <a16:colId xmlns:a16="http://schemas.microsoft.com/office/drawing/2014/main" val="673103841"/>
                    </a:ext>
                  </a:extLst>
                </a:gridCol>
                <a:gridCol w="481319">
                  <a:extLst>
                    <a:ext uri="{9D8B030D-6E8A-4147-A177-3AD203B41FA5}">
                      <a16:colId xmlns:a16="http://schemas.microsoft.com/office/drawing/2014/main" val="3831787060"/>
                    </a:ext>
                  </a:extLst>
                </a:gridCol>
              </a:tblGrid>
              <a:tr h="10489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36Ar@74MeV/A 850W beam -&gt; 12C target</a:t>
                      </a:r>
                      <a:endParaRPr lang="pl-PL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690994"/>
                  </a:ext>
                </a:extLst>
              </a:tr>
              <a:tr h="100703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Masse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Isotope(s)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T1/2 (s)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rate@1200W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047052659"/>
                  </a:ext>
                </a:extLst>
              </a:tr>
              <a:tr h="100703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u="none" strike="noStrike" dirty="0">
                          <a:effectLst/>
                        </a:rPr>
                        <a:t>8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8Li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0.84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1.00E+05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453178411"/>
                  </a:ext>
                </a:extLst>
              </a:tr>
              <a:tr h="10070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20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20Na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0.4479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1.38E+06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536712346"/>
                  </a:ext>
                </a:extLst>
              </a:tr>
              <a:tr h="1007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21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21Na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22.49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1.13E+07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3261159584"/>
                  </a:ext>
                </a:extLst>
              </a:tr>
              <a:tr h="10070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1H20F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11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3.90E+04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34948082"/>
                  </a:ext>
                </a:extLst>
              </a:tr>
              <a:tr h="1007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23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23Ne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37.25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1.43E+06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4200750203"/>
                  </a:ext>
                </a:extLst>
              </a:tr>
              <a:tr h="10070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23Mg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11.3046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4.27E+06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021862958"/>
                  </a:ext>
                </a:extLst>
              </a:tr>
              <a:tr h="10070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24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24Ne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202.8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2.18E+05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3478698345"/>
                  </a:ext>
                </a:extLst>
              </a:tr>
              <a:tr h="10070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24Na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53989.2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9.29E+07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424679871"/>
                  </a:ext>
                </a:extLst>
              </a:tr>
              <a:tr h="1048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24Na_m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0.0202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2.87E+05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709833360"/>
                  </a:ext>
                </a:extLst>
              </a:tr>
              <a:tr h="10070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24Al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2.053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9.47E+02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4104115636"/>
                  </a:ext>
                </a:extLst>
              </a:tr>
              <a:tr h="10070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25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25Al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7.183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3.80E+04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938156731"/>
                  </a:ext>
                </a:extLst>
              </a:tr>
              <a:tr h="10070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25Na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59.1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8.67E+06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647984700"/>
                  </a:ext>
                </a:extLst>
              </a:tr>
              <a:tr h="10070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25Ne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0.602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6.52E+03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831263890"/>
                  </a:ext>
                </a:extLst>
              </a:tr>
              <a:tr h="10070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25Na 100V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59.1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8.00E+06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3609310212"/>
                  </a:ext>
                </a:extLst>
              </a:tr>
              <a:tr h="1007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26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26Na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1.07128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2.21E+05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492692166"/>
                  </a:ext>
                </a:extLst>
              </a:tr>
              <a:tr h="10070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26Al_m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6.346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9.22E+04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367218889"/>
                  </a:ext>
                </a:extLst>
              </a:tr>
              <a:tr h="10070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27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27Mg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567.5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2.62E+06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723070406"/>
                  </a:ext>
                </a:extLst>
              </a:tr>
              <a:tr h="10070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28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28Al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134.7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3.27E+06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768867511"/>
                  </a:ext>
                </a:extLst>
              </a:tr>
              <a:tr h="1007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29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29Al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394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1.14E+06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756830861"/>
                  </a:ext>
                </a:extLst>
              </a:tr>
              <a:tr h="10070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29Mg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1.3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2.27E+03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677239781"/>
                  </a:ext>
                </a:extLst>
              </a:tr>
              <a:tr h="10070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30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30Al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3.62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1.30E+03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766224458"/>
                  </a:ext>
                </a:extLst>
              </a:tr>
              <a:tr h="1007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31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31Cl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0.19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8.05E+02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320634179"/>
                  </a:ext>
                </a:extLst>
              </a:tr>
              <a:tr h="10070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C19O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26.91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1.92E+03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3443711796"/>
                  </a:ext>
                </a:extLst>
              </a:tr>
              <a:tr h="1007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32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32Ar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0.098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1.16E+03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3395910628"/>
                  </a:ext>
                </a:extLst>
              </a:tr>
              <a:tr h="10070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32Cl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0.298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8.52E+04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554807017"/>
                  </a:ext>
                </a:extLst>
              </a:tr>
              <a:tr h="1007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33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33Ar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0.173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9.81E+04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3410134125"/>
                  </a:ext>
                </a:extLst>
              </a:tr>
              <a:tr h="10070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33Cl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2.511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2.21E+06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483616978"/>
                  </a:ext>
                </a:extLst>
              </a:tr>
              <a:tr h="10070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34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34Ar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0.8438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7.02E+06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131589362"/>
                  </a:ext>
                </a:extLst>
              </a:tr>
              <a:tr h="10070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34Cl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1.5266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2.39E+07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3582926540"/>
                  </a:ext>
                </a:extLst>
              </a:tr>
              <a:tr h="10070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34mCl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1919.4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7.90E+07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816286751"/>
                  </a:ext>
                </a:extLst>
              </a:tr>
              <a:tr h="1007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35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35Ar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1.7756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1.54E+08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343947749"/>
                  </a:ext>
                </a:extLst>
              </a:tr>
              <a:tr h="1048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H34mCl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1919.4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1.89E+07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3859066302"/>
                  </a:ext>
                </a:extLst>
              </a:tr>
            </a:tbl>
          </a:graphicData>
        </a:graphic>
      </p:graphicFrame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489598"/>
              </p:ext>
            </p:extLst>
          </p:nvPr>
        </p:nvGraphicFramePr>
        <p:xfrm>
          <a:off x="8902649" y="2625227"/>
          <a:ext cx="1629882" cy="36809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082">
                  <a:extLst>
                    <a:ext uri="{9D8B030D-6E8A-4147-A177-3AD203B41FA5}">
                      <a16:colId xmlns:a16="http://schemas.microsoft.com/office/drawing/2014/main" val="111323826"/>
                    </a:ext>
                  </a:extLst>
                </a:gridCol>
                <a:gridCol w="414867">
                  <a:extLst>
                    <a:ext uri="{9D8B030D-6E8A-4147-A177-3AD203B41FA5}">
                      <a16:colId xmlns:a16="http://schemas.microsoft.com/office/drawing/2014/main" val="165528878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632552081"/>
                    </a:ext>
                  </a:extLst>
                </a:gridCol>
                <a:gridCol w="516466">
                  <a:extLst>
                    <a:ext uri="{9D8B030D-6E8A-4147-A177-3AD203B41FA5}">
                      <a16:colId xmlns:a16="http://schemas.microsoft.com/office/drawing/2014/main" val="2525316919"/>
                    </a:ext>
                  </a:extLst>
                </a:gridCol>
              </a:tblGrid>
              <a:tr h="10217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84Kr@67MeV/A 10W beam -&gt; 12C target</a:t>
                      </a:r>
                      <a:endParaRPr lang="pl-PL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1251752"/>
                  </a:ext>
                </a:extLst>
              </a:tr>
              <a:tr h="99159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Masse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Isotope(s)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T1/2 (s)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rate@500W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3284777945"/>
                  </a:ext>
                </a:extLst>
              </a:tr>
              <a:tr h="9915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80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80Rb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34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7.13E+07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252890389"/>
                  </a:ext>
                </a:extLst>
              </a:tr>
              <a:tr h="9915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79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79mKr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50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3.28E+07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1603536164"/>
                  </a:ext>
                </a:extLst>
              </a:tr>
              <a:tr h="991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79Kr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126144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6.39E+07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2762503833"/>
                  </a:ext>
                </a:extLst>
              </a:tr>
              <a:tr h="991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79Rb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1374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1.14E+07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487056304"/>
                  </a:ext>
                </a:extLst>
              </a:tr>
              <a:tr h="991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79mBr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4.85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8.17E+06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1287082947"/>
                  </a:ext>
                </a:extLst>
              </a:tr>
              <a:tr h="9915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78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78mRb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344.4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1.98E+06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3898051412"/>
                  </a:ext>
                </a:extLst>
              </a:tr>
              <a:tr h="991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78Rb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1059.6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3.89E+05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971142570"/>
                  </a:ext>
                </a:extLst>
              </a:tr>
              <a:tr h="991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78Br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387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4.69E+07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2958707696"/>
                  </a:ext>
                </a:extLst>
              </a:tr>
              <a:tr h="10217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77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77Rb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226.8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5.20E+05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1341030484"/>
                  </a:ext>
                </a:extLst>
              </a:tr>
              <a:tr h="991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77Kr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4275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2.81E+07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3824396538"/>
                  </a:ext>
                </a:extLst>
              </a:tr>
              <a:tr h="991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77mBr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256.8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5.29E+07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1607246354"/>
                  </a:ext>
                </a:extLst>
              </a:tr>
              <a:tr h="991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77Br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205344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7.59E+07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192554052"/>
                  </a:ext>
                </a:extLst>
              </a:tr>
              <a:tr h="991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77mSe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17.36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3.08E+04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2605293075"/>
                  </a:ext>
                </a:extLst>
              </a:tr>
              <a:tr h="9915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76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76Rb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36.5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2.37E+04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2757948642"/>
                  </a:ext>
                </a:extLst>
              </a:tr>
              <a:tr h="991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76Kr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53280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7.21E+06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4093657649"/>
                  </a:ext>
                </a:extLst>
              </a:tr>
              <a:tr h="991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76Br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58320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6.00E+07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3779095271"/>
                  </a:ext>
                </a:extLst>
              </a:tr>
              <a:tr h="991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76mBr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1.31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1.53E+06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4088152601"/>
                  </a:ext>
                </a:extLst>
              </a:tr>
              <a:tr h="9915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75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75Kr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276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8.03E+05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1371943910"/>
                  </a:ext>
                </a:extLst>
              </a:tr>
              <a:tr h="991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75Br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5802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4.26E+07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771249447"/>
                  </a:ext>
                </a:extLst>
              </a:tr>
              <a:tr h="991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75Ga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126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1.22E+04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1404879542"/>
                  </a:ext>
                </a:extLst>
              </a:tr>
              <a:tr h="991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75Ge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4966.8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1.98E+05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899816619"/>
                  </a:ext>
                </a:extLst>
              </a:tr>
              <a:tr h="9915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71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71Se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284.4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2.63E+04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2458395669"/>
                  </a:ext>
                </a:extLst>
              </a:tr>
              <a:tr h="991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71As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235080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2.26E+07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3462568048"/>
                  </a:ext>
                </a:extLst>
              </a:tr>
              <a:tr h="991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71Zn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147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1.96E+04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4149475985"/>
                  </a:ext>
                </a:extLst>
              </a:tr>
              <a:tr h="991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71mZn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14256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1.67E+05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1155652084"/>
                  </a:ext>
                </a:extLst>
              </a:tr>
              <a:tr h="9915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69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69As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912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1.86E+05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3952343508"/>
                  </a:ext>
                </a:extLst>
              </a:tr>
              <a:tr h="991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69Ge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140580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1.39E+07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556357908"/>
                  </a:ext>
                </a:extLst>
              </a:tr>
              <a:tr h="991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69mZn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49521.6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2.66E+06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2521304053"/>
                  </a:ext>
                </a:extLst>
              </a:tr>
              <a:tr h="991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69Cu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171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4.22E+04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1863347562"/>
                  </a:ext>
                </a:extLst>
              </a:tr>
              <a:tr h="991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68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68mCu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225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7.03E+04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2025198446"/>
                  </a:ext>
                </a:extLst>
              </a:tr>
              <a:tr h="991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68Ga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4062.6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1.42E+07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3737576805"/>
                  </a:ext>
                </a:extLst>
              </a:tr>
              <a:tr h="10217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67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67Ge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1134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1.74E+05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3640232136"/>
                  </a:ext>
                </a:extLst>
              </a:tr>
              <a:tr h="9915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67Ga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281810.88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4.42E+07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1618171721"/>
                  </a:ext>
                </a:extLst>
              </a:tr>
              <a:tr h="991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65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65Ga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912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6.92E+06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127553370"/>
                  </a:ext>
                </a:extLst>
              </a:tr>
              <a:tr h="10217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65Ni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9061.884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4.53E+04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/>
                </a:tc>
                <a:extLst>
                  <a:ext uri="{0D108BD9-81ED-4DB2-BD59-A6C34878D82A}">
                    <a16:rowId xmlns:a16="http://schemas.microsoft.com/office/drawing/2014/main" val="3573379924"/>
                  </a:ext>
                </a:extLst>
              </a:tr>
            </a:tbl>
          </a:graphicData>
        </a:graphic>
      </p:graphicFrame>
      <p:graphicFrame>
        <p:nvGraphicFramePr>
          <p:cNvPr id="17" name="Tableau 16"/>
          <p:cNvGraphicFramePr>
            <a:graphicFrameLocks noGrp="1"/>
          </p:cNvGraphicFramePr>
          <p:nvPr>
            <p:extLst/>
          </p:nvPr>
        </p:nvGraphicFramePr>
        <p:xfrm>
          <a:off x="10622132" y="2726273"/>
          <a:ext cx="1497202" cy="12881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536">
                  <a:extLst>
                    <a:ext uri="{9D8B030D-6E8A-4147-A177-3AD203B41FA5}">
                      <a16:colId xmlns:a16="http://schemas.microsoft.com/office/drawing/2014/main" val="2017436234"/>
                    </a:ext>
                  </a:extLst>
                </a:gridCol>
                <a:gridCol w="397933">
                  <a:extLst>
                    <a:ext uri="{9D8B030D-6E8A-4147-A177-3AD203B41FA5}">
                      <a16:colId xmlns:a16="http://schemas.microsoft.com/office/drawing/2014/main" val="3812858597"/>
                    </a:ext>
                  </a:extLst>
                </a:gridCol>
                <a:gridCol w="338667">
                  <a:extLst>
                    <a:ext uri="{9D8B030D-6E8A-4147-A177-3AD203B41FA5}">
                      <a16:colId xmlns:a16="http://schemas.microsoft.com/office/drawing/2014/main" val="2103707933"/>
                    </a:ext>
                  </a:extLst>
                </a:gridCol>
                <a:gridCol w="491066">
                  <a:extLst>
                    <a:ext uri="{9D8B030D-6E8A-4147-A177-3AD203B41FA5}">
                      <a16:colId xmlns:a16="http://schemas.microsoft.com/office/drawing/2014/main" val="416382001"/>
                    </a:ext>
                  </a:extLst>
                </a:gridCol>
              </a:tblGrid>
              <a:tr h="12106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600" u="none" strike="noStrike">
                          <a:effectLst/>
                        </a:rPr>
                        <a:t>48Ca@60MeV/A 200W beam -&gt; 12C target</a:t>
                      </a:r>
                      <a:endParaRPr lang="pl-PL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865373"/>
                  </a:ext>
                </a:extLst>
              </a:tr>
              <a:tr h="116220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Masse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Isotope(s)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T1/2 (s)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rate@700W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93276168"/>
                  </a:ext>
                </a:extLst>
              </a:tr>
              <a:tr h="1162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u="none" strike="noStrike" dirty="0">
                          <a:effectLst/>
                        </a:rPr>
                        <a:t>37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37S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303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9.27E+04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05461126"/>
                  </a:ext>
                </a:extLst>
              </a:tr>
              <a:tr h="11622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42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H41Cl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38.4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3.50E+05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77146631"/>
                  </a:ext>
                </a:extLst>
              </a:tr>
              <a:tr h="11622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42Cl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6.8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3.23E+05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91693354"/>
                  </a:ext>
                </a:extLst>
              </a:tr>
              <a:tr h="11622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42K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44496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6.24E+08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81764333"/>
                  </a:ext>
                </a:extLst>
              </a:tr>
              <a:tr h="1162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43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43Cl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3.3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6.84E+04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52477867"/>
                  </a:ext>
                </a:extLst>
              </a:tr>
              <a:tr h="11622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43Ar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322.2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3.92E+07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23336094"/>
                  </a:ext>
                </a:extLst>
              </a:tr>
              <a:tr h="1162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45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45Ar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21.48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5.68E+06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49318713"/>
                  </a:ext>
                </a:extLst>
              </a:tr>
              <a:tr h="11622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45K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1038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4.95E+08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84904049"/>
                  </a:ext>
                </a:extLst>
              </a:tr>
              <a:tr h="121063">
                <a:tc>
                  <a:txBody>
                    <a:bodyPr/>
                    <a:lstStyle/>
                    <a:p>
                      <a:pPr algn="ctr" fontAlgn="b"/>
                      <a:r>
                        <a:rPr lang="fr-FR" sz="600" u="none" strike="noStrike" dirty="0">
                          <a:effectLst/>
                        </a:rPr>
                        <a:t>47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47K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17.5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2.67E+08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26315469"/>
                  </a:ext>
                </a:extLst>
              </a:tr>
            </a:tbl>
          </a:graphicData>
        </a:graphic>
      </p:graphicFrame>
      <p:sp>
        <p:nvSpPr>
          <p:cNvPr id="18" name="ZoneTexte 17"/>
          <p:cNvSpPr txBox="1"/>
          <p:nvPr/>
        </p:nvSpPr>
        <p:spPr>
          <a:xfrm>
            <a:off x="2349033" y="3339288"/>
            <a:ext cx="313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 smtClean="0"/>
              <a:t>Elements for which we </a:t>
            </a:r>
            <a:r>
              <a:rPr lang="en-ZA" sz="1400" b="1" dirty="0" smtClean="0"/>
              <a:t>observed</a:t>
            </a:r>
            <a:r>
              <a:rPr lang="en-ZA" sz="1400" dirty="0" smtClean="0"/>
              <a:t> radioactive isotope</a:t>
            </a:r>
            <a:endParaRPr lang="en-ZA" sz="1400" dirty="0"/>
          </a:p>
        </p:txBody>
      </p:sp>
      <p:graphicFrame>
        <p:nvGraphicFramePr>
          <p:cNvPr id="21" name="Tableau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820387"/>
              </p:ext>
            </p:extLst>
          </p:nvPr>
        </p:nvGraphicFramePr>
        <p:xfrm>
          <a:off x="7422650" y="384302"/>
          <a:ext cx="4200898" cy="12115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96916">
                  <a:extLst>
                    <a:ext uri="{9D8B030D-6E8A-4147-A177-3AD203B41FA5}">
                      <a16:colId xmlns:a16="http://schemas.microsoft.com/office/drawing/2014/main" val="833963274"/>
                    </a:ext>
                  </a:extLst>
                </a:gridCol>
                <a:gridCol w="1043362">
                  <a:extLst>
                    <a:ext uri="{9D8B030D-6E8A-4147-A177-3AD203B41FA5}">
                      <a16:colId xmlns:a16="http://schemas.microsoft.com/office/drawing/2014/main" val="324929065"/>
                    </a:ext>
                  </a:extLst>
                </a:gridCol>
                <a:gridCol w="830310">
                  <a:extLst>
                    <a:ext uri="{9D8B030D-6E8A-4147-A177-3AD203B41FA5}">
                      <a16:colId xmlns:a16="http://schemas.microsoft.com/office/drawing/2014/main" val="2427112763"/>
                    </a:ext>
                  </a:extLst>
                </a:gridCol>
                <a:gridCol w="830310">
                  <a:extLst>
                    <a:ext uri="{9D8B030D-6E8A-4147-A177-3AD203B41FA5}">
                      <a16:colId xmlns:a16="http://schemas.microsoft.com/office/drawing/2014/main" val="131675906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Phase</a:t>
                      </a:r>
                      <a:endParaRPr lang="fr-F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Objectives</a:t>
                      </a:r>
                    </a:p>
                    <a:p>
                      <a:pPr algn="ctr"/>
                      <a:r>
                        <a:rPr lang="fr-FR" sz="1200" dirty="0" smtClean="0"/>
                        <a:t>Project</a:t>
                      </a:r>
                      <a:endParaRPr lang="fr-F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  <a:p>
                      <a:pPr algn="ctr"/>
                      <a:r>
                        <a:rPr lang="fr-FR" sz="1400" b="0" baseline="30000" dirty="0" smtClean="0">
                          <a:solidFill>
                            <a:schemeClr val="tx1"/>
                          </a:solidFill>
                        </a:rPr>
                        <a:t>38m</a:t>
                      </a:r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fr-FR" sz="1400" b="0" baseline="30000" dirty="0" smtClean="0">
                          <a:solidFill>
                            <a:schemeClr val="tx1"/>
                          </a:solidFill>
                        </a:rPr>
                        <a:t>9+</a:t>
                      </a:r>
                    </a:p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9MeV/A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  <a:p>
                      <a:pPr algn="ctr"/>
                      <a:r>
                        <a:rPr lang="fr-FR" sz="1400" b="0" baseline="30000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fr-FR" sz="1400" b="0" baseline="30000" dirty="0" smtClean="0">
                          <a:solidFill>
                            <a:schemeClr val="tx1"/>
                          </a:solidFill>
                        </a:rPr>
                        <a:t>10+</a:t>
                      </a:r>
                    </a:p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7MeV/A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87951148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rgbClr val="002060"/>
                          </a:solidFill>
                        </a:rPr>
                        <a:t>1+ </a:t>
                      </a:r>
                      <a:r>
                        <a:rPr lang="en-AU" sz="1200" noProof="0" dirty="0" smtClean="0">
                          <a:solidFill>
                            <a:srgbClr val="002060"/>
                          </a:solidFill>
                        </a:rPr>
                        <a:t>ionization</a:t>
                      </a:r>
                      <a:endParaRPr lang="en-AU" sz="1200" noProof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rgbClr val="002060"/>
                          </a:solidFill>
                        </a:rPr>
                        <a:t>10%</a:t>
                      </a:r>
                      <a:endParaRPr lang="fr-FR" sz="12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rgbClr val="002060"/>
                          </a:solidFill>
                        </a:rPr>
                        <a:t>&gt;</a:t>
                      </a:r>
                      <a:r>
                        <a:rPr lang="fr-FR" sz="12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fr-FR" sz="1200" b="1" dirty="0" smtClean="0">
                          <a:solidFill>
                            <a:srgbClr val="002060"/>
                          </a:solidFill>
                        </a:rPr>
                        <a:t>5%</a:t>
                      </a:r>
                      <a:endParaRPr lang="fr-FR" sz="12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rgbClr val="002060"/>
                          </a:solidFill>
                        </a:rPr>
                        <a:t>&gt;15%</a:t>
                      </a:r>
                      <a:endParaRPr lang="fr-FR" sz="12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502874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rgbClr val="00CC00"/>
                          </a:solidFill>
                        </a:rPr>
                        <a:t>1+ to</a:t>
                      </a:r>
                      <a:r>
                        <a:rPr lang="fr-FR" sz="1200" baseline="0" dirty="0" smtClean="0">
                          <a:solidFill>
                            <a:srgbClr val="00CC00"/>
                          </a:solidFill>
                        </a:rPr>
                        <a:t> N+ transport</a:t>
                      </a:r>
                      <a:endParaRPr lang="fr-FR" sz="1200" dirty="0">
                        <a:solidFill>
                          <a:srgbClr val="00CC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rgbClr val="00CC00"/>
                          </a:solidFill>
                        </a:rPr>
                        <a:t>80%</a:t>
                      </a:r>
                      <a:endParaRPr lang="fr-FR" sz="1200" dirty="0">
                        <a:solidFill>
                          <a:srgbClr val="00CC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rgbClr val="00CC00"/>
                          </a:solidFill>
                        </a:rPr>
                        <a:t>&gt;80%</a:t>
                      </a:r>
                      <a:endParaRPr lang="fr-FR" sz="1200" dirty="0">
                        <a:solidFill>
                          <a:srgbClr val="00CC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rgbClr val="00CC00"/>
                          </a:solidFill>
                        </a:rPr>
                        <a:t>&gt;80%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689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057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764013" y="350153"/>
            <a:ext cx="7710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 smtClean="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rPr>
              <a:t>A few days (and 40 years) ago : First beam from SSC2</a:t>
            </a:r>
          </a:p>
        </p:txBody>
      </p:sp>
      <p:pic>
        <p:nvPicPr>
          <p:cNvPr id="19" name="Picture 69" descr="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51" y="1058073"/>
            <a:ext cx="4392272" cy="543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1059676" y="1284170"/>
            <a:ext cx="56950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/>
              <a:t>November 19th, 1982 :</a:t>
            </a:r>
          </a:p>
          <a:p>
            <a:r>
              <a:rPr lang="en-ZA" sz="2400" dirty="0" smtClean="0"/>
              <a:t>Output C02 : 2 µA </a:t>
            </a:r>
          </a:p>
          <a:p>
            <a:r>
              <a:rPr lang="en-ZA" sz="2400" dirty="0" smtClean="0"/>
              <a:t>200 nA ejected from CSS1</a:t>
            </a:r>
          </a:p>
          <a:p>
            <a:endParaRPr lang="en-ZA" sz="2400" dirty="0" smtClean="0"/>
          </a:p>
          <a:p>
            <a:r>
              <a:rPr lang="en-ZA" sz="2400" dirty="0" smtClean="0"/>
              <a:t>Ar</a:t>
            </a:r>
            <a:r>
              <a:rPr lang="en-ZA" sz="2400" baseline="30000" dirty="0" smtClean="0"/>
              <a:t>4+ </a:t>
            </a:r>
            <a:r>
              <a:rPr lang="en-ZA" sz="2400" dirty="0" smtClean="0"/>
              <a:t>stripped into Ar</a:t>
            </a:r>
            <a:r>
              <a:rPr lang="en-ZA" sz="2400" baseline="30000" dirty="0" smtClean="0"/>
              <a:t>16+ </a:t>
            </a:r>
          </a:p>
          <a:p>
            <a:endParaRPr lang="en-ZA" sz="2400" dirty="0" smtClean="0"/>
          </a:p>
          <a:p>
            <a:r>
              <a:rPr lang="en-ZA" sz="2400" dirty="0" smtClean="0"/>
              <a:t>4h : 150 nA entrance SSC2 </a:t>
            </a:r>
          </a:p>
          <a:p>
            <a:r>
              <a:rPr lang="en-ZA" sz="2400" dirty="0" smtClean="0"/>
              <a:t>7h15 : 15 nA accelerated</a:t>
            </a:r>
          </a:p>
          <a:p>
            <a:r>
              <a:rPr lang="en-ZA" sz="2400" dirty="0" smtClean="0"/>
              <a:t>12h30 : 5 nA </a:t>
            </a:r>
            <a:r>
              <a:rPr lang="en-ZA" sz="2400" u="sng" dirty="0" smtClean="0"/>
              <a:t>ejected from CSS2</a:t>
            </a:r>
          </a:p>
          <a:p>
            <a:endParaRPr lang="en-ZA" sz="2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4619362" y="3933185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u="sng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3B970-C8E0-4DE7-9EBF-9229AC351EFC}" type="slidenum">
              <a:rPr lang="fr-FR" smtClean="0"/>
              <a:t>2</a:t>
            </a:fld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05/12/2022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dirty="0" smtClean="0"/>
              <a:t>Cyclotrons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60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92B1D35-CC15-AE45-BF83-FA11BF1E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05/12/2022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439CE27-2C9F-AA46-B4AD-B053B1CBC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Cyclotrons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B390DF-B49A-6143-80B1-A754FA21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5AD5-23FB-474E-9BF5-B42530E509F4}" type="slidenum">
              <a:rPr lang="fr-FR" smtClean="0"/>
              <a:t>20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532" y="115348"/>
            <a:ext cx="2129319" cy="667475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F3A357D4-BD7F-B846-9726-0D92E3F2F764}"/>
              </a:ext>
            </a:extLst>
          </p:cNvPr>
          <p:cNvSpPr txBox="1">
            <a:spLocks/>
          </p:cNvSpPr>
          <p:nvPr/>
        </p:nvSpPr>
        <p:spPr>
          <a:xfrm>
            <a:off x="439297" y="836978"/>
            <a:ext cx="10844674" cy="11992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rgbClr val="3B2568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 smtClean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500" y="1540367"/>
            <a:ext cx="5322163" cy="26644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58427" y="865834"/>
            <a:ext cx="2151529" cy="688490"/>
          </a:xfrm>
          <a:prstGeom prst="rect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Klystron 14,5 GHz</a:t>
            </a:r>
          </a:p>
          <a:p>
            <a:pPr algn="ctr"/>
            <a:r>
              <a:rPr lang="en-US" sz="1600" dirty="0" smtClean="0"/>
              <a:t>0 - 600 W</a:t>
            </a:r>
            <a:endParaRPr lang="en-US" sz="1600" dirty="0"/>
          </a:p>
        </p:txBody>
      </p:sp>
      <p:cxnSp>
        <p:nvCxnSpPr>
          <p:cNvPr id="17" name="Connecteur en angle 16"/>
          <p:cNvCxnSpPr>
            <a:stCxn id="16" idx="3"/>
          </p:cNvCxnSpPr>
          <p:nvPr/>
        </p:nvCxnSpPr>
        <p:spPr>
          <a:xfrm>
            <a:off x="8709956" y="1210079"/>
            <a:ext cx="365761" cy="1658301"/>
          </a:xfrm>
          <a:prstGeom prst="bentConnector2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411864" y="2565944"/>
            <a:ext cx="52051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Plasma in the Charge breeder heated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historic fixed frequency Klystron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 variable frequency Travelling-Wave Tube </a:t>
            </a:r>
            <a:r>
              <a:rPr lang="en-US" sz="1600" dirty="0" smtClean="0"/>
              <a:t>Amplifier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  <p:sp>
        <p:nvSpPr>
          <p:cNvPr id="27" name="Rectangle 26"/>
          <p:cNvSpPr/>
          <p:nvPr/>
        </p:nvSpPr>
        <p:spPr>
          <a:xfrm>
            <a:off x="6610092" y="4172858"/>
            <a:ext cx="1830650" cy="450532"/>
          </a:xfrm>
          <a:prstGeom prst="rect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TWTA 8 -18 GHz</a:t>
            </a:r>
          </a:p>
          <a:p>
            <a:pPr algn="ctr"/>
            <a:r>
              <a:rPr lang="en-US" sz="1600" dirty="0" smtClean="0"/>
              <a:t>0 - 200 W</a:t>
            </a:r>
            <a:endParaRPr lang="en-US" sz="1600" dirty="0"/>
          </a:p>
        </p:txBody>
      </p:sp>
      <p:cxnSp>
        <p:nvCxnSpPr>
          <p:cNvPr id="28" name="Connecteur en angle 27"/>
          <p:cNvCxnSpPr/>
          <p:nvPr/>
        </p:nvCxnSpPr>
        <p:spPr>
          <a:xfrm flipV="1">
            <a:off x="8389078" y="3405185"/>
            <a:ext cx="686639" cy="1084122"/>
          </a:xfrm>
          <a:prstGeom prst="bentConnector2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re 1"/>
          <p:cNvSpPr txBox="1">
            <a:spLocks/>
          </p:cNvSpPr>
          <p:nvPr/>
        </p:nvSpPr>
        <p:spPr>
          <a:xfrm>
            <a:off x="411864" y="58510"/>
            <a:ext cx="5229294" cy="7811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rgbClr val="3B256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2400" dirty="0" smtClean="0"/>
              <a:t>Developments of secondary beams</a:t>
            </a:r>
          </a:p>
          <a:p>
            <a:r>
              <a:rPr lang="fr-FR" sz="2400" dirty="0"/>
              <a:t>2 : SPIRAL1 Charge breeder</a:t>
            </a:r>
          </a:p>
          <a:p>
            <a:endParaRPr lang="en-ZA" sz="24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84" y="3312156"/>
            <a:ext cx="3813688" cy="2622467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2097699" y="5843240"/>
            <a:ext cx="5297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L</a:t>
            </a:r>
            <a:r>
              <a:rPr lang="en-US" sz="1200" b="1" dirty="0"/>
              <a:t>. Maunoury et al, Charge Breeder at GANIL: metal charge-bred </a:t>
            </a:r>
            <a:r>
              <a:rPr lang="en-US" sz="1200" b="1" dirty="0" smtClean="0"/>
              <a:t>elements, Journal </a:t>
            </a:r>
            <a:r>
              <a:rPr lang="en-US" sz="1200" b="1" dirty="0"/>
              <a:t>of Physics: Conference Series 2244 (2022) 012066</a:t>
            </a:r>
            <a:endParaRPr lang="fr-FR" sz="1200" b="1" dirty="0"/>
          </a:p>
        </p:txBody>
      </p:sp>
      <p:graphicFrame>
        <p:nvGraphicFramePr>
          <p:cNvPr id="18" name="Graphique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5725507"/>
              </p:ext>
            </p:extLst>
          </p:nvPr>
        </p:nvGraphicFramePr>
        <p:xfrm>
          <a:off x="7098374" y="4555458"/>
          <a:ext cx="4787957" cy="2036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322569"/>
              </p:ext>
            </p:extLst>
          </p:nvPr>
        </p:nvGraphicFramePr>
        <p:xfrm>
          <a:off x="730488" y="1084878"/>
          <a:ext cx="4200898" cy="126098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96916">
                  <a:extLst>
                    <a:ext uri="{9D8B030D-6E8A-4147-A177-3AD203B41FA5}">
                      <a16:colId xmlns:a16="http://schemas.microsoft.com/office/drawing/2014/main" val="833963274"/>
                    </a:ext>
                  </a:extLst>
                </a:gridCol>
                <a:gridCol w="1043362">
                  <a:extLst>
                    <a:ext uri="{9D8B030D-6E8A-4147-A177-3AD203B41FA5}">
                      <a16:colId xmlns:a16="http://schemas.microsoft.com/office/drawing/2014/main" val="324929065"/>
                    </a:ext>
                  </a:extLst>
                </a:gridCol>
                <a:gridCol w="830310">
                  <a:extLst>
                    <a:ext uri="{9D8B030D-6E8A-4147-A177-3AD203B41FA5}">
                      <a16:colId xmlns:a16="http://schemas.microsoft.com/office/drawing/2014/main" val="2427112763"/>
                    </a:ext>
                  </a:extLst>
                </a:gridCol>
                <a:gridCol w="830310">
                  <a:extLst>
                    <a:ext uri="{9D8B030D-6E8A-4147-A177-3AD203B41FA5}">
                      <a16:colId xmlns:a16="http://schemas.microsoft.com/office/drawing/2014/main" val="131675906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Phase</a:t>
                      </a:r>
                      <a:endParaRPr lang="fr-F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Objectives</a:t>
                      </a:r>
                    </a:p>
                    <a:p>
                      <a:pPr algn="ctr"/>
                      <a:r>
                        <a:rPr lang="fr-FR" sz="1200" dirty="0" smtClean="0"/>
                        <a:t>Project</a:t>
                      </a:r>
                      <a:endParaRPr lang="fr-F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  <a:p>
                      <a:pPr algn="ctr"/>
                      <a:r>
                        <a:rPr lang="fr-FR" sz="1400" b="0" baseline="30000" dirty="0" smtClean="0">
                          <a:solidFill>
                            <a:schemeClr val="tx1"/>
                          </a:solidFill>
                        </a:rPr>
                        <a:t>38m</a:t>
                      </a:r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fr-FR" sz="1400" b="0" baseline="30000" dirty="0" smtClean="0">
                          <a:solidFill>
                            <a:schemeClr val="tx1"/>
                          </a:solidFill>
                        </a:rPr>
                        <a:t>9+</a:t>
                      </a:r>
                    </a:p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9MeV/A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  <a:p>
                      <a:pPr algn="ctr"/>
                      <a:r>
                        <a:rPr lang="fr-FR" sz="1400" b="0" baseline="30000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fr-FR" sz="1400" b="0" baseline="30000" dirty="0" smtClean="0">
                          <a:solidFill>
                            <a:schemeClr val="tx1"/>
                          </a:solidFill>
                        </a:rPr>
                        <a:t>10+</a:t>
                      </a:r>
                    </a:p>
                    <a:p>
                      <a:pPr algn="ctr"/>
                      <a:r>
                        <a:rPr lang="fr-FR" sz="1400" b="0" dirty="0" smtClean="0">
                          <a:solidFill>
                            <a:schemeClr val="tx1"/>
                          </a:solidFill>
                        </a:rPr>
                        <a:t>7MeV/A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8795114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rgbClr val="0066CC"/>
                          </a:solidFill>
                        </a:rPr>
                        <a:t>Charge</a:t>
                      </a:r>
                      <a:r>
                        <a:rPr lang="fr-FR" sz="1200" baseline="0" dirty="0" smtClean="0">
                          <a:solidFill>
                            <a:srgbClr val="0066CC"/>
                          </a:solidFill>
                        </a:rPr>
                        <a:t> </a:t>
                      </a:r>
                      <a:r>
                        <a:rPr lang="en-AU" sz="1200" baseline="0" noProof="0" dirty="0" smtClean="0">
                          <a:solidFill>
                            <a:srgbClr val="0066CC"/>
                          </a:solidFill>
                        </a:rPr>
                        <a:t>Breeding</a:t>
                      </a:r>
                      <a:endParaRPr lang="en-AU" sz="1200" noProof="0" dirty="0">
                        <a:solidFill>
                          <a:srgbClr val="0066CC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rgbClr val="0066CC"/>
                          </a:solidFill>
                        </a:rPr>
                        <a:t>5-10%</a:t>
                      </a:r>
                      <a:endParaRPr lang="fr-FR" sz="1200" dirty="0">
                        <a:solidFill>
                          <a:srgbClr val="0066CC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rgbClr val="0066CC"/>
                          </a:solidFill>
                        </a:rPr>
                        <a:t>1.5%</a:t>
                      </a:r>
                      <a:endParaRPr lang="fr-FR" sz="1400" b="1" dirty="0">
                        <a:solidFill>
                          <a:srgbClr val="0066CC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rgbClr val="0066CC"/>
                          </a:solidFill>
                        </a:rPr>
                        <a:t>8%</a:t>
                      </a:r>
                      <a:endParaRPr lang="fr-FR" sz="1400" b="1" dirty="0">
                        <a:solidFill>
                          <a:srgbClr val="0066CC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139674"/>
                  </a:ext>
                </a:extLst>
              </a:tr>
              <a:tr h="270387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rgbClr val="00B0F0"/>
                          </a:solidFill>
                        </a:rPr>
                        <a:t>Extraction N+</a:t>
                      </a:r>
                      <a:endParaRPr lang="fr-FR" sz="1200" dirty="0">
                        <a:solidFill>
                          <a:srgbClr val="00B0F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rgbClr val="00B0F0"/>
                          </a:solidFill>
                        </a:rPr>
                        <a:t>50%</a:t>
                      </a:r>
                      <a:endParaRPr lang="fr-FR" sz="1200" dirty="0">
                        <a:solidFill>
                          <a:srgbClr val="00B0F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rgbClr val="00B0F0"/>
                          </a:solidFill>
                        </a:rPr>
                        <a:t>80%</a:t>
                      </a:r>
                      <a:endParaRPr lang="fr-FR" sz="1200" dirty="0">
                        <a:solidFill>
                          <a:srgbClr val="00B0F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rgbClr val="00B0F0"/>
                          </a:solidFill>
                        </a:rPr>
                        <a:t>80%</a:t>
                      </a:r>
                      <a:endParaRPr lang="fr-FR" sz="1200" dirty="0">
                        <a:solidFill>
                          <a:srgbClr val="00B0F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059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155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A357D4-BD7F-B846-9726-0D92E3F2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168" y="0"/>
            <a:ext cx="3655535" cy="1199270"/>
          </a:xfrm>
        </p:spPr>
        <p:txBody>
          <a:bodyPr/>
          <a:lstStyle/>
          <a:p>
            <a:r>
              <a:rPr lang="en-US" dirty="0" smtClean="0"/>
              <a:t>Renovation program</a:t>
            </a:r>
            <a:r>
              <a:rPr lang="fr-FR" dirty="0" smtClean="0"/>
              <a:t>  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0BB770-4290-1348-8FC7-1FF0AD6E1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D3326D-0841-444D-A328-882391D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Cyclotrons 2022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D13388-3E77-0C4C-A250-268E2A3B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5AD5-23FB-474E-9BF5-B42530E509F4}" type="slidenum">
              <a:rPr lang="fr-FR" smtClean="0"/>
              <a:t>21</a:t>
            </a:fld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899A4E4-8596-6342-8C97-22794104DDF9}"/>
              </a:ext>
            </a:extLst>
          </p:cNvPr>
          <p:cNvSpPr txBox="1">
            <a:spLocks/>
          </p:cNvSpPr>
          <p:nvPr/>
        </p:nvSpPr>
        <p:spPr>
          <a:xfrm>
            <a:off x="343196" y="1048781"/>
            <a:ext cx="5964344" cy="1969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rgbClr val="3B256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 smtClean="0"/>
              <a:t>Pre project </a:t>
            </a:r>
            <a:br>
              <a:rPr lang="en-AU" sz="4000" dirty="0" smtClean="0"/>
            </a:br>
            <a:r>
              <a:rPr lang="en-AU" sz="4800" b="1" dirty="0" smtClean="0"/>
              <a:t>CY</a:t>
            </a:r>
            <a:r>
              <a:rPr lang="en-AU" sz="1800" dirty="0" smtClean="0"/>
              <a:t>clotrons</a:t>
            </a:r>
            <a:r>
              <a:rPr lang="en-AU" sz="4800" b="1" dirty="0" smtClean="0"/>
              <a:t>REN</a:t>
            </a:r>
            <a:r>
              <a:rPr lang="en-AU" sz="1800" dirty="0" smtClean="0"/>
              <a:t>ovation</a:t>
            </a:r>
            <a:endParaRPr lang="en-AU" sz="2800" dirty="0"/>
          </a:p>
        </p:txBody>
      </p:sp>
      <p:sp>
        <p:nvSpPr>
          <p:cNvPr id="3" name="Rectangle 2"/>
          <p:cNvSpPr/>
          <p:nvPr/>
        </p:nvSpPr>
        <p:spPr>
          <a:xfrm>
            <a:off x="4935794" y="108696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sz="2000" b="1" i="1" dirty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Objectives of the </a:t>
            </a:r>
            <a:r>
              <a:rPr lang="en-ZA" sz="2000" b="1" i="1" dirty="0" smtClean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project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AU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to keep the facility in operational conditions for at least 20 years</a:t>
            </a:r>
            <a:endParaRPr lang="en-AU" sz="2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582168" y="3002628"/>
            <a:ext cx="2606119" cy="2369880"/>
          </a:xfrm>
          <a:prstGeom prst="rect">
            <a:avLst/>
          </a:prstGeom>
          <a:ln w="25400">
            <a:solidFill>
              <a:srgbClr val="D09E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200" b="1" dirty="0" smtClean="0">
                <a:solidFill>
                  <a:srgbClr val="D09E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Cyclotrons and experimental caves</a:t>
            </a:r>
          </a:p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AU" sz="12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Power Supplies and Magnets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AU" sz="12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RF cavities and systems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AU" sz="12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Remote control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AU" sz="12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PLCs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AU" sz="12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Vacuum systems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AU" sz="12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Diagnostics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AU" sz="12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Production targets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AU" sz="12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Ions Sources</a:t>
            </a:r>
            <a:endParaRPr lang="en-AU" sz="1200" b="1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3695177" y="3017947"/>
            <a:ext cx="2481234" cy="1923604"/>
          </a:xfrm>
          <a:prstGeom prst="rect">
            <a:avLst/>
          </a:prstGeom>
          <a:ln w="25400">
            <a:solidFill>
              <a:srgbClr val="D09E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200" b="1" dirty="0" smtClean="0">
                <a:solidFill>
                  <a:srgbClr val="D09E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Infrastructures and utilities</a:t>
            </a:r>
          </a:p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en-AU" sz="12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Electricity Distribution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AU" sz="12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Cooling systems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AU" sz="12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HVAC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AU" sz="12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Buildings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AU" sz="12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Various networks (water, air, gas)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AU" sz="12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Computer Infrastructures</a:t>
            </a:r>
            <a:endParaRPr lang="en-AU" sz="1200" b="1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7110783" y="2994377"/>
            <a:ext cx="2709753" cy="1692771"/>
          </a:xfrm>
          <a:prstGeom prst="rect">
            <a:avLst/>
          </a:prstGeom>
          <a:ln w="25400">
            <a:solidFill>
              <a:srgbClr val="D09E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D09E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Safety / Security / Radioprotection Systems</a:t>
            </a:r>
            <a:endParaRPr lang="en-US" sz="1200" dirty="0" smtClean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Radioprotection devices </a:t>
            </a:r>
            <a:r>
              <a:rPr lang="en-US" sz="1200" i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(radiation detectors, active dosimeters, gamma spectrometers, …)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Access Management System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Fire Safety System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69806" y="3431458"/>
            <a:ext cx="703006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WHAT IS TO BE DONE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907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re 1"/>
          <p:cNvSpPr txBox="1">
            <a:spLocks/>
          </p:cNvSpPr>
          <p:nvPr/>
        </p:nvSpPr>
        <p:spPr>
          <a:xfrm>
            <a:off x="1293755" y="-10902"/>
            <a:ext cx="6970090" cy="511459"/>
          </a:xfrm>
          <a:prstGeom prst="rect">
            <a:avLst/>
          </a:prstGeom>
          <a:noFill/>
        </p:spPr>
        <p:txBody>
          <a:bodyPr vert="horz" wrap="square" lIns="324000" tIns="45720" rIns="18000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0" i="0" kern="1200" cap="all" baseline="0">
                <a:solidFill>
                  <a:schemeClr val="accent5"/>
                </a:solidFill>
                <a:latin typeface="+mj-lt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defRPr/>
            </a:pPr>
            <a:r>
              <a:rPr lang="fr-FR" dirty="0">
                <a:solidFill>
                  <a:srgbClr val="7B949E"/>
                </a:solidFill>
                <a:latin typeface="Segoe UI Semibold"/>
              </a:rPr>
              <a:t>The main topic : </a:t>
            </a:r>
            <a:r>
              <a:rPr lang="en-AU" dirty="0" smtClean="0">
                <a:solidFill>
                  <a:srgbClr val="7B949E"/>
                </a:solidFill>
                <a:latin typeface="Segoe UI Semibold"/>
              </a:rPr>
              <a:t>rf cavities</a:t>
            </a:r>
            <a:endParaRPr lang="en-AU" dirty="0">
              <a:solidFill>
                <a:srgbClr val="7B949E"/>
              </a:solidFill>
              <a:latin typeface="Segoe UI Semibold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1524000" y="681717"/>
            <a:ext cx="9090212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ZA" sz="2000" b="1" i="1" dirty="0" smtClean="0">
                <a:solidFill>
                  <a:srgbClr val="7C4E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Risk : cooling circuit leak, unreachable for repairing</a:t>
            </a:r>
          </a:p>
          <a:p>
            <a:pPr algn="ctr"/>
            <a:endParaRPr lang="fr-FR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630238" lvl="4" indent="-342900">
              <a:buClr>
                <a:srgbClr val="FF9900"/>
              </a:buClr>
              <a:buFont typeface="Wingdings" panose="05000000000000000000" pitchFamily="2" charset="2"/>
              <a:buChar char="è"/>
            </a:pP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At least, </a:t>
            </a:r>
            <a:r>
              <a:rPr lang="en-AU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manufacturing of a new cavity and keeping an old one as a spare : </a:t>
            </a:r>
            <a:r>
              <a:rPr lang="en-AU" sz="16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Reference scenario</a:t>
            </a:r>
          </a:p>
          <a:p>
            <a:pPr marL="630238" lvl="4" indent="-342900">
              <a:buClr>
                <a:srgbClr val="FF9900"/>
              </a:buClr>
              <a:buFont typeface="Wingdings" panose="05000000000000000000" pitchFamily="2" charset="2"/>
              <a:buChar char="è"/>
            </a:pPr>
            <a:endParaRPr lang="en-AU" sz="1600" b="1" dirty="0" smtClean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630238" lvl="4" indent="-342900">
              <a:buClr>
                <a:srgbClr val="FF9900"/>
              </a:buClr>
              <a:buFont typeface="Wingdings" panose="05000000000000000000" pitchFamily="2" charset="2"/>
              <a:buChar char="è"/>
            </a:pPr>
            <a:r>
              <a:rPr lang="en-AU" sz="16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Replace the 4 SSC RF cavities : </a:t>
            </a:r>
            <a:r>
              <a:rPr lang="en-AU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HIGH </a:t>
            </a:r>
            <a:r>
              <a:rPr lang="fr-FR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scenario</a:t>
            </a:r>
            <a:endParaRPr lang="fr-FR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158311" y="2329235"/>
            <a:ext cx="6773431" cy="44627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b="1" i="1" dirty="0" smtClean="0">
                <a:solidFill>
                  <a:srgbClr val="7C4EC4"/>
                </a:solidFill>
                <a:latin typeface="Calibri" panose="020F0502020204030204" pitchFamily="34" charset="0"/>
                <a:sym typeface="Wingdings"/>
              </a:rPr>
              <a:t>Issues to be assessed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AU" sz="1600" b="1" i="1" dirty="0" smtClean="0">
                <a:latin typeface="Calibri" panose="020F0502020204030204" pitchFamily="34" charset="0"/>
                <a:sym typeface="Wingdings"/>
              </a:rPr>
              <a:t>Sourcing 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AU" sz="1600" dirty="0" smtClean="0">
                <a:latin typeface="Calibri" panose="020F0502020204030204" pitchFamily="34" charset="0"/>
                <a:sym typeface="Wingdings"/>
              </a:rPr>
              <a:t>At least one company able to manufacture a SSC RF cavity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AU" sz="1600" dirty="0" smtClean="0">
                <a:latin typeface="Calibri" panose="020F0502020204030204" pitchFamily="34" charset="0"/>
                <a:sym typeface="Wingdings"/>
              </a:rPr>
              <a:t>Evaluated cost : </a:t>
            </a:r>
            <a:r>
              <a:rPr lang="en-AU" sz="1600" b="1" dirty="0" smtClean="0">
                <a:solidFill>
                  <a:srgbClr val="7C4EC4"/>
                </a:solidFill>
                <a:latin typeface="Calibri" panose="020F0502020204030204" pitchFamily="34" charset="0"/>
                <a:sym typeface="Wingdings"/>
              </a:rPr>
              <a:t>5,7 M€</a:t>
            </a:r>
            <a:r>
              <a:rPr lang="en-AU" sz="1600" dirty="0" smtClean="0">
                <a:latin typeface="Calibri" panose="020F0502020204030204" pitchFamily="34" charset="0"/>
                <a:sym typeface="Wingdings"/>
              </a:rPr>
              <a:t> first cavity, 4 M€ each other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AU" sz="1600" dirty="0" smtClean="0">
                <a:latin typeface="Calibri" panose="020F0502020204030204" pitchFamily="34" charset="0"/>
                <a:sym typeface="Wingdings"/>
              </a:rPr>
              <a:t>Manufacturing delay : </a:t>
            </a:r>
            <a:r>
              <a:rPr lang="en-AU" sz="1600" b="1" dirty="0" smtClean="0">
                <a:solidFill>
                  <a:srgbClr val="7C4EC4"/>
                </a:solidFill>
                <a:latin typeface="Calibri" panose="020F0502020204030204" pitchFamily="34" charset="0"/>
                <a:sym typeface="Wingdings"/>
              </a:rPr>
              <a:t>2 years </a:t>
            </a:r>
            <a:r>
              <a:rPr lang="en-AU" sz="1600" dirty="0" smtClean="0">
                <a:latin typeface="Calibri" panose="020F0502020204030204" pitchFamily="34" charset="0"/>
                <a:sym typeface="Wingdings"/>
              </a:rPr>
              <a:t>first cavity then 1 cavity per year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AU" sz="1600" b="1" i="1" dirty="0" smtClean="0">
                <a:latin typeface="Calibri" panose="020F0502020204030204" pitchFamily="34" charset="0"/>
                <a:sym typeface="Wingdings"/>
              </a:rPr>
              <a:t>RF characterization </a:t>
            </a:r>
            <a:r>
              <a:rPr lang="en-AU" sz="1400" dirty="0" smtClean="0">
                <a:latin typeface="Calibri" panose="020F0502020204030204" pitchFamily="34" charset="0"/>
                <a:sym typeface="Wingdings"/>
              </a:rPr>
              <a:t>of the new cavity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AU" sz="1600" b="1" dirty="0" smtClean="0">
                <a:solidFill>
                  <a:srgbClr val="7C4EC4"/>
                </a:solidFill>
                <a:latin typeface="Calibri" panose="020F0502020204030204" pitchFamily="34" charset="0"/>
                <a:sym typeface="Wingdings"/>
              </a:rPr>
              <a:t>8 months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AU" sz="1600" dirty="0" smtClean="0">
                <a:latin typeface="Calibri" panose="020F0502020204030204" pitchFamily="34" charset="0"/>
                <a:sym typeface="Wingdings"/>
              </a:rPr>
              <a:t>No test stand available =&gt; qualification in a SSC cave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AU" sz="1600" b="1" i="1" dirty="0" smtClean="0">
                <a:latin typeface="Calibri" panose="020F0502020204030204" pitchFamily="34" charset="0"/>
                <a:sym typeface="Wingdings"/>
              </a:rPr>
              <a:t>Storage conditions </a:t>
            </a:r>
            <a:r>
              <a:rPr lang="en-AU" sz="1600" dirty="0" smtClean="0">
                <a:latin typeface="Calibri" panose="020F0502020204030204" pitchFamily="34" charset="0"/>
                <a:sym typeface="Wingdings"/>
              </a:rPr>
              <a:t>of the spare cavity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AU" sz="1600" b="1" i="1" dirty="0" smtClean="0">
                <a:latin typeface="Calibri" panose="020F0502020204030204" pitchFamily="34" charset="0"/>
                <a:sym typeface="Wingdings"/>
              </a:rPr>
              <a:t>Handling issue : </a:t>
            </a:r>
            <a:r>
              <a:rPr lang="en-AU" sz="1600" dirty="0" smtClean="0">
                <a:latin typeface="Calibri" panose="020F0502020204030204" pitchFamily="34" charset="0"/>
                <a:sym typeface="Wingdings"/>
              </a:rPr>
              <a:t>How to take a cavity out of a cyclotron cave and out of the building</a:t>
            </a:r>
          </a:p>
          <a:p>
            <a:pPr lvl="1"/>
            <a:endParaRPr lang="fr-FR" sz="1600" b="1" dirty="0">
              <a:latin typeface="Calibri" panose="020F0502020204030204" pitchFamily="34" charset="0"/>
              <a:sym typeface="Wingdings"/>
            </a:endParaRP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8087" y="643474"/>
            <a:ext cx="536499" cy="485234"/>
          </a:xfrm>
          <a:prstGeom prst="rect">
            <a:avLst/>
          </a:prstGeom>
        </p:spPr>
      </p:pic>
      <p:pic>
        <p:nvPicPr>
          <p:cNvPr id="40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61069" y="1380036"/>
            <a:ext cx="1978431" cy="272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094" y="4306528"/>
            <a:ext cx="2554000" cy="15097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39996" y="5944144"/>
            <a:ext cx="2136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New 2200 m² storage building </a:t>
            </a:r>
          </a:p>
          <a:p>
            <a:r>
              <a:rPr lang="en-AU" sz="12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(not only for spare cavity)</a:t>
            </a:r>
            <a:endParaRPr lang="en-AU" sz="1200" i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9299372" y="4333724"/>
            <a:ext cx="2715648" cy="1890096"/>
            <a:chOff x="2107865" y="1102337"/>
            <a:chExt cx="2892629" cy="2013653"/>
          </a:xfrm>
        </p:grpSpPr>
        <p:pic>
          <p:nvPicPr>
            <p:cNvPr id="11" name="Image 3" descr="cid:image001.png@01D84E92.95404AC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7865" y="1102337"/>
              <a:ext cx="2892629" cy="2013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à coins arrondis 11"/>
            <p:cNvSpPr/>
            <p:nvPr/>
          </p:nvSpPr>
          <p:spPr bwMode="auto">
            <a:xfrm rot="20621594" flipV="1">
              <a:off x="4732494" y="1549965"/>
              <a:ext cx="196483" cy="91391"/>
            </a:xfrm>
            <a:prstGeom prst="roundRect">
              <a:avLst/>
            </a:prstGeom>
            <a:solidFill>
              <a:srgbClr val="B57D5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Rectangle à coins arrondis 12"/>
            <p:cNvSpPr/>
            <p:nvPr/>
          </p:nvSpPr>
          <p:spPr bwMode="auto">
            <a:xfrm flipH="1" flipV="1">
              <a:off x="4916264" y="1494835"/>
              <a:ext cx="84230" cy="201650"/>
            </a:xfrm>
            <a:prstGeom prst="roundRect">
              <a:avLst/>
            </a:prstGeom>
            <a:solidFill>
              <a:srgbClr val="24121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8984740" y="3933661"/>
            <a:ext cx="1909359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40 years ago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10894099" y="3964438"/>
            <a:ext cx="127229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assembly area</a:t>
            </a:r>
            <a:endParaRPr lang="en-US" sz="14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19623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418" y="4745332"/>
            <a:ext cx="2603476" cy="1539041"/>
          </a:xfrm>
          <a:prstGeom prst="rect">
            <a:avLst/>
          </a:prstGeom>
        </p:spPr>
      </p:pic>
      <p:sp>
        <p:nvSpPr>
          <p:cNvPr id="43" name="Titre 1"/>
          <p:cNvSpPr txBox="1">
            <a:spLocks/>
          </p:cNvSpPr>
          <p:nvPr/>
        </p:nvSpPr>
        <p:spPr>
          <a:xfrm>
            <a:off x="1329614" y="1"/>
            <a:ext cx="6970090" cy="511459"/>
          </a:xfrm>
          <a:prstGeom prst="rect">
            <a:avLst/>
          </a:prstGeom>
          <a:noFill/>
        </p:spPr>
        <p:txBody>
          <a:bodyPr vert="horz" wrap="square" lIns="324000" tIns="45720" rIns="18000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0" i="0" kern="1200" cap="all" baseline="0">
                <a:solidFill>
                  <a:schemeClr val="accent5"/>
                </a:solidFill>
                <a:latin typeface="+mj-lt"/>
                <a:ea typeface="+mj-ea"/>
                <a:cs typeface="Segoe UI Semilight" panose="020B0402040204020203" pitchFamily="34" charset="0"/>
              </a:defRPr>
            </a:lvl1pPr>
          </a:lstStyle>
          <a:p>
            <a:pPr>
              <a:defRPr/>
            </a:pPr>
            <a:r>
              <a:rPr lang="en-ZA" dirty="0" smtClean="0">
                <a:solidFill>
                  <a:srgbClr val="7B949E"/>
                </a:solidFill>
                <a:latin typeface="Segoe UI Semibold"/>
              </a:rPr>
              <a:t>Other major topics</a:t>
            </a:r>
            <a:endParaRPr lang="en-ZA" dirty="0">
              <a:solidFill>
                <a:srgbClr val="7B949E"/>
              </a:solidFill>
              <a:latin typeface="Segoe UI Semibold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6" r="10193"/>
          <a:stretch/>
        </p:blipFill>
        <p:spPr>
          <a:xfrm rot="5400000">
            <a:off x="8855835" y="1075441"/>
            <a:ext cx="1735570" cy="184345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2" t="5181" r="4180"/>
          <a:stretch/>
        </p:blipFill>
        <p:spPr>
          <a:xfrm rot="5400000">
            <a:off x="4158553" y="832630"/>
            <a:ext cx="1924065" cy="1536760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1938182" y="2796721"/>
            <a:ext cx="1050958" cy="1430824"/>
            <a:chOff x="2156604" y="3269406"/>
            <a:chExt cx="1298684" cy="178298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604" y="3269406"/>
              <a:ext cx="527743" cy="162103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347" y="3966066"/>
              <a:ext cx="770941" cy="1086326"/>
            </a:xfrm>
            <a:prstGeom prst="rect">
              <a:avLst/>
            </a:prstGeom>
          </p:spPr>
        </p:pic>
      </p:grpSp>
      <p:grpSp>
        <p:nvGrpSpPr>
          <p:cNvPr id="14" name="Groupe 13"/>
          <p:cNvGrpSpPr/>
          <p:nvPr/>
        </p:nvGrpSpPr>
        <p:grpSpPr>
          <a:xfrm>
            <a:off x="6050294" y="4212618"/>
            <a:ext cx="1859752" cy="1481261"/>
            <a:chOff x="838298" y="3465512"/>
            <a:chExt cx="2128979" cy="1681594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98" y="3465512"/>
              <a:ext cx="1025571" cy="813189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98" y="4344837"/>
              <a:ext cx="1025571" cy="802268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976" y="4344838"/>
              <a:ext cx="1028819" cy="802268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424" y="3465514"/>
              <a:ext cx="1039853" cy="813187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1831861" y="1171323"/>
            <a:ext cx="2314558" cy="1170884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txBody>
          <a:bodyPr wrap="square" bIns="108000">
            <a:spAutoFit/>
          </a:bodyPr>
          <a:lstStyle/>
          <a:p>
            <a:pPr algn="ctr"/>
            <a:r>
              <a:rPr lang="fr-FR" sz="1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REF scenario</a:t>
            </a:r>
          </a:p>
          <a:p>
            <a:pPr algn="ctr">
              <a:spcBef>
                <a:spcPts val="600"/>
              </a:spcBef>
            </a:pP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~4 M€    11,5 FTE</a:t>
            </a:r>
          </a:p>
          <a:p>
            <a:pPr algn="ctr">
              <a:spcBef>
                <a:spcPts val="600"/>
              </a:spcBef>
            </a:pPr>
            <a:r>
              <a:rPr lang="en-AU" sz="14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360 PS over 30 years old to refurbish or replace</a:t>
            </a:r>
            <a:endParaRPr lang="en-AU" sz="1400" b="1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1795698" y="783817"/>
            <a:ext cx="2046919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1"/>
            <a:r>
              <a:rPr lang="fr-FR" sz="1600" b="1" dirty="0">
                <a:latin typeface="Calibri" panose="020F0502020204030204" pitchFamily="34" charset="0"/>
                <a:sym typeface="Wingdings"/>
              </a:rPr>
              <a:t>Power Supplies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6444785" y="1228352"/>
            <a:ext cx="2147777" cy="1603892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txBody>
          <a:bodyPr wrap="square" bIns="72000">
            <a:spAutoFit/>
          </a:bodyPr>
          <a:lstStyle/>
          <a:p>
            <a:pPr algn="ctr"/>
            <a:r>
              <a:rPr lang="fr-FR" sz="1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REF scenario</a:t>
            </a:r>
          </a:p>
          <a:p>
            <a:pPr algn="ctr">
              <a:spcBef>
                <a:spcPts val="600"/>
              </a:spcBef>
            </a:pP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~1,5 M€    1,2 FTE</a:t>
            </a:r>
          </a:p>
          <a:p>
            <a:pPr algn="ctr">
              <a:spcBef>
                <a:spcPts val="600"/>
              </a:spcBef>
            </a:pP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6 months of unavailability in 2026</a:t>
            </a:r>
          </a:p>
          <a:p>
            <a:pPr algn="ctr">
              <a:spcBef>
                <a:spcPts val="300"/>
              </a:spcBef>
            </a:pP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Project Management Contract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6702357" y="586548"/>
            <a:ext cx="172014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 algn="ctr"/>
            <a:r>
              <a:rPr lang="en-AU" sz="1600" b="1" dirty="0" smtClean="0">
                <a:latin typeface="Calibri" panose="020F0502020204030204" pitchFamily="34" charset="0"/>
                <a:sym typeface="Wingdings"/>
              </a:rPr>
              <a:t>Cooling Systems</a:t>
            </a:r>
            <a:endParaRPr lang="en-AU" sz="1600" b="1" dirty="0">
              <a:latin typeface="Calibri" panose="020F0502020204030204" pitchFamily="34" charset="0"/>
              <a:sym typeface="Wingding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2198178" y="2671871"/>
            <a:ext cx="172014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latin typeface="Calibri" panose="020F0502020204030204" pitchFamily="34" charset="0"/>
                <a:sym typeface="Wingdings"/>
              </a:rPr>
              <a:t>Radiation detectors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3633898" y="2783877"/>
            <a:ext cx="1446510" cy="1170884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txBody>
          <a:bodyPr wrap="square" bIns="108000">
            <a:spAutoFit/>
          </a:bodyPr>
          <a:lstStyle/>
          <a:p>
            <a:pPr algn="ctr"/>
            <a:r>
              <a:rPr lang="fr-FR" sz="1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REF scenario</a:t>
            </a:r>
          </a:p>
          <a:p>
            <a:pPr algn="ctr">
              <a:spcBef>
                <a:spcPts val="600"/>
              </a:spcBef>
            </a:pP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~2 M€    0,8 FTE</a:t>
            </a:r>
          </a:p>
          <a:p>
            <a:pPr algn="ctr">
              <a:spcBef>
                <a:spcPts val="600"/>
              </a:spcBef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60 detectors to replace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6030357" y="3675658"/>
            <a:ext cx="172014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1600" b="1" dirty="0" smtClean="0">
                <a:latin typeface="Calibri" panose="020F0502020204030204" pitchFamily="34" charset="0"/>
                <a:sym typeface="Wingdings"/>
              </a:rPr>
              <a:t>Remote</a:t>
            </a:r>
            <a:r>
              <a:rPr lang="fr-FR" sz="1600" b="1" dirty="0" smtClean="0">
                <a:latin typeface="Calibri" panose="020F0502020204030204" pitchFamily="34" charset="0"/>
                <a:sym typeface="Wingdings"/>
              </a:rPr>
              <a:t> </a:t>
            </a:r>
            <a:r>
              <a:rPr lang="en-AU" sz="1600" b="1" dirty="0" smtClean="0">
                <a:latin typeface="Calibri" panose="020F0502020204030204" pitchFamily="34" charset="0"/>
                <a:sym typeface="Wingdings"/>
              </a:rPr>
              <a:t>control</a:t>
            </a:r>
            <a:endParaRPr lang="en-AU" sz="1600" b="1" dirty="0">
              <a:latin typeface="Calibri" panose="020F0502020204030204" pitchFamily="34" charset="0"/>
              <a:sym typeface="Wingding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8071566" y="3791663"/>
            <a:ext cx="2353678" cy="1606012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txBody>
          <a:bodyPr wrap="square" bIns="36000">
            <a:spAutoFit/>
          </a:bodyPr>
          <a:lstStyle/>
          <a:p>
            <a:pPr algn="ctr"/>
            <a:r>
              <a:rPr lang="en-AU" sz="1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REF scenario</a:t>
            </a:r>
          </a:p>
          <a:p>
            <a:pPr algn="ctr">
              <a:spcBef>
                <a:spcPts val="600"/>
              </a:spcBef>
            </a:pPr>
            <a:r>
              <a:rPr lang="en-AU" sz="14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~1,5 M€    5 FTE</a:t>
            </a:r>
          </a:p>
          <a:p>
            <a:pPr algn="ctr">
              <a:spcBef>
                <a:spcPts val="600"/>
              </a:spcBef>
            </a:pPr>
            <a:r>
              <a:rPr lang="en-AU" sz="14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Code refactoring</a:t>
            </a:r>
          </a:p>
          <a:p>
            <a:pPr algn="ctr">
              <a:spcBef>
                <a:spcPts val="300"/>
              </a:spcBef>
            </a:pPr>
            <a:r>
              <a:rPr lang="en-AU" sz="14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VME crates virtualisation</a:t>
            </a:r>
          </a:p>
          <a:p>
            <a:pPr algn="ctr">
              <a:spcBef>
                <a:spcPts val="300"/>
              </a:spcBef>
            </a:pPr>
            <a:r>
              <a:rPr lang="en-AU" sz="14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Software engineering contract</a:t>
            </a:r>
            <a:endParaRPr lang="en-AU" sz="1400" b="1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3661951" y="4817909"/>
            <a:ext cx="2046919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1"/>
            <a:r>
              <a:rPr lang="fr-FR" sz="1600" b="1" dirty="0">
                <a:latin typeface="Calibri" panose="020F0502020204030204" pitchFamily="34" charset="0"/>
                <a:sym typeface="Wingdings"/>
              </a:rPr>
              <a:t>Storage building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4222147" y="5216158"/>
            <a:ext cx="1390919" cy="955440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txBody>
          <a:bodyPr wrap="square" bIns="108000">
            <a:spAutoFit/>
          </a:bodyPr>
          <a:lstStyle/>
          <a:p>
            <a:pPr algn="ctr"/>
            <a:r>
              <a:rPr lang="fr-FR" sz="1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REF scenario</a:t>
            </a:r>
          </a:p>
          <a:p>
            <a:pPr algn="ctr">
              <a:spcBef>
                <a:spcPts val="600"/>
              </a:spcBef>
            </a:pP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~2 M€    0,5 FTE</a:t>
            </a:r>
          </a:p>
          <a:p>
            <a:pPr algn="ctr">
              <a:spcBef>
                <a:spcPts val="600"/>
              </a:spcBef>
            </a:pPr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2200 m²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1E8964D-9159-8E43-8A09-75F913C62858}"/>
              </a:ext>
            </a:extLst>
          </p:cNvPr>
          <p:cNvSpPr/>
          <p:nvPr/>
        </p:nvSpPr>
        <p:spPr>
          <a:xfrm>
            <a:off x="8071568" y="5514853"/>
            <a:ext cx="2353677" cy="663053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 bIns="10800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HIGH scenario</a:t>
            </a:r>
          </a:p>
          <a:p>
            <a:pPr algn="ctr">
              <a:spcBef>
                <a:spcPts val="600"/>
              </a:spcBef>
            </a:pP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Not evaluated yet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61948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A357D4-BD7F-B846-9726-0D92E3F2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3" y="345462"/>
            <a:ext cx="2391270" cy="1199270"/>
          </a:xfrm>
        </p:spPr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0BB770-4290-1348-8FC7-1FF0AD6E1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D3326D-0841-444D-A328-882391D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Cyclotrons 2022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D13388-3E77-0C4C-A250-268E2A3B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5AD5-23FB-474E-9BF5-B42530E509F4}" type="slidenum">
              <a:rPr lang="fr-FR" smtClean="0"/>
              <a:t>24</a:t>
            </a:fld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F3A357D4-BD7F-B846-9726-0D92E3F2F764}"/>
              </a:ext>
            </a:extLst>
          </p:cNvPr>
          <p:cNvSpPr txBox="1">
            <a:spLocks/>
          </p:cNvSpPr>
          <p:nvPr/>
        </p:nvSpPr>
        <p:spPr>
          <a:xfrm>
            <a:off x="2477730" y="5157080"/>
            <a:ext cx="6813754" cy="1199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rgbClr val="3B256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dirty="0" smtClean="0"/>
              <a:t>Thank you for your attention</a:t>
            </a:r>
            <a:endParaRPr lang="en-ZA" dirty="0"/>
          </a:p>
        </p:txBody>
      </p:sp>
      <p:sp>
        <p:nvSpPr>
          <p:cNvPr id="3" name="ZoneTexte 2"/>
          <p:cNvSpPr txBox="1"/>
          <p:nvPr/>
        </p:nvSpPr>
        <p:spPr>
          <a:xfrm>
            <a:off x="334297" y="1848465"/>
            <a:ext cx="11474245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2000" dirty="0" smtClean="0"/>
              <a:t>After 40 years, GANIL cyclotrons are still demanded and it should be true for 20 years more</a:t>
            </a:r>
          </a:p>
          <a:p>
            <a:endParaRPr lang="en-ZA" sz="2000" dirty="0"/>
          </a:p>
          <a:p>
            <a:r>
              <a:rPr lang="en-ZA" sz="2000" dirty="0" smtClean="0"/>
              <a:t>SPIRAL1 development is still active after the upgrade</a:t>
            </a:r>
          </a:p>
          <a:p>
            <a:endParaRPr lang="en-ZA" sz="2000" dirty="0"/>
          </a:p>
          <a:p>
            <a:r>
              <a:rPr lang="en-ZA" sz="2000" dirty="0" smtClean="0"/>
              <a:t>DESIR : start of building construction in 2023</a:t>
            </a:r>
          </a:p>
          <a:p>
            <a:endParaRPr lang="en-ZA" sz="2000" dirty="0"/>
          </a:p>
          <a:p>
            <a:r>
              <a:rPr lang="en-ZA" sz="2000" dirty="0" smtClean="0"/>
              <a:t>A large renovation plan is to be launched</a:t>
            </a:r>
            <a:endParaRPr lang="en-ZA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2182760" y="4372779"/>
            <a:ext cx="765933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In addition to the LINAC part (SPIRAL2) of the </a:t>
            </a:r>
            <a:r>
              <a:rPr lang="en-AU" dirty="0" smtClean="0"/>
              <a:t>facility : operation, new experimental room, new injector to come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3458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3" name="Picture 19" descr="planinit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388" y="108466"/>
            <a:ext cx="3438382" cy="267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0715" y="268143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1973 </a:t>
            </a:r>
            <a:r>
              <a:rPr lang="fr-FR" b="1" dirty="0" smtClean="0"/>
              <a:t>:</a:t>
            </a:r>
            <a:endParaRPr lang="fr-FR" dirty="0"/>
          </a:p>
        </p:txBody>
      </p:sp>
      <p:pic>
        <p:nvPicPr>
          <p:cNvPr id="9" name="Picture 13" descr="planinitial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75" y="2879794"/>
            <a:ext cx="4269800" cy="347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31051" y="2499832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1975 :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086350" y="128714"/>
            <a:ext cx="3552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rPr>
              <a:t>Design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Bauhaus 93" panose="04030905020B02020C02" pitchFamily="8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3B970-C8E0-4DE7-9EBF-9229AC351EFC}" type="slidenum">
              <a:rPr lang="fr-FR" smtClean="0"/>
              <a:t>3</a:t>
            </a:fld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" t="819" r="1602" b="9249"/>
          <a:stretch/>
        </p:blipFill>
        <p:spPr>
          <a:xfrm>
            <a:off x="5083724" y="937885"/>
            <a:ext cx="6601546" cy="440103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16348" y="5484218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1977 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8194631" y="5785188"/>
            <a:ext cx="1853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Final design</a:t>
            </a:r>
            <a:endParaRPr lang="fr-CA" sz="16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05/12/2022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Cyclotrons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733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4" t="1883" r="2863" b="5451"/>
          <a:stretch/>
        </p:blipFill>
        <p:spPr>
          <a:xfrm>
            <a:off x="877464" y="4519948"/>
            <a:ext cx="3442953" cy="1836402"/>
          </a:xfrm>
          <a:prstGeom prst="rect">
            <a:avLst/>
          </a:prstGeom>
          <a:effectLst/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" t="67652" r="1264" b="3332"/>
          <a:stretch/>
        </p:blipFill>
        <p:spPr>
          <a:xfrm>
            <a:off x="510294" y="786090"/>
            <a:ext cx="3495204" cy="1569720"/>
          </a:xfrm>
          <a:prstGeom prst="rect">
            <a:avLst/>
          </a:prstGeom>
          <a:ln w="101600" cmpd="sng">
            <a:solidFill>
              <a:schemeClr val="bg1"/>
            </a:solidFill>
            <a:miter lim="800000"/>
          </a:ln>
        </p:spPr>
      </p:pic>
      <p:sp>
        <p:nvSpPr>
          <p:cNvPr id="3" name="ZoneTexte 2"/>
          <p:cNvSpPr txBox="1"/>
          <p:nvPr/>
        </p:nvSpPr>
        <p:spPr>
          <a:xfrm>
            <a:off x="658760" y="90415"/>
            <a:ext cx="5830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rPr>
              <a:t>The building of the </a:t>
            </a:r>
            <a:r>
              <a:rPr lang="en-ZA" sz="2400" dirty="0" smtClean="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rPr>
              <a:t>facility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rPr>
              <a:t> (1978 – 1982)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Bauhaus 93" panose="04030905020B02020C02" pitchFamily="8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3B970-C8E0-4DE7-9EBF-9229AC351EFC}" type="slidenum">
              <a:rPr lang="fr-FR" smtClean="0"/>
              <a:t>4</a:t>
            </a:fld>
            <a:endParaRPr lang="fr-FR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961" y="732999"/>
            <a:ext cx="3588774" cy="2766048"/>
          </a:xfrm>
          <a:prstGeom prst="rect">
            <a:avLst/>
          </a:prstGeom>
          <a:ln w="101600" cmpd="sng">
            <a:solidFill>
              <a:schemeClr val="bg1"/>
            </a:solidFill>
            <a:miter lim="800000"/>
          </a:ln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05/12/2022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smtClean="0"/>
              <a:t>Cyclotrons 2022</a:t>
            </a:r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735" y="1678373"/>
            <a:ext cx="3507967" cy="2746062"/>
          </a:xfrm>
          <a:prstGeom prst="rect">
            <a:avLst/>
          </a:prstGeom>
          <a:ln w="101600" cmpd="sng">
            <a:solidFill>
              <a:schemeClr val="bg1"/>
            </a:solidFill>
            <a:miter lim="800000"/>
          </a:ln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14"/>
          <a:stretch/>
        </p:blipFill>
        <p:spPr>
          <a:xfrm>
            <a:off x="5295043" y="3651677"/>
            <a:ext cx="3103424" cy="2817886"/>
          </a:xfrm>
          <a:prstGeom prst="rect">
            <a:avLst/>
          </a:prstGeom>
          <a:ln w="101600" cmpd="sng">
            <a:solidFill>
              <a:schemeClr val="bg1"/>
            </a:solidFill>
            <a:miter lim="800000"/>
          </a:ln>
        </p:spPr>
      </p:pic>
      <p:pic>
        <p:nvPicPr>
          <p:cNvPr id="24" name="Image 23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8"/>
          <a:stretch/>
        </p:blipFill>
        <p:spPr>
          <a:xfrm>
            <a:off x="8357418" y="4267199"/>
            <a:ext cx="3196739" cy="2089151"/>
          </a:xfrm>
          <a:prstGeom prst="rect">
            <a:avLst/>
          </a:prstGeom>
          <a:ln w="101600">
            <a:solidFill>
              <a:schemeClr val="bg1"/>
            </a:solidFill>
            <a:miter lim="800000"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6" t="10061" r="9319"/>
          <a:stretch/>
        </p:blipFill>
        <p:spPr>
          <a:xfrm rot="16200000">
            <a:off x="1135483" y="1701137"/>
            <a:ext cx="2098215" cy="364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4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92B1D35-CC15-AE45-BF83-FA11BF1E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05/12/2022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439CE27-2C9F-AA46-B4AD-B053B1CBC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Cyclotrons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B390DF-B49A-6143-80B1-A754FA21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5AD5-23FB-474E-9BF5-B42530E509F4}" type="slidenum">
              <a:rPr lang="fr-FR" smtClean="0"/>
              <a:t>5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3A357D4-BD7F-B846-9726-0D92E3F2F764}"/>
              </a:ext>
            </a:extLst>
          </p:cNvPr>
          <p:cNvSpPr txBox="1">
            <a:spLocks/>
          </p:cNvSpPr>
          <p:nvPr/>
        </p:nvSpPr>
        <p:spPr>
          <a:xfrm>
            <a:off x="506559" y="122032"/>
            <a:ext cx="405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defRPr>
            </a:lvl1pPr>
          </a:lstStyle>
          <a:p>
            <a:r>
              <a:rPr lang="en-ZA" dirty="0"/>
              <a:t>Beginning of operation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72" y="3536411"/>
            <a:ext cx="3478123" cy="259254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31928" y="3687365"/>
            <a:ext cx="1331377" cy="54598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FR" sz="2948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1983</a:t>
            </a:r>
            <a:endParaRPr lang="fr-FR" sz="1410" dirty="0">
              <a:solidFill>
                <a:srgbClr val="FFFF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48" y="3215092"/>
            <a:ext cx="4235531" cy="300765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934495" y="3746893"/>
            <a:ext cx="1331377" cy="54598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FR" sz="2948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1988</a:t>
            </a:r>
            <a:endParaRPr lang="fr-FR" sz="1410" dirty="0">
              <a:solidFill>
                <a:srgbClr val="FFFF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57720"/>
            <a:ext cx="5676990" cy="1917665"/>
          </a:xfrm>
          <a:prstGeom prst="rect">
            <a:avLst/>
          </a:prstGeom>
        </p:spPr>
      </p:pic>
      <p:pic>
        <p:nvPicPr>
          <p:cNvPr id="11" name="Picture 28" descr="Sans titre-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67" y="877785"/>
            <a:ext cx="3563938" cy="222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3858389" y="1046564"/>
            <a:ext cx="208262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ZA" altLang="fr-FR" sz="2400" b="1" i="1" dirty="0" smtClean="0">
                <a:latin typeface="Garamond" panose="02020404030301010803" pitchFamily="18" charset="0"/>
              </a:rPr>
              <a:t>January 1983 :</a:t>
            </a:r>
          </a:p>
          <a:p>
            <a:r>
              <a:rPr lang="en-ZA" altLang="fr-FR" sz="2400" b="1" i="1" dirty="0" smtClean="0">
                <a:latin typeface="Garamond" panose="02020404030301010803" pitchFamily="18" charset="0"/>
              </a:rPr>
              <a:t>1st experiment</a:t>
            </a:r>
            <a:endParaRPr lang="en-ZA" altLang="fr-FR" sz="2400" b="1" i="1" dirty="0">
              <a:latin typeface="Garamond" panose="02020404030301010803" pitchFamily="18" charset="0"/>
            </a:endParaRPr>
          </a:p>
        </p:txBody>
      </p:sp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6741706" y="730435"/>
            <a:ext cx="41131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ZA" altLang="fr-FR" sz="2400" b="1" i="1" dirty="0" smtClean="0">
                <a:latin typeface="Garamond" panose="02020404030301010803" pitchFamily="18" charset="0"/>
              </a:rPr>
              <a:t>mean  availability in 1983 :</a:t>
            </a:r>
          </a:p>
          <a:p>
            <a:r>
              <a:rPr lang="en-ZA" altLang="fr-FR" sz="2400" b="1" i="1" dirty="0" smtClean="0">
                <a:latin typeface="Garamond" panose="02020404030301010803" pitchFamily="18" charset="0"/>
              </a:rPr>
              <a:t>56 %</a:t>
            </a:r>
            <a:endParaRPr lang="en-ZA" altLang="fr-FR" sz="2400" b="1" i="1" dirty="0">
              <a:latin typeface="Garamond" panose="02020404030301010803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392800" y="2472151"/>
            <a:ext cx="2287693" cy="22467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1st beams :</a:t>
            </a:r>
          </a:p>
          <a:p>
            <a:r>
              <a:rPr lang="en-AU" sz="2000" baseline="30000" dirty="0" smtClean="0"/>
              <a:t>16</a:t>
            </a:r>
            <a:r>
              <a:rPr lang="en-AU" sz="2000" dirty="0" smtClean="0"/>
              <a:t>O @ 95 MeV/A</a:t>
            </a:r>
          </a:p>
          <a:p>
            <a:r>
              <a:rPr lang="en-AU" sz="2000" baseline="30000" dirty="0" smtClean="0"/>
              <a:t>20</a:t>
            </a:r>
            <a:r>
              <a:rPr lang="en-AU" sz="2000" dirty="0" smtClean="0"/>
              <a:t>Ne </a:t>
            </a:r>
            <a:r>
              <a:rPr lang="en-AU" sz="2000" dirty="0"/>
              <a:t>@ </a:t>
            </a:r>
            <a:r>
              <a:rPr lang="en-AU" sz="2000" dirty="0" smtClean="0"/>
              <a:t>44 MeV/A</a:t>
            </a:r>
          </a:p>
          <a:p>
            <a:r>
              <a:rPr lang="en-AU" sz="2000" baseline="30000" dirty="0" smtClean="0"/>
              <a:t>40</a:t>
            </a:r>
            <a:r>
              <a:rPr lang="en-AU" sz="2000" dirty="0" smtClean="0"/>
              <a:t>Ar </a:t>
            </a:r>
            <a:r>
              <a:rPr lang="en-AU" sz="2000" dirty="0"/>
              <a:t>@ </a:t>
            </a:r>
            <a:r>
              <a:rPr lang="en-AU" sz="2000" dirty="0" smtClean="0"/>
              <a:t>27, 44 and 60 MeV/A</a:t>
            </a:r>
          </a:p>
          <a:p>
            <a:r>
              <a:rPr lang="en-AU" sz="2000" baseline="30000" dirty="0" smtClean="0"/>
              <a:t>84</a:t>
            </a:r>
            <a:r>
              <a:rPr lang="en-AU" sz="2000" dirty="0" smtClean="0"/>
              <a:t>Kr </a:t>
            </a:r>
            <a:r>
              <a:rPr lang="en-AU" sz="2000" dirty="0"/>
              <a:t>@ </a:t>
            </a:r>
            <a:r>
              <a:rPr lang="en-AU" sz="2000" dirty="0" smtClean="0"/>
              <a:t>35 MeV/A</a:t>
            </a:r>
            <a:endParaRPr lang="en-AU" sz="2000" dirty="0"/>
          </a:p>
          <a:p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64451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255226" y="895139"/>
            <a:ext cx="8692129" cy="2179064"/>
          </a:xfrm>
          <a:prstGeom prst="rect">
            <a:avLst/>
          </a:prstGeom>
        </p:spPr>
        <p:txBody>
          <a:bodyPr/>
          <a:lstStyle/>
          <a:p>
            <a:pPr marL="171450" lvl="1">
              <a:defRPr/>
            </a:pPr>
            <a:r>
              <a:rPr lang="fr-FR" altLang="fr-FR" sz="2000" dirty="0" smtClean="0">
                <a:solidFill>
                  <a:srgbClr val="FF0000"/>
                </a:solidFill>
              </a:rPr>
              <a:t>The stripping </a:t>
            </a:r>
            <a:r>
              <a:rPr lang="en-AU" altLang="fr-FR" sz="2000" dirty="0" smtClean="0">
                <a:solidFill>
                  <a:srgbClr val="FF0000"/>
                </a:solidFill>
              </a:rPr>
              <a:t>efficiency</a:t>
            </a:r>
            <a:r>
              <a:rPr lang="fr-FR" altLang="fr-FR" sz="2000" dirty="0" smtClean="0">
                <a:solidFill>
                  <a:srgbClr val="FF0000"/>
                </a:solidFill>
              </a:rPr>
              <a:t> </a:t>
            </a:r>
            <a:r>
              <a:rPr lang="en-ZA" altLang="fr-FR" sz="2000" dirty="0" smtClean="0">
                <a:solidFill>
                  <a:srgbClr val="FF0000"/>
                </a:solidFill>
              </a:rPr>
              <a:t>was very bad at the beginning :</a:t>
            </a:r>
          </a:p>
          <a:p>
            <a:pPr lvl="1" indent="-285750">
              <a:buFont typeface="Wingdings" panose="05000000000000000000" pitchFamily="2" charset="2"/>
              <a:buChar char="Ø"/>
              <a:defRPr/>
            </a:pPr>
            <a:r>
              <a:rPr lang="en-ZA" altLang="fr-FR" sz="2000" dirty="0" smtClean="0">
                <a:solidFill>
                  <a:srgbClr val="FF0000"/>
                </a:solidFill>
              </a:rPr>
              <a:t>Maximal energy </a:t>
            </a:r>
            <a:r>
              <a:rPr lang="en-ZA" sz="2000" dirty="0" smtClean="0">
                <a:solidFill>
                  <a:srgbClr val="FF0000"/>
                </a:solidFill>
              </a:rPr>
              <a:t>45 MeV/A for Kr, </a:t>
            </a:r>
            <a:r>
              <a:rPr lang="fr-FR" sz="2000" dirty="0" smtClean="0">
                <a:solidFill>
                  <a:srgbClr val="FF0000"/>
                </a:solidFill>
              </a:rPr>
              <a:t>25 for Xe </a:t>
            </a:r>
            <a:r>
              <a:rPr lang="en-US" sz="2000" dirty="0" smtClean="0">
                <a:solidFill>
                  <a:srgbClr val="FF0000"/>
                </a:solidFill>
              </a:rPr>
              <a:t>(heavier beam accelerated)</a:t>
            </a:r>
            <a:r>
              <a:rPr lang="en-US" altLang="fr-FR" sz="2000" dirty="0" smtClean="0">
                <a:solidFill>
                  <a:srgbClr val="FF0000"/>
                </a:solidFill>
              </a:rPr>
              <a:t> </a:t>
            </a:r>
          </a:p>
          <a:p>
            <a:pPr lvl="1" indent="-285750">
              <a:buFont typeface="Wingdings" panose="05000000000000000000" pitchFamily="2" charset="2"/>
              <a:buChar char="Ø"/>
              <a:defRPr/>
            </a:pPr>
            <a:r>
              <a:rPr lang="en-US" altLang="fr-FR" sz="2000" dirty="0" smtClean="0">
                <a:solidFill>
                  <a:srgbClr val="0099FF"/>
                </a:solidFill>
              </a:rPr>
              <a:t> increase of the injection radius of SSC2 =&gt; increase of SSC1 energy</a:t>
            </a:r>
          </a:p>
          <a:p>
            <a:pPr lvl="1" indent="-285750">
              <a:buFont typeface="Wingdings" panose="05000000000000000000" pitchFamily="2" charset="2"/>
              <a:buChar char="Ø"/>
              <a:defRPr/>
            </a:pPr>
            <a:r>
              <a:rPr lang="en-US" altLang="fr-FR" sz="2000" dirty="0" smtClean="0">
                <a:solidFill>
                  <a:srgbClr val="0099FF"/>
                </a:solidFill>
              </a:rPr>
              <a:t>New harmonics : SSC1 5 (previously : 7),  SSC2 2</a:t>
            </a:r>
          </a:p>
          <a:p>
            <a:pPr lvl="2" indent="-285750">
              <a:buFont typeface="Wingdings" panose="05000000000000000000" pitchFamily="2" charset="2"/>
              <a:buChar char="Ø"/>
              <a:defRPr/>
            </a:pPr>
            <a:endParaRPr lang="en-US" altLang="fr-FR" sz="2000" dirty="0">
              <a:solidFill>
                <a:srgbClr val="0099FF"/>
              </a:solidFill>
            </a:endParaRPr>
          </a:p>
          <a:p>
            <a:pPr lvl="1" indent="-285750">
              <a:buFont typeface="Wingdings" panose="05000000000000000000" pitchFamily="2" charset="2"/>
              <a:buChar char="Ø"/>
              <a:defRPr/>
            </a:pPr>
            <a:endParaRPr lang="en-US" altLang="fr-FR" sz="2000" dirty="0">
              <a:solidFill>
                <a:srgbClr val="0099FF"/>
              </a:solidFill>
            </a:endParaRPr>
          </a:p>
          <a:p>
            <a:pPr lvl="1" indent="-285750">
              <a:buFont typeface="Wingdings" panose="05000000000000000000" pitchFamily="2" charset="2"/>
              <a:buChar char="Ø"/>
              <a:defRPr/>
            </a:pPr>
            <a:endParaRPr lang="en-US" altLang="fr-FR" sz="2000" dirty="0"/>
          </a:p>
        </p:txBody>
      </p:sp>
      <p:sp>
        <p:nvSpPr>
          <p:cNvPr id="24" name="ZoneTexte 23"/>
          <p:cNvSpPr txBox="1"/>
          <p:nvPr/>
        </p:nvSpPr>
        <p:spPr>
          <a:xfrm>
            <a:off x="383457" y="74587"/>
            <a:ext cx="823332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rPr>
              <a:t>1989: Opération</a:t>
            </a:r>
            <a:r>
              <a:rPr lang="fr-FR" b="1" i="1" dirty="0">
                <a:solidFill>
                  <a:srgbClr val="FF0000"/>
                </a:solidFill>
              </a:rPr>
              <a:t> 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rPr>
              <a:t>Augmentation de l’Energie (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rPr>
              <a:t>OAE </a:t>
            </a:r>
            <a:r>
              <a:rPr lang="en-ZA" sz="2400" dirty="0" smtClean="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rPr>
              <a:t>project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rPr>
              <a:t>)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Bauhaus 93" panose="04030905020B02020C02" pitchFamily="8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r="20181" b="22011"/>
          <a:stretch/>
        </p:blipFill>
        <p:spPr>
          <a:xfrm>
            <a:off x="4465732" y="3226116"/>
            <a:ext cx="3772660" cy="362566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49" y="3607573"/>
            <a:ext cx="3749759" cy="26488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82168" y="306985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New injection elements in SSC2</a:t>
            </a:r>
            <a:endParaRPr lang="en-ZA" dirty="0"/>
          </a:p>
        </p:txBody>
      </p:sp>
      <p:sp>
        <p:nvSpPr>
          <p:cNvPr id="7" name="ZoneTexte 6"/>
          <p:cNvSpPr txBox="1"/>
          <p:nvPr/>
        </p:nvSpPr>
        <p:spPr>
          <a:xfrm>
            <a:off x="648406" y="2399675"/>
            <a:ext cx="6529142" cy="369332"/>
          </a:xfrm>
          <a:prstGeom prst="rect">
            <a:avLst/>
          </a:prstGeom>
          <a:solidFill>
            <a:srgbClr val="27F963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After </a:t>
            </a:r>
            <a:r>
              <a:rPr lang="fr-FR" dirty="0" smtClean="0"/>
              <a:t>OAE : Kr </a:t>
            </a:r>
            <a:r>
              <a:rPr lang="fr-FR" dirty="0"/>
              <a:t>@</a:t>
            </a:r>
            <a:r>
              <a:rPr lang="fr-FR" dirty="0" smtClean="0"/>
              <a:t> </a:t>
            </a:r>
            <a:r>
              <a:rPr lang="fr-FR" dirty="0"/>
              <a:t>60 MeV/A, </a:t>
            </a:r>
            <a:r>
              <a:rPr lang="fr-FR" dirty="0" smtClean="0"/>
              <a:t>Xe @  </a:t>
            </a:r>
            <a:r>
              <a:rPr lang="fr-FR" dirty="0"/>
              <a:t>50 </a:t>
            </a:r>
            <a:r>
              <a:rPr lang="fr-FR" dirty="0" smtClean="0"/>
              <a:t>MeV/A, U @ 24 MeV/A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978782" y="5742572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/>
              <a:t>11th int. Cyclotron conference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714204" y="2907224"/>
            <a:ext cx="289637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Jacques Fermé (left)</a:t>
            </a:r>
            <a:endParaRPr lang="en-US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3B970-C8E0-4DE7-9EBF-9229AC351EFC}" type="slidenum">
              <a:rPr lang="fr-FR" smtClean="0"/>
              <a:t>6</a:t>
            </a:fld>
            <a:endParaRPr lang="fr-FR"/>
          </a:p>
        </p:txBody>
      </p:sp>
      <p:pic>
        <p:nvPicPr>
          <p:cNvPr id="17" name="Espace réservé du contenu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8" t="10109" r="4685" b="37796"/>
          <a:stretch/>
        </p:blipFill>
        <p:spPr>
          <a:xfrm>
            <a:off x="8560406" y="3396039"/>
            <a:ext cx="3462261" cy="2530628"/>
          </a:xfrm>
          <a:prstGeom prst="rect">
            <a:avLst/>
          </a:prstGeom>
        </p:spPr>
      </p:pic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05/12/2022</a:t>
            </a:r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Cyclotrons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930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3B970-C8E0-4DE7-9EBF-9229AC351EFC}" type="slidenum">
              <a:rPr lang="fr-FR" smtClean="0"/>
              <a:t>7</a:t>
            </a:fld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05/12/2022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Cyclotrons 2022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97" y="689649"/>
            <a:ext cx="1990936" cy="159592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9" y="2686424"/>
            <a:ext cx="4222920" cy="302010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097833" y="152315"/>
            <a:ext cx="4270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rPr>
              <a:t>Ion sources Evolutions</a:t>
            </a:r>
            <a:endParaRPr lang="fr-FR" sz="2000" dirty="0">
              <a:solidFill>
                <a:schemeClr val="accent1">
                  <a:lumMod val="50000"/>
                </a:schemeClr>
              </a:solidFill>
              <a:latin typeface="Bauhaus 93" panose="04030905020B02020C02" pitchFamily="8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-1776413" y="2422794"/>
            <a:ext cx="355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rPr>
              <a:t>PIG</a:t>
            </a:r>
            <a:endParaRPr lang="fr-FR" dirty="0">
              <a:solidFill>
                <a:schemeClr val="accent1">
                  <a:lumMod val="50000"/>
                </a:schemeClr>
              </a:solidFill>
              <a:latin typeface="Bauhaus 93" panose="04030905020B02020C02" pitchFamily="82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131" y="712508"/>
            <a:ext cx="3784538" cy="207961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644280" y="305575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ECR on injector 2 (C02) : 1985</a:t>
            </a:r>
            <a:endParaRPr lang="en-US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067" y="712508"/>
            <a:ext cx="2904595" cy="318095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0031760" y="1680954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100 kV platform  on injector 1 (C01) : 1992</a:t>
            </a:r>
            <a:endParaRPr lang="en-ZA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468" y="3988331"/>
            <a:ext cx="3096344" cy="282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760" y="4233710"/>
            <a:ext cx="3037240" cy="227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6742657" y="3910544"/>
            <a:ext cx="2828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rgbClr val="0066CC"/>
                </a:solidFill>
              </a:rPr>
              <a:t>2004 : beam pre-selection</a:t>
            </a:r>
          </a:p>
          <a:p>
            <a:r>
              <a:rPr lang="en-ZA" dirty="0" smtClean="0">
                <a:solidFill>
                  <a:srgbClr val="0066CC"/>
                </a:solidFill>
              </a:rPr>
              <a:t>Inside platform</a:t>
            </a:r>
            <a:endParaRPr lang="en-ZA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3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92B1D35-CC15-AE45-BF83-FA11BF1E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05/12/2022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439CE27-2C9F-AA46-B4AD-B053B1CBC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Cyclotrons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B390DF-B49A-6143-80B1-A754FA21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5AD5-23FB-474E-9BF5-B42530E509F4}" type="slidenum">
              <a:rPr lang="fr-FR" smtClean="0"/>
              <a:t>8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3A357D4-BD7F-B846-9726-0D92E3F2F764}"/>
              </a:ext>
            </a:extLst>
          </p:cNvPr>
          <p:cNvSpPr txBox="1">
            <a:spLocks/>
          </p:cNvSpPr>
          <p:nvPr/>
        </p:nvSpPr>
        <p:spPr>
          <a:xfrm>
            <a:off x="673663" y="365126"/>
            <a:ext cx="10844674" cy="11992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rgbClr val="3B256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The first radioactive </a:t>
            </a:r>
            <a:r>
              <a:rPr lang="en-ZA" dirty="0" smtClean="0"/>
              <a:t>beams : SISSI</a:t>
            </a:r>
            <a:endParaRPr lang="en-ZA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t="2898"/>
          <a:stretch/>
        </p:blipFill>
        <p:spPr>
          <a:xfrm>
            <a:off x="1214584" y="919633"/>
            <a:ext cx="3792095" cy="269779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56" y="3799990"/>
            <a:ext cx="3651896" cy="2738922"/>
          </a:xfrm>
          <a:prstGeom prst="rect">
            <a:avLst/>
          </a:prstGeom>
        </p:spPr>
      </p:pic>
      <p:pic>
        <p:nvPicPr>
          <p:cNvPr id="8" name="Picture 3" descr="O:\AIDE_EN_LIGNE\REGLAGE_L3\L3EV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825" y="1061220"/>
            <a:ext cx="3822372" cy="365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759452" y="542091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ea typeface="Times New Roman" panose="02020603050405020304" pitchFamily="18" charset="0"/>
              </a:rPr>
              <a:t>cooled</a:t>
            </a:r>
            <a:r>
              <a:rPr lang="en-US" dirty="0">
                <a:ea typeface="Times New Roman" panose="02020603050405020304" pitchFamily="18" charset="0"/>
              </a:rPr>
              <a:t>, rotated </a:t>
            </a:r>
            <a:r>
              <a:rPr lang="en-US" dirty="0" smtClean="0">
                <a:ea typeface="Times New Roman" panose="02020603050405020304" pitchFamily="18" charset="0"/>
              </a:rPr>
              <a:t>target (1 </a:t>
            </a:r>
            <a:r>
              <a:rPr lang="en-US" dirty="0">
                <a:ea typeface="Times New Roman" panose="02020603050405020304" pitchFamily="18" charset="0"/>
              </a:rPr>
              <a:t>KW deposited </a:t>
            </a:r>
            <a:r>
              <a:rPr lang="en-US" dirty="0" smtClean="0">
                <a:ea typeface="Times New Roman" panose="02020603050405020304" pitchFamily="18" charset="0"/>
              </a:rPr>
              <a:t>power)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5164759" y="1859994"/>
            <a:ext cx="18624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Times New Roman" panose="02020603050405020304" pitchFamily="18" charset="0"/>
              </a:rPr>
              <a:t>Two superconducting solenoids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826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92B1D35-CC15-AE45-BF83-FA11BF1E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05/12/2022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439CE27-2C9F-AA46-B4AD-B053B1CBC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Cyclotrons 2022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B390DF-B49A-6143-80B1-A754FA21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5AD5-23FB-474E-9BF5-B42530E509F4}" type="slidenum">
              <a:rPr lang="fr-FR" smtClean="0"/>
              <a:t>9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3A357D4-BD7F-B846-9726-0D92E3F2F764}"/>
              </a:ext>
            </a:extLst>
          </p:cNvPr>
          <p:cNvSpPr txBox="1">
            <a:spLocks/>
          </p:cNvSpPr>
          <p:nvPr/>
        </p:nvSpPr>
        <p:spPr>
          <a:xfrm>
            <a:off x="673663" y="277728"/>
            <a:ext cx="10844674" cy="11992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rgbClr val="3B256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To high </a:t>
            </a:r>
            <a:r>
              <a:rPr lang="en-ZA" dirty="0" smtClean="0"/>
              <a:t>intensity : the THI project : 6 kW </a:t>
            </a:r>
            <a:endParaRPr lang="en-ZA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29" y="2930611"/>
            <a:ext cx="2193032" cy="313603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610" y="2930611"/>
            <a:ext cx="2539702" cy="291172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96" y="1208383"/>
            <a:ext cx="3745041" cy="271812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551951" y="4166388"/>
            <a:ext cx="3336813" cy="1015663"/>
          </a:xfrm>
          <a:prstGeom prst="rect">
            <a:avLst/>
          </a:prstGeom>
          <a:solidFill>
            <a:srgbClr val="27F96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/>
              <a:t>December</a:t>
            </a:r>
            <a:r>
              <a:rPr lang="fr-FR" sz="2000" dirty="0" smtClean="0"/>
              <a:t>  2001 :</a:t>
            </a:r>
          </a:p>
          <a:p>
            <a:pPr algn="ctr"/>
            <a:r>
              <a:rPr lang="fr-FR" sz="2000" dirty="0" smtClean="0"/>
              <a:t>36Ar 95 </a:t>
            </a:r>
            <a:r>
              <a:rPr lang="fr-FR" sz="2000" dirty="0" err="1" smtClean="0"/>
              <a:t>MeVA</a:t>
            </a:r>
            <a:r>
              <a:rPr lang="fr-FR" sz="2000" dirty="0" smtClean="0"/>
              <a:t>, </a:t>
            </a:r>
          </a:p>
          <a:p>
            <a:pPr algn="ctr"/>
            <a:r>
              <a:rPr lang="fr-FR" sz="2000" dirty="0" smtClean="0"/>
              <a:t>26 µA (5 kW)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00" r="133"/>
          <a:stretch/>
        </p:blipFill>
        <p:spPr>
          <a:xfrm>
            <a:off x="63433" y="2551302"/>
            <a:ext cx="2963047" cy="266561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53961" y="1795592"/>
            <a:ext cx="2380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loss monitors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3194797" y="2351819"/>
            <a:ext cx="2380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Second </a:t>
            </a:r>
            <a:r>
              <a:rPr lang="en-ID" dirty="0" smtClean="0"/>
              <a:t>Rebuncher</a:t>
            </a:r>
            <a:endParaRPr lang="en-ID" dirty="0"/>
          </a:p>
        </p:txBody>
      </p:sp>
      <p:sp>
        <p:nvSpPr>
          <p:cNvPr id="13" name="ZoneTexte 12"/>
          <p:cNvSpPr txBox="1"/>
          <p:nvPr/>
        </p:nvSpPr>
        <p:spPr>
          <a:xfrm>
            <a:off x="5860102" y="2057129"/>
            <a:ext cx="2380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New SSC2 </a:t>
            </a:r>
            <a:r>
              <a:rPr lang="en-ZA" dirty="0" smtClean="0"/>
              <a:t>deflector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0746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1798</Words>
  <Application>Microsoft Office PowerPoint</Application>
  <PresentationFormat>Grand écran</PresentationFormat>
  <Paragraphs>627</Paragraphs>
  <Slides>24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4" baseType="lpstr">
      <vt:lpstr>ＭＳ Ｐゴシック</vt:lpstr>
      <vt:lpstr>Arial</vt:lpstr>
      <vt:lpstr>Bauhaus 93</vt:lpstr>
      <vt:lpstr>Calibri</vt:lpstr>
      <vt:lpstr>Garamond</vt:lpstr>
      <vt:lpstr>Segoe UI Semibold</vt:lpstr>
      <vt:lpstr>Segoe UI Semilight</vt:lpstr>
      <vt:lpstr>Times New Roman</vt:lpstr>
      <vt:lpstr>Wingdings</vt:lpstr>
      <vt:lpstr>Thème Office</vt:lpstr>
      <vt:lpstr>GANIL:  from the beginning 40 years ago to recent results and prospective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1989 : SME</vt:lpstr>
      <vt:lpstr>2018 : New SPIRAL1</vt:lpstr>
      <vt:lpstr>Présentation PowerPoint</vt:lpstr>
      <vt:lpstr>OPERATION 1983 – 2022 (cyclotrons)</vt:lpstr>
      <vt:lpstr>Présentation PowerPoint</vt:lpstr>
      <vt:lpstr>And for the future ?</vt:lpstr>
      <vt:lpstr>And for the future ?</vt:lpstr>
      <vt:lpstr>Présentation PowerPoint</vt:lpstr>
      <vt:lpstr>Présentation PowerPoint</vt:lpstr>
      <vt:lpstr>Renovation program  </vt:lpstr>
      <vt:lpstr>Présentation PowerPoint</vt:lpstr>
      <vt:lpstr>Présentation PowerPoint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Microsoft Office</dc:creator>
  <cp:lastModifiedBy>Savalle Alain</cp:lastModifiedBy>
  <cp:revision>90</cp:revision>
  <dcterms:created xsi:type="dcterms:W3CDTF">2020-11-24T14:08:07Z</dcterms:created>
  <dcterms:modified xsi:type="dcterms:W3CDTF">2022-12-02T15:23:26Z</dcterms:modified>
</cp:coreProperties>
</file>