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86" r:id="rId2"/>
  </p:sldMasterIdLst>
  <p:notesMasterIdLst>
    <p:notesMasterId r:id="rId59"/>
  </p:notesMasterIdLst>
  <p:sldIdLst>
    <p:sldId id="256" r:id="rId3"/>
    <p:sldId id="379" r:id="rId4"/>
    <p:sldId id="380" r:id="rId5"/>
    <p:sldId id="381" r:id="rId6"/>
    <p:sldId id="382" r:id="rId7"/>
    <p:sldId id="383" r:id="rId8"/>
    <p:sldId id="384" r:id="rId9"/>
    <p:sldId id="390" r:id="rId10"/>
    <p:sldId id="391" r:id="rId11"/>
    <p:sldId id="392" r:id="rId12"/>
    <p:sldId id="597" r:id="rId13"/>
    <p:sldId id="269" r:id="rId14"/>
    <p:sldId id="1203" r:id="rId15"/>
    <p:sldId id="564" r:id="rId16"/>
    <p:sldId id="262" r:id="rId17"/>
    <p:sldId id="305" r:id="rId18"/>
    <p:sldId id="525" r:id="rId19"/>
    <p:sldId id="268" r:id="rId20"/>
    <p:sldId id="393" r:id="rId21"/>
    <p:sldId id="274" r:id="rId22"/>
    <p:sldId id="1208" r:id="rId23"/>
    <p:sldId id="278" r:id="rId24"/>
    <p:sldId id="394" r:id="rId25"/>
    <p:sldId id="276" r:id="rId26"/>
    <p:sldId id="259" r:id="rId27"/>
    <p:sldId id="4832" r:id="rId28"/>
    <p:sldId id="1205" r:id="rId29"/>
    <p:sldId id="4833" r:id="rId30"/>
    <p:sldId id="4834" r:id="rId31"/>
    <p:sldId id="1210" r:id="rId32"/>
    <p:sldId id="1206" r:id="rId33"/>
    <p:sldId id="4811" r:id="rId34"/>
    <p:sldId id="1204" r:id="rId35"/>
    <p:sldId id="258" r:id="rId36"/>
    <p:sldId id="1207" r:id="rId37"/>
    <p:sldId id="1209" r:id="rId38"/>
    <p:sldId id="4814" r:id="rId39"/>
    <p:sldId id="348" r:id="rId40"/>
    <p:sldId id="4815" r:id="rId41"/>
    <p:sldId id="4816" r:id="rId42"/>
    <p:sldId id="4820" r:id="rId43"/>
    <p:sldId id="4817" r:id="rId44"/>
    <p:sldId id="4821" r:id="rId45"/>
    <p:sldId id="267" r:id="rId46"/>
    <p:sldId id="4825" r:id="rId47"/>
    <p:sldId id="4828" r:id="rId48"/>
    <p:sldId id="4831" r:id="rId49"/>
    <p:sldId id="4812" r:id="rId50"/>
    <p:sldId id="264" r:id="rId51"/>
    <p:sldId id="4826" r:id="rId52"/>
    <p:sldId id="257" r:id="rId53"/>
    <p:sldId id="4827" r:id="rId54"/>
    <p:sldId id="4829" r:id="rId55"/>
    <p:sldId id="4830" r:id="rId56"/>
    <p:sldId id="388" r:id="rId57"/>
    <p:sldId id="389" r:id="rId5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3C1"/>
    <a:srgbClr val="EAEFF7"/>
    <a:srgbClr val="FFF4E7"/>
    <a:srgbClr val="16537F"/>
    <a:srgbClr val="F29335"/>
    <a:srgbClr val="4D5B81"/>
    <a:srgbClr val="F19D19"/>
    <a:srgbClr val="48718E"/>
    <a:srgbClr val="9A773F"/>
    <a:srgbClr val="1D6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5677" autoAdjust="0"/>
  </p:normalViewPr>
  <p:slideViewPr>
    <p:cSldViewPr snapToGrid="0">
      <p:cViewPr>
        <p:scale>
          <a:sx n="112" d="100"/>
          <a:sy n="112" d="100"/>
        </p:scale>
        <p:origin x="46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80"/>
    </p:cViewPr>
  </p:sorterViewPr>
  <p:notesViewPr>
    <p:cSldViewPr snapToGrid="0">
      <p:cViewPr varScale="1">
        <p:scale>
          <a:sx n="70" d="100"/>
          <a:sy n="70" d="100"/>
        </p:scale>
        <p:origin x="28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EC067-8EC0-4294-BC2B-14F224921409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1F725-D31C-4A98-8F93-096F72B1C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83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 general overview of abstract submissions under different topic categories is shown here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1F725-D31C-4A98-8F93-096F72B1CF1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370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46603-8ED8-4F6B-93FB-EF13487BACE9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818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1F725-D31C-4A98-8F93-096F72B1CF1A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51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There are 7 topics in this conference, of which </a:t>
            </a:r>
          </a:p>
          <a:p>
            <a:r>
              <a:rPr lang="en-US" altLang="zh-CN" dirty="0"/>
              <a:t>17 abstracts were submitted for Cyclotron Applications </a:t>
            </a:r>
          </a:p>
          <a:p>
            <a:r>
              <a:rPr lang="en-US" altLang="zh-CN" dirty="0"/>
              <a:t>29 for Cyclotron and Technology;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21 for Cyclotron in Medicine;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10 for FFAG and new projects 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12 for Operation and Upgrades;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7 for Session for young scientists</a:t>
            </a:r>
          </a:p>
          <a:p>
            <a:r>
              <a:rPr lang="en-US" altLang="zh-CN" dirty="0"/>
              <a:t>and 17 for Theory, Models and Simulations;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1F725-D31C-4A98-8F93-096F72B1CF1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48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participants who submitted abstracts for this conference came from 113 institutions. CIAE submitted the most abstracts, with 24.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1F725-D31C-4A98-8F93-096F72B1CF1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50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1F725-D31C-4A98-8F93-096F72B1CF1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21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1F725-D31C-4A98-8F93-096F72B1CF1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871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19100" y="892175"/>
            <a:ext cx="5959475" cy="3352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332">
              <a:lnSpc>
                <a:spcPct val="200000"/>
              </a:lnSpc>
            </a:pPr>
            <a:r>
              <a:rPr lang="zh-CN" altLang="en-US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超导回旋建成，及配套束流线、</a:t>
            </a:r>
            <a:r>
              <a:rPr lang="en-US" altLang="zh-CN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360°</a:t>
            </a:r>
            <a:r>
              <a:rPr lang="zh-CN" altLang="en-US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旋转舱通过测试，等中心度好于</a:t>
            </a:r>
            <a:r>
              <a:rPr lang="en-US" altLang="zh-CN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0.3mm</a:t>
            </a:r>
            <a:r>
              <a:rPr lang="zh-CN" altLang="en-US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，开拓了应用新领域，签订了癌症治疗中心落地协议，宇航器件和集成电路抗辐射研发从</a:t>
            </a:r>
            <a:r>
              <a:rPr lang="en-US" altLang="zh-CN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100MeV</a:t>
            </a:r>
            <a:r>
              <a:rPr lang="zh-CN" altLang="en-US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提升到</a:t>
            </a:r>
            <a:r>
              <a:rPr lang="en-US" altLang="zh-CN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230MeV</a:t>
            </a:r>
            <a:r>
              <a:rPr lang="zh-CN" altLang="en-US" sz="18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；还带动了轻量化全超导加速器立项研发。</a:t>
            </a:r>
            <a:endParaRPr lang="zh-CN" altLang="zh-CN" sz="18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32">
              <a:defRPr/>
            </a:pPr>
            <a:fld id="{35FECD03-DB0F-463A-91C8-2F6CD57640CC}" type="slidenum">
              <a: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 defTabSz="914332"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6805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zh-CN" sz="1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CD230-AFC0-49DD-9B3A-5B824CDEE1A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457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6F0C0-7862-4D55-B797-45C859ABE3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33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c7b2a434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c7b2a434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68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15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278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74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0968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EE03362-3F39-40F7-0420-75BEF5320CFC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6169281-29DE-F1C2-E0E0-1F74DD7E2DCB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2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B857F78-8BB2-03A2-A259-F876DD025910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2BCE992-8283-C558-3706-9E2CB9DCCDA6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194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07AB944-52CE-F33A-D1CD-CF1B62D64E02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45A5916-AD4C-4751-C2C4-7306005386EA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454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FB27BA5-15B6-12A2-FD3F-CB842E3F28AE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C72838-8FD8-34DC-DE4C-99A4DCF586DC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A1AA989-6CEC-23F9-BE28-8BB808C4EA66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3305FB8-3C30-F826-801F-0021468A6071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178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E509CF7-01A1-4651-615A-0A81085B0399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F19EF5C-4BFB-6653-DAB5-CDFC6F4C8E70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723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B8A353B-7A76-8C1F-77CC-3B3E793BBA6F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23AE52D-EE85-978E-965D-4219B98AB5FF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73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EA6D3B6-EDC0-1FC0-9251-409A46A6C8A6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A5DB96F-355C-52C0-85AA-54943DAB239B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01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469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E2FF65F-EF88-648C-0F26-397067494CD1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E80BF40-A0D3-F190-26E8-93073EE17906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56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0ACB752-F50B-26B4-0DCD-3D375200123B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B512F45-243F-3214-2BB9-8899A62BF9ED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567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9D56BAF-B171-8AE9-4935-2AED24DFD2CA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94AB50-42A0-D687-35B7-2AE866E96C9E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C580B-0E9D-4457-94FF-0E51991CB3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BA62C-87A1-4BDB-87CA-0B7F936F26F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BB45164-2CBC-8F22-BFB1-127FB751CF9D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C5F73B-D1EC-F199-4F54-2ADD1BF952F8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71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025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68DC718F-D2C4-4FB6-A1DE-86584E9ADD9C}"/>
              </a:ext>
            </a:extLst>
          </p:cNvPr>
          <p:cNvSpPr txBox="1">
            <a:spLocks/>
          </p:cNvSpPr>
          <p:nvPr userDrawn="1"/>
        </p:nvSpPr>
        <p:spPr>
          <a:xfrm>
            <a:off x="11531600" y="6356350"/>
            <a:ext cx="5586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0</a:t>
            </a:r>
            <a:fld id="{317B2D24-6423-4DF6-BFED-D2194B85043E}" type="slidenum"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pPr algn="ctr"/>
              <a:t>‹#›</a:t>
            </a:fld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5BC3F77-CBAB-40C7-A253-F417A0557762}"/>
              </a:ext>
            </a:extLst>
          </p:cNvPr>
          <p:cNvGrpSpPr/>
          <p:nvPr userDrawn="1"/>
        </p:nvGrpSpPr>
        <p:grpSpPr>
          <a:xfrm>
            <a:off x="0" y="-18032"/>
            <a:ext cx="12192000" cy="828260"/>
            <a:chOff x="0" y="-18032"/>
            <a:chExt cx="12192000" cy="828260"/>
          </a:xfrm>
        </p:grpSpPr>
        <p:pic>
          <p:nvPicPr>
            <p:cNvPr id="11" name="图片 10" descr="建筑与房屋的城市空拍图&#10;&#10;描述已自动生成">
              <a:extLst>
                <a:ext uri="{FF2B5EF4-FFF2-40B4-BE49-F238E27FC236}">
                  <a16:creationId xmlns:a16="http://schemas.microsoft.com/office/drawing/2014/main" id="{4C608626-9126-4EB5-9607-B58C042C3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" t="86319" r="252" b="2466"/>
            <a:stretch/>
          </p:blipFill>
          <p:spPr>
            <a:xfrm>
              <a:off x="0" y="-11448"/>
              <a:ext cx="12192000" cy="773012"/>
            </a:xfrm>
            <a:custGeom>
              <a:avLst/>
              <a:gdLst>
                <a:gd name="connsiteX0" fmla="*/ 0 w 12192000"/>
                <a:gd name="connsiteY0" fmla="*/ 0 h 773012"/>
                <a:gd name="connsiteX1" fmla="*/ 12192000 w 12192000"/>
                <a:gd name="connsiteY1" fmla="*/ 0 h 773012"/>
                <a:gd name="connsiteX2" fmla="*/ 12192000 w 12192000"/>
                <a:gd name="connsiteY2" fmla="*/ 773012 h 773012"/>
                <a:gd name="connsiteX3" fmla="*/ 0 w 12192000"/>
                <a:gd name="connsiteY3" fmla="*/ 773012 h 77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73012">
                  <a:moveTo>
                    <a:pt x="0" y="0"/>
                  </a:moveTo>
                  <a:lnTo>
                    <a:pt x="12192000" y="0"/>
                  </a:lnTo>
                  <a:lnTo>
                    <a:pt x="12192000" y="773012"/>
                  </a:lnTo>
                  <a:lnTo>
                    <a:pt x="0" y="773012"/>
                  </a:lnTo>
                  <a:close/>
                </a:path>
              </a:pathLst>
            </a:cu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B0F7797-B9C6-49DC-BB72-D2D83897F905}"/>
                </a:ext>
              </a:extLst>
            </p:cNvPr>
            <p:cNvSpPr/>
            <p:nvPr userDrawn="1"/>
          </p:nvSpPr>
          <p:spPr>
            <a:xfrm>
              <a:off x="0" y="-18032"/>
              <a:ext cx="12192000" cy="789694"/>
            </a:xfrm>
            <a:prstGeom prst="rect">
              <a:avLst/>
            </a:prstGeom>
            <a:solidFill>
              <a:srgbClr val="022A74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385F5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84F21CC-3D7E-41AD-8C05-9EC37A66A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93" t="2846" r="34334" b="59718"/>
            <a:stretch>
              <a:fillRect/>
            </a:stretch>
          </p:blipFill>
          <p:spPr>
            <a:xfrm>
              <a:off x="0" y="0"/>
              <a:ext cx="12192000" cy="810228"/>
            </a:xfrm>
            <a:custGeom>
              <a:avLst/>
              <a:gdLst>
                <a:gd name="connsiteX0" fmla="*/ 0 w 12192000"/>
                <a:gd name="connsiteY0" fmla="*/ 0 h 1296364"/>
                <a:gd name="connsiteX1" fmla="*/ 12192000 w 12192000"/>
                <a:gd name="connsiteY1" fmla="*/ 0 h 1296364"/>
                <a:gd name="connsiteX2" fmla="*/ 12192000 w 12192000"/>
                <a:gd name="connsiteY2" fmla="*/ 1296364 h 1296364"/>
                <a:gd name="connsiteX3" fmla="*/ 0 w 12192000"/>
                <a:gd name="connsiteY3" fmla="*/ 1296364 h 12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1296364">
                  <a:moveTo>
                    <a:pt x="0" y="0"/>
                  </a:moveTo>
                  <a:lnTo>
                    <a:pt x="12192000" y="0"/>
                  </a:lnTo>
                  <a:lnTo>
                    <a:pt x="12192000" y="1296364"/>
                  </a:lnTo>
                  <a:lnTo>
                    <a:pt x="0" y="1296364"/>
                  </a:lnTo>
                  <a:close/>
                </a:path>
              </a:pathLst>
            </a:cu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1A8BF4F-614A-40D7-A78C-4C3DCBB8CA06}"/>
                </a:ext>
              </a:extLst>
            </p:cNvPr>
            <p:cNvSpPr/>
            <p:nvPr/>
          </p:nvSpPr>
          <p:spPr>
            <a:xfrm>
              <a:off x="0" y="771988"/>
              <a:ext cx="12192000" cy="38240"/>
            </a:xfrm>
            <a:prstGeom prst="rect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502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bg>
      <p:bgPr>
        <a:solidFill>
          <a:srgbClr val="FFFFFF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21212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3" name="Google Shape;313;p55"/>
          <p:cNvSpPr txBox="1">
            <a:spLocks noGrp="1"/>
          </p:cNvSpPr>
          <p:nvPr>
            <p:ph type="title"/>
          </p:nvPr>
        </p:nvSpPr>
        <p:spPr>
          <a:xfrm>
            <a:off x="4069451" y="1375867"/>
            <a:ext cx="4052800" cy="18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  <a:defRPr sz="4000" b="1" i="0" u="none" strike="noStrike" cap="non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  <a:defRPr sz="4000" b="1" i="0" u="none" strike="noStrike" cap="non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  <a:defRPr sz="4000" b="1" i="0" u="none" strike="noStrike" cap="non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  <a:defRPr sz="4000" b="1" i="0" u="none" strike="noStrike" cap="non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  <a:defRPr sz="4000" b="1" i="0" u="none" strike="noStrike" cap="non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  <a:defRPr sz="4000" b="1" i="0" u="none" strike="noStrike" cap="non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  <a:defRPr sz="4000" b="1" i="0" u="none" strike="noStrike" cap="non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  <a:defRPr sz="4000" b="1" i="0" u="none" strike="noStrike" cap="non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aven Pro"/>
              <a:buNone/>
              <a:defRPr sz="4000" b="1" i="0" u="none" strike="noStrike" cap="none">
                <a:solidFill>
                  <a:srgbClr val="FFFFFF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314" name="Google Shape;314;p55"/>
          <p:cNvSpPr txBox="1">
            <a:spLocks noGrp="1"/>
          </p:cNvSpPr>
          <p:nvPr>
            <p:ph type="body" idx="1"/>
          </p:nvPr>
        </p:nvSpPr>
        <p:spPr>
          <a:xfrm>
            <a:off x="4069533" y="3368429"/>
            <a:ext cx="4052800" cy="1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44025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Nunito"/>
              <a:buChar char="●"/>
              <a:defRPr sz="2133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marR="0" lvl="1" indent="-3979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Nunito"/>
              <a:buChar char="○"/>
              <a:defRPr sz="1867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754" marR="0" lvl="2" indent="-3979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Nunito"/>
              <a:buChar char="■"/>
              <a:defRPr sz="1867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339" marR="0" lvl="3" indent="-3979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Nunito"/>
              <a:buChar char="●"/>
              <a:defRPr sz="1867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7924" marR="0" lvl="4" indent="-3979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Nunito"/>
              <a:buChar char="○"/>
              <a:defRPr sz="1867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509" marR="0" lvl="5" indent="-3979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Nunito"/>
              <a:buChar char="■"/>
              <a:defRPr sz="1867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093" marR="0" lvl="6" indent="-3979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Nunito"/>
              <a:buChar char="●"/>
              <a:defRPr sz="1867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678" marR="0" lvl="7" indent="-39792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Nunito"/>
              <a:buChar char="○"/>
              <a:defRPr sz="1867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263" marR="0" lvl="8" indent="-397923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100"/>
              <a:buFont typeface="Nunito"/>
              <a:buChar char="■"/>
              <a:defRPr sz="1867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749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11704902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分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cxnSp>
        <p:nvCxnSpPr>
          <p:cNvPr id="3" name="直接连接符 2"/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-27384"/>
            <a:ext cx="10608501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F03525A-FFD1-2381-C571-62417297E8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710" y="-3575"/>
            <a:ext cx="611161" cy="548688"/>
          </a:xfrm>
          <a:prstGeom prst="rect">
            <a:avLst/>
          </a:prstGeom>
        </p:spPr>
      </p:pic>
      <p:sp>
        <p:nvSpPr>
          <p:cNvPr id="5" name="AutoShape 16">
            <a:extLst>
              <a:ext uri="{FF2B5EF4-FFF2-40B4-BE49-F238E27FC236}">
                <a16:creationId xmlns:a16="http://schemas.microsoft.com/office/drawing/2014/main" id="{95F9D21F-50A0-C270-2A4D-C04225B561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0993" y="3170"/>
            <a:ext cx="960967" cy="620712"/>
          </a:xfrm>
          <a:prstGeom prst="chevron">
            <a:avLst>
              <a:gd name="adj" fmla="val 29028"/>
            </a:avLst>
          </a:prstGeom>
          <a:solidFill>
            <a:srgbClr val="325FB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8" name="AutoShape 16">
            <a:extLst>
              <a:ext uri="{FF2B5EF4-FFF2-40B4-BE49-F238E27FC236}">
                <a16:creationId xmlns:a16="http://schemas.microsoft.com/office/drawing/2014/main" id="{0E7B3FC5-13C0-7397-6FC9-7952266C3A69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8879450" y="-24"/>
            <a:ext cx="960967" cy="620712"/>
          </a:xfrm>
          <a:prstGeom prst="chevron">
            <a:avLst>
              <a:gd name="adj" fmla="val 29028"/>
            </a:avLst>
          </a:prstGeom>
          <a:solidFill>
            <a:srgbClr val="325FB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2" name="标题 8">
            <a:extLst>
              <a:ext uri="{FF2B5EF4-FFF2-40B4-BE49-F238E27FC236}">
                <a16:creationId xmlns:a16="http://schemas.microsoft.com/office/drawing/2014/main" id="{887A8FD8-05BF-0678-D550-5B8BFC21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240683" cy="541537"/>
          </a:xfrm>
          <a:prstGeom prst="rect">
            <a:avLst/>
          </a:prstGeom>
        </p:spPr>
        <p:txBody>
          <a:bodyPr/>
          <a:lstStyle>
            <a:lvl1pPr algn="ctr">
              <a:defRPr sz="28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F4339BD-5C13-7E26-278B-DA047D772B55}"/>
              </a:ext>
            </a:extLst>
          </p:cNvPr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D08D4612-33D5-F9B9-4956-395FC8F4A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686" t="21588" b="45941"/>
          <a:stretch/>
        </p:blipFill>
        <p:spPr>
          <a:xfrm>
            <a:off x="116256" y="6525344"/>
            <a:ext cx="2784125" cy="31969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96BA3C95-38BE-59D8-3782-035C031E0C25}"/>
              </a:ext>
            </a:extLst>
          </p:cNvPr>
          <p:cNvSpPr/>
          <p:nvPr userDrawn="1"/>
        </p:nvSpPr>
        <p:spPr>
          <a:xfrm>
            <a:off x="2303032" y="6522882"/>
            <a:ext cx="8092163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US" altLang="zh-CN" sz="1400" b="1" baseline="30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altLang="zh-CN" sz="1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International Conference on Cyclotrons and Applications</a:t>
            </a:r>
            <a:endParaRPr lang="zh-CN" altLang="en-US" sz="1400" b="1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7" name="灯片编号占位符 1">
            <a:extLst>
              <a:ext uri="{FF2B5EF4-FFF2-40B4-BE49-F238E27FC236}">
                <a16:creationId xmlns:a16="http://schemas.microsoft.com/office/drawing/2014/main" id="{5FEED615-E873-BBAD-F67A-E38836772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459" y="65124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412C1BEB-F939-4E2E-93F7-D6301953081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5239CBE8-BA31-930F-134C-439919795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562" t="-1" r="37094" b="42817"/>
          <a:stretch/>
        </p:blipFill>
        <p:spPr>
          <a:xfrm>
            <a:off x="10105253" y="-33682"/>
            <a:ext cx="2135430" cy="6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23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BA-PUBLIC-content-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EAFF40-96CD-C944-B5FD-B7144E06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1140A8-FEE0-E14A-B92C-C75E943C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7FCB-8E29-6741-BA08-B67BDAF81FF6}" type="datetime1">
              <a:rPr lang="fr-BE" smtClean="0"/>
              <a:t>09-12-22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786AF-3681-CA40-9441-0865904F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85954D5E-AA73-4FB7-B38D-F2CBEA8F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35" y="365125"/>
            <a:ext cx="10770188" cy="557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C4DBA60F-7D31-4335-9190-F0A668A92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1304448"/>
            <a:ext cx="11089668" cy="48155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1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2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3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  <a:p>
            <a:pPr lvl="4"/>
            <a:r>
              <a:rPr lang="fr-FR" dirty="0"/>
              <a:t>Click to </a:t>
            </a:r>
            <a:r>
              <a:rPr lang="fr-FR" dirty="0" err="1"/>
              <a:t>edit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233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483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20000"/>
            <a:ext cx="11036300" cy="446087"/>
          </a:xfrm>
        </p:spPr>
        <p:txBody>
          <a:bodyPr anchor="b">
            <a:noAutofit/>
          </a:bodyPr>
          <a:lstStyle>
            <a:lvl1pPr>
              <a:defRPr sz="2400" cap="none"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Headline 1.1. </a:t>
            </a:r>
            <a:r>
              <a:rPr lang="en-GB" noProof="0" dirty="0" err="1"/>
              <a:t>blau</a:t>
            </a:r>
            <a:r>
              <a:rPr lang="en-GB" noProof="0" dirty="0"/>
              <a:t>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260000"/>
            <a:ext cx="5681204" cy="4708128"/>
          </a:xfrm>
        </p:spPr>
        <p:txBody>
          <a:bodyPr lIns="0" tIns="0" rIns="0" bIns="0">
            <a:noAutofit/>
          </a:bodyPr>
          <a:lstStyle>
            <a:lvl1pPr marL="174625" indent="-174625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2200" b="1" i="0" kern="1200" noProof="0" dirty="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1688" indent="-801688">
              <a:buNone/>
              <a:tabLst/>
              <a:defRPr sz="1800">
                <a:solidFill>
                  <a:schemeClr val="tx1"/>
                </a:solidFill>
              </a:defRPr>
            </a:lvl2pPr>
            <a:lvl3pPr marL="360363" indent="-185738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534988" indent="-174625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2"/>
            <a:r>
              <a:rPr lang="en-GB" noProof="0" dirty="0" err="1"/>
              <a:t>Gfdhsgf</a:t>
            </a:r>
            <a:endParaRPr lang="en-GB" noProof="0" dirty="0"/>
          </a:p>
          <a:p>
            <a:pPr lvl="3"/>
            <a:r>
              <a:rPr lang="en-GB" noProof="0" dirty="0" err="1"/>
              <a:t>dfsdfsfdfd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EEE79E-EEAC-BE47-94DE-05DFEF22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0950" y="6356350"/>
            <a:ext cx="2743200" cy="365125"/>
          </a:xfrm>
        </p:spPr>
        <p:txBody>
          <a:bodyPr>
            <a:noAutofit/>
          </a:bodyPr>
          <a:lstStyle>
            <a:lvl1pPr>
              <a:defRPr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259DF1E7-7728-684B-896D-8CFDB8DC33E7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60000"/>
            <a:ext cx="5518150" cy="377983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6728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28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93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22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7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37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24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09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67808-1F78-4CCB-9981-1571FD195624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5545-A8EC-48E9-9586-66AEEE87D4A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24384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5F1A643-514E-A405-0D69-1CB10F40112E}"/>
              </a:ext>
            </a:extLst>
          </p:cNvPr>
          <p:cNvSpPr txBox="1"/>
          <p:nvPr userDrawn="1"/>
        </p:nvSpPr>
        <p:spPr>
          <a:xfrm>
            <a:off x="8528377" y="1728761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i="0" dirty="0"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IOC Meeting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9BDA07D-B5C0-7B85-67E6-FC42C058B868}"/>
              </a:ext>
            </a:extLst>
          </p:cNvPr>
          <p:cNvSpPr txBox="1"/>
          <p:nvPr userDrawn="1"/>
        </p:nvSpPr>
        <p:spPr>
          <a:xfrm>
            <a:off x="7995192" y="2065913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rial Black" panose="020B0A04020102020204" pitchFamily="34" charset="0"/>
              </a:rPr>
              <a:t>22:00 to 24:00, Dec. 6.</a:t>
            </a:r>
            <a:endParaRPr lang="zh-CN" alt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4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61" r:id="rId12"/>
    <p:sldLayoutId id="2147483660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jpe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10" Type="http://schemas.openxmlformats.org/officeDocument/2006/relationships/image" Target="../media/image38.png"/><Relationship Id="rId4" Type="http://schemas.openxmlformats.org/officeDocument/2006/relationships/image" Target="../media/image320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8.png"/><Relationship Id="rId7" Type="http://schemas.openxmlformats.org/officeDocument/2006/relationships/image" Target="../media/image6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88.png"/><Relationship Id="rId7" Type="http://schemas.openxmlformats.org/officeDocument/2006/relationships/image" Target="../media/image110.png"/><Relationship Id="rId12" Type="http://schemas.openxmlformats.org/officeDocument/2006/relationships/image" Target="../media/image9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92.png"/><Relationship Id="rId10" Type="http://schemas.openxmlformats.org/officeDocument/2006/relationships/image" Target="../media/image91.png"/><Relationship Id="rId4" Type="http://schemas.openxmlformats.org/officeDocument/2006/relationships/image" Target="../media/image89.pn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1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949D-78B9-CD3B-8A6A-6C74E4926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CYC’2022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FE021-027D-6F47-CB22-06336FEFD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00550"/>
            <a:ext cx="9144000" cy="857249"/>
          </a:xfrm>
        </p:spPr>
        <p:txBody>
          <a:bodyPr>
            <a:normAutofit lnSpcReduction="10000"/>
          </a:bodyPr>
          <a:lstStyle/>
          <a:p>
            <a:r>
              <a:rPr lang="en-CA" dirty="0">
                <a:solidFill>
                  <a:schemeClr val="bg1"/>
                </a:solidFill>
              </a:rPr>
              <a:t>Yuri Bylinskii, TRIUMF</a:t>
            </a:r>
          </a:p>
          <a:p>
            <a:r>
              <a:rPr lang="en-CA" dirty="0">
                <a:solidFill>
                  <a:schemeClr val="bg1"/>
                </a:solidFill>
              </a:rPr>
              <a:t>Joachim Grillenberger, PSI</a:t>
            </a:r>
            <a:endParaRPr lang="en-C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74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89855-C229-169A-D21A-4EAFF4F26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91" y="0"/>
            <a:ext cx="9750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46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C5E0E3A6-260A-2896-95C7-50EA0626F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4" b="10440"/>
          <a:stretch>
            <a:fillRect/>
          </a:stretch>
        </p:blipFill>
        <p:spPr bwMode="auto">
          <a:xfrm>
            <a:off x="309564" y="759220"/>
            <a:ext cx="7920037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12291" name="TextBox 30">
            <a:extLst>
              <a:ext uri="{FF2B5EF4-FFF2-40B4-BE49-F238E27FC236}">
                <a16:creationId xmlns:a16="http://schemas.microsoft.com/office/drawing/2014/main" id="{A33F6BAE-6C77-CB0D-1074-7D8618376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410" y="421023"/>
            <a:ext cx="64479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000" dirty="0">
                <a:solidFill>
                  <a:srgbClr val="000000"/>
                </a:solidFill>
                <a:ea typeface="맑은 고딕" panose="020B0503020000020004" pitchFamily="34" charset="-127"/>
              </a:rPr>
              <a:t>RI beam production by </a:t>
            </a:r>
            <a:r>
              <a:rPr lang="en-US" altLang="ko-KR" sz="2000" dirty="0">
                <a:ea typeface="맑은 고딕" panose="020B0503020000020004" pitchFamily="34" charset="-127"/>
              </a:rPr>
              <a:t>ISOL method for RISP</a:t>
            </a:r>
            <a:endParaRPr lang="ko-KR" altLang="en-US" sz="2000" dirty="0">
              <a:ea typeface="맑은 고딕" panose="020B0503020000020004" pitchFamily="34" charset="-127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F8F84B48-B6F1-4E3C-B938-8E678556EF73}"/>
              </a:ext>
            </a:extLst>
          </p:cNvPr>
          <p:cNvSpPr/>
          <p:nvPr/>
        </p:nvSpPr>
        <p:spPr>
          <a:xfrm>
            <a:off x="3592513" y="1632344"/>
            <a:ext cx="1250950" cy="735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0137A566-7C6E-480C-AE13-77A47C936196}"/>
              </a:ext>
            </a:extLst>
          </p:cNvPr>
          <p:cNvCxnSpPr/>
          <p:nvPr/>
        </p:nvCxnSpPr>
        <p:spPr>
          <a:xfrm flipH="1">
            <a:off x="4640264" y="2411806"/>
            <a:ext cx="9525" cy="84613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직사각형 91">
            <a:extLst>
              <a:ext uri="{FF2B5EF4-FFF2-40B4-BE49-F238E27FC236}">
                <a16:creationId xmlns:a16="http://schemas.microsoft.com/office/drawing/2014/main" id="{FB2A5B19-14C8-609B-5FDD-E8658C5F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839" y="3227781"/>
            <a:ext cx="15446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500">
                <a:solidFill>
                  <a:srgbClr val="FF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1. ISOL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507C8F-C301-4E05-9D73-A23F8004CF3E}"/>
              </a:ext>
            </a:extLst>
          </p:cNvPr>
          <p:cNvSpPr txBox="1"/>
          <p:nvPr/>
        </p:nvSpPr>
        <p:spPr>
          <a:xfrm>
            <a:off x="2513014" y="1840306"/>
            <a:ext cx="7461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600" dirty="0">
                <a:latin typeface="+mj-ea"/>
                <a:ea typeface="+mj-ea"/>
              </a:rPr>
              <a:t>SCL3</a:t>
            </a:r>
            <a:endParaRPr lang="ko-KR" altLang="en-US" sz="1600" dirty="0">
              <a:latin typeface="+mj-ea"/>
              <a:ea typeface="+mj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C8C335-AB9C-4D5B-9565-6EA09F06B83F}"/>
              </a:ext>
            </a:extLst>
          </p:cNvPr>
          <p:cNvSpPr txBox="1"/>
          <p:nvPr/>
        </p:nvSpPr>
        <p:spPr>
          <a:xfrm>
            <a:off x="2538414" y="1048145"/>
            <a:ext cx="74612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600" dirty="0">
                <a:latin typeface="+mj-ea"/>
                <a:ea typeface="+mj-ea"/>
              </a:rPr>
              <a:t>SCL2</a:t>
            </a:r>
            <a:endParaRPr lang="ko-KR" altLang="en-US" sz="1600" dirty="0">
              <a:latin typeface="+mj-ea"/>
              <a:ea typeface="+mj-ea"/>
            </a:endParaRPr>
          </a:p>
        </p:txBody>
      </p:sp>
      <p:sp>
        <p:nvSpPr>
          <p:cNvPr id="12297" name="TextBox 3">
            <a:extLst>
              <a:ext uri="{FF2B5EF4-FFF2-40B4-BE49-F238E27FC236}">
                <a16:creationId xmlns:a16="http://schemas.microsoft.com/office/drawing/2014/main" id="{AD03743E-4D91-4C8A-32E3-4413602EF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8" y="837006"/>
            <a:ext cx="4056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1800">
                <a:latin typeface="Times New Roman" panose="02020603050405020304" pitchFamily="18" charset="0"/>
              </a:rPr>
              <a:t>   ISOL: Isotope Separation On-Line</a:t>
            </a:r>
            <a:endParaRPr lang="ko-KR" altLang="en-US" sz="1800">
              <a:latin typeface="Times New Roman" panose="02020603050405020304" pitchFamily="18" charset="0"/>
            </a:endParaRP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7799FE2C-903B-4F56-BF16-94DC6323117F}"/>
              </a:ext>
            </a:extLst>
          </p:cNvPr>
          <p:cNvCxnSpPr/>
          <p:nvPr/>
        </p:nvCxnSpPr>
        <p:spPr>
          <a:xfrm flipH="1" flipV="1">
            <a:off x="6183314" y="2214957"/>
            <a:ext cx="769937" cy="893763"/>
          </a:xfrm>
          <a:prstGeom prst="straightConnector1">
            <a:avLst/>
          </a:prstGeom>
          <a:ln w="22225">
            <a:solidFill>
              <a:srgbClr val="3131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Box 6">
            <a:extLst>
              <a:ext uri="{FF2B5EF4-FFF2-40B4-BE49-F238E27FC236}">
                <a16:creationId xmlns:a16="http://schemas.microsoft.com/office/drawing/2014/main" id="{388C3F4B-0449-D370-2DAE-CE5A1E8B5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4" y="3097606"/>
            <a:ext cx="22701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1500">
                <a:solidFill>
                  <a:srgbClr val="313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In-flight fragment  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1500">
                <a:solidFill>
                  <a:srgbClr val="313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separator</a:t>
            </a:r>
            <a:endParaRPr lang="ko-KR" altLang="en-US" sz="1500">
              <a:solidFill>
                <a:srgbClr val="313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9AAED3A-6DCB-40D8-BC2C-FDDBA201D98D}"/>
              </a:ext>
            </a:extLst>
          </p:cNvPr>
          <p:cNvSpPr/>
          <p:nvPr/>
        </p:nvSpPr>
        <p:spPr>
          <a:xfrm>
            <a:off x="4137025" y="2457845"/>
            <a:ext cx="412750" cy="26193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63C3D446-A7ED-4748-A7C8-6CCA7DB12B86}"/>
              </a:ext>
            </a:extLst>
          </p:cNvPr>
          <p:cNvCxnSpPr/>
          <p:nvPr/>
        </p:nvCxnSpPr>
        <p:spPr>
          <a:xfrm flipV="1">
            <a:off x="3178175" y="2691206"/>
            <a:ext cx="952500" cy="381000"/>
          </a:xfrm>
          <a:prstGeom prst="straightConnector1">
            <a:avLst/>
          </a:prstGeom>
          <a:ln w="222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2" name="직사각형 91">
            <a:extLst>
              <a:ext uri="{FF2B5EF4-FFF2-40B4-BE49-F238E27FC236}">
                <a16:creationId xmlns:a16="http://schemas.microsoft.com/office/drawing/2014/main" id="{01A1722F-D153-3CAC-180E-402C43E5C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314" y="3053156"/>
            <a:ext cx="18938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500">
                <a:solidFill>
                  <a:srgbClr val="00B05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70 MeV proton Cyclotron</a:t>
            </a:r>
          </a:p>
        </p:txBody>
      </p:sp>
      <p:pic>
        <p:nvPicPr>
          <p:cNvPr id="12303" name="그림 4">
            <a:extLst>
              <a:ext uri="{FF2B5EF4-FFF2-40B4-BE49-F238E27FC236}">
                <a16:creationId xmlns:a16="http://schemas.microsoft.com/office/drawing/2014/main" id="{3C7BCD23-0699-48FE-60A8-12F0AA608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2" y="3747040"/>
            <a:ext cx="3735387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E9A92-8D73-4FA3-80A4-4B69D82109DD}"/>
              </a:ext>
            </a:extLst>
          </p:cNvPr>
          <p:cNvSpPr txBox="1"/>
          <p:nvPr/>
        </p:nvSpPr>
        <p:spPr>
          <a:xfrm>
            <a:off x="2071689" y="3526377"/>
            <a:ext cx="2276475" cy="35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700" dirty="0">
                <a:solidFill>
                  <a:srgbClr val="C00000"/>
                </a:solidFill>
                <a:latin typeface="+mn-ea"/>
              </a:rPr>
              <a:t>Layout of ISOL</a:t>
            </a:r>
            <a:endParaRPr lang="ko-KR" altLang="en-US" sz="1700" dirty="0">
              <a:solidFill>
                <a:srgbClr val="C00000"/>
              </a:solidFill>
              <a:latin typeface="+mn-ea"/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A832E8F1-67C7-4DDD-ACC9-3A88FB0191A0}"/>
              </a:ext>
            </a:extLst>
          </p:cNvPr>
          <p:cNvCxnSpPr/>
          <p:nvPr/>
        </p:nvCxnSpPr>
        <p:spPr>
          <a:xfrm flipV="1">
            <a:off x="3224213" y="4894801"/>
            <a:ext cx="0" cy="503238"/>
          </a:xfrm>
          <a:prstGeom prst="straightConnector1">
            <a:avLst/>
          </a:prstGeom>
          <a:ln w="28575">
            <a:solidFill>
              <a:srgbClr val="0000FF"/>
            </a:solidFill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E429392A-3386-43B4-92E5-F076017F639F}"/>
              </a:ext>
            </a:extLst>
          </p:cNvPr>
          <p:cNvCxnSpPr/>
          <p:nvPr/>
        </p:nvCxnSpPr>
        <p:spPr>
          <a:xfrm flipH="1">
            <a:off x="2527302" y="4213764"/>
            <a:ext cx="414337" cy="0"/>
          </a:xfrm>
          <a:prstGeom prst="straightConnector1">
            <a:avLst/>
          </a:prstGeom>
          <a:ln w="28575">
            <a:solidFill>
              <a:srgbClr val="0000FF"/>
            </a:solidFill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016856EF-D9C6-48EE-A055-42EA84A6DEE2}"/>
              </a:ext>
            </a:extLst>
          </p:cNvPr>
          <p:cNvCxnSpPr/>
          <p:nvPr/>
        </p:nvCxnSpPr>
        <p:spPr>
          <a:xfrm flipH="1">
            <a:off x="514352" y="4102639"/>
            <a:ext cx="414337" cy="0"/>
          </a:xfrm>
          <a:prstGeom prst="straightConnector1">
            <a:avLst/>
          </a:prstGeom>
          <a:ln w="28575">
            <a:solidFill>
              <a:srgbClr val="0000FF"/>
            </a:solidFill>
            <a:headEnd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8" name="TextBox 16">
            <a:extLst>
              <a:ext uri="{FF2B5EF4-FFF2-40B4-BE49-F238E27FC236}">
                <a16:creationId xmlns:a16="http://schemas.microsoft.com/office/drawing/2014/main" id="{8C1F02DF-33E3-844D-C615-084486828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9" y="4093115"/>
            <a:ext cx="11350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1600">
                <a:solidFill>
                  <a:srgbClr val="0000FF"/>
                </a:solidFill>
                <a:latin typeface="Times New Roman" panose="02020603050405020304" pitchFamily="18" charset="0"/>
              </a:rPr>
              <a:t>Beam direction</a:t>
            </a:r>
            <a:endParaRPr lang="ko-KR" altLang="en-US" sz="16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그림 6">
            <a:extLst>
              <a:ext uri="{FF2B5EF4-FFF2-40B4-BE49-F238E27FC236}">
                <a16:creationId xmlns:a16="http://schemas.microsoft.com/office/drawing/2014/main" id="{FBF483C6-C543-E7AF-09D7-153BC3237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7" t="16536" r="17665" b="7887"/>
          <a:stretch>
            <a:fillRect/>
          </a:stretch>
        </p:blipFill>
        <p:spPr bwMode="auto">
          <a:xfrm>
            <a:off x="7104538" y="3740842"/>
            <a:ext cx="5087462" cy="311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4">
            <a:extLst>
              <a:ext uri="{FF2B5EF4-FFF2-40B4-BE49-F238E27FC236}">
                <a16:creationId xmlns:a16="http://schemas.microsoft.com/office/drawing/2014/main" id="{F1B40AB0-8D9B-71A9-A515-C031D73E4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25558" r="8902" b="697"/>
          <a:stretch>
            <a:fillRect/>
          </a:stretch>
        </p:blipFill>
        <p:spPr bwMode="auto">
          <a:xfrm>
            <a:off x="8159932" y="58017"/>
            <a:ext cx="4032068" cy="266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97996B7-04E9-691E-9C66-120BB9924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483" y="2750112"/>
            <a:ext cx="32739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굴림" panose="020B0503020000020004" pitchFamily="34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굴림" panose="020B0503020000020004" pitchFamily="34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굴림" panose="020B0503020000020004" pitchFamily="34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굴림" panose="020B0503020000020004" pitchFamily="34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굴림" panose="020B0503020000020004" pitchFamily="34" charset="-127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굴림" panose="020B0503020000020004" pitchFamily="34" charset="-127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굴림" panose="020B0503020000020004" pitchFamily="34" charset="-127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굴림" panose="020B0503020000020004" pitchFamily="34" charset="-127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굴림" panose="020B0503020000020004" pitchFamily="34" charset="-127"/>
                <a:cs typeface="+mn-cs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15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Period: 2011.12~ 2022.12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15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Budget: ~1.3 billion USD (~0.9 billion for building and land)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15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Total area: ~0.95 km</a:t>
            </a:r>
            <a:r>
              <a:rPr lang="en-US" altLang="ko-KR" sz="1500" b="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en-US" altLang="ko-KR" sz="1500" b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84CBF8-1122-06CD-071B-886487BCCA9C}"/>
              </a:ext>
            </a:extLst>
          </p:cNvPr>
          <p:cNvSpPr txBox="1"/>
          <p:nvPr/>
        </p:nvSpPr>
        <p:spPr>
          <a:xfrm>
            <a:off x="0" y="4451"/>
            <a:ext cx="6136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/>
              <a:t>Institute for Basic Science, Korea</a:t>
            </a:r>
            <a:endParaRPr lang="en-CA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793F03-9835-B514-520F-08DE72615904}"/>
              </a:ext>
            </a:extLst>
          </p:cNvPr>
          <p:cNvSpPr txBox="1"/>
          <p:nvPr/>
        </p:nvSpPr>
        <p:spPr>
          <a:xfrm>
            <a:off x="5191759" y="5836328"/>
            <a:ext cx="1808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b="1" dirty="0">
                <a:solidFill>
                  <a:srgbClr val="C00000"/>
                </a:solidFill>
                <a:latin typeface="+mj-lt"/>
              </a:rPr>
              <a:t>IBA C70 cyclotron</a:t>
            </a:r>
            <a:endParaRPr lang="ko-KR" altLang="en-US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6564F48-E626-D5E0-78A7-FA5C3942F9BA}"/>
              </a:ext>
            </a:extLst>
          </p:cNvPr>
          <p:cNvSpPr txBox="1"/>
          <p:nvPr/>
        </p:nvSpPr>
        <p:spPr>
          <a:xfrm>
            <a:off x="191763" y="575151"/>
            <a:ext cx="828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b="0" i="0" u="none" strike="noStrike" dirty="0">
                <a:solidFill>
                  <a:srgbClr val="000000"/>
                </a:solidFill>
                <a:effectLst/>
              </a:rPr>
              <a:t>THB1-3: 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SAPT- A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synchrotron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based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proton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therapy</a:t>
            </a:r>
            <a:endParaRPr lang="de-CH" b="0" i="0" u="none" strike="noStrike" dirty="0">
              <a:solidFill>
                <a:srgbClr val="595757"/>
              </a:solidFill>
              <a:effectLst/>
              <a:ea typeface="Microsoft YaHei" panose="020B0503020204020204" pitchFamily="34" charset="-122"/>
            </a:endParaRPr>
          </a:p>
          <a:p>
            <a:r>
              <a:rPr lang="de-CH" dirty="0" err="1">
                <a:solidFill>
                  <a:srgbClr val="595757"/>
                </a:solidFill>
                <a:ea typeface="Microsoft YaHei" panose="020B0503020204020204" pitchFamily="34" charset="-122"/>
              </a:rPr>
              <a:t>Manzhou</a:t>
            </a:r>
            <a:r>
              <a:rPr lang="de-CH" dirty="0">
                <a:solidFill>
                  <a:srgbClr val="595757"/>
                </a:solidFill>
                <a:ea typeface="Microsoft YaHei" panose="020B0503020204020204" pitchFamily="34" charset="-122"/>
              </a:rPr>
              <a:t> Zhang</a:t>
            </a:r>
            <a:endParaRPr lang="de-CH" dirty="0">
              <a:effectLst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08F61F-A2ED-5E2F-3588-9CC3E7775277}"/>
              </a:ext>
            </a:extLst>
          </p:cNvPr>
          <p:cNvSpPr txBox="1"/>
          <p:nvPr/>
        </p:nvSpPr>
        <p:spPr>
          <a:xfrm>
            <a:off x="169184" y="1317274"/>
            <a:ext cx="11638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0" i="0" u="none" strike="noStrike" dirty="0">
                <a:effectLst/>
              </a:rPr>
              <a:t>A </a:t>
            </a:r>
            <a:r>
              <a:rPr lang="de-CH" b="0" i="0" u="none" strike="noStrike" dirty="0" err="1">
                <a:effectLst/>
              </a:rPr>
              <a:t>very</a:t>
            </a:r>
            <a:r>
              <a:rPr lang="de-CH" b="0" i="0" u="none" strike="noStrike" dirty="0">
                <a:effectLst/>
              </a:rPr>
              <a:t> nice </a:t>
            </a:r>
            <a:r>
              <a:rPr lang="de-CH" b="0" i="0" u="none" strike="noStrike" dirty="0" err="1">
                <a:effectLst/>
              </a:rPr>
              <a:t>overview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of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synchrotron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based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proton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therapy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center</a:t>
            </a:r>
            <a:r>
              <a:rPr lang="de-CH" b="0" i="0" u="none" strike="noStrike" dirty="0">
                <a:effectLst/>
              </a:rPr>
              <a:t> in Shanghai. </a:t>
            </a:r>
            <a:r>
              <a:rPr lang="de-CH" b="0" i="0" u="none" strike="noStrike" dirty="0" err="1">
                <a:effectLst/>
              </a:rPr>
              <a:t>It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is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amazing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what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they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acheived</a:t>
            </a:r>
            <a:r>
              <a:rPr lang="de-CH" b="0" i="0" u="none" strike="noStrike" dirty="0">
                <a:effectLst/>
              </a:rPr>
              <a:t> in such </a:t>
            </a:r>
            <a:r>
              <a:rPr lang="de-CH" b="0" i="0" u="none" strike="noStrike" dirty="0" err="1">
                <a:effectLst/>
              </a:rPr>
              <a:t>short</a:t>
            </a:r>
            <a:r>
              <a:rPr lang="de-CH" b="0" i="0" u="none" strike="noStrike" dirty="0">
                <a:effectLst/>
              </a:rPr>
              <a:t> time. The </a:t>
            </a:r>
            <a:r>
              <a:rPr lang="de-CH" b="0" i="0" u="none" strike="noStrike" dirty="0" err="1">
                <a:effectLst/>
              </a:rPr>
              <a:t>hardware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devolopment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started</a:t>
            </a:r>
            <a:r>
              <a:rPr lang="de-CH" b="0" i="0" u="none" strike="noStrike" dirty="0">
                <a:effectLst/>
              </a:rPr>
              <a:t> in 2014 and </a:t>
            </a:r>
            <a:r>
              <a:rPr lang="de-CH" b="0" i="0" u="none" strike="noStrike" dirty="0" err="1">
                <a:effectLst/>
              </a:rPr>
              <a:t>the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clinical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trials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where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finished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ahead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of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schedule</a:t>
            </a:r>
            <a:r>
              <a:rPr lang="de-CH" b="0" i="0" u="none" strike="noStrike" dirty="0">
                <a:effectLst/>
              </a:rPr>
              <a:t>. The </a:t>
            </a:r>
            <a:r>
              <a:rPr lang="de-CH" b="0" i="0" u="none" strike="noStrike" dirty="0" err="1">
                <a:effectLst/>
              </a:rPr>
              <a:t>facility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is</a:t>
            </a:r>
            <a:r>
              <a:rPr lang="de-CH" b="0" i="0" u="none" strike="noStrike" dirty="0">
                <a:effectLst/>
              </a:rPr>
              <a:t> not </a:t>
            </a:r>
            <a:r>
              <a:rPr lang="de-CH" b="0" i="0" u="none" strike="noStrike" dirty="0" err="1">
                <a:effectLst/>
              </a:rPr>
              <a:t>much</a:t>
            </a:r>
            <a:r>
              <a:rPr lang="de-CH" b="0" i="0" u="none" strike="noStrike" dirty="0">
                <a:effectLst/>
              </a:rPr>
              <a:t> larger </a:t>
            </a:r>
            <a:r>
              <a:rPr lang="de-CH" b="0" i="0" u="none" strike="noStrike" dirty="0" err="1">
                <a:effectLst/>
              </a:rPr>
              <a:t>than</a:t>
            </a:r>
            <a:r>
              <a:rPr lang="de-CH" b="0" i="0" u="none" strike="noStrike" dirty="0">
                <a:effectLst/>
              </a:rPr>
              <a:t> a </a:t>
            </a:r>
            <a:r>
              <a:rPr lang="de-CH" b="0" i="0" u="none" strike="noStrike" dirty="0" err="1">
                <a:effectLst/>
              </a:rPr>
              <a:t>cyclotron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based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facility</a:t>
            </a:r>
            <a:r>
              <a:rPr lang="de-CH" b="0" i="0" u="none" strike="noStrike" dirty="0">
                <a:effectLst/>
              </a:rPr>
              <a:t>. </a:t>
            </a:r>
            <a:r>
              <a:rPr lang="de-CH" b="0" i="0" u="none" strike="noStrike" dirty="0" err="1">
                <a:effectLst/>
              </a:rPr>
              <a:t>Therefore</a:t>
            </a:r>
            <a:r>
              <a:rPr lang="de-CH" b="0" i="0" u="none" strike="noStrike" dirty="0">
                <a:effectLst/>
              </a:rPr>
              <a:t>, </a:t>
            </a:r>
            <a:r>
              <a:rPr lang="de-CH" b="0" i="0" u="none" strike="noStrike" dirty="0" err="1">
                <a:effectLst/>
              </a:rPr>
              <a:t>this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talk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proofs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that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dirty="0" err="1"/>
              <a:t>synchrotrons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serious</a:t>
            </a:r>
            <a:r>
              <a:rPr lang="de-CH" dirty="0"/>
              <a:t> </a:t>
            </a:r>
            <a:r>
              <a:rPr lang="de-CH" dirty="0" err="1"/>
              <a:t>competitors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cyclotrons</a:t>
            </a:r>
            <a:r>
              <a:rPr lang="de-CH" dirty="0"/>
              <a:t>. </a:t>
            </a:r>
            <a:r>
              <a:rPr lang="de-CH" b="0" i="0" u="none" strike="noStrike" dirty="0" err="1">
                <a:effectLst/>
              </a:rPr>
              <a:t>It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is</a:t>
            </a:r>
            <a:r>
              <a:rPr lang="de-CH" b="0" i="0" u="none" strike="noStrike" dirty="0">
                <a:effectLst/>
              </a:rPr>
              <a:t> a </a:t>
            </a:r>
            <a:r>
              <a:rPr lang="de-CH" b="0" i="0" u="none" strike="noStrike" dirty="0" err="1">
                <a:effectLst/>
              </a:rPr>
              <a:t>pity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they</a:t>
            </a:r>
            <a:r>
              <a:rPr lang="de-CH" b="0" i="0" u="none" strike="noStrike" dirty="0">
                <a:effectLst/>
              </a:rPr>
              <a:t> still </a:t>
            </a:r>
            <a:r>
              <a:rPr lang="de-CH" b="0" i="0" u="none" strike="noStrike" dirty="0" err="1">
                <a:effectLst/>
              </a:rPr>
              <a:t>have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to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wait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for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permisson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to</a:t>
            </a:r>
            <a:r>
              <a:rPr lang="de-CH" b="0" i="0" u="none" strike="noStrike" dirty="0">
                <a:effectLst/>
              </a:rPr>
              <a:t> open. </a:t>
            </a:r>
            <a:r>
              <a:rPr lang="de-CH" b="0" i="0" u="none" strike="noStrike" dirty="0" err="1">
                <a:effectLst/>
              </a:rPr>
              <a:t>Could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have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been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invited</a:t>
            </a:r>
            <a:r>
              <a:rPr lang="de-CH" b="0" i="0" u="none" strike="noStrike" dirty="0">
                <a:effectLst/>
              </a:rPr>
              <a:t>, </a:t>
            </a:r>
            <a:r>
              <a:rPr lang="de-CH" b="0" i="0" u="none" strike="noStrike" dirty="0" err="1">
                <a:effectLst/>
              </a:rPr>
              <a:t>too</a:t>
            </a:r>
            <a:r>
              <a:rPr lang="de-CH" b="0" i="0" u="none" strike="noStrike" dirty="0">
                <a:effectLst/>
              </a:rPr>
              <a:t>.</a:t>
            </a:r>
            <a:endParaRPr lang="de-CH" sz="1800" b="0" i="0" u="none" strike="noStrike" dirty="0">
              <a:effectLst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32E0D79-0F25-3E08-2503-DF88806EF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64" y="2663891"/>
            <a:ext cx="6123312" cy="34499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DFDE121-021F-6432-C0FD-AED00E83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66" y="2810517"/>
            <a:ext cx="5670470" cy="34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41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矩形 90">
            <a:extLst>
              <a:ext uri="{FF2B5EF4-FFF2-40B4-BE49-F238E27FC236}">
                <a16:creationId xmlns:a16="http://schemas.microsoft.com/office/drawing/2014/main" id="{3E981A99-F87D-4835-AFA6-B0B37ECFBCE8}"/>
              </a:ext>
            </a:extLst>
          </p:cNvPr>
          <p:cNvSpPr/>
          <p:nvPr/>
        </p:nvSpPr>
        <p:spPr>
          <a:xfrm>
            <a:off x="430085" y="801684"/>
            <a:ext cx="7377662" cy="324496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87A1201-6AD6-4E0A-A410-6E3E124F64A9}"/>
              </a:ext>
            </a:extLst>
          </p:cNvPr>
          <p:cNvGraphicFramePr>
            <a:graphicFrameLocks noGrp="1"/>
          </p:cNvGraphicFramePr>
          <p:nvPr/>
        </p:nvGraphicFramePr>
        <p:xfrm>
          <a:off x="430085" y="802286"/>
          <a:ext cx="11464319" cy="2235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419">
                  <a:extLst>
                    <a:ext uri="{9D8B030D-6E8A-4147-A177-3AD203B41FA5}">
                      <a16:colId xmlns:a16="http://schemas.microsoft.com/office/drawing/2014/main" val="1776890799"/>
                    </a:ext>
                  </a:extLst>
                </a:gridCol>
                <a:gridCol w="4641165">
                  <a:extLst>
                    <a:ext uri="{9D8B030D-6E8A-4147-A177-3AD203B41FA5}">
                      <a16:colId xmlns:a16="http://schemas.microsoft.com/office/drawing/2014/main" val="3483812024"/>
                    </a:ext>
                  </a:extLst>
                </a:gridCol>
                <a:gridCol w="2523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0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966">
                <a:tc gridSpan="4"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19000"/>
                              </a:srgbClr>
                            </a:outerShdw>
                          </a:effectLst>
                          <a:uLnTx/>
                          <a:uFillTx/>
                          <a:latin typeface="Arial"/>
                          <a:ea typeface="微软雅黑"/>
                          <a:cs typeface="+mn-ea"/>
                        </a:rPr>
                        <a:t>Granted by CNNC, the cyclotron project was launched in 2016.  </a:t>
                      </a:r>
                      <a:r>
                        <a:rPr kumimoji="0" lang="en-US" altLang="zh-CN" sz="20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19000"/>
                              </a:srgbClr>
                            </a:outerShdw>
                          </a:effectLst>
                          <a:uLnTx/>
                          <a:uFillTx/>
                          <a:latin typeface="Arial"/>
                          <a:ea typeface="微软雅黑"/>
                          <a:cs typeface="+mn-ea"/>
                        </a:rPr>
                        <a:t>The rest of the proton therapy system was granted by Ministry of Industry and Information Technology in 2017. </a:t>
                      </a:r>
                      <a:endParaRPr kumimoji="0" lang="zh-CN" altLang="en-US" sz="20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19000"/>
                            </a:srgbClr>
                          </a:outerShdw>
                        </a:effectLst>
                        <a:uLnTx/>
                        <a:uFillTx/>
                        <a:latin typeface="Arial"/>
                        <a:ea typeface="微软雅黑"/>
                        <a:cs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194"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578"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578"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b="1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11ED5D87-C6FE-7804-F40B-04E3BBA949CD}"/>
              </a:ext>
            </a:extLst>
          </p:cNvPr>
          <p:cNvGrpSpPr/>
          <p:nvPr/>
        </p:nvGrpSpPr>
        <p:grpSpPr>
          <a:xfrm>
            <a:off x="421119" y="1510822"/>
            <a:ext cx="11463193" cy="4579565"/>
            <a:chOff x="421119" y="1510822"/>
            <a:chExt cx="11463193" cy="4579565"/>
          </a:xfrm>
        </p:grpSpPr>
        <p:pic>
          <p:nvPicPr>
            <p:cNvPr id="3" name="图片 2" descr="图示&#10;&#10;描述已自动生成">
              <a:extLst>
                <a:ext uri="{FF2B5EF4-FFF2-40B4-BE49-F238E27FC236}">
                  <a16:creationId xmlns:a16="http://schemas.microsoft.com/office/drawing/2014/main" id="{3B00984F-46E3-0D17-6316-4820F14B4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19" y="1510822"/>
              <a:ext cx="11463193" cy="4579565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41BFC015-908D-BE5F-0F2A-7EC0D62F2A31}"/>
                </a:ext>
              </a:extLst>
            </p:cNvPr>
            <p:cNvGrpSpPr/>
            <p:nvPr/>
          </p:nvGrpSpPr>
          <p:grpSpPr>
            <a:xfrm>
              <a:off x="436457" y="1713604"/>
              <a:ext cx="10564330" cy="4184833"/>
              <a:chOff x="537465" y="2607739"/>
              <a:chExt cx="6737525" cy="298380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537465" y="5130705"/>
                <a:ext cx="2072172" cy="460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CYCIAE-230 superconducting cyclotron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311434" y="5130054"/>
                <a:ext cx="1963556" cy="263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Energy selection system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" name="直接箭头连接符 5"/>
              <p:cNvCxnSpPr>
                <a:cxnSpLocks/>
                <a:stCxn id="53" idx="0"/>
              </p:cNvCxnSpPr>
              <p:nvPr/>
            </p:nvCxnSpPr>
            <p:spPr>
              <a:xfrm flipH="1" flipV="1">
                <a:off x="5564806" y="4750300"/>
                <a:ext cx="728406" cy="3797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箭头连接符 7"/>
              <p:cNvCxnSpPr>
                <a:cxnSpLocks/>
                <a:stCxn id="4" idx="3"/>
              </p:cNvCxnSpPr>
              <p:nvPr/>
            </p:nvCxnSpPr>
            <p:spPr>
              <a:xfrm flipV="1">
                <a:off x="2609637" y="5123695"/>
                <a:ext cx="1594442" cy="23742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5167805" y="4019386"/>
                <a:ext cx="1306061" cy="263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Beam line system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直接箭头连接符 10"/>
              <p:cNvCxnSpPr>
                <a:cxnSpLocks/>
                <a:stCxn id="55" idx="3"/>
              </p:cNvCxnSpPr>
              <p:nvPr/>
            </p:nvCxnSpPr>
            <p:spPr>
              <a:xfrm flipV="1">
                <a:off x="6473866" y="3900148"/>
                <a:ext cx="801124" cy="25090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箭头连接符 12"/>
              <p:cNvCxnSpPr>
                <a:cxnSpLocks/>
                <a:stCxn id="55" idx="0"/>
              </p:cNvCxnSpPr>
              <p:nvPr/>
            </p:nvCxnSpPr>
            <p:spPr>
              <a:xfrm flipH="1" flipV="1">
                <a:off x="5727747" y="3499456"/>
                <a:ext cx="93089" cy="51993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537465" y="2607739"/>
                <a:ext cx="1119883" cy="263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Gantry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" name="直接箭头连接符 14"/>
              <p:cNvCxnSpPr>
                <a:cxnSpLocks/>
                <a:stCxn id="62" idx="2"/>
              </p:cNvCxnSpPr>
              <p:nvPr/>
            </p:nvCxnSpPr>
            <p:spPr>
              <a:xfrm>
                <a:off x="1097406" y="2871074"/>
                <a:ext cx="1224976" cy="55045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文本框 59">
            <a:extLst>
              <a:ext uri="{FF2B5EF4-FFF2-40B4-BE49-F238E27FC236}">
                <a16:creationId xmlns:a16="http://schemas.microsoft.com/office/drawing/2014/main" id="{C0F4CD79-BEF8-A6F4-4E9E-0D4FF4D76E16}"/>
              </a:ext>
            </a:extLst>
          </p:cNvPr>
          <p:cNvSpPr txBox="1"/>
          <p:nvPr/>
        </p:nvSpPr>
        <p:spPr>
          <a:xfrm>
            <a:off x="0" y="169594"/>
            <a:ext cx="10627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kern="100" dirty="0">
                <a:solidFill>
                  <a:schemeClr val="bg1"/>
                </a:solidFill>
                <a:cs typeface="+mn-ea"/>
                <a:sym typeface="+mn-lt"/>
              </a:rPr>
              <a:t>Introduction to CYCIAE-230</a:t>
            </a:r>
          </a:p>
        </p:txBody>
      </p:sp>
      <p:sp>
        <p:nvSpPr>
          <p:cNvPr id="14" name="文本框 3">
            <a:extLst>
              <a:ext uri="{FF2B5EF4-FFF2-40B4-BE49-F238E27FC236}">
                <a16:creationId xmlns:a16="http://schemas.microsoft.com/office/drawing/2014/main" id="{6F5E37E6-BCF8-EB60-B308-AD8A05F7D66C}"/>
              </a:ext>
            </a:extLst>
          </p:cNvPr>
          <p:cNvSpPr txBox="1"/>
          <p:nvPr/>
        </p:nvSpPr>
        <p:spPr>
          <a:xfrm>
            <a:off x="377046" y="5958449"/>
            <a:ext cx="114631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100" dirty="0">
                <a:solidFill>
                  <a:srgbClr val="0070C0"/>
                </a:solidFill>
                <a:cs typeface="+mn-ea"/>
                <a:sym typeface="+mn-lt"/>
              </a:rPr>
              <a:t>Proton beam in the energy range of 200 MeV – 250 MeV has various applications, like proton therapy, SEE test and radiation hardening of microchips, etc.</a:t>
            </a:r>
          </a:p>
        </p:txBody>
      </p:sp>
    </p:spTree>
    <p:extLst>
      <p:ext uri="{BB962C8B-B14F-4D97-AF65-F5344CB8AC3E}">
        <p14:creationId xmlns:p14="http://schemas.microsoft.com/office/powerpoint/2010/main" val="31941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38"/>
    </mc:Choice>
    <mc:Fallback xmlns="">
      <p:transition spd="slow" advClick="0" advTm="16038"/>
    </mc:Fallback>
  </mc:AlternateContent>
  <p:extLst>
    <p:ext uri="{E180D4A7-C9FB-4DFB-919C-405C955672EB}">
      <p14:showEvtLst xmlns:p14="http://schemas.microsoft.com/office/powerpoint/2010/main">
        <p14:playEvt time="0" objId="80"/>
        <p14:pauseEvt time="16038" objId="80"/>
        <p14:seekEvt time="16038" objId="80" seek="15707"/>
        <p14:resumeEvt time="16038" objId="80"/>
        <p14:stopEvt time="16038" objId="8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4">
            <a:extLst>
              <a:ext uri="{FF2B5EF4-FFF2-40B4-BE49-F238E27FC236}">
                <a16:creationId xmlns:a16="http://schemas.microsoft.com/office/drawing/2014/main" id="{0ADA591A-0809-4EE0-BDB5-D749753AB26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720725"/>
            <a:ext cx="8775700" cy="996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3200" dirty="0">
                <a:solidFill>
                  <a:schemeClr val="tx1"/>
                </a:solidFill>
              </a:rPr>
              <a:t>China’s carbon ion therapy facility-HIMM</a:t>
            </a:r>
            <a:endParaRPr lang="en-US" altLang="zh-CN" sz="24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CN" sz="2800" b="1" dirty="0">
                <a:solidFill>
                  <a:srgbClr val="000000"/>
                </a:solidFill>
                <a:ea typeface="Calibri" panose="020F0502020204030204" pitchFamily="34" charset="0"/>
              </a:rPr>
              <a:t>    </a:t>
            </a:r>
            <a:r>
              <a:rPr lang="en-US" altLang="zh-CN" sz="2800" dirty="0">
                <a:solidFill>
                  <a:srgbClr val="FF0000"/>
                </a:solidFill>
                <a:ea typeface="Calibri" panose="020F0502020204030204" pitchFamily="34" charset="0"/>
              </a:rPr>
              <a:t>H</a:t>
            </a:r>
            <a:r>
              <a:rPr lang="en-US" altLang="zh-CN" sz="2800" dirty="0">
                <a:solidFill>
                  <a:srgbClr val="000000"/>
                </a:solidFill>
                <a:ea typeface="Calibri" panose="020F0502020204030204" pitchFamily="34" charset="0"/>
              </a:rPr>
              <a:t>eavy </a:t>
            </a:r>
            <a:r>
              <a:rPr lang="en-US" altLang="zh-CN" sz="2800" dirty="0">
                <a:solidFill>
                  <a:srgbClr val="FF0000"/>
                </a:solidFill>
                <a:ea typeface="Calibri" panose="020F0502020204030204" pitchFamily="34" charset="0"/>
              </a:rPr>
              <a:t>I</a:t>
            </a:r>
            <a:r>
              <a:rPr lang="en-US" altLang="zh-CN" sz="2800" dirty="0">
                <a:solidFill>
                  <a:srgbClr val="000000"/>
                </a:solidFill>
                <a:ea typeface="Calibri" panose="020F0502020204030204" pitchFamily="34" charset="0"/>
              </a:rPr>
              <a:t>on </a:t>
            </a:r>
            <a:r>
              <a:rPr lang="en-US" altLang="zh-CN" sz="2800" dirty="0">
                <a:solidFill>
                  <a:srgbClr val="FF0000"/>
                </a:solidFill>
                <a:ea typeface="Calibri" panose="020F0502020204030204" pitchFamily="34" charset="0"/>
              </a:rPr>
              <a:t>M</a:t>
            </a:r>
            <a:r>
              <a:rPr lang="en-US" altLang="zh-CN" sz="2800" dirty="0">
                <a:solidFill>
                  <a:srgbClr val="000000"/>
                </a:solidFill>
                <a:ea typeface="Calibri" panose="020F0502020204030204" pitchFamily="34" charset="0"/>
              </a:rPr>
              <a:t>edical  </a:t>
            </a:r>
            <a:r>
              <a:rPr lang="en-US" altLang="zh-CN" sz="2800" dirty="0">
                <a:solidFill>
                  <a:srgbClr val="FF0000"/>
                </a:solidFill>
                <a:ea typeface="Calibri" panose="020F0502020204030204" pitchFamily="34" charset="0"/>
              </a:rPr>
              <a:t>M</a:t>
            </a:r>
            <a:r>
              <a:rPr lang="en-US" altLang="zh-CN" sz="2800" dirty="0">
                <a:solidFill>
                  <a:srgbClr val="000000"/>
                </a:solidFill>
                <a:ea typeface="Calibri" panose="020F0502020204030204" pitchFamily="34" charset="0"/>
              </a:rPr>
              <a:t>achine</a:t>
            </a:r>
            <a:endParaRPr lang="zh-CN" altLang="en-US" sz="2800" dirty="0">
              <a:solidFill>
                <a:srgbClr val="000000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56E383B-4334-710E-8CF8-71387A75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BEB-F939-4E2E-93F7-D63019530813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0D355B-C4DF-3AFF-DAC4-FA1717E814B8}"/>
              </a:ext>
            </a:extLst>
          </p:cNvPr>
          <p:cNvGrpSpPr/>
          <p:nvPr/>
        </p:nvGrpSpPr>
        <p:grpSpPr>
          <a:xfrm>
            <a:off x="169947" y="1998546"/>
            <a:ext cx="7088691" cy="3999596"/>
            <a:chOff x="407368" y="2132856"/>
            <a:chExt cx="6357689" cy="3238108"/>
          </a:xfrm>
        </p:grpSpPr>
        <p:pic>
          <p:nvPicPr>
            <p:cNvPr id="7" name="Picture 21">
              <a:extLst>
                <a:ext uri="{FF2B5EF4-FFF2-40B4-BE49-F238E27FC236}">
                  <a16:creationId xmlns:a16="http://schemas.microsoft.com/office/drawing/2014/main" id="{182EF663-FB82-0B18-7F29-7FA90F6DD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68" y="2132856"/>
              <a:ext cx="6132645" cy="323810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4889C6B-AC0B-65E9-BE22-3E07E5A36442}"/>
                </a:ext>
              </a:extLst>
            </p:cNvPr>
            <p:cNvSpPr txBox="1"/>
            <p:nvPr/>
          </p:nvSpPr>
          <p:spPr>
            <a:xfrm>
              <a:off x="4224723" y="4730232"/>
              <a:ext cx="12299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Cyclotron</a:t>
              </a:r>
              <a:endParaRPr lang="zh-CN" altLang="en-US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71CA026-C1CA-A3AB-C50A-B61169983009}"/>
                </a:ext>
              </a:extLst>
            </p:cNvPr>
            <p:cNvSpPr txBox="1"/>
            <p:nvPr/>
          </p:nvSpPr>
          <p:spPr>
            <a:xfrm>
              <a:off x="5320562" y="3092990"/>
              <a:ext cx="14444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Synchrotron</a:t>
              </a:r>
              <a:endParaRPr lang="zh-CN" altLang="en-US" sz="1600" dirty="0"/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BC05318E-2873-D3ED-79A9-00B3C9FEDC17}"/>
              </a:ext>
            </a:extLst>
          </p:cNvPr>
          <p:cNvSpPr txBox="1"/>
          <p:nvPr/>
        </p:nvSpPr>
        <p:spPr>
          <a:xfrm>
            <a:off x="1443760" y="5998142"/>
            <a:ext cx="4360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Fig.1 Schematic view of HIMM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36BFE0-6816-E853-EA61-3DB758458A1A}"/>
              </a:ext>
            </a:extLst>
          </p:cNvPr>
          <p:cNvSpPr txBox="1"/>
          <p:nvPr/>
        </p:nvSpPr>
        <p:spPr bwMode="auto">
          <a:xfrm>
            <a:off x="7077780" y="1997047"/>
            <a:ext cx="4847111" cy="4401205"/>
          </a:xfrm>
          <a:prstGeom prst="rect">
            <a:avLst/>
          </a:prstGeom>
          <a:solidFill>
            <a:srgbClr val="FFFFCC"/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ECR ion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Compact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Cyclotron: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2.92m  Diameter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Trimming coils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~7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MeV/u, </a:t>
            </a: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12C5+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120-400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MeV/u Synchrotron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Treatment terminals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fixed irradiation 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Maximum particle number</a:t>
            </a:r>
          </a:p>
          <a:p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     in the terminal (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ppp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) : </a:t>
            </a: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1.2E9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398398-E7DF-2AA6-93D9-6391EF819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236" y="-1"/>
            <a:ext cx="2777764" cy="122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61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6564F48-E626-D5E0-78A7-FA5C3942F9BA}"/>
              </a:ext>
            </a:extLst>
          </p:cNvPr>
          <p:cNvSpPr txBox="1"/>
          <p:nvPr/>
        </p:nvSpPr>
        <p:spPr>
          <a:xfrm>
            <a:off x="180474" y="575151"/>
            <a:ext cx="828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WEB1-1: </a:t>
            </a:r>
            <a:r>
              <a:rPr lang="de-DE" dirty="0"/>
              <a:t>: 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An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overview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of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the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south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African ISOTOPE FACILITY(SAIF) PROJECT</a:t>
            </a:r>
            <a:endParaRPr lang="de-DE" b="0" i="0" u="none" strike="noStrike" dirty="0">
              <a:solidFill>
                <a:srgbClr val="595757"/>
              </a:solidFill>
              <a:effectLst/>
              <a:ea typeface="Microsoft YaHei" panose="020B0503020204020204" pitchFamily="34" charset="-122"/>
            </a:endParaRPr>
          </a:p>
          <a:p>
            <a:r>
              <a:rPr lang="de-DE" dirty="0" err="1">
                <a:solidFill>
                  <a:srgbClr val="595757"/>
                </a:solidFill>
                <a:ea typeface="Microsoft YaHei" panose="020B0503020204020204" pitchFamily="34" charset="-122"/>
              </a:rPr>
              <a:t>Izak</a:t>
            </a:r>
            <a:r>
              <a:rPr lang="de-DE" dirty="0">
                <a:solidFill>
                  <a:srgbClr val="595757"/>
                </a:solidFill>
                <a:ea typeface="Microsoft YaHei" panose="020B0503020204020204" pitchFamily="34" charset="-122"/>
              </a:rPr>
              <a:t> Le Roux </a:t>
            </a:r>
            <a:r>
              <a:rPr lang="de-DE" dirty="0" err="1">
                <a:solidFill>
                  <a:srgbClr val="595757"/>
                </a:solidFill>
                <a:ea typeface="Microsoft YaHei" panose="020B0503020204020204" pitchFamily="34" charset="-122"/>
              </a:rPr>
              <a:t>Strydom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08F61F-A2ED-5E2F-3588-9CC3E7775277}"/>
              </a:ext>
            </a:extLst>
          </p:cNvPr>
          <p:cNvSpPr txBox="1"/>
          <p:nvPr/>
        </p:nvSpPr>
        <p:spPr>
          <a:xfrm>
            <a:off x="180474" y="1317274"/>
            <a:ext cx="7002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de-CH" dirty="0" err="1">
                <a:solidFill>
                  <a:srgbClr val="1F497D"/>
                </a:solidFill>
                <a:latin typeface="Calibri" panose="020F0502020204030204" pitchFamily="34" charset="0"/>
              </a:rPr>
              <a:t>R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eally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nice and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impressive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overview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over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Isotope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Production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at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iThemab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Labs. Slide 5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installation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magnet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, and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slide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8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showing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target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system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are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impressive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de-CH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particular</a:t>
            </a:r>
            <a:r>
              <a:rPr lang="de-CH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EB87C4C0-C465-BA08-EC84-D1C4A695C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2344010"/>
            <a:ext cx="6653463" cy="374257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529592A-CCD6-82CC-25ED-5147CAFBBA06}"/>
              </a:ext>
            </a:extLst>
          </p:cNvPr>
          <p:cNvSpPr txBox="1"/>
          <p:nvPr/>
        </p:nvSpPr>
        <p:spPr>
          <a:xfrm>
            <a:off x="180474" y="6189989"/>
            <a:ext cx="6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Installation of C70 cyclotron and beam transport lines at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iThemba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1">
            <a:extLst>
              <a:ext uri="{FF2B5EF4-FFF2-40B4-BE49-F238E27FC236}">
                <a16:creationId xmlns:a16="http://schemas.microsoft.com/office/drawing/2014/main" id="{E092DF2F-B9FF-C485-CCFF-3CA7D99FA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0" r="8076"/>
          <a:stretch/>
        </p:blipFill>
        <p:spPr>
          <a:xfrm>
            <a:off x="7382172" y="1116789"/>
            <a:ext cx="4483397" cy="2454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36FD70-5F30-454C-A0C0-9A63DEF3A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09"/>
          <a:stretch/>
        </p:blipFill>
        <p:spPr>
          <a:xfrm>
            <a:off x="7084099" y="3909528"/>
            <a:ext cx="5071079" cy="27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3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049"/>
          <p:cNvGrpSpPr/>
          <p:nvPr/>
        </p:nvGrpSpPr>
        <p:grpSpPr>
          <a:xfrm>
            <a:off x="1036480" y="2917807"/>
            <a:ext cx="5059520" cy="2988733"/>
            <a:chOff x="7879021" y="967460"/>
            <a:chExt cx="2791342" cy="16624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AB8085A-DA03-48D6-8217-4574A440CED3}"/>
                </a:ext>
              </a:extLst>
            </p:cNvPr>
            <p:cNvPicPr/>
            <p:nvPr/>
          </p:nvPicPr>
          <p:blipFill rotWithShape="1">
            <a:blip r:embed="rId3"/>
            <a:srcRect t="7096"/>
            <a:stretch/>
          </p:blipFill>
          <p:spPr bwMode="auto">
            <a:xfrm>
              <a:off x="7879021" y="967460"/>
              <a:ext cx="2260600" cy="16624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Прямоугольная выноска 16"/>
            <p:cNvSpPr/>
            <p:nvPr/>
          </p:nvSpPr>
          <p:spPr>
            <a:xfrm>
              <a:off x="7927877" y="1444821"/>
              <a:ext cx="647700" cy="290830"/>
            </a:xfrm>
            <a:prstGeom prst="wedgeRectCallout">
              <a:avLst>
                <a:gd name="adj1" fmla="val 61044"/>
                <a:gd name="adj2" fmla="val 126564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dirty="0">
                  <a:solidFill>
                    <a:srgbClr val="FF0000"/>
                  </a:solidFill>
                  <a:effectLst/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Sectors</a:t>
              </a:r>
              <a:endParaRPr lang="en-US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рямоугольная выноска 14"/>
            <p:cNvSpPr/>
            <p:nvPr/>
          </p:nvSpPr>
          <p:spPr>
            <a:xfrm>
              <a:off x="9857563" y="1006830"/>
              <a:ext cx="812800" cy="501015"/>
            </a:xfrm>
            <a:prstGeom prst="wedgeRectCallout">
              <a:avLst>
                <a:gd name="adj1" fmla="val -90491"/>
                <a:gd name="adj2" fmla="val 76336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dirty="0">
                  <a:solidFill>
                    <a:srgbClr val="FF0000"/>
                  </a:solidFill>
                  <a:effectLst/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Dees and Cavities</a:t>
              </a:r>
              <a:endParaRPr lang="en-US" dirty="0"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рямоугольная выноска 15"/>
            <p:cNvSpPr/>
            <p:nvPr/>
          </p:nvSpPr>
          <p:spPr>
            <a:xfrm>
              <a:off x="9760843" y="2140622"/>
              <a:ext cx="757555" cy="252095"/>
            </a:xfrm>
            <a:prstGeom prst="wedgeRectCallout">
              <a:avLst>
                <a:gd name="adj1" fmla="val -27333"/>
                <a:gd name="adj2" fmla="val -137254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Yoke</a:t>
              </a: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789568" y="855471"/>
          <a:ext cx="4720070" cy="5420401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2434070">
                  <a:extLst>
                    <a:ext uri="{9D8B030D-6E8A-4147-A177-3AD203B41FA5}">
                      <a16:colId xmlns:a16="http://schemas.microsoft.com/office/drawing/2014/main" val="215535788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286712935"/>
                    </a:ext>
                  </a:extLst>
                </a:gridCol>
              </a:tblGrid>
              <a:tr h="77434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Accelerated Particles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Protons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594422"/>
                  </a:ext>
                </a:extLst>
              </a:tr>
              <a:tr h="77434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Magnet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Compact, SC coil, warm yoke, B≈1.5 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3631259"/>
                  </a:ext>
                </a:extLst>
              </a:tr>
              <a:tr h="77434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Number of Sectors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2896015"/>
                  </a:ext>
                </a:extLst>
              </a:tr>
              <a:tr h="77434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Number of RF Cavities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300234"/>
                  </a:ext>
                </a:extLst>
              </a:tr>
              <a:tr h="77434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Ion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Internal, PIG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6452729"/>
                  </a:ext>
                </a:extLst>
              </a:tr>
              <a:tr h="77434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Final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230 MeV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6243179"/>
                  </a:ext>
                </a:extLst>
              </a:tr>
              <a:tr h="77434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Number of Turns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2828892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671990" y="5906540"/>
            <a:ext cx="2826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b="1" i="1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Inside the MSC230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02259" y="480165"/>
            <a:ext cx="5059520" cy="1795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MSC230 – Medical Superconducting Cyclotron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FF7A3-4996-F0B3-646D-04B431279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573" y="0"/>
            <a:ext cx="4315427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24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A picture containing text, indoor, wall, game&#10;&#10;Description automatically generated">
            <a:extLst>
              <a:ext uri="{FF2B5EF4-FFF2-40B4-BE49-F238E27FC236}">
                <a16:creationId xmlns:a16="http://schemas.microsoft.com/office/drawing/2014/main" id="{2F274C47-BFEB-EC46-8780-916099048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0" y="239112"/>
            <a:ext cx="12120893" cy="631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7D5340B-40F5-46B3-8F04-05BFE1BE300E}"/>
              </a:ext>
            </a:extLst>
          </p:cNvPr>
          <p:cNvGrpSpPr/>
          <p:nvPr/>
        </p:nvGrpSpPr>
        <p:grpSpPr>
          <a:xfrm>
            <a:off x="3353137" y="544536"/>
            <a:ext cx="4893113" cy="5256086"/>
            <a:chOff x="5465840" y="2050156"/>
            <a:chExt cx="3669835" cy="394206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6A503D5-76B7-410F-90DD-107E9FAD58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4568" y="3978424"/>
              <a:ext cx="1592735" cy="276224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780C4EE-9C6F-4A83-A17A-65314BB208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97344" y="2492523"/>
              <a:ext cx="485775" cy="1638300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2BBCFFB-F110-42B2-97CA-8234800CF8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7418" y="2744936"/>
              <a:ext cx="493645" cy="1395412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FF7E0B2-841E-47B6-8298-12A80690B0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2119" y="4359423"/>
              <a:ext cx="352424" cy="1276350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BC7E083-217A-4292-8EE6-C01B811A92E6}"/>
                </a:ext>
              </a:extLst>
            </p:cNvPr>
            <p:cNvCxnSpPr>
              <a:cxnSpLocks/>
            </p:cNvCxnSpPr>
            <p:nvPr/>
          </p:nvCxnSpPr>
          <p:spPr>
            <a:xfrm>
              <a:off x="7216468" y="4378473"/>
              <a:ext cx="554348" cy="905932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07AB935-F085-42F6-89FD-A25C10ECF8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35343" y="3758912"/>
              <a:ext cx="1200150" cy="419537"/>
            </a:xfrm>
            <a:prstGeom prst="straightConnector1">
              <a:avLst/>
            </a:prstGeom>
            <a:ln w="25400">
              <a:solidFill>
                <a:schemeClr val="accent2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E752D3D-8DFD-4663-86ED-83377C102E1D}"/>
                    </a:ext>
                  </a:extLst>
                </p:cNvPr>
                <p:cNvSpPr txBox="1"/>
                <p:nvPr/>
              </p:nvSpPr>
              <p:spPr>
                <a:xfrm>
                  <a:off x="6346282" y="2050156"/>
                  <a:ext cx="363711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accPr>
                              <m:e>
                                <m: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Arial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200" kern="0" dirty="0">
                    <a:solidFill>
                      <a:srgbClr val="FD5B58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E752D3D-8DFD-4663-86ED-83377C102E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6282" y="2050156"/>
                  <a:ext cx="363711" cy="43858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405BC69-5BAB-405A-89BF-7333B7F9D527}"/>
                    </a:ext>
                  </a:extLst>
                </p:cNvPr>
                <p:cNvSpPr txBox="1"/>
                <p:nvPr/>
              </p:nvSpPr>
              <p:spPr>
                <a:xfrm>
                  <a:off x="7473559" y="2412085"/>
                  <a:ext cx="363711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accPr>
                              <m:e>
                                <m: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Arial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200" kern="0" dirty="0">
                    <a:solidFill>
                      <a:srgbClr val="FD5B58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405BC69-5BAB-405A-89BF-7333B7F9D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3559" y="2412085"/>
                  <a:ext cx="363711" cy="43858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E90CD99-D5FD-4593-980E-D9615DD48EF0}"/>
                    </a:ext>
                  </a:extLst>
                </p:cNvPr>
                <p:cNvSpPr txBox="1"/>
                <p:nvPr/>
              </p:nvSpPr>
              <p:spPr>
                <a:xfrm>
                  <a:off x="5465840" y="3447640"/>
                  <a:ext cx="363711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accPr>
                              <m:e>
                                <m: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Arial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200" kern="0" dirty="0">
                    <a:solidFill>
                      <a:srgbClr val="FD5B58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E90CD99-D5FD-4593-980E-D9615DD48E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5840" y="3447640"/>
                  <a:ext cx="363711" cy="43858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4EB6064-A88B-4763-BBCF-77BB32F2CFEE}"/>
                    </a:ext>
                  </a:extLst>
                </p:cNvPr>
                <p:cNvSpPr txBox="1"/>
                <p:nvPr/>
              </p:nvSpPr>
              <p:spPr>
                <a:xfrm>
                  <a:off x="6457729" y="5553639"/>
                  <a:ext cx="363711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accPr>
                              <m:e>
                                <m: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Arial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200" kern="0" dirty="0">
                    <a:solidFill>
                      <a:srgbClr val="FD5B58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4EB6064-A88B-4763-BBCF-77BB32F2C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7729" y="5553639"/>
                  <a:ext cx="363711" cy="4385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0A21A3C-C0AE-4738-8892-38C59AC1EE10}"/>
                    </a:ext>
                  </a:extLst>
                </p:cNvPr>
                <p:cNvSpPr txBox="1"/>
                <p:nvPr/>
              </p:nvSpPr>
              <p:spPr>
                <a:xfrm>
                  <a:off x="7599239" y="5188190"/>
                  <a:ext cx="363711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accPr>
                              <m:e>
                                <m: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Arial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200" kern="0" dirty="0">
                    <a:solidFill>
                      <a:srgbClr val="FD5B58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0A21A3C-C0AE-4738-8892-38C59AC1E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9239" y="5188190"/>
                  <a:ext cx="363711" cy="4385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F0A6102-EC49-42E1-B336-5FD51754DC7C}"/>
                    </a:ext>
                  </a:extLst>
                </p:cNvPr>
                <p:cNvSpPr txBox="1"/>
                <p:nvPr/>
              </p:nvSpPr>
              <p:spPr>
                <a:xfrm>
                  <a:off x="8771964" y="3667148"/>
                  <a:ext cx="363711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sym typeface="Arial"/>
                                  </a:rPr>
                                </m:ctrlPr>
                              </m:accPr>
                              <m:e>
                                <m:r>
                                  <a:rPr lang="en-US" sz="3200" i="1" kern="0">
                                    <a:solidFill>
                                      <a:srgbClr val="FD5B58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Arial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sz="3200" i="1" kern="0">
                                <a:solidFill>
                                  <a:srgbClr val="FD5B58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200" kern="0" dirty="0">
                    <a:solidFill>
                      <a:srgbClr val="FD5B58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F0A6102-EC49-42E1-B336-5FD51754D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1964" y="3667148"/>
                  <a:ext cx="363711" cy="43858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6D222-83F7-4819-B628-A16DD1EB48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defRPr/>
            </a:pPr>
            <a:fld id="{00000000-1234-1234-1234-123412341234}" type="slidenum">
              <a:rPr lang="en" kern="0"/>
              <a:pPr defTabSz="1219170">
                <a:defRPr/>
              </a:pPr>
              <a:t>17</a:t>
            </a:fld>
            <a:endParaRPr lang="en" kern="0"/>
          </a:p>
        </p:txBody>
      </p:sp>
      <p:pic>
        <p:nvPicPr>
          <p:cNvPr id="2" name="Google Shape;833;p101">
            <a:extLst>
              <a:ext uri="{FF2B5EF4-FFF2-40B4-BE49-F238E27FC236}">
                <a16:creationId xmlns:a16="http://schemas.microsoft.com/office/drawing/2014/main" id="{DE9B38DB-AE06-0D3E-CACF-0788E94F16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203200" y="5928951"/>
            <a:ext cx="1393600" cy="929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328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6564F48-E626-D5E0-78A7-FA5C3942F9BA}"/>
              </a:ext>
            </a:extLst>
          </p:cNvPr>
          <p:cNvSpPr txBox="1"/>
          <p:nvPr/>
        </p:nvSpPr>
        <p:spPr>
          <a:xfrm>
            <a:off x="180473" y="320079"/>
            <a:ext cx="82887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0" i="0" u="none" strike="noStrike" dirty="0">
                <a:solidFill>
                  <a:srgbClr val="000000"/>
                </a:solidFill>
                <a:effectLst/>
              </a:rPr>
              <a:t>THB1-2: </a:t>
            </a:r>
            <a:r>
              <a:rPr lang="de-CH" sz="2400" dirty="0">
                <a:effectLst/>
                <a:latin typeface="Calibri" panose="020F0502020204030204" pitchFamily="34" charset="0"/>
              </a:rPr>
              <a:t>A </a:t>
            </a:r>
            <a:r>
              <a:rPr lang="de-CH" sz="2400" dirty="0" err="1">
                <a:effectLst/>
                <a:latin typeface="Calibri" panose="020F0502020204030204" pitchFamily="34" charset="0"/>
              </a:rPr>
              <a:t>new</a:t>
            </a:r>
            <a:r>
              <a:rPr lang="de-CH" sz="2400" dirty="0">
                <a:effectLst/>
                <a:latin typeface="Calibri" panose="020F0502020204030204" pitchFamily="34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</a:rPr>
              <a:t>concept</a:t>
            </a:r>
            <a:r>
              <a:rPr lang="de-CH" sz="2400" dirty="0">
                <a:effectLst/>
                <a:latin typeface="Calibri" panose="020F0502020204030204" pitchFamily="34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</a:rPr>
              <a:t>of</a:t>
            </a:r>
            <a:r>
              <a:rPr lang="de-CH" sz="2400" dirty="0">
                <a:effectLst/>
                <a:latin typeface="Calibri" panose="020F0502020204030204" pitchFamily="34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</a:rPr>
              <a:t>cyclotrons</a:t>
            </a:r>
            <a:r>
              <a:rPr lang="de-CH" sz="2400" dirty="0">
                <a:effectLst/>
                <a:latin typeface="Calibri" panose="020F0502020204030204" pitchFamily="34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</a:rPr>
              <a:t>for</a:t>
            </a:r>
            <a:r>
              <a:rPr lang="de-CH" sz="2400" dirty="0">
                <a:effectLst/>
                <a:latin typeface="Calibri" panose="020F0502020204030204" pitchFamily="34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</a:rPr>
              <a:t>medical</a:t>
            </a:r>
            <a:r>
              <a:rPr lang="de-CH" sz="2400" dirty="0">
                <a:effectLst/>
                <a:latin typeface="Calibri" panose="020F0502020204030204" pitchFamily="34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</a:rPr>
              <a:t>applications</a:t>
            </a:r>
            <a:endParaRPr lang="de-CH" sz="2400" dirty="0">
              <a:effectLst/>
              <a:latin typeface="Calibri" panose="020F0502020204030204" pitchFamily="34" charset="0"/>
            </a:endParaRPr>
          </a:p>
          <a:p>
            <a:r>
              <a:rPr lang="de-CH" dirty="0">
                <a:latin typeface="Calibri" panose="020F0502020204030204" pitchFamily="34" charset="0"/>
              </a:rPr>
              <a:t>Oleg </a:t>
            </a:r>
            <a:r>
              <a:rPr lang="de-CH" dirty="0" err="1">
                <a:latin typeface="Calibri" panose="020F0502020204030204" pitchFamily="34" charset="0"/>
              </a:rPr>
              <a:t>Karamyshev</a:t>
            </a:r>
            <a:endParaRPr lang="de-CH" dirty="0">
              <a:effectLst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08F61F-A2ED-5E2F-3588-9CC3E7775277}"/>
              </a:ext>
            </a:extLst>
          </p:cNvPr>
          <p:cNvSpPr txBox="1"/>
          <p:nvPr/>
        </p:nvSpPr>
        <p:spPr>
          <a:xfrm>
            <a:off x="180473" y="1317274"/>
            <a:ext cx="11638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0" i="0" u="none" strike="noStrike" dirty="0">
                <a:effectLst/>
              </a:rPr>
              <a:t>The </a:t>
            </a:r>
            <a:r>
              <a:rPr lang="de-CH" b="0" i="0" u="none" strike="noStrike" dirty="0" err="1">
                <a:effectLst/>
              </a:rPr>
              <a:t>goal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of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this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interesting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study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is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the</a:t>
            </a:r>
            <a:r>
              <a:rPr lang="de-CH" b="0" i="0" u="none" strike="noStrike" dirty="0">
                <a:effectLst/>
              </a:rPr>
              <a:t> design </a:t>
            </a:r>
            <a:r>
              <a:rPr lang="de-CH" b="0" i="0" u="none" strike="noStrike" dirty="0" err="1">
                <a:effectLst/>
              </a:rPr>
              <a:t>of</a:t>
            </a:r>
            <a:r>
              <a:rPr lang="de-CH" b="0" i="0" u="none" strike="noStrike" dirty="0">
                <a:effectLst/>
              </a:rPr>
              <a:t> a </a:t>
            </a:r>
            <a:r>
              <a:rPr lang="de-CH" b="0" i="0" u="none" strike="noStrike" dirty="0" err="1">
                <a:effectLst/>
              </a:rPr>
              <a:t>more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compact</a:t>
            </a:r>
            <a:r>
              <a:rPr lang="de-CH" b="0" i="0" u="none" strike="noStrike" dirty="0">
                <a:effectLst/>
              </a:rPr>
              <a:t> and </a:t>
            </a:r>
            <a:r>
              <a:rPr lang="de-CH" b="0" i="0" u="none" strike="noStrike" dirty="0" err="1">
                <a:effectLst/>
              </a:rPr>
              <a:t>lighter</a:t>
            </a:r>
            <a:r>
              <a:rPr lang="de-CH" b="0" i="0" u="none" strike="noStrike" dirty="0">
                <a:effectLst/>
              </a:rPr>
              <a:t> design </a:t>
            </a:r>
            <a:r>
              <a:rPr lang="de-CH" b="0" i="0" u="none" strike="noStrike" dirty="0" err="1">
                <a:effectLst/>
              </a:rPr>
              <a:t>of</a:t>
            </a:r>
            <a:r>
              <a:rPr lang="de-CH" b="0" i="0" u="none" strike="noStrike" dirty="0">
                <a:effectLst/>
              </a:rPr>
              <a:t> a </a:t>
            </a:r>
            <a:r>
              <a:rPr lang="de-CH" b="0" i="0" u="none" strike="noStrike" dirty="0" err="1">
                <a:effectLst/>
              </a:rPr>
              <a:t>cyclotron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for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medical</a:t>
            </a:r>
            <a:r>
              <a:rPr lang="de-CH" b="0" i="0" u="none" strike="noStrike" dirty="0">
                <a:effectLst/>
              </a:rPr>
              <a:t> and </a:t>
            </a:r>
            <a:r>
              <a:rPr lang="de-CH" b="0" i="0" u="none" strike="noStrike" dirty="0" err="1">
                <a:effectLst/>
              </a:rPr>
              <a:t>industrial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applications</a:t>
            </a:r>
            <a:r>
              <a:rPr lang="de-CH" b="0" i="0" u="none" strike="noStrike" dirty="0">
                <a:effectLst/>
              </a:rPr>
              <a:t>. In </a:t>
            </a:r>
            <a:r>
              <a:rPr lang="de-CH" b="0" i="0" u="none" strike="noStrike" dirty="0" err="1">
                <a:effectLst/>
              </a:rPr>
              <a:t>the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past</a:t>
            </a:r>
            <a:r>
              <a:rPr lang="de-CH" b="0" i="0" u="none" strike="noStrike" dirty="0">
                <a:effectLst/>
              </a:rPr>
              <a:t>, </a:t>
            </a:r>
            <a:r>
              <a:rPr lang="de-CH" b="0" i="0" u="none" strike="noStrike" dirty="0" err="1">
                <a:effectLst/>
              </a:rPr>
              <a:t>the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trend</a:t>
            </a:r>
            <a:r>
              <a:rPr lang="de-CH" b="0" i="0" u="none" strike="noStrike" dirty="0">
                <a:effectLst/>
              </a:rPr>
              <a:t> was </a:t>
            </a:r>
            <a:r>
              <a:rPr lang="de-CH" b="0" i="0" u="none" strike="noStrike" dirty="0" err="1">
                <a:effectLst/>
              </a:rPr>
              <a:t>to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increase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the</a:t>
            </a:r>
            <a:r>
              <a:rPr lang="de-CH" b="0" i="0" u="none" strike="noStrike" dirty="0">
                <a:effectLst/>
              </a:rPr>
              <a:t> B </a:t>
            </a:r>
            <a:r>
              <a:rPr lang="de-CH" b="0" i="0" u="none" strike="noStrike" dirty="0" err="1">
                <a:effectLst/>
              </a:rPr>
              <a:t>field</a:t>
            </a:r>
            <a:r>
              <a:rPr lang="de-CH" b="0" i="0" u="none" strike="noStrike" dirty="0">
                <a:effectLst/>
              </a:rPr>
              <a:t> and </a:t>
            </a:r>
            <a:r>
              <a:rPr lang="de-CH" b="0" i="0" u="none" strike="noStrike" dirty="0" err="1">
                <a:effectLst/>
              </a:rPr>
              <a:t>thus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decrease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the</a:t>
            </a:r>
            <a:r>
              <a:rPr lang="de-CH" b="0" i="0" u="none" strike="noStrike" dirty="0">
                <a:effectLst/>
              </a:rPr>
              <a:t> pole </a:t>
            </a:r>
            <a:r>
              <a:rPr lang="de-CH" b="0" i="0" u="none" strike="noStrike" dirty="0" err="1">
                <a:effectLst/>
              </a:rPr>
              <a:t>radius</a:t>
            </a:r>
            <a:r>
              <a:rPr lang="de-CH" b="0" i="0" u="none" strike="noStrike" dirty="0">
                <a:effectLst/>
              </a:rPr>
              <a:t>. This </a:t>
            </a:r>
            <a:r>
              <a:rPr lang="de-CH" b="0" i="0" u="none" strike="noStrike" dirty="0" err="1">
                <a:effectLst/>
              </a:rPr>
              <a:t>approach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intends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to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make</a:t>
            </a:r>
            <a:r>
              <a:rPr lang="de-CH" sz="1800" dirty="0">
                <a:effectLst/>
                <a:latin typeface="Calibri" panose="020F0502020204030204" pitchFamily="34" charset="0"/>
              </a:rPr>
              <a:t> RF and Coil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more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compact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by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increasing</a:t>
            </a:r>
            <a:r>
              <a:rPr lang="de-CH" sz="1800" dirty="0">
                <a:effectLst/>
                <a:latin typeface="Calibri" panose="020F0502020204030204" pitchFamily="34" charset="0"/>
              </a:rPr>
              <a:t> RF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frequency</a:t>
            </a:r>
            <a:r>
              <a:rPr lang="de-CH" sz="1800" dirty="0">
                <a:effectLst/>
                <a:latin typeface="Calibri" panose="020F0502020204030204" pitchFamily="34" charset="0"/>
              </a:rPr>
              <a:t>,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decreasing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the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dimensions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of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the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valley</a:t>
            </a:r>
            <a:r>
              <a:rPr lang="de-CH" sz="1800" dirty="0">
                <a:effectLst/>
                <a:latin typeface="Calibri" panose="020F0502020204030204" pitchFamily="34" charset="0"/>
              </a:rPr>
              <a:t>,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which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leads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to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less</a:t>
            </a:r>
            <a:r>
              <a:rPr lang="de-CH" sz="1800" dirty="0">
                <a:effectLst/>
                <a:latin typeface="Calibri" panose="020F0502020204030204" pitchFamily="34" charset="0"/>
              </a:rPr>
              <a:t> A-turns in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magnet</a:t>
            </a:r>
            <a:r>
              <a:rPr lang="de-CH" sz="1800" dirty="0">
                <a:effectLst/>
                <a:latin typeface="Calibri" panose="020F0502020204030204" pitchFamily="34" charset="0"/>
              </a:rPr>
              <a:t>,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thus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making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the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coil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smaller</a:t>
            </a:r>
            <a:r>
              <a:rPr lang="de-CH" sz="1800" dirty="0">
                <a:effectLst/>
                <a:latin typeface="Calibri" panose="020F0502020204030204" pitchFamily="34" charset="0"/>
              </a:rPr>
              <a:t>,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which</a:t>
            </a:r>
            <a:r>
              <a:rPr lang="de-CH" sz="1800" dirty="0">
                <a:effectLst/>
                <a:latin typeface="Calibri" panose="020F0502020204030204" pitchFamily="34" charset="0"/>
              </a:rPr>
              <a:t> will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lead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to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smaller</a:t>
            </a:r>
            <a:r>
              <a:rPr lang="de-CH" sz="1800" dirty="0">
                <a:effectLst/>
                <a:latin typeface="Calibri" panose="020F0502020204030204" pitchFamily="34" charset="0"/>
              </a:rPr>
              <a:t> </a:t>
            </a:r>
            <a:r>
              <a:rPr lang="de-CH" sz="1800" dirty="0" err="1">
                <a:effectLst/>
                <a:latin typeface="Calibri" panose="020F0502020204030204" pitchFamily="34" charset="0"/>
              </a:rPr>
              <a:t>yoke</a:t>
            </a:r>
            <a:r>
              <a:rPr lang="de-CH" sz="1800" dirty="0">
                <a:effectLst/>
                <a:latin typeface="Calibri" panose="020F0502020204030204" pitchFamily="34" charset="0"/>
              </a:rPr>
              <a:t>.</a:t>
            </a:r>
            <a:r>
              <a:rPr lang="de-CH" sz="1800" dirty="0">
                <a:latin typeface="Calibri" panose="020F0502020204030204" pitchFamily="34" charset="0"/>
              </a:rPr>
              <a:t> </a:t>
            </a:r>
            <a:endParaRPr lang="de-CH" dirty="0">
              <a:effectLst/>
            </a:endParaRPr>
          </a:p>
          <a:p>
            <a:pPr algn="l">
              <a:spcAft>
                <a:spcPts val="0"/>
              </a:spcAft>
            </a:pPr>
            <a:r>
              <a:rPr lang="de-CH" sz="1800" b="0" i="0" u="none" strike="noStrike" dirty="0">
                <a:effectLst/>
              </a:rPr>
              <a:t>The </a:t>
            </a:r>
            <a:r>
              <a:rPr lang="de-CH" sz="1800" b="0" i="0" u="none" strike="noStrike" dirty="0" err="1">
                <a:effectLst/>
              </a:rPr>
              <a:t>concept</a:t>
            </a:r>
            <a:r>
              <a:rPr lang="de-CH" sz="1800" b="0" i="0" u="none" strike="noStrike" dirty="0">
                <a:effectLst/>
              </a:rPr>
              <a:t> </a:t>
            </a:r>
            <a:r>
              <a:rPr lang="de-CH" sz="1800" b="0" i="0" u="none" strike="noStrike" dirty="0" err="1">
                <a:effectLst/>
              </a:rPr>
              <a:t>would</a:t>
            </a:r>
            <a:r>
              <a:rPr lang="de-CH" sz="1800" b="0" i="0" u="none" strike="noStrike" dirty="0">
                <a:effectLst/>
              </a:rPr>
              <a:t> </a:t>
            </a:r>
            <a:r>
              <a:rPr lang="de-CH" sz="1800" b="0" i="0" u="none" strike="noStrike" dirty="0" err="1">
                <a:effectLst/>
              </a:rPr>
              <a:t>lead</a:t>
            </a:r>
            <a:r>
              <a:rPr lang="de-CH" sz="1800" b="0" i="0" u="none" strike="noStrike" dirty="0">
                <a:effectLst/>
              </a:rPr>
              <a:t> </a:t>
            </a:r>
            <a:r>
              <a:rPr lang="de-CH" sz="1800" b="0" i="0" u="none" strike="noStrike" dirty="0" err="1">
                <a:effectLst/>
              </a:rPr>
              <a:t>to</a:t>
            </a:r>
            <a:r>
              <a:rPr lang="de-CH" sz="1800" b="0" i="0" u="none" strike="noStrike" dirty="0">
                <a:effectLst/>
              </a:rPr>
              <a:t> a </a:t>
            </a:r>
            <a:r>
              <a:rPr lang="de-CH" sz="1800" b="0" i="0" u="none" strike="noStrike" dirty="0" err="1">
                <a:effectLst/>
              </a:rPr>
              <a:t>lower</a:t>
            </a:r>
            <a:r>
              <a:rPr lang="de-CH" sz="1800" b="0" i="0" u="none" strike="noStrike" dirty="0">
                <a:effectLst/>
              </a:rPr>
              <a:t> </a:t>
            </a:r>
            <a:r>
              <a:rPr lang="de-CH" sz="1800" b="0" i="0" u="none" strike="noStrike" dirty="0" err="1">
                <a:effectLst/>
              </a:rPr>
              <a:t>poer</a:t>
            </a:r>
            <a:r>
              <a:rPr lang="de-CH" sz="1800" b="0" i="0" u="none" strike="noStrike" dirty="0">
                <a:effectLst/>
              </a:rPr>
              <a:t> </a:t>
            </a:r>
            <a:r>
              <a:rPr lang="de-CH" sz="1800" b="0" i="0" u="none" strike="noStrike" dirty="0" err="1">
                <a:effectLst/>
              </a:rPr>
              <a:t>consumption</a:t>
            </a:r>
            <a:r>
              <a:rPr lang="de-CH" sz="1800" b="0" i="0" u="none" strike="noStrike" dirty="0">
                <a:effectLst/>
              </a:rPr>
              <a:t> and </a:t>
            </a:r>
            <a:r>
              <a:rPr lang="de-CH" sz="1800" b="0" i="0" u="none" strike="noStrike" dirty="0" err="1">
                <a:effectLst/>
              </a:rPr>
              <a:t>smaller</a:t>
            </a:r>
            <a:r>
              <a:rPr lang="de-CH" sz="1800" b="0" i="0" u="none" strike="noStrike" dirty="0">
                <a:effectLst/>
              </a:rPr>
              <a:t> </a:t>
            </a:r>
            <a:r>
              <a:rPr lang="de-CH" sz="1800" b="0" i="0" u="none" strike="noStrike" dirty="0" err="1">
                <a:effectLst/>
              </a:rPr>
              <a:t>footprint</a:t>
            </a:r>
            <a:r>
              <a:rPr lang="de-CH" sz="1800" b="0" i="0" u="none" strike="noStrike" dirty="0">
                <a:effectLst/>
              </a:rPr>
              <a:t> </a:t>
            </a:r>
            <a:r>
              <a:rPr lang="de-CH" sz="1800" b="0" i="0" u="none" strike="noStrike" dirty="0" err="1">
                <a:effectLst/>
              </a:rPr>
              <a:t>of</a:t>
            </a:r>
            <a:r>
              <a:rPr lang="de-CH" sz="1800" b="0" i="0" u="none" strike="noStrike" dirty="0">
                <a:effectLst/>
              </a:rPr>
              <a:t> such a </a:t>
            </a:r>
            <a:r>
              <a:rPr lang="de-CH" sz="1800" b="0" i="0" u="none" strike="noStrike" dirty="0" err="1">
                <a:effectLst/>
              </a:rPr>
              <a:t>machine</a:t>
            </a:r>
            <a:r>
              <a:rPr lang="de-CH" sz="1800" b="0" i="0" u="none" strike="noStrike" dirty="0">
                <a:effectLst/>
              </a:rPr>
              <a:t>, </a:t>
            </a:r>
            <a:r>
              <a:rPr lang="de-CH" sz="1800" b="0" i="0" u="none" strike="noStrike" dirty="0" err="1">
                <a:effectLst/>
              </a:rPr>
              <a:t>thus</a:t>
            </a:r>
            <a:r>
              <a:rPr lang="de-CH" sz="1800" b="0" i="0" u="none" strike="noStrike" dirty="0">
                <a:effectLst/>
              </a:rPr>
              <a:t> </a:t>
            </a:r>
            <a:r>
              <a:rPr lang="de-CH" sz="1800" b="0" i="0" u="none" strike="noStrike" dirty="0" err="1">
                <a:effectLst/>
              </a:rPr>
              <a:t>lower</a:t>
            </a:r>
            <a:r>
              <a:rPr lang="de-CH" sz="1800" b="0" i="0" u="none" strike="noStrike" dirty="0">
                <a:effectLst/>
              </a:rPr>
              <a:t> </a:t>
            </a:r>
            <a:r>
              <a:rPr lang="de-CH" sz="1800" b="0" i="0" u="none" strike="noStrike" dirty="0" err="1">
                <a:effectLst/>
              </a:rPr>
              <a:t>cost</a:t>
            </a:r>
            <a:r>
              <a:rPr lang="de-CH" sz="1800" b="0" i="0" u="none" strike="noStrike" dirty="0">
                <a:effectLst/>
              </a:rPr>
              <a:t>. Very </a:t>
            </a:r>
            <a:r>
              <a:rPr lang="de-CH" sz="1800" b="0" i="0" u="none" strike="noStrike" dirty="0" err="1">
                <a:effectLst/>
              </a:rPr>
              <a:t>interesting</a:t>
            </a:r>
            <a:r>
              <a:rPr lang="de-CH" sz="1800" b="0" i="0" u="none" strike="noStrike" dirty="0">
                <a:effectLst/>
              </a:rPr>
              <a:t> </a:t>
            </a:r>
            <a:r>
              <a:rPr lang="de-CH" sz="1800" b="0" i="0" u="none" strike="noStrike" dirty="0" err="1">
                <a:effectLst/>
              </a:rPr>
              <a:t>for</a:t>
            </a:r>
            <a:r>
              <a:rPr lang="de-CH" sz="1800" b="0" i="0" u="none" strike="noStrike" dirty="0">
                <a:effectLst/>
              </a:rPr>
              <a:t> </a:t>
            </a:r>
            <a:r>
              <a:rPr lang="de-CH" sz="1800" b="0" i="0" u="none" strike="noStrike" dirty="0" err="1">
                <a:effectLst/>
              </a:rPr>
              <a:t>industry</a:t>
            </a:r>
            <a:r>
              <a:rPr lang="de-CH" sz="1800" b="0" i="0" u="none" strike="noStrike" dirty="0">
                <a:effectLst/>
              </a:rPr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9008473-0E34-4FB7-6EC5-C063CDBE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5" t="5355" r="-347" b="-5355"/>
          <a:stretch/>
        </p:blipFill>
        <p:spPr>
          <a:xfrm>
            <a:off x="338665" y="3167392"/>
            <a:ext cx="6115632" cy="3429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67A9ACD-6CA9-47A7-64E7-35E23CD3C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066" y="2870200"/>
            <a:ext cx="3394379" cy="213077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BB3CF01-F77C-911C-B1DF-45F430906BD2}"/>
              </a:ext>
            </a:extLst>
          </p:cNvPr>
          <p:cNvSpPr txBox="1"/>
          <p:nvPr/>
        </p:nvSpPr>
        <p:spPr>
          <a:xfrm>
            <a:off x="7360356" y="5000978"/>
            <a:ext cx="4459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dirty="0">
                <a:effectLst/>
              </a:rPr>
              <a:t>Central </a:t>
            </a:r>
            <a:r>
              <a:rPr lang="de-CH" sz="1800" dirty="0" err="1">
                <a:effectLst/>
              </a:rPr>
              <a:t>region</a:t>
            </a:r>
            <a:r>
              <a:rPr lang="de-CH" sz="1800" dirty="0">
                <a:effectLst/>
              </a:rPr>
              <a:t>. </a:t>
            </a:r>
            <a:r>
              <a:rPr lang="de-CH" sz="1800" dirty="0" err="1">
                <a:effectLst/>
              </a:rPr>
              <a:t>Interesting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solution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capture</a:t>
            </a:r>
            <a:r>
              <a:rPr lang="de-CH" dirty="0"/>
              <a:t> </a:t>
            </a:r>
            <a:r>
              <a:rPr lang="de-CH" dirty="0" err="1"/>
              <a:t>issue</a:t>
            </a:r>
            <a:r>
              <a:rPr lang="de-CH" dirty="0"/>
              <a:t> at high </a:t>
            </a:r>
            <a:r>
              <a:rPr lang="de-CH" dirty="0" err="1"/>
              <a:t>frequency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by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putting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the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ion</a:t>
            </a:r>
            <a:r>
              <a:rPr lang="de-CH" sz="1800" dirty="0">
                <a:effectLst/>
              </a:rPr>
              <a:t> source on +6.6kV. 8th </a:t>
            </a:r>
            <a:r>
              <a:rPr lang="de-CH" sz="1800" dirty="0" err="1">
                <a:effectLst/>
              </a:rPr>
              <a:t>harmonic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acceleration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mitght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be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difficult</a:t>
            </a:r>
            <a:r>
              <a:rPr lang="de-CH" dirty="0"/>
              <a:t>, </a:t>
            </a:r>
            <a:r>
              <a:rPr lang="de-CH" dirty="0" err="1"/>
              <a:t>though</a:t>
            </a:r>
            <a:r>
              <a:rPr lang="de-CH" dirty="0"/>
              <a:t>.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4294-13EB-1614-5FE5-11F09C85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573" y="0"/>
            <a:ext cx="4315427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53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949D-78B9-CD3B-8A6A-6C74E4926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816" y="2832100"/>
            <a:ext cx="9144000" cy="11938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Status reports</a:t>
            </a:r>
          </a:p>
        </p:txBody>
      </p:sp>
    </p:spTree>
    <p:extLst>
      <p:ext uri="{BB962C8B-B14F-4D97-AF65-F5344CB8AC3E}">
        <p14:creationId xmlns:p14="http://schemas.microsoft.com/office/powerpoint/2010/main" val="4262221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9CBA851-2065-52EF-4F96-9C2CF6F89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89" y="3272399"/>
            <a:ext cx="3132097" cy="283661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ABBB253-D62E-3D00-187A-643C3310F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933" y="3199647"/>
            <a:ext cx="3457702" cy="29681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DB5B3-4E94-2BB1-F28E-EC9D004B0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382" y="3196017"/>
            <a:ext cx="2984081" cy="29718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0BA83B-3348-3158-F111-2F5F6E81C1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179"/>
          <a:stretch/>
        </p:blipFill>
        <p:spPr>
          <a:xfrm>
            <a:off x="383879" y="6167818"/>
            <a:ext cx="11463281" cy="68952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D58E1E9-67FD-AAD3-A4F0-AE0886697050}"/>
              </a:ext>
            </a:extLst>
          </p:cNvPr>
          <p:cNvSpPr txBox="1"/>
          <p:nvPr/>
        </p:nvSpPr>
        <p:spPr>
          <a:xfrm>
            <a:off x="29184" y="2458015"/>
            <a:ext cx="12133634" cy="461665"/>
          </a:xfrm>
          <a:prstGeom prst="rect">
            <a:avLst/>
          </a:prstGeom>
          <a:solidFill>
            <a:srgbClr val="16537F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Invited talks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Contributed orals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Posters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</a:t>
            </a:r>
            <a:r>
              <a:rPr lang="en-US" altLang="zh-CN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total, </a:t>
            </a:r>
            <a:r>
              <a:rPr lang="en-US" altLang="zh-CN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 Contributions</a:t>
            </a:r>
            <a:endParaRPr lang="zh-CN" altLang="en-US" sz="2400" b="1" dirty="0">
              <a:solidFill>
                <a:srgbClr val="F19D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91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236" y="87111"/>
            <a:ext cx="4381585" cy="707886"/>
          </a:xfrm>
          <a:prstGeom prst="rect">
            <a:avLst/>
          </a:prstGeom>
          <a:solidFill>
            <a:srgbClr val="CC00FF"/>
          </a:solidFill>
        </p:spPr>
        <p:txBody>
          <a:bodyPr wrap="square" rtlCol="0">
            <a:spAutoFit/>
          </a:bodyPr>
          <a:lstStyle/>
          <a:p>
            <a:r>
              <a:rPr lang="fr-FR" sz="4000" dirty="0"/>
              <a:t>SPIRAL2 Project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511" y="441054"/>
            <a:ext cx="2802933" cy="19787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1" y="2246544"/>
            <a:ext cx="4644008" cy="32441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1519" y="1336104"/>
            <a:ext cx="2877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/>
              <a:t>2005 : Project launched</a:t>
            </a:r>
          </a:p>
        </p:txBody>
      </p:sp>
      <p:sp>
        <p:nvSpPr>
          <p:cNvPr id="8" name="Rectangle 7"/>
          <p:cNvSpPr/>
          <p:nvPr/>
        </p:nvSpPr>
        <p:spPr>
          <a:xfrm>
            <a:off x="4931419" y="71722"/>
            <a:ext cx="1975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2011 : excavation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21237" y="5567859"/>
            <a:ext cx="4381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Original project, including post-acceleration of fission products in CIME</a:t>
            </a:r>
          </a:p>
        </p:txBody>
      </p:sp>
      <p:pic>
        <p:nvPicPr>
          <p:cNvPr id="12" name="Picture 3" descr="F:\Huelva\100CANON\IMG_67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2792" y="2567530"/>
            <a:ext cx="2051845" cy="2308325"/>
          </a:xfrm>
          <a:prstGeom prst="rect">
            <a:avLst/>
          </a:prstGeom>
          <a:noFill/>
        </p:spPr>
      </p:pic>
      <p:pic>
        <p:nvPicPr>
          <p:cNvPr id="13" name="Picture 2" descr="F:\Huelva\100CANON\IMG_6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7991" y="5023587"/>
            <a:ext cx="2787453" cy="1665385"/>
          </a:xfrm>
          <a:prstGeom prst="rect">
            <a:avLst/>
          </a:prstGeom>
          <a:noFill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45" y="3615861"/>
            <a:ext cx="2574203" cy="193065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631320" y="1045326"/>
            <a:ext cx="397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rgbClr val="0099FF"/>
                </a:solidFill>
              </a:rPr>
              <a:t>2015: 1st beam in RFQ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883" y="1663192"/>
            <a:ext cx="2561718" cy="17078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777632" y="5648464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b="1" dirty="0">
                <a:solidFill>
                  <a:srgbClr val="00B050"/>
                </a:solidFill>
              </a:rPr>
              <a:t>October 28th, 2019 : 1</a:t>
            </a:r>
            <a:r>
              <a:rPr lang="en-ZA" sz="2000" b="1" baseline="30000" dirty="0">
                <a:solidFill>
                  <a:srgbClr val="00B050"/>
                </a:solidFill>
              </a:rPr>
              <a:t>st</a:t>
            </a:r>
            <a:r>
              <a:rPr lang="en-ZA" sz="2000" b="1" dirty="0">
                <a:solidFill>
                  <a:srgbClr val="00B050"/>
                </a:solidFill>
              </a:rPr>
              <a:t> beam in the LINAC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B970-C8E0-4DE7-9EBF-9229AC351EFC}" type="slidenum">
              <a:rPr lang="fr-FR" smtClean="0"/>
              <a:t>20</a:t>
            </a:fld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1205611" y="10640"/>
            <a:ext cx="970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SPIRAL2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05/12/2022</a:t>
            </a:r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Cyclotrons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886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5C23CD-6704-3498-1266-A83D72EDC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" y="0"/>
            <a:ext cx="1217614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62BC1-0536-553E-8827-0AF2B127E0C4}"/>
              </a:ext>
            </a:extLst>
          </p:cNvPr>
          <p:cNvSpPr txBox="1"/>
          <p:nvPr/>
        </p:nvSpPr>
        <p:spPr>
          <a:xfrm>
            <a:off x="1058158" y="75415"/>
            <a:ext cx="89154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algn="ctr"/>
            <a:r>
              <a:rPr lang="en-US" sz="3200" b="0" i="0" u="none" strike="noStrike" baseline="0" dirty="0">
                <a:latin typeface="Arial Rounded MT Bold" panose="020F0704030504030204" pitchFamily="34" charset="0"/>
              </a:rPr>
              <a:t> </a:t>
            </a:r>
            <a:r>
              <a:rPr lang="en-US" sz="3200" b="0" i="0" u="none" strike="noStrike" baseline="0" dirty="0">
                <a:solidFill>
                  <a:srgbClr val="202F6A"/>
                </a:solidFill>
                <a:latin typeface="Arial Rounded MT Bold" panose="020F0704030504030204" pitchFamily="34" charset="0"/>
              </a:rPr>
              <a:t>Upgrade of the RCNP AVF Cyclotron</a:t>
            </a:r>
            <a:endParaRPr lang="en-CA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B06F74-99E6-BE21-0BEE-28659032A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3859" y="0"/>
            <a:ext cx="800212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00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89346B1-CDFD-7F3F-22F9-D02F567F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Mario Maggiore, Cyclotrons 2022, Beijing, 05-09 december 2022</a:t>
            </a:r>
            <a:endParaRPr lang="it-IT" dirty="0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11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45200" y="126906"/>
            <a:ext cx="10666412" cy="68421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orbel"/>
              </a:rPr>
              <a:t>Status of SPES Cyclotron at </a:t>
            </a:r>
            <a:r>
              <a:rPr lang="en-US" sz="2800" dirty="0" err="1">
                <a:latin typeface="Corbel"/>
              </a:rPr>
              <a:t>Laboratori</a:t>
            </a:r>
            <a:r>
              <a:rPr lang="en-US" sz="2800" dirty="0">
                <a:latin typeface="Corbel"/>
              </a:rPr>
              <a:t> </a:t>
            </a:r>
            <a:r>
              <a:rPr lang="en-US" sz="2800" dirty="0" err="1">
                <a:latin typeface="Corbel"/>
              </a:rPr>
              <a:t>Nazionali</a:t>
            </a:r>
            <a:r>
              <a:rPr lang="en-US" sz="2800" dirty="0">
                <a:latin typeface="Corbel"/>
              </a:rPr>
              <a:t> of </a:t>
            </a:r>
            <a:r>
              <a:rPr lang="en-US" sz="2800" dirty="0" err="1">
                <a:latin typeface="Corbel"/>
              </a:rPr>
              <a:t>Legnaro</a:t>
            </a:r>
            <a:r>
              <a:rPr lang="en-US" sz="2800" dirty="0">
                <a:latin typeface="Corbel"/>
              </a:rPr>
              <a:t> -INFN </a:t>
            </a:r>
            <a:endParaRPr lang="en-US" sz="2800" dirty="0"/>
          </a:p>
        </p:txBody>
      </p:sp>
      <p:pic>
        <p:nvPicPr>
          <p:cNvPr id="6" name="Picture 2" descr="D:\Best Cyclotron Systems Inc\70MeV Cyclotron Development\Design Files\Main Magnet\2011_12_04 Magnet steel\P1110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1066800"/>
            <a:ext cx="2581805" cy="193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O:\lavoro\BEST cyclotron\installazione\foto\arrivo ciclo\fot ciclo\1 Ciclotrone_Pardi_web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177946"/>
            <a:ext cx="3162820" cy="209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3284984"/>
            <a:ext cx="3735537" cy="210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849" y="4124059"/>
            <a:ext cx="3348950" cy="226796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071664" y="1052737"/>
            <a:ext cx="259228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2011-2014</a:t>
            </a:r>
            <a:r>
              <a:rPr lang="en-US" sz="2000" dirty="0"/>
              <a:t> Study, Design ,Construction and factory tests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087888" y="2189883"/>
            <a:ext cx="216024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2015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Installation at LNL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623869" y="3225631"/>
            <a:ext cx="216024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2016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First beam and commissioning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926659" y="4134103"/>
            <a:ext cx="2160240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2017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Site Acceptance Test and final delivery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2018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INFN operation</a:t>
            </a:r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3F41D630-1466-A38D-E14E-7A774D0CEC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100" y="0"/>
            <a:ext cx="1485900" cy="911916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4423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B4AA1B-54DC-D7A1-6AC2-D43C3A7B8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1" t="7423"/>
          <a:stretch/>
        </p:blipFill>
        <p:spPr>
          <a:xfrm>
            <a:off x="0" y="525544"/>
            <a:ext cx="8455255" cy="6348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5011BF-30CE-7279-8412-FCC425BCC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169" y="5400205"/>
            <a:ext cx="3458058" cy="125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8285E-F132-0B1C-9759-BDB257FF3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052" y="0"/>
            <a:ext cx="4370948" cy="3167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2D303-E55B-E339-5A63-5F56B828D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819" y="622386"/>
            <a:ext cx="4391638" cy="409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EC9B91-52C0-0CBD-70DE-387961963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30"/>
            <a:ext cx="12192000" cy="684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63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ACB274C-F41D-DE16-36D8-534CE479CD35}"/>
              </a:ext>
            </a:extLst>
          </p:cNvPr>
          <p:cNvGrpSpPr/>
          <p:nvPr/>
        </p:nvGrpSpPr>
        <p:grpSpPr>
          <a:xfrm>
            <a:off x="5479311" y="3522516"/>
            <a:ext cx="6683000" cy="3319734"/>
            <a:chOff x="5479311" y="3614064"/>
            <a:chExt cx="6683000" cy="331973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9CEDFE7-ECF9-4B9C-D4D7-AEEC2D438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66"/>
            <a:stretch/>
          </p:blipFill>
          <p:spPr>
            <a:xfrm>
              <a:off x="5479311" y="3614064"/>
              <a:ext cx="6683000" cy="3319734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BA1EFD8C-B123-E00A-A2D1-EC2DAEE1C6CB}"/>
                </a:ext>
              </a:extLst>
            </p:cNvPr>
            <p:cNvSpPr txBox="1"/>
            <p:nvPr/>
          </p:nvSpPr>
          <p:spPr>
            <a:xfrm>
              <a:off x="7831237" y="5886011"/>
              <a:ext cx="773866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3200" dirty="0" err="1"/>
                <a:t>yoke</a:t>
              </a:r>
              <a:endParaRPr lang="de-DE" sz="3200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2FCC8C62-3782-7A61-796D-0FB5610939D0}"/>
                </a:ext>
              </a:extLst>
            </p:cNvPr>
            <p:cNvSpPr txBox="1"/>
            <p:nvPr/>
          </p:nvSpPr>
          <p:spPr>
            <a:xfrm rot="20662828">
              <a:off x="6752255" y="5089265"/>
              <a:ext cx="2157963" cy="369332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2400" dirty="0" err="1"/>
                <a:t>vacuum</a:t>
              </a:r>
              <a:r>
                <a:rPr lang="de-DE" sz="2400" dirty="0"/>
                <a:t> </a:t>
              </a:r>
              <a:r>
                <a:rPr lang="de-DE" sz="2400" dirty="0" err="1"/>
                <a:t>chamber</a:t>
              </a:r>
              <a:endParaRPr lang="de-DE" sz="2400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9DA034D-DF97-7250-3B0C-B3B7851423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86" y="1001330"/>
            <a:ext cx="11036300" cy="446088"/>
          </a:xfrm>
        </p:spPr>
        <p:txBody>
          <a:bodyPr>
            <a:noAutofit/>
          </a:bodyPr>
          <a:lstStyle/>
          <a:p>
            <a:r>
              <a:rPr lang="en-GB" sz="2200" dirty="0">
                <a:latin typeface="Arial" charset="0"/>
                <a:cs typeface="Arial" charset="0"/>
              </a:rPr>
              <a:t>Major Event: Repair of Extraction</a:t>
            </a:r>
            <a:endParaRPr lang="en-GB" sz="2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87C0F8-ABD3-4DE1-4965-A6DCA552EE6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8586" y="1551792"/>
            <a:ext cx="6459949" cy="5130898"/>
          </a:xfrm>
        </p:spPr>
        <p:txBody>
          <a:bodyPr vert="horz" lIns="0" tIns="0" rIns="0" bIns="0" rtlCol="0">
            <a:noAutofit/>
          </a:bodyPr>
          <a:lstStyle/>
          <a:p>
            <a:r>
              <a:rPr lang="en-GB" sz="2400" dirty="0"/>
              <a:t>time consuming:</a:t>
            </a:r>
          </a:p>
          <a:p>
            <a:pPr marL="357188" indent="-177800"/>
            <a:r>
              <a:rPr lang="en-GB" sz="1800" dirty="0"/>
              <a:t>opening of cyclotron (extraction valley) necessary</a:t>
            </a:r>
          </a:p>
          <a:p>
            <a:pPr marL="357188" indent="-177800"/>
            <a:r>
              <a:rPr lang="en-GB" sz="1800" dirty="0"/>
              <a:t>open all the feed-throughs for phase probes</a:t>
            </a:r>
          </a:p>
          <a:p>
            <a:pPr marL="357188" indent="-177800"/>
            <a:r>
              <a:rPr lang="en-GB" sz="1800" dirty="0"/>
              <a:t>after repair: pumping and conditioning of electrostatic elements</a:t>
            </a:r>
          </a:p>
          <a:p>
            <a:r>
              <a:rPr lang="en-US" sz="2400" dirty="0"/>
              <a:t>our luck: spare extraction coil according to original drawings already ordered and at HZB</a:t>
            </a:r>
          </a:p>
          <a:p>
            <a:r>
              <a:rPr lang="en-US" sz="2400" dirty="0"/>
              <a:t>since several decades: </a:t>
            </a:r>
            <a:br>
              <a:rPr lang="en-US" sz="2400" dirty="0"/>
            </a:br>
            <a:r>
              <a:rPr lang="en-US" sz="2400" dirty="0"/>
              <a:t>correction coil never used, </a:t>
            </a:r>
            <a:br>
              <a:rPr lang="en-US" sz="2400" dirty="0"/>
            </a:br>
            <a:r>
              <a:rPr lang="en-US" sz="2400" dirty="0"/>
              <a:t>even not connected!</a:t>
            </a:r>
          </a:p>
          <a:p>
            <a:r>
              <a:rPr lang="en-US" sz="2400" dirty="0"/>
              <a:t>now: correction coil necessary,</a:t>
            </a:r>
            <a:br>
              <a:rPr lang="en-US" sz="2400" dirty="0"/>
            </a:br>
            <a:r>
              <a:rPr lang="en-US" sz="2400" dirty="0"/>
              <a:t>otherwise no extraction possible!</a:t>
            </a:r>
          </a:p>
          <a:p>
            <a:r>
              <a:rPr lang="en-US" sz="2400" dirty="0"/>
              <a:t>most likely: slightly different position </a:t>
            </a:r>
            <a:br>
              <a:rPr lang="en-US" sz="2400" dirty="0"/>
            </a:br>
            <a:r>
              <a:rPr lang="en-US" sz="2400" dirty="0"/>
              <a:t>of vacuum chamber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896D460-46C3-0D90-BF54-8907B3A8B2A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586" y="407246"/>
            <a:ext cx="4740891" cy="5206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Status of the HZB Cyclotron</a:t>
            </a:r>
            <a:endParaRPr lang="de-DE" dirty="0">
              <a:solidFill>
                <a:srgbClr val="C00000"/>
              </a:solidFill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E8B1B45-2A12-43A4-81C5-7694492F759D}"/>
              </a:ext>
            </a:extLst>
          </p:cNvPr>
          <p:cNvGrpSpPr/>
          <p:nvPr/>
        </p:nvGrpSpPr>
        <p:grpSpPr>
          <a:xfrm>
            <a:off x="4032530" y="13414"/>
            <a:ext cx="2893562" cy="393832"/>
            <a:chOff x="3870824" y="42423"/>
            <a:chExt cx="2404731" cy="327299"/>
          </a:xfrm>
        </p:grpSpPr>
        <p:pic>
          <p:nvPicPr>
            <p:cNvPr id="20" name="Grafik 19" descr="Ein Bild, das Text, Nachthimmel enthält.&#10;&#10;Automatisch generierte Beschreibung">
              <a:extLst>
                <a:ext uri="{FF2B5EF4-FFF2-40B4-BE49-F238E27FC236}">
                  <a16:creationId xmlns:a16="http://schemas.microsoft.com/office/drawing/2014/main" id="{AB926E44-2467-6983-E23D-14EE98A3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975" y="42423"/>
              <a:ext cx="855580" cy="327299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710D3E7E-B449-90BD-14B9-92CF8607C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0824" y="61073"/>
              <a:ext cx="1521510" cy="308649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39A08EA0-C3EA-ECCC-5D1F-31F03C3448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448"/>
          <a:stretch/>
        </p:blipFill>
        <p:spPr>
          <a:xfrm>
            <a:off x="7066319" y="40670"/>
            <a:ext cx="5125681" cy="3737499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D319F3B-56A8-0FC4-0D8B-B1A0BB553BD0}"/>
              </a:ext>
            </a:extLst>
          </p:cNvPr>
          <p:cNvGrpSpPr/>
          <p:nvPr/>
        </p:nvGrpSpPr>
        <p:grpSpPr>
          <a:xfrm>
            <a:off x="6712690" y="2327789"/>
            <a:ext cx="1760290" cy="2262826"/>
            <a:chOff x="6712690" y="2327789"/>
            <a:chExt cx="1760290" cy="2262826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2A83D5AD-78F7-3DEB-10D1-66BEF9287D1B}"/>
                </a:ext>
              </a:extLst>
            </p:cNvPr>
            <p:cNvSpPr txBox="1"/>
            <p:nvPr/>
          </p:nvSpPr>
          <p:spPr>
            <a:xfrm>
              <a:off x="6712690" y="3274536"/>
              <a:ext cx="1760290" cy="369332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2400" dirty="0" err="1"/>
                <a:t>extraction</a:t>
              </a:r>
              <a:r>
                <a:rPr lang="de-DE" sz="2400" dirty="0"/>
                <a:t> </a:t>
              </a:r>
              <a:r>
                <a:rPr lang="de-DE" sz="2400" dirty="0" err="1"/>
                <a:t>coil</a:t>
              </a:r>
              <a:endParaRPr lang="de-DE" sz="2400" dirty="0"/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783C5AEE-2231-8251-282B-66D2061DA697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V="1">
              <a:off x="7592835" y="2327789"/>
              <a:ext cx="880145" cy="946747"/>
            </a:xfrm>
            <a:prstGeom prst="straightConnector1">
              <a:avLst/>
            </a:prstGeom>
            <a:ln w="50800">
              <a:solidFill>
                <a:schemeClr val="tx2">
                  <a:lumMod val="40000"/>
                  <a:lumOff val="6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2B490FCA-603A-4F7F-B7A6-979C9AFEDCF1}"/>
                </a:ext>
              </a:extLst>
            </p:cNvPr>
            <p:cNvCxnSpPr>
              <a:cxnSpLocks/>
            </p:cNvCxnSpPr>
            <p:nvPr/>
          </p:nvCxnSpPr>
          <p:spPr>
            <a:xfrm>
              <a:off x="7617759" y="3643868"/>
              <a:ext cx="248851" cy="946747"/>
            </a:xfrm>
            <a:prstGeom prst="straightConnector1">
              <a:avLst/>
            </a:prstGeom>
            <a:ln w="50800">
              <a:solidFill>
                <a:schemeClr val="tx2">
                  <a:lumMod val="40000"/>
                  <a:lumOff val="6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E319E92F-E06A-8EF3-450A-6D6FFD55A598}"/>
              </a:ext>
            </a:extLst>
          </p:cNvPr>
          <p:cNvGrpSpPr/>
          <p:nvPr/>
        </p:nvGrpSpPr>
        <p:grpSpPr>
          <a:xfrm>
            <a:off x="9942260" y="2143835"/>
            <a:ext cx="1929934" cy="3045525"/>
            <a:chOff x="9942260" y="2143835"/>
            <a:chExt cx="1929934" cy="3045525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2AFA44FA-EB3E-5D22-F264-16C622F3BBAF}"/>
                </a:ext>
              </a:extLst>
            </p:cNvPr>
            <p:cNvSpPr txBox="1"/>
            <p:nvPr/>
          </p:nvSpPr>
          <p:spPr>
            <a:xfrm>
              <a:off x="10092411" y="3270265"/>
              <a:ext cx="1779783" cy="369332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2400" dirty="0" err="1"/>
                <a:t>correction</a:t>
              </a:r>
              <a:r>
                <a:rPr lang="de-DE" sz="2400" dirty="0"/>
                <a:t> </a:t>
              </a:r>
              <a:r>
                <a:rPr lang="de-DE" sz="2400" dirty="0" err="1"/>
                <a:t>coil</a:t>
              </a:r>
              <a:endParaRPr lang="de-DE" sz="2400" dirty="0"/>
            </a:p>
          </p:txBody>
        </p: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50339CBE-9764-77B2-2CF3-2F6EB9D21F22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H="1" flipV="1">
              <a:off x="9942260" y="2143835"/>
              <a:ext cx="1040043" cy="1126430"/>
            </a:xfrm>
            <a:prstGeom prst="straightConnector1">
              <a:avLst/>
            </a:prstGeom>
            <a:ln w="50800">
              <a:solidFill>
                <a:schemeClr val="tx2">
                  <a:lumMod val="40000"/>
                  <a:lumOff val="6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8AD1CD99-188E-4784-805C-312C4D1ABACB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10295440" y="3639597"/>
              <a:ext cx="686863" cy="1549763"/>
            </a:xfrm>
            <a:prstGeom prst="straightConnector1">
              <a:avLst/>
            </a:prstGeom>
            <a:ln w="50800">
              <a:solidFill>
                <a:schemeClr val="tx2">
                  <a:lumMod val="40000"/>
                  <a:lumOff val="6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91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6564F48-E626-D5E0-78A7-FA5C3942F9BA}"/>
              </a:ext>
            </a:extLst>
          </p:cNvPr>
          <p:cNvSpPr txBox="1"/>
          <p:nvPr/>
        </p:nvSpPr>
        <p:spPr>
          <a:xfrm>
            <a:off x="180473" y="575151"/>
            <a:ext cx="11442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MOB2-2: 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IMPACT: A Substantial Upgrade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to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the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HIPA Infrastructure at Paul Scherrer Institute (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we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are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biased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of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course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)</a:t>
            </a:r>
            <a:br>
              <a:rPr lang="de-DE" dirty="0"/>
            </a:br>
            <a:r>
              <a:rPr lang="de-DE" dirty="0"/>
              <a:t>D. </a:t>
            </a:r>
            <a:r>
              <a:rPr lang="de-DE" dirty="0" err="1"/>
              <a:t>Kiselev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08F61F-A2ED-5E2F-3588-9CC3E7775277}"/>
              </a:ext>
            </a:extLst>
          </p:cNvPr>
          <p:cNvSpPr txBox="1"/>
          <p:nvPr/>
        </p:nvSpPr>
        <p:spPr>
          <a:xfrm>
            <a:off x="180475" y="1317274"/>
            <a:ext cx="52136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very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nice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summary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on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new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foreseen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project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IMPACT at PSI.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nicely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demonstrates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that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even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50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year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old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facilities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still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represents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attractive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playground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scientists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</a:p>
          <a:p>
            <a:pPr algn="l">
              <a:spcAft>
                <a:spcPts val="0"/>
              </a:spcAft>
            </a:pP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With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HIMB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project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muon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rates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at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Meson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production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target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predicted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factor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100. A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factor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accelerator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beam power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can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not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compete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with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</a:p>
          <a:p>
            <a:pPr algn="l">
              <a:spcAft>
                <a:spcPts val="0"/>
              </a:spcAft>
            </a:pP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The Tattoos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project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impressive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isotope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production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facility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that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will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receive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beam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currents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up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0.1mA at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full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beam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energy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590 MeV.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will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be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used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research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on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cancer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treatment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diagnostics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at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same time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 isotope</a:t>
            </a:r>
            <a:r>
              <a:rPr lang="de-CH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 161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Tb. First beam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studies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proofed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that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possible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split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0.08mA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from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main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Megawatt beam.</a:t>
            </a:r>
            <a:endParaRPr lang="de-CH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236EE3E-9929-7185-BFFE-F84E38A4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155" y="1066759"/>
            <a:ext cx="6617369" cy="295418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D89BF6C-F893-0EEA-95B4-112792F59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96878"/>
            <a:ext cx="5553944" cy="286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1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949D-78B9-CD3B-8A6A-6C74E4926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816" y="2832100"/>
            <a:ext cx="9144000" cy="11938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FFA’s</a:t>
            </a:r>
          </a:p>
        </p:txBody>
      </p:sp>
    </p:spTree>
    <p:extLst>
      <p:ext uri="{BB962C8B-B14F-4D97-AF65-F5344CB8AC3E}">
        <p14:creationId xmlns:p14="http://schemas.microsoft.com/office/powerpoint/2010/main" val="531352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26841-DE81-3D93-9F0A-0EA0DE02D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85" t="7343" r="9361" b="4063"/>
          <a:stretch/>
        </p:blipFill>
        <p:spPr>
          <a:xfrm>
            <a:off x="0" y="-28575"/>
            <a:ext cx="12192000" cy="6878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BA1EB6-7EF0-7EAC-D28B-0140B9C8E4C1}"/>
              </a:ext>
            </a:extLst>
          </p:cNvPr>
          <p:cNvSpPr txBox="1"/>
          <p:nvPr/>
        </p:nvSpPr>
        <p:spPr>
          <a:xfrm>
            <a:off x="138416" y="0"/>
            <a:ext cx="4947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CIAE:</a:t>
            </a:r>
          </a:p>
          <a:p>
            <a:r>
              <a:rPr lang="en-US" sz="2800" dirty="0"/>
              <a:t>High Energy and High Current Isochronous Proton Accelerator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606945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06F74-99E6-BE21-0BEE-28659032A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859" y="0"/>
            <a:ext cx="800212" cy="838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A3A86D-CF1D-E828-BD7A-F232C5560B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9" r="-1"/>
          <a:stretch/>
        </p:blipFill>
        <p:spPr>
          <a:xfrm>
            <a:off x="-8374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1DB0E0-578B-602F-6E7A-EA70000C0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32" y="1045750"/>
            <a:ext cx="11202963" cy="1352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B797D3-6642-CE56-BD4A-DBD81231C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29" y="736144"/>
            <a:ext cx="4124901" cy="619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41209F-5483-D2DD-96FD-59B46182C1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51" b="15316"/>
          <a:stretch/>
        </p:blipFill>
        <p:spPr>
          <a:xfrm>
            <a:off x="8815694" y="0"/>
            <a:ext cx="3368378" cy="20639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99A25-7739-672C-CEEA-EA45FED46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8354" y="0"/>
            <a:ext cx="3658896" cy="6541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6790CC-1EB5-121B-AE47-9B4E58733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0968" y="446221"/>
            <a:ext cx="2853058" cy="83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7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B2B34-20C1-91F8-3D07-4A77CEC1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" t="7320" r="-173" b="9713"/>
          <a:stretch/>
        </p:blipFill>
        <p:spPr>
          <a:xfrm>
            <a:off x="3247402" y="2835"/>
            <a:ext cx="8639798" cy="1047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AD9EC-D39F-1B52-A53A-C321344388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11" r="22503" b="87606"/>
          <a:stretch/>
        </p:blipFill>
        <p:spPr>
          <a:xfrm>
            <a:off x="0" y="1104093"/>
            <a:ext cx="3119215" cy="465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77DA66-229B-E140-A47D-C03721415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916" y="1569380"/>
            <a:ext cx="4326083" cy="4880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F9E551-DF5B-74BC-17AF-414D5ED20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919" y="1050491"/>
            <a:ext cx="4326081" cy="525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5BF58-CDAD-E950-2EAF-9655747F0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3717" y="3048158"/>
            <a:ext cx="4612482" cy="38070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828A8F-B76F-8BBE-9EE7-2A6CB95BB5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9" t="16985"/>
          <a:stretch/>
        </p:blipFill>
        <p:spPr>
          <a:xfrm rot="16200000">
            <a:off x="-1115954" y="2625439"/>
            <a:ext cx="5348515" cy="31166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6E30CF-F12B-FEF5-8E12-098ABDF58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2782" y="1132781"/>
            <a:ext cx="3900182" cy="183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7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84422BB-BCED-F161-C16F-F77D76F97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" y="3106528"/>
            <a:ext cx="6926558" cy="375147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C805EEC-C7B7-1C2F-3FB2-70E2FDD0C30B}"/>
              </a:ext>
            </a:extLst>
          </p:cNvPr>
          <p:cNvSpPr txBox="1"/>
          <p:nvPr/>
        </p:nvSpPr>
        <p:spPr>
          <a:xfrm>
            <a:off x="0" y="2375212"/>
            <a:ext cx="12192000" cy="461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topics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conference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AE82F8-A09D-8FBC-319F-F95995A98EBA}"/>
              </a:ext>
            </a:extLst>
          </p:cNvPr>
          <p:cNvSpPr txBox="1"/>
          <p:nvPr/>
        </p:nvSpPr>
        <p:spPr>
          <a:xfrm>
            <a:off x="6485639" y="3883365"/>
            <a:ext cx="5706358" cy="4001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“Theory Models and Simulations” - </a:t>
            </a: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papers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27EDC90-A7A3-4702-1C17-C8A08DF51B4C}"/>
              </a:ext>
            </a:extLst>
          </p:cNvPr>
          <p:cNvSpPr txBox="1"/>
          <p:nvPr/>
        </p:nvSpPr>
        <p:spPr>
          <a:xfrm>
            <a:off x="6485640" y="3480102"/>
            <a:ext cx="5706357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Cyclotron in Medicine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papers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F534BD-3F43-8E90-9A23-18A48BAB195A}"/>
              </a:ext>
            </a:extLst>
          </p:cNvPr>
          <p:cNvSpPr txBox="1"/>
          <p:nvPr/>
        </p:nvSpPr>
        <p:spPr>
          <a:xfrm>
            <a:off x="6485638" y="4278161"/>
            <a:ext cx="5706357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“Cyclotron Applications” - </a:t>
            </a: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papers</a:t>
            </a:r>
            <a:endParaRPr lang="en-US" altLang="zh-CN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99353C8-5AC1-0B71-F65E-A4D15A7AB035}"/>
              </a:ext>
            </a:extLst>
          </p:cNvPr>
          <p:cNvSpPr txBox="1"/>
          <p:nvPr/>
        </p:nvSpPr>
        <p:spPr>
          <a:xfrm>
            <a:off x="6485640" y="4672957"/>
            <a:ext cx="5706357" cy="4001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“Operation and Upgrades” – </a:t>
            </a:r>
            <a:r>
              <a:rPr lang="en-US" altLang="zh-CN" dirty="0">
                <a:solidFill>
                  <a:srgbClr val="FFFF00"/>
                </a:solidFill>
              </a:rPr>
              <a:t>12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papers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4C98BD-49DE-5CD3-6A0B-DA6E7F730618}"/>
              </a:ext>
            </a:extLst>
          </p:cNvPr>
          <p:cNvSpPr txBox="1"/>
          <p:nvPr/>
        </p:nvSpPr>
        <p:spPr>
          <a:xfrm>
            <a:off x="6485643" y="5049684"/>
            <a:ext cx="5706357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“FFAG and new projects” – </a:t>
            </a:r>
            <a:r>
              <a:rPr lang="en-US" altLang="zh-CN" dirty="0">
                <a:solidFill>
                  <a:srgbClr val="FFFF00"/>
                </a:solidFill>
              </a:rPr>
              <a:t>10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papers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54EC52-64C7-8CA8-1707-9CEB2AE06D3D}"/>
              </a:ext>
            </a:extLst>
          </p:cNvPr>
          <p:cNvSpPr txBox="1"/>
          <p:nvPr/>
        </p:nvSpPr>
        <p:spPr>
          <a:xfrm>
            <a:off x="6485643" y="5449794"/>
            <a:ext cx="5706357" cy="4001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“Session for young scientists” – </a:t>
            </a:r>
            <a:r>
              <a:rPr lang="en-US" altLang="zh-CN" dirty="0">
                <a:solidFill>
                  <a:srgbClr val="FFFF00"/>
                </a:solidFill>
              </a:rPr>
              <a:t>7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papers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文本框 8">
            <a:extLst>
              <a:ext uri="{FF2B5EF4-FFF2-40B4-BE49-F238E27FC236}">
                <a16:creationId xmlns:a16="http://schemas.microsoft.com/office/drawing/2014/main" id="{B8012C0A-D6CA-27ED-FEBF-0DAA65B6EF77}"/>
              </a:ext>
            </a:extLst>
          </p:cNvPr>
          <p:cNvSpPr txBox="1"/>
          <p:nvPr/>
        </p:nvSpPr>
        <p:spPr>
          <a:xfrm>
            <a:off x="6485640" y="3106528"/>
            <a:ext cx="5706357" cy="4001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 and Technology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papers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85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0AB0A5-5062-7BA3-97EF-4FAA63C4A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23" y="1967363"/>
            <a:ext cx="7831102" cy="4781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8CAFE4-98DD-EF79-B89E-5DBBA64AF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6" y="536503"/>
            <a:ext cx="3510574" cy="2607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595389-E750-5354-B4F2-1DE8FCFA8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825" y="3307067"/>
            <a:ext cx="4067175" cy="3441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5DDF7D-A936-8479-95B0-9432342D16C0}"/>
              </a:ext>
            </a:extLst>
          </p:cNvPr>
          <p:cNvSpPr txBox="1"/>
          <p:nvPr/>
        </p:nvSpPr>
        <p:spPr>
          <a:xfrm>
            <a:off x="2642648" y="373140"/>
            <a:ext cx="6096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4000" b="0" i="0" u="none" strike="noStrike" baseline="0" dirty="0">
                <a:solidFill>
                  <a:srgbClr val="00A0E0"/>
                </a:solidFill>
                <a:latin typeface="NimbusSanL-Regu"/>
              </a:rPr>
              <a:t>Constant Tune Cyclotrons</a:t>
            </a:r>
          </a:p>
          <a:p>
            <a:r>
              <a:rPr lang="en-CA" sz="1800" b="0" i="0" u="none" strike="noStrike" baseline="0" dirty="0">
                <a:solidFill>
                  <a:srgbClr val="00A0E0"/>
                </a:solidFill>
                <a:latin typeface="NimbusSanL-Regu"/>
              </a:rPr>
              <a:t>Richard Baartman</a:t>
            </a:r>
            <a:endParaRPr lang="en-CA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C60ED1-384A-7D5F-5E65-0A71D1AE5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871"/>
            <a:ext cx="2476846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949D-78B9-CD3B-8A6A-6C74E4926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816" y="2832100"/>
            <a:ext cx="9144000" cy="11938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Beam Physics</a:t>
            </a:r>
          </a:p>
        </p:txBody>
      </p:sp>
    </p:spTree>
    <p:extLst>
      <p:ext uri="{BB962C8B-B14F-4D97-AF65-F5344CB8AC3E}">
        <p14:creationId xmlns:p14="http://schemas.microsoft.com/office/powerpoint/2010/main" val="61575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65F7101-6EDD-4233-9EEC-CD7B9B7B941B}"/>
              </a:ext>
            </a:extLst>
          </p:cNvPr>
          <p:cNvSpPr txBox="1"/>
          <p:nvPr/>
        </p:nvSpPr>
        <p:spPr>
          <a:xfrm>
            <a:off x="8016733" y="1355819"/>
            <a:ext cx="3938274" cy="49792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593" indent="-266692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BE" sz="2117" dirty="0">
                <a:solidFill>
                  <a:srgbClr val="00B050"/>
                </a:solidFill>
              </a:rPr>
              <a:t>Vertical </a:t>
            </a:r>
            <a:r>
              <a:rPr lang="fr-BE" sz="2117" dirty="0" err="1">
                <a:solidFill>
                  <a:srgbClr val="00B050"/>
                </a:solidFill>
              </a:rPr>
              <a:t>focusing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limit</a:t>
            </a:r>
            <a:r>
              <a:rPr lang="fr-BE" sz="2117" dirty="0">
                <a:solidFill>
                  <a:srgbClr val="00B050"/>
                </a:solidFill>
              </a:rPr>
              <a:t> (</a:t>
            </a:r>
            <a:r>
              <a:rPr lang="fr-BE" sz="2117" dirty="0" err="1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r>
              <a:rPr lang="fr-BE" sz="2117" baseline="-25000" dirty="0" err="1">
                <a:solidFill>
                  <a:srgbClr val="00B050"/>
                </a:solidFill>
              </a:rPr>
              <a:t>z</a:t>
            </a:r>
            <a:r>
              <a:rPr lang="fr-BE" sz="2117" dirty="0">
                <a:solidFill>
                  <a:srgbClr val="00B050"/>
                </a:solidFill>
              </a:rPr>
              <a:t>=0, </a:t>
            </a:r>
            <a:r>
              <a:rPr lang="fr-BE" sz="2117" dirty="0" err="1">
                <a:solidFill>
                  <a:srgbClr val="00B050"/>
                </a:solidFill>
              </a:rPr>
              <a:t>dashed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curve</a:t>
            </a:r>
            <a:r>
              <a:rPr lang="fr-BE" sz="2117" dirty="0">
                <a:solidFill>
                  <a:srgbClr val="00B050"/>
                </a:solidFill>
              </a:rPr>
              <a:t>) and </a:t>
            </a:r>
            <a:r>
              <a:rPr lang="fr-BE" sz="2117" dirty="0" err="1">
                <a:solidFill>
                  <a:srgbClr val="00B050"/>
                </a:solidFill>
              </a:rPr>
              <a:t>resonance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limit</a:t>
            </a:r>
            <a:r>
              <a:rPr lang="fr-BE" sz="2117" dirty="0">
                <a:solidFill>
                  <a:srgbClr val="00B050"/>
                </a:solidFill>
              </a:rPr>
              <a:t> (</a:t>
            </a:r>
            <a:r>
              <a:rPr lang="fr-BE" sz="2117" dirty="0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lang="fr-BE" sz="2117" baseline="-25000" dirty="0">
                <a:solidFill>
                  <a:srgbClr val="00B050"/>
                </a:solidFill>
              </a:rPr>
              <a:t>1</a:t>
            </a:r>
            <a:r>
              <a:rPr lang="fr-BE" sz="2117" dirty="0">
                <a:solidFill>
                  <a:srgbClr val="00B050"/>
                </a:solidFill>
              </a:rPr>
              <a:t>, </a:t>
            </a:r>
            <a:r>
              <a:rPr lang="fr-BE" sz="2117" dirty="0" err="1">
                <a:solidFill>
                  <a:srgbClr val="00B050"/>
                </a:solidFill>
              </a:rPr>
              <a:t>solid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curve</a:t>
            </a:r>
            <a:r>
              <a:rPr lang="fr-BE" sz="2117" dirty="0">
                <a:solidFill>
                  <a:srgbClr val="00B050"/>
                </a:solidFill>
              </a:rPr>
              <a:t>) as </a:t>
            </a:r>
            <a:r>
              <a:rPr lang="fr-BE" sz="2117" dirty="0" err="1">
                <a:solidFill>
                  <a:srgbClr val="00B050"/>
                </a:solidFill>
              </a:rPr>
              <a:t>function</a:t>
            </a:r>
            <a:r>
              <a:rPr lang="fr-BE" sz="2117" dirty="0">
                <a:solidFill>
                  <a:srgbClr val="00B050"/>
                </a:solidFill>
              </a:rPr>
              <a:t> of flutter </a:t>
            </a:r>
            <a:r>
              <a:rPr lang="fr-BE" sz="2117" i="1" dirty="0">
                <a:solidFill>
                  <a:srgbClr val="00B050"/>
                </a:solidFill>
              </a:rPr>
              <a:t>F</a:t>
            </a:r>
            <a:r>
              <a:rPr lang="fr-BE" sz="2117" dirty="0">
                <a:solidFill>
                  <a:srgbClr val="00B050"/>
                </a:solidFill>
              </a:rPr>
              <a:t> (</a:t>
            </a:r>
            <a:r>
              <a:rPr lang="fr-BE" sz="2117" dirty="0" err="1">
                <a:solidFill>
                  <a:srgbClr val="00B050"/>
                </a:solidFill>
              </a:rPr>
              <a:t>logaritmic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scale</a:t>
            </a:r>
            <a:r>
              <a:rPr lang="fr-BE" sz="2117" dirty="0">
                <a:solidFill>
                  <a:srgbClr val="00B050"/>
                </a:solidFill>
              </a:rPr>
              <a:t>) for a </a:t>
            </a:r>
            <a:r>
              <a:rPr lang="fr-BE" sz="2117" dirty="0" err="1">
                <a:solidFill>
                  <a:srgbClr val="00B050"/>
                </a:solidFill>
              </a:rPr>
              <a:t>number</a:t>
            </a:r>
            <a:r>
              <a:rPr lang="fr-BE" sz="2117" dirty="0">
                <a:solidFill>
                  <a:srgbClr val="00B050"/>
                </a:solidFill>
              </a:rPr>
              <a:t> of the </a:t>
            </a:r>
            <a:r>
              <a:rPr lang="fr-BE" sz="2117" dirty="0" err="1">
                <a:solidFill>
                  <a:srgbClr val="00B050"/>
                </a:solidFill>
              </a:rPr>
              <a:t>sector</a:t>
            </a:r>
            <a:r>
              <a:rPr lang="fr-BE" sz="2117" dirty="0">
                <a:solidFill>
                  <a:srgbClr val="00B050"/>
                </a:solidFill>
              </a:rPr>
              <a:t> spiral angles </a:t>
            </a:r>
            <a:r>
              <a:rPr lang="fr-BE" sz="2117" dirty="0">
                <a:solidFill>
                  <a:srgbClr val="00B050"/>
                </a:solidFill>
                <a:sym typeface="Symbol" panose="05050102010706020507" pitchFamily="18" charset="2"/>
              </a:rPr>
              <a:t></a:t>
            </a:r>
            <a:endParaRPr lang="fr-BE" sz="2117" dirty="0">
              <a:solidFill>
                <a:srgbClr val="00B050"/>
              </a:solidFill>
            </a:endParaRPr>
          </a:p>
          <a:p>
            <a:pPr marL="228593" indent="-266692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fr-BE" sz="2117" dirty="0"/>
          </a:p>
          <a:p>
            <a:pPr marL="228593" indent="-266692"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fr-BE" sz="2117" dirty="0"/>
          </a:p>
          <a:p>
            <a:pPr marL="228593" indent="-266692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fr-BE" sz="2117" dirty="0" err="1">
                <a:solidFill>
                  <a:srgbClr val="0070C0"/>
                </a:solidFill>
              </a:rPr>
              <a:t>Focusing</a:t>
            </a:r>
            <a:r>
              <a:rPr lang="fr-BE" sz="2117" dirty="0">
                <a:solidFill>
                  <a:srgbClr val="0070C0"/>
                </a:solidFill>
              </a:rPr>
              <a:t> </a:t>
            </a:r>
            <a:r>
              <a:rPr lang="fr-BE" sz="2117" dirty="0" err="1">
                <a:solidFill>
                  <a:srgbClr val="0070C0"/>
                </a:solidFill>
              </a:rPr>
              <a:t>limit</a:t>
            </a:r>
            <a:r>
              <a:rPr lang="fr-BE" sz="2117" dirty="0">
                <a:solidFill>
                  <a:srgbClr val="0070C0"/>
                </a:solidFill>
              </a:rPr>
              <a:t> </a:t>
            </a:r>
            <a:r>
              <a:rPr lang="fr-BE" sz="2117" dirty="0" err="1">
                <a:solidFill>
                  <a:srgbClr val="0070C0"/>
                </a:solidFill>
              </a:rPr>
              <a:t>monotonically</a:t>
            </a:r>
            <a:r>
              <a:rPr lang="fr-BE" sz="2117" dirty="0">
                <a:solidFill>
                  <a:srgbClr val="0070C0"/>
                </a:solidFill>
              </a:rPr>
              <a:t> </a:t>
            </a:r>
            <a:r>
              <a:rPr lang="fr-BE" sz="2117" dirty="0" err="1">
                <a:solidFill>
                  <a:srgbClr val="0070C0"/>
                </a:solidFill>
              </a:rPr>
              <a:t>increases</a:t>
            </a:r>
            <a:r>
              <a:rPr lang="fr-BE" sz="2117" dirty="0">
                <a:solidFill>
                  <a:srgbClr val="0070C0"/>
                </a:solidFill>
              </a:rPr>
              <a:t> </a:t>
            </a:r>
            <a:r>
              <a:rPr lang="fr-BE" sz="2117" dirty="0" err="1">
                <a:solidFill>
                  <a:srgbClr val="0070C0"/>
                </a:solidFill>
              </a:rPr>
              <a:t>with</a:t>
            </a:r>
            <a:r>
              <a:rPr lang="fr-BE" sz="2117" dirty="0">
                <a:solidFill>
                  <a:srgbClr val="0070C0"/>
                </a:solidFill>
              </a:rPr>
              <a:t> </a:t>
            </a:r>
            <a:r>
              <a:rPr lang="fr-BE" sz="2117" i="1" dirty="0">
                <a:solidFill>
                  <a:srgbClr val="0070C0"/>
                </a:solidFill>
              </a:rPr>
              <a:t>F</a:t>
            </a:r>
            <a:r>
              <a:rPr lang="fr-BE" sz="2117" dirty="0">
                <a:solidFill>
                  <a:srgbClr val="0070C0"/>
                </a:solidFill>
              </a:rPr>
              <a:t> and </a:t>
            </a:r>
            <a:r>
              <a:rPr lang="fr-BE" sz="2117" dirty="0">
                <a:solidFill>
                  <a:srgbClr val="0070C0"/>
                </a:solidFill>
                <a:sym typeface="Symbol" panose="05050102010706020507" pitchFamily="18" charset="2"/>
              </a:rPr>
              <a:t></a:t>
            </a:r>
          </a:p>
          <a:p>
            <a:pPr marL="228593" indent="-266692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BE" sz="2117" dirty="0">
                <a:solidFill>
                  <a:srgbClr val="00B050"/>
                </a:solidFill>
              </a:rPr>
              <a:t>2</a:t>
            </a:r>
            <a:r>
              <a:rPr lang="fr-BE" sz="2117" dirty="0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r>
              <a:rPr lang="fr-BE" sz="2117" baseline="-25000" dirty="0">
                <a:solidFill>
                  <a:srgbClr val="00B050"/>
                </a:solidFill>
              </a:rPr>
              <a:t>r</a:t>
            </a:r>
            <a:r>
              <a:rPr lang="fr-BE" sz="2117" dirty="0">
                <a:solidFill>
                  <a:srgbClr val="00B050"/>
                </a:solidFill>
              </a:rPr>
              <a:t>=</a:t>
            </a:r>
            <a:r>
              <a:rPr lang="fr-BE" sz="2117" i="1" dirty="0">
                <a:solidFill>
                  <a:srgbClr val="00B050"/>
                </a:solidFill>
              </a:rPr>
              <a:t>N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limit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monotonically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decreases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with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i="1" dirty="0">
                <a:solidFill>
                  <a:srgbClr val="00B050"/>
                </a:solidFill>
              </a:rPr>
              <a:t>F</a:t>
            </a:r>
            <a:r>
              <a:rPr lang="fr-BE" sz="2117" dirty="0">
                <a:solidFill>
                  <a:srgbClr val="00B050"/>
                </a:solidFill>
              </a:rPr>
              <a:t> and </a:t>
            </a:r>
            <a:r>
              <a:rPr lang="fr-BE" sz="2117" dirty="0">
                <a:solidFill>
                  <a:srgbClr val="00B050"/>
                </a:solidFill>
                <a:sym typeface="Symbol" panose="05050102010706020507" pitchFamily="18" charset="2"/>
              </a:rPr>
              <a:t></a:t>
            </a:r>
          </a:p>
          <a:p>
            <a:pPr marL="228593" indent="-266692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fr-BE" sz="2117" dirty="0">
                <a:solidFill>
                  <a:srgbClr val="0070C0"/>
                </a:solidFill>
                <a:sym typeface="Symbol" panose="05050102010706020507" pitchFamily="18" charset="2"/>
              </a:rPr>
              <a:t>Stable area </a:t>
            </a:r>
            <a:r>
              <a:rPr lang="fr-BE" sz="2117" dirty="0" err="1">
                <a:solidFill>
                  <a:srgbClr val="0070C0"/>
                </a:solidFill>
                <a:sym typeface="Symbol" panose="05050102010706020507" pitchFamily="18" charset="2"/>
              </a:rPr>
              <a:t>is</a:t>
            </a:r>
            <a:r>
              <a:rPr lang="fr-BE" sz="2117" dirty="0">
                <a:solidFill>
                  <a:srgbClr val="0070C0"/>
                </a:solidFill>
                <a:sym typeface="Symbol" panose="05050102010706020507" pitchFamily="18" charset="2"/>
              </a:rPr>
              <a:t> area </a:t>
            </a:r>
            <a:r>
              <a:rPr lang="fr-BE" sz="2117" dirty="0" err="1">
                <a:solidFill>
                  <a:srgbClr val="0070C0"/>
                </a:solidFill>
                <a:sym typeface="Symbol" panose="05050102010706020507" pitchFamily="18" charset="2"/>
              </a:rPr>
              <a:t>below</a:t>
            </a:r>
            <a:r>
              <a:rPr lang="fr-BE" sz="2117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2117" dirty="0" err="1">
                <a:solidFill>
                  <a:srgbClr val="0070C0"/>
                </a:solidFill>
                <a:sym typeface="Symbol" panose="05050102010706020507" pitchFamily="18" charset="2"/>
              </a:rPr>
              <a:t>both</a:t>
            </a:r>
            <a:r>
              <a:rPr lang="fr-BE" sz="2117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fr-BE" sz="2117" dirty="0" err="1">
                <a:solidFill>
                  <a:srgbClr val="0070C0"/>
                </a:solidFill>
                <a:sym typeface="Symbol" panose="05050102010706020507" pitchFamily="18" charset="2"/>
              </a:rPr>
              <a:t>limits</a:t>
            </a:r>
            <a:r>
              <a:rPr lang="fr-BE" sz="2117" dirty="0">
                <a:solidFill>
                  <a:srgbClr val="0070C0"/>
                </a:solidFill>
                <a:sym typeface="Symbol" panose="05050102010706020507" pitchFamily="18" charset="2"/>
              </a:rPr>
              <a:t> (green area in </a:t>
            </a:r>
            <a:r>
              <a:rPr lang="fr-BE" sz="2117" i="1" dirty="0">
                <a:solidFill>
                  <a:srgbClr val="0070C0"/>
                </a:solidFill>
                <a:sym typeface="Symbol" panose="05050102010706020507" pitchFamily="18" charset="2"/>
              </a:rPr>
              <a:t>N</a:t>
            </a:r>
            <a:r>
              <a:rPr lang="fr-BE" sz="2117" dirty="0">
                <a:solidFill>
                  <a:srgbClr val="0070C0"/>
                </a:solidFill>
                <a:sym typeface="Symbol" panose="05050102010706020507" pitchFamily="18" charset="2"/>
              </a:rPr>
              <a:t>=4, =80° plot)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4F589-303B-443F-81C8-A50D239B54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33952" y="3324104"/>
            <a:ext cx="1312503" cy="413195"/>
          </a:xfrm>
          <a:prstGeom prst="rect">
            <a:avLst/>
          </a:prstGeom>
          <a:ln>
            <a:solidFill>
              <a:srgbClr val="051737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BC2409-E07F-4B9C-8F92-4C7CEB48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1A7AF-A60D-244B-AFB3-9527C61DD654}" type="slidenum">
              <a:rPr lang="fr-FR" smtClean="0"/>
              <a:t>32</a:t>
            </a:fld>
            <a:endParaRPr 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05A7BE-909A-4268-A67F-C441B1A350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817" y="801092"/>
            <a:ext cx="10769600" cy="557213"/>
          </a:xfrm>
        </p:spPr>
        <p:txBody>
          <a:bodyPr>
            <a:normAutofit/>
          </a:bodyPr>
          <a:lstStyle/>
          <a:p>
            <a:pPr algn="ctr"/>
            <a:r>
              <a:rPr lang="fr-BE" sz="2963" dirty="0"/>
              <a:t>Cyclotron </a:t>
            </a:r>
            <a:r>
              <a:rPr lang="fr-BE" sz="2963" dirty="0" err="1"/>
              <a:t>stability</a:t>
            </a:r>
            <a:r>
              <a:rPr lang="fr-BE" sz="2963" dirty="0"/>
              <a:t> </a:t>
            </a:r>
            <a:r>
              <a:rPr lang="fr-BE" sz="2963" dirty="0" err="1"/>
              <a:t>region</a:t>
            </a:r>
            <a:endParaRPr lang="fr-BE" sz="2963" dirty="0"/>
          </a:p>
        </p:txBody>
      </p:sp>
      <p:pic>
        <p:nvPicPr>
          <p:cNvPr id="6" name="Content Placeholder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AA2FE8DD-9D0E-499F-B863-AF9A02C0D55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1"/>
          <a:stretch/>
        </p:blipFill>
        <p:spPr>
          <a:xfrm>
            <a:off x="216817" y="1355130"/>
            <a:ext cx="7364413" cy="4117975"/>
          </a:xfr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367AE87-AC1A-4CC8-9CF0-E334716B8774}"/>
              </a:ext>
            </a:extLst>
          </p:cNvPr>
          <p:cNvSpPr/>
          <p:nvPr/>
        </p:nvSpPr>
        <p:spPr>
          <a:xfrm>
            <a:off x="4506968" y="1906421"/>
            <a:ext cx="1888357" cy="649612"/>
          </a:xfrm>
          <a:custGeom>
            <a:avLst/>
            <a:gdLst>
              <a:gd name="connsiteX0" fmla="*/ 0 w 1784350"/>
              <a:gd name="connsiteY0" fmla="*/ 563033 h 613833"/>
              <a:gd name="connsiteX1" fmla="*/ 6350 w 1784350"/>
              <a:gd name="connsiteY1" fmla="*/ 613833 h 613833"/>
              <a:gd name="connsiteX2" fmla="*/ 1784350 w 1784350"/>
              <a:gd name="connsiteY2" fmla="*/ 603250 h 613833"/>
              <a:gd name="connsiteX3" fmla="*/ 1725084 w 1784350"/>
              <a:gd name="connsiteY3" fmla="*/ 543983 h 613833"/>
              <a:gd name="connsiteX4" fmla="*/ 1655234 w 1784350"/>
              <a:gd name="connsiteY4" fmla="*/ 467783 h 613833"/>
              <a:gd name="connsiteX5" fmla="*/ 1566334 w 1784350"/>
              <a:gd name="connsiteY5" fmla="*/ 370417 h 613833"/>
              <a:gd name="connsiteX6" fmla="*/ 1435100 w 1784350"/>
              <a:gd name="connsiteY6" fmla="*/ 239183 h 613833"/>
              <a:gd name="connsiteX7" fmla="*/ 1327150 w 1784350"/>
              <a:gd name="connsiteY7" fmla="*/ 137583 h 613833"/>
              <a:gd name="connsiteX8" fmla="*/ 1143000 w 1784350"/>
              <a:gd name="connsiteY8" fmla="*/ 0 h 613833"/>
              <a:gd name="connsiteX9" fmla="*/ 1058334 w 1784350"/>
              <a:gd name="connsiteY9" fmla="*/ 93133 h 613833"/>
              <a:gd name="connsiteX10" fmla="*/ 1013884 w 1784350"/>
              <a:gd name="connsiteY10" fmla="*/ 143933 h 613833"/>
              <a:gd name="connsiteX11" fmla="*/ 910167 w 1784350"/>
              <a:gd name="connsiteY11" fmla="*/ 239183 h 613833"/>
              <a:gd name="connsiteX12" fmla="*/ 795867 w 1784350"/>
              <a:gd name="connsiteY12" fmla="*/ 323850 h 613833"/>
              <a:gd name="connsiteX13" fmla="*/ 677334 w 1784350"/>
              <a:gd name="connsiteY13" fmla="*/ 391583 h 613833"/>
              <a:gd name="connsiteX14" fmla="*/ 546100 w 1784350"/>
              <a:gd name="connsiteY14" fmla="*/ 450850 h 613833"/>
              <a:gd name="connsiteX15" fmla="*/ 414867 w 1784350"/>
              <a:gd name="connsiteY15" fmla="*/ 495300 h 613833"/>
              <a:gd name="connsiteX16" fmla="*/ 275167 w 1784350"/>
              <a:gd name="connsiteY16" fmla="*/ 524933 h 613833"/>
              <a:gd name="connsiteX17" fmla="*/ 139700 w 1784350"/>
              <a:gd name="connsiteY17" fmla="*/ 546100 h 613833"/>
              <a:gd name="connsiteX18" fmla="*/ 0 w 1784350"/>
              <a:gd name="connsiteY18" fmla="*/ 563033 h 61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84350" h="613833">
                <a:moveTo>
                  <a:pt x="0" y="563033"/>
                </a:moveTo>
                <a:lnTo>
                  <a:pt x="6350" y="613833"/>
                </a:lnTo>
                <a:lnTo>
                  <a:pt x="1784350" y="603250"/>
                </a:lnTo>
                <a:lnTo>
                  <a:pt x="1725084" y="543983"/>
                </a:lnTo>
                <a:lnTo>
                  <a:pt x="1655234" y="467783"/>
                </a:lnTo>
                <a:lnTo>
                  <a:pt x="1566334" y="370417"/>
                </a:lnTo>
                <a:lnTo>
                  <a:pt x="1435100" y="239183"/>
                </a:lnTo>
                <a:lnTo>
                  <a:pt x="1327150" y="137583"/>
                </a:lnTo>
                <a:lnTo>
                  <a:pt x="1143000" y="0"/>
                </a:lnTo>
                <a:lnTo>
                  <a:pt x="1058334" y="93133"/>
                </a:lnTo>
                <a:lnTo>
                  <a:pt x="1013884" y="143933"/>
                </a:lnTo>
                <a:lnTo>
                  <a:pt x="910167" y="239183"/>
                </a:lnTo>
                <a:lnTo>
                  <a:pt x="795867" y="323850"/>
                </a:lnTo>
                <a:lnTo>
                  <a:pt x="677334" y="391583"/>
                </a:lnTo>
                <a:lnTo>
                  <a:pt x="546100" y="450850"/>
                </a:lnTo>
                <a:lnTo>
                  <a:pt x="414867" y="495300"/>
                </a:lnTo>
                <a:lnTo>
                  <a:pt x="275167" y="524933"/>
                </a:lnTo>
                <a:lnTo>
                  <a:pt x="139700" y="546100"/>
                </a:lnTo>
                <a:lnTo>
                  <a:pt x="0" y="563033"/>
                </a:lnTo>
                <a:close/>
              </a:path>
            </a:pathLst>
          </a:cu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905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D4E19F-F685-466A-AA58-65649F96F95A}"/>
              </a:ext>
            </a:extLst>
          </p:cNvPr>
          <p:cNvSpPr txBox="1"/>
          <p:nvPr/>
        </p:nvSpPr>
        <p:spPr>
          <a:xfrm>
            <a:off x="575152" y="5462490"/>
            <a:ext cx="7364220" cy="13955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02409" indent="-302409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fr-BE" sz="2117" dirty="0">
                <a:solidFill>
                  <a:srgbClr val="00B050"/>
                </a:solidFill>
              </a:rPr>
              <a:t>The intersections </a:t>
            </a:r>
            <a:r>
              <a:rPr lang="fr-BE" sz="2117" dirty="0" err="1">
                <a:solidFill>
                  <a:srgbClr val="00B050"/>
                </a:solidFill>
              </a:rPr>
              <a:t>between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focusing</a:t>
            </a:r>
            <a:r>
              <a:rPr lang="fr-BE" sz="2117" dirty="0">
                <a:solidFill>
                  <a:srgbClr val="00B050"/>
                </a:solidFill>
              </a:rPr>
              <a:t> and </a:t>
            </a:r>
            <a:r>
              <a:rPr lang="fr-BE" sz="2117" dirty="0" err="1">
                <a:solidFill>
                  <a:srgbClr val="00B050"/>
                </a:solidFill>
              </a:rPr>
              <a:t>resonance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limits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represents</a:t>
            </a:r>
            <a:r>
              <a:rPr lang="fr-BE" sz="2117" dirty="0">
                <a:solidFill>
                  <a:srgbClr val="00B050"/>
                </a:solidFill>
              </a:rPr>
              <a:t> the </a:t>
            </a:r>
            <a:r>
              <a:rPr lang="fr-BE" sz="2117" dirty="0" err="1">
                <a:solidFill>
                  <a:srgbClr val="00B050"/>
                </a:solidFill>
              </a:rPr>
              <a:t>energy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limit</a:t>
            </a:r>
            <a:r>
              <a:rPr lang="fr-BE" sz="2117" dirty="0">
                <a:solidFill>
                  <a:srgbClr val="00B050"/>
                </a:solidFill>
              </a:rPr>
              <a:t> for a </a:t>
            </a:r>
            <a:r>
              <a:rPr lang="fr-BE" sz="2117" dirty="0" err="1">
                <a:solidFill>
                  <a:srgbClr val="00B050"/>
                </a:solidFill>
              </a:rPr>
              <a:t>given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symmetry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dirty="0" err="1">
                <a:solidFill>
                  <a:srgbClr val="00B050"/>
                </a:solidFill>
              </a:rPr>
              <a:t>number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  <a:r>
              <a:rPr lang="fr-BE" sz="2117" i="1" dirty="0">
                <a:solidFill>
                  <a:srgbClr val="00B050"/>
                </a:solidFill>
              </a:rPr>
              <a:t>N</a:t>
            </a:r>
            <a:r>
              <a:rPr lang="fr-BE" sz="2117" dirty="0">
                <a:solidFill>
                  <a:srgbClr val="00B050"/>
                </a:solidFill>
              </a:rPr>
              <a:t> and a </a:t>
            </a:r>
            <a:r>
              <a:rPr lang="fr-BE" sz="2117" dirty="0" err="1">
                <a:solidFill>
                  <a:srgbClr val="00B050"/>
                </a:solidFill>
              </a:rPr>
              <a:t>given</a:t>
            </a:r>
            <a:r>
              <a:rPr lang="fr-BE" sz="2117" dirty="0">
                <a:solidFill>
                  <a:srgbClr val="00B050"/>
                </a:solidFill>
              </a:rPr>
              <a:t> spiral angle </a:t>
            </a:r>
            <a:r>
              <a:rPr lang="fr-BE" sz="2117" dirty="0">
                <a:solidFill>
                  <a:srgbClr val="00B050"/>
                </a:solidFill>
                <a:sym typeface="Symbol" panose="05050102010706020507" pitchFamily="18" charset="2"/>
              </a:rPr>
              <a:t></a:t>
            </a:r>
            <a:r>
              <a:rPr lang="fr-BE" sz="2117" dirty="0">
                <a:solidFill>
                  <a:srgbClr val="00B050"/>
                </a:solidFill>
              </a:rPr>
              <a:t> </a:t>
            </a:r>
          </a:p>
          <a:p>
            <a:pPr marL="302409" indent="-302409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fr-BE" sz="2117" dirty="0" err="1">
                <a:solidFill>
                  <a:srgbClr val="0070C0"/>
                </a:solidFill>
              </a:rPr>
              <a:t>These</a:t>
            </a:r>
            <a:r>
              <a:rPr lang="fr-BE" sz="2117" dirty="0">
                <a:solidFill>
                  <a:srgbClr val="0070C0"/>
                </a:solidFill>
              </a:rPr>
              <a:t> are the </a:t>
            </a:r>
            <a:r>
              <a:rPr lang="fr-BE" sz="2117" dirty="0" err="1">
                <a:solidFill>
                  <a:srgbClr val="0070C0"/>
                </a:solidFill>
              </a:rPr>
              <a:t>solid</a:t>
            </a:r>
            <a:r>
              <a:rPr lang="fr-BE" sz="2117" dirty="0">
                <a:solidFill>
                  <a:srgbClr val="0070C0"/>
                </a:solidFill>
              </a:rPr>
              <a:t> dots in the plot</a:t>
            </a:r>
            <a:r>
              <a:rPr lang="fr-BE" sz="2117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ED282-8F2C-D97F-C750-1652CAD1DBDC}"/>
              </a:ext>
            </a:extLst>
          </p:cNvPr>
          <p:cNvSpPr txBox="1"/>
          <p:nvPr/>
        </p:nvSpPr>
        <p:spPr>
          <a:xfrm>
            <a:off x="872111" y="12274"/>
            <a:ext cx="9459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On the Energy Limit of Compact Isochronous Cyclotrons</a:t>
            </a:r>
          </a:p>
          <a:p>
            <a:r>
              <a:rPr lang="fr-BE" sz="2400" dirty="0" err="1"/>
              <a:t>Wiel</a:t>
            </a:r>
            <a:r>
              <a:rPr lang="fr-BE" sz="2400" dirty="0"/>
              <a:t> Kleeven </a:t>
            </a:r>
            <a:endParaRPr lang="en-CA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2FFFD-448F-F88E-D831-DCEE39D5B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9314" y="0"/>
            <a:ext cx="1152686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78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7C0AD-BC5A-0462-8585-19AFFCA6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94672"/>
            <a:ext cx="8625526" cy="5963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9988C-FBFE-711F-CBD0-F9FBA82F5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631" y="0"/>
            <a:ext cx="4303369" cy="2941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695BF4-7723-F06E-8C46-B0CA086B07A6}"/>
              </a:ext>
            </a:extLst>
          </p:cNvPr>
          <p:cNvSpPr txBox="1"/>
          <p:nvPr/>
        </p:nvSpPr>
        <p:spPr>
          <a:xfrm>
            <a:off x="0" y="103695"/>
            <a:ext cx="7888631" cy="615553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3400" b="0" i="0" u="none" strike="noStrike" baseline="0" dirty="0">
                <a:solidFill>
                  <a:srgbClr val="FFFFFF"/>
                </a:solidFill>
                <a:latin typeface="CMSS12"/>
              </a:rPr>
              <a:t>Cyclotron Beam Extraction by Acceleration</a:t>
            </a:r>
            <a:endParaRPr lang="en-CA" sz="3400" dirty="0"/>
          </a:p>
        </p:txBody>
      </p:sp>
    </p:spTree>
    <p:extLst>
      <p:ext uri="{BB962C8B-B14F-4D97-AF65-F5344CB8AC3E}">
        <p14:creationId xmlns:p14="http://schemas.microsoft.com/office/powerpoint/2010/main" val="3384296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F9B8029-0E12-2827-234D-F6394F4AA649}"/>
              </a:ext>
            </a:extLst>
          </p:cNvPr>
          <p:cNvGrpSpPr/>
          <p:nvPr/>
        </p:nvGrpSpPr>
        <p:grpSpPr>
          <a:xfrm>
            <a:off x="0" y="1120294"/>
            <a:ext cx="12192000" cy="3783138"/>
            <a:chOff x="0" y="2373331"/>
            <a:chExt cx="12192000" cy="3783138"/>
          </a:xfrm>
        </p:grpSpPr>
        <p:pic>
          <p:nvPicPr>
            <p:cNvPr id="14" name="Picture 13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F50B3F67-3F98-20D4-721B-EE95BDF6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373331"/>
              <a:ext cx="4037585" cy="3312468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FBC10E76-C168-5225-2F78-C240FC64F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5581" y="2373331"/>
              <a:ext cx="4037585" cy="3312468"/>
            </a:xfrm>
            <a:prstGeom prst="rect">
              <a:avLst/>
            </a:prstGeom>
          </p:spPr>
        </p:pic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8A209986-D087-3E22-B6B4-9485DC10F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12095" y="2373331"/>
              <a:ext cx="3979905" cy="33124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8B18DA-B2D7-E9F8-2DBF-FB9612AB3500}"/>
                    </a:ext>
                  </a:extLst>
                </p:cNvPr>
                <p:cNvSpPr txBox="1"/>
                <p:nvPr/>
              </p:nvSpPr>
              <p:spPr>
                <a:xfrm>
                  <a:off x="1497460" y="5787137"/>
                  <a:ext cx="7834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CA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CA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CA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8B18DA-B2D7-E9F8-2DBF-FB9612AB35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7460" y="5787137"/>
                  <a:ext cx="78340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71F762D-0125-EA9B-7F33-C6B5BCA40B5B}"/>
                    </a:ext>
                  </a:extLst>
                </p:cNvPr>
                <p:cNvSpPr txBox="1"/>
                <p:nvPr/>
              </p:nvSpPr>
              <p:spPr>
                <a:xfrm>
                  <a:off x="5704298" y="5787137"/>
                  <a:ext cx="7834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CA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CA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CA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71F762D-0125-EA9B-7F33-C6B5BCA40B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4298" y="5787137"/>
                  <a:ext cx="78340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A630A81-6453-2E72-0B17-FBA0F78F7AB1}"/>
                    </a:ext>
                  </a:extLst>
                </p:cNvPr>
                <p:cNvSpPr txBox="1"/>
                <p:nvPr/>
              </p:nvSpPr>
              <p:spPr>
                <a:xfrm>
                  <a:off x="9911136" y="5787137"/>
                  <a:ext cx="7834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CA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CA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CA" sz="1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A630A81-6453-2E72-0B17-FBA0F78F7A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1136" y="5787137"/>
                  <a:ext cx="78340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29C2AE8-9C68-B266-38A5-7C1C69D1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34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E73E78-1346-A2A8-409D-29F6C06B9D11}"/>
              </a:ext>
            </a:extLst>
          </p:cNvPr>
          <p:cNvSpPr txBox="1">
            <a:spLocks/>
          </p:cNvSpPr>
          <p:nvPr/>
        </p:nvSpPr>
        <p:spPr>
          <a:xfrm>
            <a:off x="183222" y="-47134"/>
            <a:ext cx="9488680" cy="1171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Stripping Extraction and Lorentz Dissociation</a:t>
            </a:r>
          </a:p>
          <a:p>
            <a:r>
              <a:rPr lang="en-US" sz="3000" dirty="0"/>
              <a:t>Hui Wen Koay</a:t>
            </a:r>
          </a:p>
        </p:txBody>
      </p:sp>
      <p:pic>
        <p:nvPicPr>
          <p:cNvPr id="2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2F223B8D-F4CB-510F-FC21-8710B4F812CA}"/>
              </a:ext>
            </a:extLst>
          </p:cNvPr>
          <p:cNvPicPr>
            <a:picLocks noGrp="1"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315" y="4778700"/>
            <a:ext cx="2941920" cy="207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4B6038-37B2-557B-22D6-12995B2A9C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9380" y="4778700"/>
            <a:ext cx="2941920" cy="2078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21A79C-4921-F38F-648A-850C60CD19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6625" y="4778174"/>
            <a:ext cx="2810649" cy="2078463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F26586-F531-C907-02BB-CADDC96C290E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9982200" y="82627"/>
            <a:ext cx="2207862" cy="45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85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D8BE5-69BF-1C7A-10F4-A2440865D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0618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DC0A2-5FD6-C96F-339F-BE3608109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434" y="5647073"/>
            <a:ext cx="3143251" cy="1210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2D3BF-E609-DCFD-B695-F569D3E6A195}"/>
              </a:ext>
            </a:extLst>
          </p:cNvPr>
          <p:cNvSpPr txBox="1"/>
          <p:nvPr/>
        </p:nvSpPr>
        <p:spPr>
          <a:xfrm>
            <a:off x="0" y="0"/>
            <a:ext cx="983215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CA" sz="2400" b="0" i="0" u="none" strike="noStrike" baseline="0" dirty="0">
                <a:solidFill>
                  <a:srgbClr val="4D5254"/>
                </a:solidFill>
                <a:latin typeface="Arial" panose="020B0604020202020204" pitchFamily="34" charset="0"/>
              </a:rPr>
              <a:t>Self-consistent simulation of the plasma meniscus and the space charge dominated beam </a:t>
            </a:r>
            <a:endParaRPr lang="en-CA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CA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CA" sz="1800" b="0" i="0" u="none" strike="noStrike" baseline="0" dirty="0">
                <a:solidFill>
                  <a:srgbClr val="1D1D1D"/>
                </a:solidFill>
                <a:latin typeface="Arial" panose="020B0604020202020204" pitchFamily="34" charset="0"/>
              </a:rPr>
              <a:t>G. D’Agostino and W. Kleeven</a:t>
            </a:r>
            <a:endParaRPr lang="en-CA" sz="2600" dirty="0"/>
          </a:p>
        </p:txBody>
      </p:sp>
    </p:spTree>
    <p:extLst>
      <p:ext uri="{BB962C8B-B14F-4D97-AF65-F5344CB8AC3E}">
        <p14:creationId xmlns:p14="http://schemas.microsoft.com/office/powerpoint/2010/main" val="552163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949D-78B9-CD3B-8A6A-6C74E4926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816" y="2832100"/>
            <a:ext cx="9144000" cy="11938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Subsystems</a:t>
            </a:r>
          </a:p>
        </p:txBody>
      </p:sp>
    </p:spTree>
    <p:extLst>
      <p:ext uri="{BB962C8B-B14F-4D97-AF65-F5344CB8AC3E}">
        <p14:creationId xmlns:p14="http://schemas.microsoft.com/office/powerpoint/2010/main" val="2636611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F5CDD84-4003-741F-B319-D38A43EF4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7" y="1156222"/>
            <a:ext cx="10114366" cy="570177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060BF54-EC7F-5AAE-D583-A9E6ABD28F07}"/>
              </a:ext>
            </a:extLst>
          </p:cNvPr>
          <p:cNvSpPr txBox="1"/>
          <p:nvPr/>
        </p:nvSpPr>
        <p:spPr>
          <a:xfrm>
            <a:off x="242455" y="332509"/>
            <a:ext cx="9618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performance ECR ion sources development at RIKEN and their impact to heavy ion accelerators.</a:t>
            </a:r>
            <a:br>
              <a:rPr lang="en-US" dirty="0"/>
            </a:br>
            <a:r>
              <a:rPr lang="en-US" dirty="0" err="1"/>
              <a:t>Takahide</a:t>
            </a:r>
            <a:r>
              <a:rPr lang="en-US" dirty="0"/>
              <a:t> Nakagawa 	RIKEN </a:t>
            </a:r>
            <a:endParaRPr lang="de-DE" dirty="0"/>
          </a:p>
        </p:txBody>
      </p:sp>
      <p:pic>
        <p:nvPicPr>
          <p:cNvPr id="2" name="Grafik 5">
            <a:extLst>
              <a:ext uri="{FF2B5EF4-FFF2-40B4-BE49-F238E27FC236}">
                <a16:creationId xmlns:a16="http://schemas.microsoft.com/office/drawing/2014/main" id="{97B1D2BE-E569-1E5D-9248-FF99D93C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518" y="683203"/>
            <a:ext cx="4208482" cy="16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17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3A09C7-B828-46AD-8256-33B06A5E0486}"/>
              </a:ext>
            </a:extLst>
          </p:cNvPr>
          <p:cNvSpPr txBox="1">
            <a:spLocks/>
          </p:cNvSpPr>
          <p:nvPr/>
        </p:nvSpPr>
        <p:spPr>
          <a:xfrm>
            <a:off x="536504" y="310724"/>
            <a:ext cx="6572124" cy="65032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>
                <a:solidFill>
                  <a:srgbClr val="009FDF"/>
                </a:solidFill>
                <a:latin typeface="Arial"/>
                <a:cs typeface="Arial"/>
              </a:rPr>
              <a:t>A novel multi-harmonic buncher</a:t>
            </a:r>
            <a:endParaRPr lang="en-US" sz="3000">
              <a:solidFill>
                <a:srgbClr val="009FDF"/>
              </a:solidFill>
            </a:endParaRPr>
          </a:p>
        </p:txBody>
      </p:sp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4FEA6C0-D549-4A5D-BE66-42C068B7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29" y="3803089"/>
            <a:ext cx="3379721" cy="2253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DDCCE6-203E-42DD-8C63-836B7167CDB2}"/>
              </a:ext>
            </a:extLst>
          </p:cNvPr>
          <p:cNvSpPr txBox="1"/>
          <p:nvPr/>
        </p:nvSpPr>
        <p:spPr>
          <a:xfrm>
            <a:off x="5247727" y="6095330"/>
            <a:ext cx="60863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Fig. 8: </a:t>
            </a:r>
            <a:r>
              <a:rPr lang="en-US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Calculated electric field along the axis of the buncher with an applied potential of 1 V.</a:t>
            </a:r>
            <a:endParaRPr lang="en-US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3ABC0C-0B7B-4271-B64B-30A6028A465A}"/>
              </a:ext>
            </a:extLst>
          </p:cNvPr>
          <p:cNvSpPr txBox="1"/>
          <p:nvPr/>
        </p:nvSpPr>
        <p:spPr>
          <a:xfrm>
            <a:off x="4346842" y="3235769"/>
            <a:ext cx="67699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Fig. 7: Calculated electrostatic potential contour by using the code COMSOL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34A83-1E2D-4349-8949-AA69AE01FFA0}"/>
              </a:ext>
            </a:extLst>
          </p:cNvPr>
          <p:cNvSpPr txBox="1"/>
          <p:nvPr/>
        </p:nvSpPr>
        <p:spPr>
          <a:xfrm>
            <a:off x="300102" y="3630477"/>
            <a:ext cx="397301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Fig. 6: </a:t>
            </a:r>
            <a:r>
              <a:rPr lang="en-US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A concept layout of the multi-harmonic buncher cavity</a:t>
            </a:r>
            <a:r>
              <a:rPr lang="en-US" sz="2000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 *</a:t>
            </a:r>
            <a:endParaRPr lang="en-US" sz="2000" b="1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25" name="Picture 25" descr="Chart&#10;&#10;Description automatically generated">
            <a:extLst>
              <a:ext uri="{FF2B5EF4-FFF2-40B4-BE49-F238E27FC236}">
                <a16:creationId xmlns:a16="http://schemas.microsoft.com/office/drawing/2014/main" id="{BA7E30E2-EA59-41D7-A4B4-41EE13C43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508" y="816500"/>
            <a:ext cx="3120943" cy="2356989"/>
          </a:xfrm>
          <a:prstGeom prst="rect">
            <a:avLst/>
          </a:prstGeom>
        </p:spPr>
      </p:pic>
      <p:pic>
        <p:nvPicPr>
          <p:cNvPr id="26" name="Picture 26" descr="Chart, bar chart&#10;&#10;Description automatically generated">
            <a:extLst>
              <a:ext uri="{FF2B5EF4-FFF2-40B4-BE49-F238E27FC236}">
                <a16:creationId xmlns:a16="http://schemas.microsoft.com/office/drawing/2014/main" id="{A44CE456-8738-7557-7135-482227A8F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446" y="816500"/>
            <a:ext cx="3120943" cy="2356989"/>
          </a:xfrm>
          <a:prstGeom prst="rect">
            <a:avLst/>
          </a:prstGeom>
        </p:spPr>
      </p:pic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A8AAFF89-860F-DB75-6763-04E4E3DB0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80" y="963880"/>
            <a:ext cx="2057939" cy="276299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4429E09-ADFF-DBA2-4D2A-B5D72FB28885}"/>
              </a:ext>
            </a:extLst>
          </p:cNvPr>
          <p:cNvSpPr/>
          <p:nvPr/>
        </p:nvSpPr>
        <p:spPr>
          <a:xfrm rot="10800000">
            <a:off x="2741221" y="1434934"/>
            <a:ext cx="722416" cy="128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9A12E-9E49-3D6C-E131-0FF3A909FF57}"/>
              </a:ext>
            </a:extLst>
          </p:cNvPr>
          <p:cNvSpPr txBox="1"/>
          <p:nvPr/>
        </p:nvSpPr>
        <p:spPr>
          <a:xfrm>
            <a:off x="39584" y="6551221"/>
            <a:ext cx="342405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Courtesy: * proposed by V. </a:t>
            </a:r>
            <a:r>
              <a:rPr lang="en-US" sz="1400" err="1">
                <a:cs typeface="Calibri"/>
              </a:rPr>
              <a:t>Zvyangintsev</a:t>
            </a:r>
            <a:endParaRPr lang="en-US" sz="14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06F47-B033-0B3B-73E5-88843471F886}"/>
              </a:ext>
            </a:extLst>
          </p:cNvPr>
          <p:cNvSpPr txBox="1"/>
          <p:nvPr/>
        </p:nvSpPr>
        <p:spPr>
          <a:xfrm>
            <a:off x="5769427" y="1009401"/>
            <a:ext cx="12864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1st &amp; 3rd harmonics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27E46B-91FC-59DB-7A0A-977FE69F0BE8}"/>
              </a:ext>
            </a:extLst>
          </p:cNvPr>
          <p:cNvSpPr txBox="1"/>
          <p:nvPr/>
        </p:nvSpPr>
        <p:spPr>
          <a:xfrm>
            <a:off x="9717973" y="1009402"/>
            <a:ext cx="12864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2nd harmonics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D756DC-05A0-EEA8-2E92-0B5599CA6E46}"/>
              </a:ext>
            </a:extLst>
          </p:cNvPr>
          <p:cNvSpPr txBox="1"/>
          <p:nvPr/>
        </p:nvSpPr>
        <p:spPr>
          <a:xfrm>
            <a:off x="508435" y="6150893"/>
            <a:ext cx="355718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Table:3 New multi-buncher</a:t>
            </a:r>
            <a:endParaRPr lang="en-US" sz="2000" b="1" err="1">
              <a:solidFill>
                <a:srgbClr val="0070C0"/>
              </a:solidFill>
              <a:latin typeface="Arial"/>
              <a:cs typeface="Calibri"/>
            </a:endParaRP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2DD69234-0101-CA19-0861-D78F36460801}"/>
              </a:ext>
            </a:extLst>
          </p:cNvPr>
          <p:cNvGraphicFramePr>
            <a:graphicFrameLocks noGrp="1"/>
          </p:cNvGraphicFramePr>
          <p:nvPr/>
        </p:nvGraphicFramePr>
        <p:xfrm>
          <a:off x="415636" y="4304806"/>
          <a:ext cx="3799230" cy="1851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615">
                  <a:extLst>
                    <a:ext uri="{9D8B030D-6E8A-4147-A177-3AD203B41FA5}">
                      <a16:colId xmlns:a16="http://schemas.microsoft.com/office/drawing/2014/main" val="2960760521"/>
                    </a:ext>
                  </a:extLst>
                </a:gridCol>
                <a:gridCol w="1899615">
                  <a:extLst>
                    <a:ext uri="{9D8B030D-6E8A-4147-A177-3AD203B41FA5}">
                      <a16:colId xmlns:a16="http://schemas.microsoft.com/office/drawing/2014/main" val="3933656206"/>
                    </a:ext>
                  </a:extLst>
                </a:gridCol>
              </a:tblGrid>
              <a:tr h="370390"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Aperture radius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1.27 cm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136134"/>
                  </a:ext>
                </a:extLst>
              </a:tr>
              <a:tr h="3703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1st harmonic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23.06 MHz</a:t>
                      </a:r>
                      <a:endParaRPr lang="en-US" sz="1600" b="0" i="0" u="none" strike="noStrike" noProof="0">
                        <a:latin typeface="Calibri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951128"/>
                  </a:ext>
                </a:extLst>
              </a:tr>
              <a:tr h="3703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2nd harmonic</a:t>
                      </a:r>
                      <a:endParaRPr lang="en-US" sz="160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46.12 MHz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13095"/>
                  </a:ext>
                </a:extLst>
              </a:tr>
              <a:tr h="3703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3rd harmonic</a:t>
                      </a:r>
                      <a:endParaRPr lang="en-US" sz="1600" b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/>
                        <a:t>69.18 MHz</a:t>
                      </a:r>
                      <a:endParaRPr lang="en-US" sz="160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16266"/>
                  </a:ext>
                </a:extLst>
              </a:tr>
              <a:tr h="3703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Re-buncher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23.06 MHz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93992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0CFD7A23-A4FC-4FF4-B237-741CFE568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154" y="69872"/>
            <a:ext cx="2476846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70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9A42B64-B609-A384-CD22-4FA47B6F5AEA}"/>
              </a:ext>
            </a:extLst>
          </p:cNvPr>
          <p:cNvSpPr txBox="1"/>
          <p:nvPr/>
        </p:nvSpPr>
        <p:spPr>
          <a:xfrm>
            <a:off x="242455" y="332509"/>
            <a:ext cx="10754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Evaluation of PLC-Based </a:t>
            </a:r>
            <a:r>
              <a:rPr lang="en-US" dirty="0" err="1"/>
              <a:t>EtherNet</a:t>
            </a:r>
            <a:r>
              <a:rPr lang="en-US" dirty="0"/>
              <a:t>/IP Communication for Upgrade of Electromagnet Power Supply Control at RIBF</a:t>
            </a:r>
          </a:p>
          <a:p>
            <a:r>
              <a:rPr lang="en-US" dirty="0"/>
              <a:t>	</a:t>
            </a:r>
            <a:r>
              <a:rPr lang="en-US" dirty="0" err="1"/>
              <a:t>Akito</a:t>
            </a:r>
            <a:r>
              <a:rPr lang="en-US" dirty="0"/>
              <a:t> Uchiyama 	RIKEN </a:t>
            </a:r>
            <a:r>
              <a:rPr lang="en-US" dirty="0" err="1"/>
              <a:t>Nishina</a:t>
            </a:r>
            <a:r>
              <a:rPr lang="en-US" dirty="0"/>
              <a:t> Center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ACF77D-CC40-5314-A40C-59E75CD2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36" t="28234" r="36989" b="17665"/>
          <a:stretch/>
        </p:blipFill>
        <p:spPr>
          <a:xfrm>
            <a:off x="124689" y="1033703"/>
            <a:ext cx="7807038" cy="582429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0C77067-95EE-37E6-6A96-37F23BFCD647}"/>
              </a:ext>
            </a:extLst>
          </p:cNvPr>
          <p:cNvSpPr txBox="1"/>
          <p:nvPr/>
        </p:nvSpPr>
        <p:spPr>
          <a:xfrm>
            <a:off x="9691352" y="654800"/>
            <a:ext cx="2487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great</a:t>
            </a:r>
            <a:r>
              <a:rPr lang="de-DE" dirty="0">
                <a:solidFill>
                  <a:srgbClr val="FF0000"/>
                </a:solidFill>
              </a:rPr>
              <a:t>  </a:t>
            </a:r>
            <a:r>
              <a:rPr lang="de-DE" dirty="0" err="1">
                <a:solidFill>
                  <a:srgbClr val="FF0000"/>
                </a:solidFill>
              </a:rPr>
              <a:t>way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to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modernize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control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system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parts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0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DF28D173-4AB8-83FF-FB87-D650714B3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9CC912-9FEF-F813-E37C-D60778794B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7"/>
          <a:stretch/>
        </p:blipFill>
        <p:spPr>
          <a:xfrm>
            <a:off x="389466" y="2727384"/>
            <a:ext cx="4547753" cy="408737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3E6956D-FD4D-0B6F-9A9E-974366712958}"/>
              </a:ext>
            </a:extLst>
          </p:cNvPr>
          <p:cNvSpPr txBox="1"/>
          <p:nvPr/>
        </p:nvSpPr>
        <p:spPr>
          <a:xfrm>
            <a:off x="0" y="2401297"/>
            <a:ext cx="12192000" cy="400110"/>
          </a:xfrm>
          <a:prstGeom prst="rect">
            <a:avLst/>
          </a:prstGeom>
          <a:solidFill>
            <a:srgbClr val="1653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 dirty="0">
                <a:latin typeface="Arial Black" panose="020B0A04020102020204" pitchFamily="34" charset="0"/>
              </a:rPr>
              <a:t>The conference abstracts come from </a:t>
            </a:r>
            <a:r>
              <a:rPr lang="zh-CN" altLang="en-US" sz="2000" dirty="0">
                <a:solidFill>
                  <a:srgbClr val="FFFF00"/>
                </a:solidFill>
                <a:latin typeface="Arial Black" panose="020B0A04020102020204" pitchFamily="34" charset="0"/>
              </a:rPr>
              <a:t>45</a:t>
            </a:r>
            <a:r>
              <a:rPr lang="zh-CN" altLang="en-US" sz="2000" dirty="0">
                <a:latin typeface="Arial Black" panose="020B0A04020102020204" pitchFamily="34" charset="0"/>
              </a:rPr>
              <a:t> different </a:t>
            </a:r>
            <a:r>
              <a:rPr lang="zh-CN" altLang="en-US" sz="2000" dirty="0">
                <a:solidFill>
                  <a:srgbClr val="F19D19"/>
                </a:solidFill>
                <a:latin typeface="Arial Black" panose="020B0A04020102020204" pitchFamily="34" charset="0"/>
              </a:rPr>
              <a:t>affiliations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CE4E3DC-7E18-D46F-9202-A26D4B6C137C}"/>
              </a:ext>
            </a:extLst>
          </p:cNvPr>
          <p:cNvSpPr txBox="1"/>
          <p:nvPr/>
        </p:nvSpPr>
        <p:spPr>
          <a:xfrm>
            <a:off x="4719968" y="3699004"/>
            <a:ext cx="7472032" cy="1877437"/>
          </a:xfrm>
          <a:prstGeom prst="rect">
            <a:avLst/>
          </a:prstGeom>
          <a:solidFill>
            <a:srgbClr val="1653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CIAE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abstracts</a:t>
            </a:r>
          </a:p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ollowed by </a:t>
            </a:r>
            <a:r>
              <a:rPr lang="zh-CN" altLang="en-US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</a:t>
            </a:r>
            <a:r>
              <a:rPr lang="en-US" altLang="zh-CN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zh-CN" altLang="en-US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TRIUMF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abstracts </a:t>
            </a:r>
            <a:r>
              <a:rPr lang="en-CA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IBA 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zh-CN" altLang="en-US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zh-CN" altLang="en-US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HZB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abstracts </a:t>
            </a:r>
            <a:r>
              <a:rPr lang="en-CA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HUST, RCNP, PARTREC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zh-CN" sz="2400" b="1" dirty="0">
                <a:solidFill>
                  <a:srgbClr val="F19D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RIKEN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- 3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abstracts </a:t>
            </a:r>
            <a:r>
              <a:rPr lang="en-CA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 - 1 or 2 abstracts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109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949D-78B9-CD3B-8A6A-6C74E4926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816" y="2832100"/>
            <a:ext cx="9144000" cy="11938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Industrial Cyclotrons</a:t>
            </a:r>
          </a:p>
        </p:txBody>
      </p:sp>
    </p:spTree>
    <p:extLst>
      <p:ext uri="{BB962C8B-B14F-4D97-AF65-F5344CB8AC3E}">
        <p14:creationId xmlns:p14="http://schemas.microsoft.com/office/powerpoint/2010/main" val="3648817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642613-4D96-F459-2738-21760E842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45"/>
            <a:ext cx="12192000" cy="6816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ED5762-BFF5-A5C7-54E4-23AAB23DF1DE}"/>
              </a:ext>
            </a:extLst>
          </p:cNvPr>
          <p:cNvSpPr txBox="1"/>
          <p:nvPr/>
        </p:nvSpPr>
        <p:spPr>
          <a:xfrm>
            <a:off x="111967" y="426045"/>
            <a:ext cx="880343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endParaRPr lang="en-CA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1" i="0" u="none" strike="noStrike" baseline="0" dirty="0">
                <a:solidFill>
                  <a:srgbClr val="1D1D1D"/>
                </a:solidFill>
                <a:latin typeface="Calibri" panose="020F0502020204030204" pitchFamily="34" charset="0"/>
              </a:rPr>
              <a:t>High Intensity Cyclotrons for Production of Medical Radioisotopes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106574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BD771-70EF-600A-7BBF-037051AC5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51" y="0"/>
            <a:ext cx="9164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30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213F5B-703E-18BB-1DE1-9E3A177B5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911"/>
            <a:ext cx="12206856" cy="6896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E69E73-8FD1-1688-828F-69EF16B3C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633" y="2652600"/>
            <a:ext cx="3452114" cy="1900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DADF5D-9E44-DA3C-AAEC-8A83042704AA}"/>
              </a:ext>
            </a:extLst>
          </p:cNvPr>
          <p:cNvSpPr txBox="1"/>
          <p:nvPr/>
        </p:nvSpPr>
        <p:spPr>
          <a:xfrm>
            <a:off x="289248" y="239398"/>
            <a:ext cx="696996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chemeClr val="accent5"/>
                </a:solidFill>
                <a:latin typeface="Calibri" panose="020F0502020204030204" pitchFamily="34" charset="0"/>
              </a:rPr>
              <a:t> A Compact 10 Tesla Superconducting 250 MeV </a:t>
            </a:r>
            <a:r>
              <a:rPr lang="en-US" sz="2800" b="0" i="0" u="none" strike="noStrike" baseline="0" dirty="0" err="1">
                <a:solidFill>
                  <a:schemeClr val="accent5"/>
                </a:solidFill>
                <a:latin typeface="Calibri" panose="020F0502020204030204" pitchFamily="34" charset="0"/>
              </a:rPr>
              <a:t>Synchrocylotron</a:t>
            </a:r>
            <a:r>
              <a:rPr lang="en-US" sz="2800" b="0" i="0" u="none" strike="noStrike" baseline="0" dirty="0">
                <a:solidFill>
                  <a:schemeClr val="accent5"/>
                </a:solidFill>
                <a:latin typeface="Calibri" panose="020F0502020204030204" pitchFamily="34" charset="0"/>
              </a:rPr>
              <a:t> for Cancer Therapy</a:t>
            </a:r>
            <a:endParaRPr lang="en-CA" sz="2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728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6564F48-E626-D5E0-78A7-FA5C3942F9BA}"/>
              </a:ext>
            </a:extLst>
          </p:cNvPr>
          <p:cNvSpPr txBox="1"/>
          <p:nvPr/>
        </p:nvSpPr>
        <p:spPr>
          <a:xfrm>
            <a:off x="180473" y="311225"/>
            <a:ext cx="82887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0" i="0" u="none" strike="noStrike" dirty="0">
                <a:solidFill>
                  <a:srgbClr val="000000"/>
                </a:solidFill>
                <a:effectLst/>
              </a:rPr>
              <a:t>THB1-1: </a:t>
            </a:r>
            <a:r>
              <a:rPr lang="de-CH" sz="2400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Carbon cyclotron for particle therapy </a:t>
            </a:r>
          </a:p>
          <a:p>
            <a:r>
              <a:rPr lang="de-CH" dirty="0">
                <a:solidFill>
                  <a:srgbClr val="595757"/>
                </a:solidFill>
                <a:ea typeface="Microsoft YaHei" panose="020B0503020204020204" pitchFamily="34" charset="-122"/>
              </a:rPr>
              <a:t>Jerome Mandrillon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08F61F-A2ED-5E2F-3588-9CC3E7775277}"/>
              </a:ext>
            </a:extLst>
          </p:cNvPr>
          <p:cNvSpPr txBox="1"/>
          <p:nvPr/>
        </p:nvSpPr>
        <p:spPr>
          <a:xfrm>
            <a:off x="180473" y="1317274"/>
            <a:ext cx="11638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0" i="0" u="none" strike="noStrike" dirty="0">
                <a:effectLst/>
              </a:rPr>
              <a:t>Very professional </a:t>
            </a:r>
            <a:r>
              <a:rPr lang="de-CH" b="0" i="0" u="none" strike="noStrike" dirty="0" err="1">
                <a:effectLst/>
              </a:rPr>
              <a:t>talk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about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b="0" i="0" u="none" strike="noStrike" dirty="0" err="1">
                <a:effectLst/>
              </a:rPr>
              <a:t>the</a:t>
            </a:r>
            <a:r>
              <a:rPr lang="de-CH" b="0" i="0" u="none" strike="noStrike" dirty="0">
                <a:effectLst/>
              </a:rPr>
              <a:t> </a:t>
            </a:r>
            <a:r>
              <a:rPr lang="de-CH" sz="1800" dirty="0" err="1">
                <a:effectLst/>
              </a:rPr>
              <a:t>NHa</a:t>
            </a:r>
            <a:r>
              <a:rPr lang="de-CH" sz="1800" dirty="0">
                <a:effectLst/>
              </a:rPr>
              <a:t> C400 </a:t>
            </a:r>
            <a:r>
              <a:rPr lang="de-CH" sz="1800" dirty="0" err="1">
                <a:effectLst/>
              </a:rPr>
              <a:t>Cyclotron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for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Hadrontherapy</a:t>
            </a:r>
            <a:r>
              <a:rPr lang="de-CH" sz="1800" dirty="0">
                <a:effectLst/>
              </a:rPr>
              <a:t>. The design </a:t>
            </a:r>
            <a:r>
              <a:rPr lang="de-CH" sz="1800" dirty="0" err="1">
                <a:effectLst/>
              </a:rPr>
              <a:t>of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the</a:t>
            </a:r>
            <a:r>
              <a:rPr lang="de-CH" sz="1800" dirty="0">
                <a:effectLst/>
              </a:rPr>
              <a:t> C400 </a:t>
            </a:r>
            <a:r>
              <a:rPr lang="de-CH" sz="1800" dirty="0" err="1">
                <a:effectLst/>
              </a:rPr>
              <a:t>of</a:t>
            </a:r>
            <a:r>
              <a:rPr lang="de-CH" sz="1800" dirty="0">
                <a:effectLst/>
              </a:rPr>
              <a:t> 2009 was not </a:t>
            </a:r>
            <a:r>
              <a:rPr lang="de-CH" sz="1800" dirty="0" err="1">
                <a:effectLst/>
              </a:rPr>
              <a:t>changed</a:t>
            </a:r>
            <a:r>
              <a:rPr lang="de-CH" sz="1800" dirty="0">
                <a:effectLst/>
              </a:rPr>
              <a:t> but all </a:t>
            </a:r>
            <a:r>
              <a:rPr lang="de-CH" sz="1800" dirty="0" err="1">
                <a:effectLst/>
              </a:rPr>
              <a:t>subsystems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were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reviewed</a:t>
            </a:r>
            <a:r>
              <a:rPr lang="de-CH" sz="1800" dirty="0">
                <a:effectLst/>
              </a:rPr>
              <a:t>. The </a:t>
            </a:r>
            <a:r>
              <a:rPr lang="de-CH" sz="1800" dirty="0" err="1">
                <a:effectLst/>
              </a:rPr>
              <a:t>machine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has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three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ion</a:t>
            </a:r>
            <a:r>
              <a:rPr lang="de-CH" sz="1800" dirty="0">
                <a:effectLst/>
              </a:rPr>
              <a:t> source </a:t>
            </a:r>
            <a:r>
              <a:rPr lang="de-CH" sz="1800" dirty="0" err="1">
                <a:effectLst/>
              </a:rPr>
              <a:t>for</a:t>
            </a:r>
            <a:r>
              <a:rPr lang="de-CH" sz="1800" dirty="0">
                <a:effectLst/>
              </a:rPr>
              <a:t> H</a:t>
            </a:r>
            <a:r>
              <a:rPr lang="de-CH" sz="1800" baseline="-25000" dirty="0">
                <a:effectLst/>
              </a:rPr>
              <a:t>2</a:t>
            </a:r>
            <a:r>
              <a:rPr lang="de-CH" sz="1800" baseline="30000" dirty="0">
                <a:effectLst/>
              </a:rPr>
              <a:t>+</a:t>
            </a:r>
            <a:r>
              <a:rPr lang="de-CH" sz="1800" dirty="0">
                <a:effectLst/>
              </a:rPr>
              <a:t>, </a:t>
            </a:r>
            <a:r>
              <a:rPr lang="de-CH" sz="1800" baseline="30000" dirty="0">
                <a:effectLst/>
              </a:rPr>
              <a:t>4</a:t>
            </a:r>
            <a:r>
              <a:rPr lang="de-CH" sz="1800" dirty="0">
                <a:effectLst/>
              </a:rPr>
              <a:t>He</a:t>
            </a:r>
            <a:r>
              <a:rPr lang="de-CH" sz="1800" baseline="30000" dirty="0">
                <a:effectLst/>
              </a:rPr>
              <a:t>2+</a:t>
            </a:r>
            <a:r>
              <a:rPr lang="de-CH" sz="1800" dirty="0">
                <a:effectLst/>
              </a:rPr>
              <a:t>, and </a:t>
            </a:r>
            <a:r>
              <a:rPr lang="de-CH" sz="1800" baseline="30000" dirty="0">
                <a:effectLst/>
              </a:rPr>
              <a:t>12</a:t>
            </a:r>
            <a:r>
              <a:rPr lang="de-CH" sz="1800" dirty="0">
                <a:effectLst/>
              </a:rPr>
              <a:t>C</a:t>
            </a:r>
            <a:r>
              <a:rPr lang="de-CH" sz="1800" baseline="30000" dirty="0">
                <a:effectLst/>
              </a:rPr>
              <a:t>6+</a:t>
            </a:r>
          </a:p>
          <a:p>
            <a:r>
              <a:rPr lang="de-CH" sz="1800" dirty="0">
                <a:effectLst/>
              </a:rPr>
              <a:t>The dual </a:t>
            </a:r>
            <a:r>
              <a:rPr lang="de-CH" sz="1800" dirty="0" err="1">
                <a:effectLst/>
              </a:rPr>
              <a:t>extraction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system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is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used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to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extract</a:t>
            </a:r>
            <a:r>
              <a:rPr lang="de-CH" sz="1800" dirty="0">
                <a:effectLst/>
              </a:rPr>
              <a:t> H2+ via </a:t>
            </a:r>
            <a:r>
              <a:rPr lang="de-CH" sz="1800" dirty="0" err="1">
                <a:effectLst/>
              </a:rPr>
              <a:t>stripping</a:t>
            </a:r>
            <a:r>
              <a:rPr lang="de-CH" sz="1800" dirty="0">
                <a:effectLst/>
              </a:rPr>
              <a:t> and </a:t>
            </a:r>
            <a:r>
              <a:rPr lang="de-CH" sz="1800" baseline="30000" dirty="0">
                <a:effectLst/>
              </a:rPr>
              <a:t>4</a:t>
            </a:r>
            <a:r>
              <a:rPr lang="de-CH" sz="1800" dirty="0">
                <a:effectLst/>
              </a:rPr>
              <a:t>He</a:t>
            </a:r>
            <a:r>
              <a:rPr lang="de-CH" sz="1800" baseline="30000" dirty="0">
                <a:effectLst/>
              </a:rPr>
              <a:t>2+</a:t>
            </a:r>
            <a:r>
              <a:rPr lang="de-CH" sz="1800" dirty="0">
                <a:effectLst/>
              </a:rPr>
              <a:t>, and </a:t>
            </a:r>
            <a:r>
              <a:rPr lang="de-CH" sz="1800" baseline="30000" dirty="0">
                <a:effectLst/>
              </a:rPr>
              <a:t>12</a:t>
            </a:r>
            <a:r>
              <a:rPr lang="de-CH" sz="1800" dirty="0">
                <a:effectLst/>
              </a:rPr>
              <a:t>C</a:t>
            </a:r>
            <a:r>
              <a:rPr lang="de-CH" sz="1800" baseline="30000" dirty="0">
                <a:effectLst/>
              </a:rPr>
              <a:t>6+ </a:t>
            </a:r>
            <a:r>
              <a:rPr lang="de-CH" sz="1800" dirty="0" err="1">
                <a:effectLst/>
              </a:rPr>
              <a:t>with</a:t>
            </a:r>
            <a:r>
              <a:rPr lang="de-CH" sz="1800" dirty="0">
                <a:effectLst/>
              </a:rPr>
              <a:t> an </a:t>
            </a:r>
            <a:r>
              <a:rPr lang="de-CH" sz="1800" dirty="0" err="1">
                <a:effectLst/>
              </a:rPr>
              <a:t>electrostatic</a:t>
            </a:r>
            <a:r>
              <a:rPr lang="de-CH" sz="1800" dirty="0">
                <a:effectLst/>
              </a:rPr>
              <a:t> </a:t>
            </a:r>
            <a:r>
              <a:rPr lang="de-CH" sz="1800" dirty="0" err="1">
                <a:effectLst/>
              </a:rPr>
              <a:t>deflector</a:t>
            </a:r>
            <a:r>
              <a:rPr lang="de-CH" sz="1800" dirty="0">
                <a:effectLst/>
              </a:rPr>
              <a:t>.  </a:t>
            </a:r>
          </a:p>
          <a:p>
            <a:r>
              <a:rPr lang="de-CH" dirty="0"/>
              <a:t>The </a:t>
            </a:r>
            <a:r>
              <a:rPr lang="de-CH" dirty="0" err="1"/>
              <a:t>medical</a:t>
            </a:r>
            <a:r>
              <a:rPr lang="de-CH" dirty="0"/>
              <a:t> </a:t>
            </a:r>
            <a:r>
              <a:rPr lang="de-CH" dirty="0" err="1"/>
              <a:t>advantage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treating</a:t>
            </a:r>
            <a:r>
              <a:rPr lang="de-CH" dirty="0"/>
              <a:t> </a:t>
            </a:r>
            <a:r>
              <a:rPr lang="de-CH" dirty="0" err="1"/>
              <a:t>cancer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heavier</a:t>
            </a:r>
            <a:r>
              <a:rPr lang="de-CH" dirty="0"/>
              <a:t> </a:t>
            </a:r>
            <a:r>
              <a:rPr lang="de-CH" dirty="0" err="1"/>
              <a:t>ions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justify</a:t>
            </a:r>
            <a:r>
              <a:rPr lang="de-CH" dirty="0"/>
              <a:t> such a large </a:t>
            </a:r>
            <a:r>
              <a:rPr lang="de-CH" dirty="0" err="1"/>
              <a:t>cyclotron</a:t>
            </a:r>
            <a:r>
              <a:rPr lang="de-CH" dirty="0"/>
              <a:t> </a:t>
            </a:r>
            <a:r>
              <a:rPr lang="de-CH" dirty="0" err="1"/>
              <a:t>needs</a:t>
            </a:r>
            <a:r>
              <a:rPr lang="de-CH" dirty="0"/>
              <a:t> </a:t>
            </a:r>
            <a:r>
              <a:rPr lang="de-CH" dirty="0" err="1"/>
              <a:t>more</a:t>
            </a:r>
            <a:r>
              <a:rPr lang="de-CH" dirty="0"/>
              <a:t> </a:t>
            </a:r>
            <a:r>
              <a:rPr lang="de-CH" dirty="0" err="1"/>
              <a:t>studies</a:t>
            </a:r>
            <a:r>
              <a:rPr lang="de-CH" dirty="0"/>
              <a:t>.</a:t>
            </a:r>
            <a:endParaRPr lang="de-CH" dirty="0">
              <a:effectLst/>
            </a:endParaRPr>
          </a:p>
          <a:p>
            <a:pPr algn="l">
              <a:spcAft>
                <a:spcPts val="0"/>
              </a:spcAft>
            </a:pPr>
            <a:endParaRPr lang="de-CH" sz="1800" b="0" i="0" u="none" strike="noStrike" dirty="0">
              <a:effectLst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1D1457-2907-57CE-4D2C-847E7E327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4" y="2602691"/>
            <a:ext cx="7772400" cy="39067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2C04B7C-AC45-46B4-C3AB-C0FCCE018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270" y="2652580"/>
            <a:ext cx="3281996" cy="3906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6003F-82E2-6BDF-C25F-93BAE685D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420" y="0"/>
            <a:ext cx="571580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761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949D-78B9-CD3B-8A6A-6C74E4926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816" y="2832100"/>
            <a:ext cx="9144000" cy="11938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Cyclotron Applications</a:t>
            </a:r>
          </a:p>
        </p:txBody>
      </p:sp>
    </p:spTree>
    <p:extLst>
      <p:ext uri="{BB962C8B-B14F-4D97-AF65-F5344CB8AC3E}">
        <p14:creationId xmlns:p14="http://schemas.microsoft.com/office/powerpoint/2010/main" val="1185645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949D-78B9-CD3B-8A6A-6C74E4926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816" y="2832100"/>
            <a:ext cx="9144000" cy="2047718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The most “sexy” medical research:</a:t>
            </a:r>
            <a:br>
              <a:rPr lang="en-CA" sz="4000" dirty="0">
                <a:solidFill>
                  <a:schemeClr val="bg1"/>
                </a:solidFill>
              </a:rPr>
            </a:br>
            <a:br>
              <a:rPr lang="en-CA" sz="4000" dirty="0">
                <a:solidFill>
                  <a:schemeClr val="bg1"/>
                </a:solidFill>
              </a:rPr>
            </a:br>
            <a:r>
              <a:rPr lang="en-CA" sz="4000" dirty="0">
                <a:solidFill>
                  <a:srgbClr val="FF0000"/>
                </a:solidFill>
              </a:rPr>
              <a:t>FLASH!</a:t>
            </a:r>
          </a:p>
        </p:txBody>
      </p:sp>
    </p:spTree>
    <p:extLst>
      <p:ext uri="{BB962C8B-B14F-4D97-AF65-F5344CB8AC3E}">
        <p14:creationId xmlns:p14="http://schemas.microsoft.com/office/powerpoint/2010/main" val="41721126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E3F790-A659-4E9A-B874-1D8552C75FE4}"/>
              </a:ext>
            </a:extLst>
          </p:cNvPr>
          <p:cNvSpPr txBox="1">
            <a:spLocks/>
          </p:cNvSpPr>
          <p:nvPr/>
        </p:nvSpPr>
        <p:spPr>
          <a:xfrm>
            <a:off x="97048" y="1173192"/>
            <a:ext cx="7293262" cy="36101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dirty="0"/>
              <a:t>WEBO5: </a:t>
            </a:r>
            <a:r>
              <a:rPr lang="en-US" sz="2400" dirty="0"/>
              <a:t>Upgrade of a Clinical Facility to Achieve a High Transmission and Gantry Angle-Independent Flash Tune</a:t>
            </a:r>
            <a:endParaRPr lang="fr-BE" sz="2400" dirty="0"/>
          </a:p>
          <a:p>
            <a:r>
              <a:rPr lang="fr-BE" sz="2000" dirty="0"/>
              <a:t>PSI </a:t>
            </a:r>
            <a:r>
              <a:rPr lang="fr-BE" sz="2000" dirty="0" err="1"/>
              <a:t>succesfully</a:t>
            </a:r>
            <a:r>
              <a:rPr lang="fr-BE" sz="2000" dirty="0"/>
              <a:t> </a:t>
            </a:r>
            <a:r>
              <a:rPr lang="fr-BE" sz="2000" dirty="0" err="1"/>
              <a:t>upgraded</a:t>
            </a:r>
            <a:r>
              <a:rPr lang="fr-BE" sz="2000" dirty="0"/>
              <a:t> </a:t>
            </a:r>
            <a:r>
              <a:rPr lang="fr-BE" sz="2000" dirty="0" err="1"/>
              <a:t>their</a:t>
            </a:r>
            <a:r>
              <a:rPr lang="fr-BE" sz="2000" dirty="0"/>
              <a:t> </a:t>
            </a:r>
            <a:r>
              <a:rPr lang="fr-BE" sz="2000" dirty="0" err="1"/>
              <a:t>clinical</a:t>
            </a:r>
            <a:r>
              <a:rPr lang="fr-BE" sz="2000" dirty="0"/>
              <a:t> </a:t>
            </a:r>
            <a:r>
              <a:rPr lang="fr-BE" sz="2000" dirty="0" err="1"/>
              <a:t>facility</a:t>
            </a:r>
            <a:r>
              <a:rPr lang="fr-BE" sz="2000" dirty="0"/>
              <a:t> </a:t>
            </a:r>
            <a:r>
              <a:rPr lang="en-US" sz="2000" dirty="0"/>
              <a:t>to achieve a high transmission and gantry angle-independent FLASH tune on the Gantry 2</a:t>
            </a:r>
          </a:p>
          <a:p>
            <a:r>
              <a:rPr lang="en-US" sz="2000" dirty="0"/>
              <a:t>The 90° dipole was upgraded for energies up to MeV 250 MeV</a:t>
            </a:r>
          </a:p>
          <a:p>
            <a:r>
              <a:rPr lang="en-US" sz="2000" dirty="0"/>
              <a:t>The desired beam quality with small, symmetric and gantry angle independent beam size,</a:t>
            </a:r>
            <a:r>
              <a:rPr lang="fr-BE" sz="2000" dirty="0"/>
              <a:t> as </a:t>
            </a:r>
            <a:r>
              <a:rPr lang="fr-BE" sz="2000" dirty="0" err="1"/>
              <a:t>required</a:t>
            </a:r>
            <a:r>
              <a:rPr lang="fr-BE" sz="2000" dirty="0"/>
              <a:t> for FLASH PBS, </a:t>
            </a:r>
            <a:r>
              <a:rPr lang="fr-BE" sz="2000" dirty="0" err="1"/>
              <a:t>was</a:t>
            </a:r>
            <a:r>
              <a:rPr lang="fr-BE" sz="2000" dirty="0"/>
              <a:t> </a:t>
            </a:r>
            <a:r>
              <a:rPr lang="fr-BE" sz="2000" dirty="0" err="1"/>
              <a:t>achieved</a:t>
            </a:r>
            <a:endParaRPr lang="fr-BE" sz="2000" dirty="0"/>
          </a:p>
          <a:p>
            <a:r>
              <a:rPr lang="en-US" sz="2000" kern="800" dirty="0">
                <a:ea typeface="Times New Roman" panose="02020603050405020304" pitchFamily="18" charset="0"/>
                <a:cs typeface="Calibri" panose="020F0502020204030204" pitchFamily="34" charset="0"/>
              </a:rPr>
              <a:t>The clinical </a:t>
            </a:r>
            <a:r>
              <a:rPr lang="en-US" sz="2000" kern="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Gantry 2, will provide a unique setting for researching FLASH-PT and demonstrating FLASH's adaptability in the clinic.</a:t>
            </a:r>
            <a:endParaRPr lang="fr-BE" sz="2000" dirty="0"/>
          </a:p>
        </p:txBody>
      </p:sp>
      <p:pic>
        <p:nvPicPr>
          <p:cNvPr id="11" name="Picture 10" descr="Paul-Scherrer-Institut - Keine Chance im Ständerat für PSI-Motion zu  Protonen">
            <a:extLst>
              <a:ext uri="{FF2B5EF4-FFF2-40B4-BE49-F238E27FC236}">
                <a16:creationId xmlns:a16="http://schemas.microsoft.com/office/drawing/2014/main" id="{91579844-887A-816A-F68B-4A5233DB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75" y="1700787"/>
            <a:ext cx="4623125" cy="308255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1006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6564F48-E626-D5E0-78A7-FA5C3942F9BA}"/>
              </a:ext>
            </a:extLst>
          </p:cNvPr>
          <p:cNvSpPr txBox="1"/>
          <p:nvPr/>
        </p:nvSpPr>
        <p:spPr>
          <a:xfrm>
            <a:off x="180474" y="575151"/>
            <a:ext cx="4969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MOB1-1: Summary of Snowmass’21 </a:t>
            </a:r>
          </a:p>
          <a:p>
            <a:r>
              <a:rPr lang="de-DE" dirty="0"/>
              <a:t>D. </a:t>
            </a:r>
            <a:r>
              <a:rPr lang="de-DE" dirty="0" err="1"/>
              <a:t>Winklehner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08F61F-A2ED-5E2F-3588-9CC3E7775277}"/>
              </a:ext>
            </a:extLst>
          </p:cNvPr>
          <p:cNvSpPr txBox="1"/>
          <p:nvPr/>
        </p:nvSpPr>
        <p:spPr>
          <a:xfrm>
            <a:off x="180474" y="1317274"/>
            <a:ext cx="70023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very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informative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summary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Snowmass’21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once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again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shows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importance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of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cyclotron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technology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research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industry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and human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health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The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talk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also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pointed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out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challenges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cyclotron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community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will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facing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future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There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ever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increasing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demand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higher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beam power,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reliability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, and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nowadays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also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energy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efficiency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. This not least due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current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energy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crisis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but also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idea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use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cyclotrons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energy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production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Therefore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cyclotrons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play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important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role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Nuclear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Particle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Physics. 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talk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also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pointed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out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new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ideas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e.g.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injection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extraction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algn="l">
              <a:spcAft>
                <a:spcPts val="0"/>
              </a:spcAft>
            </a:pP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particles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from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cyclotron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. A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notorious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algn="l">
              <a:spcAft>
                <a:spcPts val="0"/>
              </a:spcAft>
            </a:pP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problem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cyclotrons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. (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Slide 18/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Injection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algn="l">
              <a:spcAft>
                <a:spcPts val="0"/>
              </a:spcAft>
            </a:pP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and Slide 19/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Extraction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7ADE865-6D87-BBE9-E5F5-2509E7208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97" b="34393"/>
          <a:stretch/>
        </p:blipFill>
        <p:spPr>
          <a:xfrm>
            <a:off x="4427622" y="3614626"/>
            <a:ext cx="2273969" cy="32351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8B96A3E-F2E6-9FCF-424E-B17FD3025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10" y="4860931"/>
            <a:ext cx="3962400" cy="177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350E5C4-FCC0-5F3B-ED31-D742BB75C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906" y="3182204"/>
            <a:ext cx="2616200" cy="17399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3EBCE3-BC8E-3810-5927-52F97A2E8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9" t="65607" r="7195" b="1"/>
          <a:stretch/>
        </p:blipFill>
        <p:spPr>
          <a:xfrm>
            <a:off x="6588290" y="5099869"/>
            <a:ext cx="1900990" cy="1695912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7072FF6-47AB-41B6-C0BF-CAD76ECFBC12}"/>
              </a:ext>
            </a:extLst>
          </p:cNvPr>
          <p:cNvGrpSpPr/>
          <p:nvPr/>
        </p:nvGrpSpPr>
        <p:grpSpPr>
          <a:xfrm>
            <a:off x="8049126" y="830375"/>
            <a:ext cx="3962400" cy="2413000"/>
            <a:chOff x="8049126" y="830375"/>
            <a:chExt cx="3962400" cy="241300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A51A77E-68A3-2C7D-5AFD-A6675BA5B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9126" y="830375"/>
              <a:ext cx="3962400" cy="2413000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0082DC03-0BFF-50D8-D291-5853A18947C4}"/>
                </a:ext>
              </a:extLst>
            </p:cNvPr>
            <p:cNvSpPr/>
            <p:nvPr/>
          </p:nvSpPr>
          <p:spPr>
            <a:xfrm>
              <a:off x="8049126" y="830375"/>
              <a:ext cx="1179095" cy="391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140965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46564F48-E626-D5E0-78A7-FA5C3942F9BA}"/>
              </a:ext>
            </a:extLst>
          </p:cNvPr>
          <p:cNvSpPr txBox="1"/>
          <p:nvPr/>
        </p:nvSpPr>
        <p:spPr>
          <a:xfrm>
            <a:off x="180473" y="575151"/>
            <a:ext cx="1093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800" b="0" i="0" u="none" strike="noStrike" dirty="0">
                <a:solidFill>
                  <a:srgbClr val="000000"/>
                </a:solidFill>
                <a:effectLst/>
              </a:rPr>
              <a:t>MOB2-4: </a:t>
            </a:r>
            <a:r>
              <a:rPr lang="de-DE" dirty="0"/>
              <a:t>: 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Experimental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study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on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proton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irradiation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effect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of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gallium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nitride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high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electron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mobility</a:t>
            </a:r>
            <a:r>
              <a:rPr lang="de-CH" b="0" i="0" u="none" strike="noStrike" dirty="0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de-CH" b="0" i="0" u="none" strike="noStrike" dirty="0" err="1">
                <a:solidFill>
                  <a:srgbClr val="595757"/>
                </a:solidFill>
                <a:effectLst/>
                <a:ea typeface="Microsoft YaHei" panose="020B0503020204020204" pitchFamily="34" charset="-122"/>
              </a:rPr>
              <a:t>transistor</a:t>
            </a:r>
            <a:endParaRPr lang="de-CH" b="0" i="0" u="none" strike="noStrike" dirty="0">
              <a:solidFill>
                <a:srgbClr val="595757"/>
              </a:solidFill>
              <a:effectLst/>
              <a:ea typeface="Microsoft YaHei" panose="020B0503020204020204" pitchFamily="34" charset="-122"/>
            </a:endParaRPr>
          </a:p>
          <a:p>
            <a:r>
              <a:rPr lang="de-CH" dirty="0">
                <a:solidFill>
                  <a:srgbClr val="595757"/>
                </a:solidFill>
                <a:ea typeface="Microsoft YaHei" panose="020B0503020204020204" pitchFamily="34" charset="-122"/>
              </a:rPr>
              <a:t>Zheng Zhang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C08F61F-A2ED-5E2F-3588-9CC3E7775277}"/>
              </a:ext>
            </a:extLst>
          </p:cNvPr>
          <p:cNvSpPr txBox="1"/>
          <p:nvPr/>
        </p:nvSpPr>
        <p:spPr>
          <a:xfrm>
            <a:off x="180473" y="1233630"/>
            <a:ext cx="11842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Very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interesting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results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on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GaN-based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transistor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Radiation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hardness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semiconductor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based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electronic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devices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has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always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be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notorious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problem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accelerator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CH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community</a:t>
            </a: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 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Radiation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defects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conventional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Silicon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based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devices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do not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allow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use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such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devices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radiation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environment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. Slow, »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analogue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»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device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still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need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be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used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. The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wide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-band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gap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Semiconductor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GaN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with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it’s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superior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electric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properties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, e.g.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electron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mobility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and high breakdown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voltage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has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potential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be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used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as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material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choice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future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radiation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hard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electronic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devices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has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been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proven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that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material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can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withstand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high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radiation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doses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as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present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close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accelerator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it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exhibits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certain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self-annealing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effect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. After 10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days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at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room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temperature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electrical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paramaters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device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were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CH" dirty="0" err="1">
                <a:solidFill>
                  <a:srgbClr val="000000"/>
                </a:solidFill>
                <a:latin typeface="Calibri" panose="020F0502020204030204" pitchFamily="34" charset="0"/>
              </a:rPr>
              <a:t>restored</a:t>
            </a:r>
            <a:r>
              <a:rPr lang="de-CH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de-CH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0"/>
              </a:spcAft>
            </a:pPr>
            <a:r>
              <a:rPr lang="de-CH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F9FD3D-33FD-67EF-E1FC-4A49B2361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45" y="3226469"/>
            <a:ext cx="4401471" cy="32595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7DEF869-CD10-4904-6070-82F63437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16" y="3764478"/>
            <a:ext cx="7442200" cy="218356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53FA2C4-9D5A-8FF8-F1FF-B1BC87843BB9}"/>
              </a:ext>
            </a:extLst>
          </p:cNvPr>
          <p:cNvSpPr txBox="1"/>
          <p:nvPr/>
        </p:nvSpPr>
        <p:spPr>
          <a:xfrm>
            <a:off x="4335992" y="6062242"/>
            <a:ext cx="7856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such 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contributions</a:t>
            </a:r>
            <a:r>
              <a:rPr lang="de-DE" dirty="0"/>
              <a:t> in CYC. Solid State Physics,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semiconductors</a:t>
            </a:r>
            <a:r>
              <a:rPr lang="de-DE" dirty="0"/>
              <a:t>,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greatest</a:t>
            </a:r>
            <a:r>
              <a:rPr lang="de-DE" dirty="0"/>
              <a:t> </a:t>
            </a:r>
            <a:r>
              <a:rPr lang="de-DE" dirty="0" err="1"/>
              <a:t>impact</a:t>
            </a:r>
            <a:r>
              <a:rPr lang="de-DE" dirty="0"/>
              <a:t> on </a:t>
            </a:r>
            <a:r>
              <a:rPr lang="de-DE" dirty="0" err="1"/>
              <a:t>society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past</a:t>
            </a:r>
            <a:r>
              <a:rPr lang="de-DE" dirty="0"/>
              <a:t> </a:t>
            </a:r>
            <a:r>
              <a:rPr lang="de-DE" dirty="0" err="1"/>
              <a:t>century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548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39070B8-B734-1164-F07B-511B7BA62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44" y="2477638"/>
            <a:ext cx="7457511" cy="36787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1450EC9-919A-2E8D-0DB8-DF1B77840990}"/>
              </a:ext>
            </a:extLst>
          </p:cNvPr>
          <p:cNvSpPr txBox="1"/>
          <p:nvPr/>
        </p:nvSpPr>
        <p:spPr>
          <a:xfrm>
            <a:off x="0" y="6027003"/>
            <a:ext cx="12192000" cy="830997"/>
          </a:xfrm>
          <a:prstGeom prst="rect">
            <a:avLst/>
          </a:prstGeom>
          <a:solidFill>
            <a:srgbClr val="1653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abstracts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coming 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zh-CN" altLang="en-US" sz="2400" b="1" dirty="0">
                <a:solidFill>
                  <a:srgbClr val="F293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countries.</a:t>
            </a:r>
          </a:p>
          <a:p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them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2400" b="1" dirty="0">
                <a:solidFill>
                  <a:srgbClr val="F293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submitted 47 abstracts, 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zh-CN" altLang="en-US" sz="2400" b="1" dirty="0">
                <a:solidFill>
                  <a:srgbClr val="F293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two-fifths 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total.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CC202F2-B99C-DB81-AEA0-B412404920A1}"/>
              </a:ext>
            </a:extLst>
          </p:cNvPr>
          <p:cNvSpPr txBox="1"/>
          <p:nvPr/>
        </p:nvSpPr>
        <p:spPr>
          <a:xfrm>
            <a:off x="59988" y="2477638"/>
            <a:ext cx="3844046" cy="830997"/>
          </a:xfrm>
          <a:prstGeom prst="rect">
            <a:avLst/>
          </a:prstGeom>
          <a:solidFill>
            <a:srgbClr val="1653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Statistics of the abstract submissions by Country</a:t>
            </a:r>
          </a:p>
        </p:txBody>
      </p:sp>
    </p:spTree>
    <p:extLst>
      <p:ext uri="{BB962C8B-B14F-4D97-AF65-F5344CB8AC3E}">
        <p14:creationId xmlns:p14="http://schemas.microsoft.com/office/powerpoint/2010/main" val="2278609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35C7D-9799-B8A7-B258-5730EA5B80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A26C81-DFF2-F003-97F6-462EBA67EF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F018E1D-C18E-32A6-81C1-BA46B144BD58}"/>
              </a:ext>
            </a:extLst>
          </p:cNvPr>
          <p:cNvSpPr txBox="1"/>
          <p:nvPr/>
        </p:nvSpPr>
        <p:spPr>
          <a:xfrm>
            <a:off x="242455" y="332509"/>
            <a:ext cx="9841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time determination of the range and Bragg peak of protons with a depth profile camera at HZB</a:t>
            </a:r>
          </a:p>
          <a:p>
            <a:r>
              <a:rPr lang="en-US" dirty="0"/>
              <a:t>	Alina </a:t>
            </a:r>
            <a:r>
              <a:rPr lang="en-US" dirty="0" err="1"/>
              <a:t>Dittwald</a:t>
            </a:r>
            <a:r>
              <a:rPr lang="en-US" dirty="0"/>
              <a:t> 	Helmholtz-</a:t>
            </a:r>
            <a:r>
              <a:rPr lang="en-US" dirty="0" err="1"/>
              <a:t>Zentrum</a:t>
            </a:r>
            <a:r>
              <a:rPr lang="en-US" dirty="0"/>
              <a:t> Berlin für </a:t>
            </a:r>
            <a:r>
              <a:rPr lang="en-US" dirty="0" err="1"/>
              <a:t>Materialien</a:t>
            </a:r>
            <a:r>
              <a:rPr lang="en-US" dirty="0"/>
              <a:t> und </a:t>
            </a:r>
            <a:r>
              <a:rPr lang="en-US" dirty="0" err="1"/>
              <a:t>Energie</a:t>
            </a:r>
            <a:r>
              <a:rPr lang="en-US" dirty="0"/>
              <a:t>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B205B30-2A96-9226-A8C3-3CD118BD6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2" t="13096" r="7273" b="10769"/>
          <a:stretch/>
        </p:blipFill>
        <p:spPr>
          <a:xfrm>
            <a:off x="180108" y="1074630"/>
            <a:ext cx="10086110" cy="564835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0FFFEAB-CD3F-A003-AC1F-CBD1EFCE1FEE}"/>
              </a:ext>
            </a:extLst>
          </p:cNvPr>
          <p:cNvSpPr txBox="1"/>
          <p:nvPr/>
        </p:nvSpPr>
        <p:spPr>
          <a:xfrm>
            <a:off x="9691352" y="654800"/>
            <a:ext cx="2487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inexpensive</a:t>
            </a:r>
            <a:r>
              <a:rPr lang="de-DE" dirty="0">
                <a:solidFill>
                  <a:srgbClr val="FF0000"/>
                </a:solidFill>
              </a:rPr>
              <a:t> and rapid </a:t>
            </a:r>
            <a:r>
              <a:rPr lang="de-DE" dirty="0" err="1">
                <a:solidFill>
                  <a:srgbClr val="FF0000"/>
                </a:solidFill>
              </a:rPr>
              <a:t>measurement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depth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profiles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D6A9B5C4-2496-1589-08B4-499FEEBB4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935" y="3509963"/>
            <a:ext cx="2767758" cy="198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B23B4D9-7B65-7BD8-9C2F-CBE5C45B1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8" t="13796" r="15398" b="4405"/>
          <a:stretch/>
        </p:blipFill>
        <p:spPr>
          <a:xfrm>
            <a:off x="-1" y="886546"/>
            <a:ext cx="7841673" cy="591710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5C5E98A-483E-7B23-4E5B-8C33FB282078}"/>
              </a:ext>
            </a:extLst>
          </p:cNvPr>
          <p:cNvSpPr txBox="1"/>
          <p:nvPr/>
        </p:nvSpPr>
        <p:spPr>
          <a:xfrm>
            <a:off x="242455" y="332509"/>
            <a:ext cx="9841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 of Detector Response Functions for Fast Neutron Spectroscopy With Organic Scintillators</a:t>
            </a:r>
            <a:br>
              <a:rPr lang="en-US" dirty="0"/>
            </a:br>
            <a:r>
              <a:rPr lang="en-US" dirty="0"/>
              <a:t>Tanya Hutton 	Department of Physics, University of Cape Town 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40C6CE-B02E-576F-6565-0AF441241B0B}"/>
              </a:ext>
            </a:extLst>
          </p:cNvPr>
          <p:cNvSpPr txBox="1"/>
          <p:nvPr/>
        </p:nvSpPr>
        <p:spPr>
          <a:xfrm>
            <a:off x="9691352" y="654800"/>
            <a:ext cx="2487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Making </a:t>
            </a:r>
            <a:r>
              <a:rPr lang="de-DE" dirty="0" err="1">
                <a:solidFill>
                  <a:srgbClr val="FF0000"/>
                </a:solidFill>
              </a:rPr>
              <a:t>detectors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independent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from</a:t>
            </a:r>
            <a:r>
              <a:rPr lang="de-DE" dirty="0">
                <a:solidFill>
                  <a:srgbClr val="FF0000"/>
                </a:solidFill>
              </a:rPr>
              <a:t> time </a:t>
            </a:r>
            <a:r>
              <a:rPr lang="de-DE" dirty="0" err="1">
                <a:solidFill>
                  <a:srgbClr val="FF0000"/>
                </a:solidFill>
              </a:rPr>
              <a:t>signals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72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90A28-AAA6-4B48-86FE-BD1197D77CA7}"/>
              </a:ext>
            </a:extLst>
          </p:cNvPr>
          <p:cNvSpPr txBox="1"/>
          <p:nvPr/>
        </p:nvSpPr>
        <p:spPr>
          <a:xfrm>
            <a:off x="216973" y="652959"/>
            <a:ext cx="5972917" cy="102393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 </a:t>
            </a:r>
            <a:r>
              <a:rPr lang="en-US" altLang="zh-CN" sz="1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Huo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from Beijing hospital reported that series translational nuclear medicine research on somatostatin receptor, which has demonstrated quite good diagnostic level and treatment effect.</a:t>
            </a:r>
          </a:p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767135-69B3-4A7E-9200-EF7D46752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5" y="2370844"/>
            <a:ext cx="6690594" cy="32421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84E9658-5ED2-490A-88C4-27C46B91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529" y="2270237"/>
            <a:ext cx="5567899" cy="314951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74C554F-ED4C-4E03-95CD-3AD2762BABD7}"/>
              </a:ext>
            </a:extLst>
          </p:cNvPr>
          <p:cNvSpPr txBox="1"/>
          <p:nvPr/>
        </p:nvSpPr>
        <p:spPr>
          <a:xfrm>
            <a:off x="6671727" y="703262"/>
            <a:ext cx="5520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T.Leadbeater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from University of Cape Town </a:t>
            </a: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   presented a BGO positron cameras (UCT and  </a:t>
            </a:r>
          </a:p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iThemba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LABS) with quite good performance.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898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5E752D0-EE09-42DD-A13D-21344D5C0981}"/>
              </a:ext>
            </a:extLst>
          </p:cNvPr>
          <p:cNvGrpSpPr>
            <a:grpSpLocks noChangeAspect="1"/>
          </p:cNvGrpSpPr>
          <p:nvPr/>
        </p:nvGrpSpPr>
        <p:grpSpPr>
          <a:xfrm>
            <a:off x="7321689" y="1723527"/>
            <a:ext cx="4707638" cy="3180590"/>
            <a:chOff x="1648575" y="1002545"/>
            <a:chExt cx="5943600" cy="4015635"/>
          </a:xfrm>
        </p:grpSpPr>
        <p:pic>
          <p:nvPicPr>
            <p:cNvPr id="2" name="Picture 1" descr="A picture containing indoor, wall, bathroom, ceiling&#10;&#10;Description automatically generated">
              <a:extLst>
                <a:ext uri="{FF2B5EF4-FFF2-40B4-BE49-F238E27FC236}">
                  <a16:creationId xmlns:a16="http://schemas.microsoft.com/office/drawing/2014/main" id="{89EC9675-3851-47FF-8121-8AAA797BC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75" y="1057165"/>
              <a:ext cx="5943600" cy="396101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CE30EB-225E-4608-9BC9-588B29D3ACC7}"/>
                </a:ext>
              </a:extLst>
            </p:cNvPr>
            <p:cNvSpPr txBox="1"/>
            <p:nvPr/>
          </p:nvSpPr>
          <p:spPr>
            <a:xfrm>
              <a:off x="1648575" y="1057165"/>
              <a:ext cx="1800200" cy="50515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AU" sz="1000" dirty="0"/>
                <a:t>Couch system for brain treatment</a:t>
              </a:r>
              <a:endParaRPr lang="en-US" sz="10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6BD309-402B-468E-A493-4E160E81AF7C}"/>
                </a:ext>
              </a:extLst>
            </p:cNvPr>
            <p:cNvSpPr txBox="1"/>
            <p:nvPr/>
          </p:nvSpPr>
          <p:spPr>
            <a:xfrm>
              <a:off x="5377119" y="1002545"/>
              <a:ext cx="2215056" cy="50515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en-AU" sz="1000" dirty="0"/>
                <a:t>Chair system for head and neck treatment</a:t>
              </a:r>
              <a:endParaRPr lang="en-US" sz="1000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EE2E5F2-D10B-402A-BB9F-049540DA5D87}"/>
                </a:ext>
              </a:extLst>
            </p:cNvPr>
            <p:cNvCxnSpPr>
              <a:cxnSpLocks/>
            </p:cNvCxnSpPr>
            <p:nvPr/>
          </p:nvCxnSpPr>
          <p:spPr>
            <a:xfrm>
              <a:off x="2548675" y="1703496"/>
              <a:ext cx="1639652" cy="13250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DA98D76-C7A5-4A69-95F2-4672102ED10E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6308581" y="1507702"/>
              <a:ext cx="176067" cy="110666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E3F790-A659-4E9A-B874-1D8552C75FE4}"/>
              </a:ext>
            </a:extLst>
          </p:cNvPr>
          <p:cNvSpPr txBox="1">
            <a:spLocks/>
          </p:cNvSpPr>
          <p:nvPr/>
        </p:nvSpPr>
        <p:spPr>
          <a:xfrm>
            <a:off x="128171" y="1526876"/>
            <a:ext cx="7029225" cy="33772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dirty="0"/>
              <a:t>WEBI2: </a:t>
            </a:r>
            <a:r>
              <a:rPr lang="en-US" sz="2400" dirty="0"/>
              <a:t>Compact accelerator based epithermal neutron source and its application for cancer therapy</a:t>
            </a:r>
            <a:endParaRPr lang="fr-BE" sz="2400" dirty="0"/>
          </a:p>
          <a:p>
            <a:pPr marL="0" indent="0">
              <a:buNone/>
            </a:pPr>
            <a:r>
              <a:rPr lang="fr-BE" sz="2000" dirty="0" err="1"/>
              <a:t>We</a:t>
            </a:r>
            <a:r>
              <a:rPr lang="fr-BE" sz="2000" dirty="0"/>
              <a:t> </a:t>
            </a:r>
            <a:r>
              <a:rPr lang="fr-BE" sz="2000" dirty="0" err="1"/>
              <a:t>received</a:t>
            </a:r>
            <a:r>
              <a:rPr lang="fr-BE" sz="2000" dirty="0"/>
              <a:t> an excellent </a:t>
            </a:r>
            <a:r>
              <a:rPr lang="fr-BE" sz="2000" dirty="0" err="1"/>
              <a:t>overview</a:t>
            </a:r>
            <a:r>
              <a:rPr lang="fr-BE" sz="2000" dirty="0"/>
              <a:t> of the </a:t>
            </a:r>
            <a:r>
              <a:rPr lang="fr-BE" sz="2000" dirty="0" err="1"/>
              <a:t>principle</a:t>
            </a:r>
            <a:r>
              <a:rPr lang="fr-BE" sz="2000" dirty="0"/>
              <a:t> and the </a:t>
            </a:r>
            <a:r>
              <a:rPr lang="fr-BE" sz="2000" dirty="0" err="1"/>
              <a:t>history</a:t>
            </a:r>
            <a:r>
              <a:rPr lang="fr-BE" sz="2000" dirty="0"/>
              <a:t> of BNCT and the </a:t>
            </a:r>
            <a:r>
              <a:rPr lang="fr-BE" sz="2000" dirty="0" err="1"/>
              <a:t>specific</a:t>
            </a:r>
            <a:r>
              <a:rPr lang="fr-BE" sz="2000" dirty="0"/>
              <a:t> </a:t>
            </a:r>
            <a:r>
              <a:rPr lang="fr-BE" sz="2000" dirty="0" err="1"/>
              <a:t>features</a:t>
            </a:r>
            <a:r>
              <a:rPr lang="fr-BE" sz="2000" dirty="0"/>
              <a:t>, (dis-)</a:t>
            </a:r>
            <a:r>
              <a:rPr lang="fr-BE" sz="2000" dirty="0" err="1"/>
              <a:t>advantages</a:t>
            </a:r>
            <a:r>
              <a:rPr lang="fr-BE" sz="2000" dirty="0"/>
              <a:t> and </a:t>
            </a:r>
            <a:r>
              <a:rPr lang="fr-BE" sz="2000" dirty="0" err="1"/>
              <a:t>optimization</a:t>
            </a:r>
            <a:r>
              <a:rPr lang="fr-BE" sz="2000" dirty="0"/>
              <a:t> </a:t>
            </a:r>
            <a:r>
              <a:rPr lang="fr-BE" sz="2000" dirty="0" err="1"/>
              <a:t>requirements</a:t>
            </a:r>
            <a:r>
              <a:rPr lang="fr-BE" sz="2000" dirty="0"/>
              <a:t> of </a:t>
            </a:r>
            <a:r>
              <a:rPr lang="fr-BE" sz="2000" dirty="0" err="1"/>
              <a:t>accelerator</a:t>
            </a:r>
            <a:r>
              <a:rPr lang="fr-BE" sz="2000" dirty="0"/>
              <a:t> </a:t>
            </a:r>
            <a:r>
              <a:rPr lang="fr-BE" sz="2000" dirty="0" err="1"/>
              <a:t>based</a:t>
            </a:r>
            <a:r>
              <a:rPr lang="fr-BE" sz="2000" dirty="0"/>
              <a:t> BNCT </a:t>
            </a:r>
            <a:r>
              <a:rPr lang="fr-BE" sz="2000" dirty="0" err="1"/>
              <a:t>systems</a:t>
            </a:r>
            <a:r>
              <a:rPr lang="fr-BE" sz="2000" dirty="0"/>
              <a:t>.</a:t>
            </a:r>
          </a:p>
          <a:p>
            <a:r>
              <a:rPr lang="fr-BE" sz="2000" dirty="0"/>
              <a:t>The Kansai BNCT </a:t>
            </a:r>
            <a:r>
              <a:rPr lang="fr-BE" sz="2000" dirty="0" err="1"/>
              <a:t>medical</a:t>
            </a:r>
            <a:r>
              <a:rPr lang="fr-BE" sz="2000" dirty="0"/>
              <a:t> center </a:t>
            </a:r>
            <a:r>
              <a:rPr lang="fr-BE" sz="2000" dirty="0" err="1"/>
              <a:t>founded</a:t>
            </a:r>
            <a:r>
              <a:rPr lang="fr-BE" sz="2000" dirty="0"/>
              <a:t> at the Osaka </a:t>
            </a:r>
            <a:r>
              <a:rPr lang="fr-BE" sz="2000" dirty="0" err="1"/>
              <a:t>Medical</a:t>
            </a:r>
            <a:r>
              <a:rPr lang="fr-BE" sz="2000" dirty="0"/>
              <a:t> and Pharmaceutical </a:t>
            </a:r>
            <a:r>
              <a:rPr lang="fr-BE" sz="2000" dirty="0" err="1"/>
              <a:t>University</a:t>
            </a:r>
            <a:r>
              <a:rPr lang="fr-BE" sz="2000" dirty="0"/>
              <a:t> (OMPU) </a:t>
            </a:r>
            <a:r>
              <a:rPr lang="fr-BE" sz="2000" dirty="0" err="1"/>
              <a:t>was</a:t>
            </a:r>
            <a:r>
              <a:rPr lang="fr-BE" sz="2000" dirty="0"/>
              <a:t> </a:t>
            </a:r>
            <a:r>
              <a:rPr lang="fr-BE" sz="2000" dirty="0" err="1"/>
              <a:t>opened</a:t>
            </a:r>
            <a:r>
              <a:rPr lang="fr-BE" sz="2000" dirty="0"/>
              <a:t> in 2018. </a:t>
            </a:r>
            <a:r>
              <a:rPr lang="fr-BE" sz="2000" dirty="0" err="1"/>
              <a:t>Their</a:t>
            </a:r>
            <a:r>
              <a:rPr lang="fr-BE" sz="2000" dirty="0"/>
              <a:t> </a:t>
            </a:r>
            <a:r>
              <a:rPr lang="en-US" sz="2000" dirty="0" err="1">
                <a:ea typeface="Meiryo" panose="020B0604030504040204" pitchFamily="34" charset="-128"/>
              </a:rPr>
              <a:t>NeuCure</a:t>
            </a:r>
            <a:r>
              <a:rPr lang="en-US" sz="2000" dirty="0">
                <a:latin typeface="Meiryo" panose="020B0604030504040204" pitchFamily="34" charset="-128"/>
                <a:ea typeface="Meiryo" panose="020B0604030504040204" pitchFamily="34" charset="-128"/>
              </a:rPr>
              <a:t>® system</a:t>
            </a:r>
            <a:r>
              <a:rPr lang="fr-BE" sz="2000" dirty="0"/>
              <a:t> </a:t>
            </a:r>
            <a:r>
              <a:rPr lang="fr-BE" sz="2000" dirty="0" err="1"/>
              <a:t>is</a:t>
            </a:r>
            <a:r>
              <a:rPr lang="fr-BE" sz="2000" dirty="0"/>
              <a:t> the </a:t>
            </a:r>
            <a:r>
              <a:rPr lang="en-US" sz="2000" dirty="0">
                <a:ea typeface="Meiryo" panose="020B0604030504040204" pitchFamily="34" charset="-128"/>
              </a:rPr>
              <a:t>world’s first BNCT system as a medical device that </a:t>
            </a:r>
            <a:r>
              <a:rPr lang="fr-BE" sz="2000" dirty="0"/>
              <a:t>has </a:t>
            </a:r>
            <a:r>
              <a:rPr lang="fr-BE" sz="2000" dirty="0" err="1"/>
              <a:t>now</a:t>
            </a:r>
            <a:r>
              <a:rPr lang="fr-BE" sz="2000" dirty="0"/>
              <a:t> </a:t>
            </a:r>
            <a:r>
              <a:rPr lang="fr-BE" sz="2000" dirty="0" err="1"/>
              <a:t>treated</a:t>
            </a:r>
            <a:r>
              <a:rPr lang="fr-BE" sz="2000" dirty="0"/>
              <a:t> over 100 patients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73269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2">
            <a:extLst>
              <a:ext uri="{FF2B5EF4-FFF2-40B4-BE49-F238E27FC236}">
                <a16:creationId xmlns:a16="http://schemas.microsoft.com/office/drawing/2014/main" id="{DEE642FF-F55A-4073-A9A9-9E35E146FCDC}"/>
              </a:ext>
            </a:extLst>
          </p:cNvPr>
          <p:cNvGrpSpPr/>
          <p:nvPr/>
        </p:nvGrpSpPr>
        <p:grpSpPr>
          <a:xfrm>
            <a:off x="8010525" y="2613400"/>
            <a:ext cx="4181475" cy="2905125"/>
            <a:chOff x="2257561" y="1462959"/>
            <a:chExt cx="3640319" cy="2578339"/>
          </a:xfrm>
        </p:grpSpPr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9D9CB3D7-798B-487F-AFFB-67F60172A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7561" y="1462959"/>
              <a:ext cx="3640319" cy="257833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B51CC17F-2D66-408F-AEA0-5774FEC7FB63}"/>
                </a:ext>
              </a:extLst>
            </p:cNvPr>
            <p:cNvSpPr txBox="1"/>
            <p:nvPr/>
          </p:nvSpPr>
          <p:spPr>
            <a:xfrm>
              <a:off x="2983376" y="1636754"/>
              <a:ext cx="66236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b="1" baseline="30000" dirty="0">
                  <a:solidFill>
                    <a:srgbClr val="FF0000"/>
                  </a:solidFill>
                </a:rPr>
                <a:t>68</a:t>
              </a:r>
              <a:r>
                <a:rPr lang="en-US" sz="1800" b="1" dirty="0">
                  <a:solidFill>
                    <a:srgbClr val="FF0000"/>
                  </a:solidFill>
                </a:rPr>
                <a:t>Ga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8AB1B38-784A-46E7-BB91-0F40ABA75069}"/>
              </a:ext>
            </a:extLst>
          </p:cNvPr>
          <p:cNvSpPr txBox="1">
            <a:spLocks/>
          </p:cNvSpPr>
          <p:nvPr/>
        </p:nvSpPr>
        <p:spPr>
          <a:xfrm>
            <a:off x="0" y="1595888"/>
            <a:ext cx="6142998" cy="3917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dirty="0"/>
              <a:t>WEBO6: </a:t>
            </a:r>
            <a:r>
              <a:rPr lang="en-US" sz="2400" dirty="0"/>
              <a:t>Accelerator and detector developments for the production of </a:t>
            </a:r>
            <a:r>
              <a:rPr lang="en-US" sz="2400" dirty="0" err="1"/>
              <a:t>theranostic</a:t>
            </a:r>
            <a:r>
              <a:rPr lang="en-US" sz="2400" dirty="0"/>
              <a:t> radioisotopes with solid targets at the Bern medical cyclotron</a:t>
            </a:r>
            <a:endParaRPr lang="fr-BE" sz="2400" dirty="0"/>
          </a:p>
          <a:p>
            <a:r>
              <a:rPr lang="fr-BE" sz="2000" dirty="0"/>
              <a:t>The team of </a:t>
            </a:r>
            <a:r>
              <a:rPr lang="fr-BE" sz="2000" dirty="0" err="1"/>
              <a:t>Saverio</a:t>
            </a:r>
            <a:r>
              <a:rPr lang="fr-BE" sz="2000" dirty="0"/>
              <a:t> </a:t>
            </a:r>
            <a:r>
              <a:rPr lang="fr-BE" sz="2000" dirty="0" err="1"/>
              <a:t>Braccini</a:t>
            </a:r>
            <a:r>
              <a:rPr lang="fr-BE" sz="2000" dirty="0"/>
              <a:t> </a:t>
            </a:r>
            <a:r>
              <a:rPr lang="fr-BE" sz="2000" dirty="0" err="1"/>
              <a:t>successfully</a:t>
            </a:r>
            <a:r>
              <a:rPr lang="fr-BE" sz="2000" dirty="0"/>
              <a:t> </a:t>
            </a:r>
            <a:r>
              <a:rPr lang="fr-BE" sz="2000" dirty="0" err="1"/>
              <a:t>develops</a:t>
            </a:r>
            <a:r>
              <a:rPr lang="fr-BE" sz="2000" dirty="0"/>
              <a:t>, tests, qualifies, and </a:t>
            </a:r>
            <a:r>
              <a:rPr lang="fr-BE" sz="2000" dirty="0" err="1"/>
              <a:t>improves</a:t>
            </a:r>
            <a:r>
              <a:rPr lang="fr-BE" sz="2000" dirty="0"/>
              <a:t> </a:t>
            </a:r>
            <a:r>
              <a:rPr lang="fr-BE" sz="2000" dirty="0" err="1"/>
              <a:t>existing</a:t>
            </a:r>
            <a:r>
              <a:rPr lang="fr-BE" sz="2000" dirty="0"/>
              <a:t> and new </a:t>
            </a:r>
            <a:r>
              <a:rPr lang="fr-BE" sz="2000" dirty="0" err="1"/>
              <a:t>methods</a:t>
            </a:r>
            <a:r>
              <a:rPr lang="fr-BE" sz="2000" dirty="0"/>
              <a:t> for production of </a:t>
            </a:r>
            <a:r>
              <a:rPr lang="fr-BE" sz="2000" dirty="0" err="1"/>
              <a:t>theragnostic</a:t>
            </a:r>
            <a:r>
              <a:rPr lang="fr-BE" sz="2000" dirty="0"/>
              <a:t> radioisotopes, </a:t>
            </a:r>
            <a:r>
              <a:rPr lang="fr-BE" sz="2000" dirty="0" err="1"/>
              <a:t>such</a:t>
            </a:r>
            <a:r>
              <a:rPr lang="fr-BE" sz="2000" dirty="0"/>
              <a:t> as Ga-68, Sc-44 and </a:t>
            </a:r>
            <a:r>
              <a:rPr lang="fr-BE" sz="2000" dirty="0" err="1"/>
              <a:t>others</a:t>
            </a:r>
            <a:r>
              <a:rPr lang="fr-BE" sz="2000" dirty="0"/>
              <a:t>, </a:t>
            </a:r>
            <a:r>
              <a:rPr lang="fr-BE" sz="2000" dirty="0" err="1"/>
              <a:t>with</a:t>
            </a:r>
            <a:r>
              <a:rPr lang="fr-BE" sz="2000" dirty="0"/>
              <a:t> the Bern </a:t>
            </a:r>
            <a:r>
              <a:rPr lang="fr-BE" sz="2000" dirty="0" err="1"/>
              <a:t>medical</a:t>
            </a:r>
            <a:r>
              <a:rPr lang="fr-BE" sz="2000" dirty="0"/>
              <a:t> cyclotron.</a:t>
            </a:r>
          </a:p>
          <a:p>
            <a:r>
              <a:rPr lang="fr-BE" sz="2000" dirty="0" err="1"/>
              <a:t>Their</a:t>
            </a:r>
            <a:r>
              <a:rPr lang="fr-BE" sz="2000" dirty="0"/>
              <a:t> </a:t>
            </a:r>
            <a:r>
              <a:rPr lang="fr-BE" sz="2000" dirty="0" err="1"/>
              <a:t>work</a:t>
            </a:r>
            <a:r>
              <a:rPr lang="fr-BE" sz="2000" dirty="0"/>
              <a:t> on </a:t>
            </a:r>
            <a:r>
              <a:rPr lang="fr-BE" sz="2000" dirty="0" err="1"/>
              <a:t>precise</a:t>
            </a:r>
            <a:r>
              <a:rPr lang="fr-BE" sz="2000" dirty="0"/>
              <a:t> </a:t>
            </a:r>
            <a:r>
              <a:rPr lang="fr-BE" sz="2000" dirty="0" err="1"/>
              <a:t>measurements</a:t>
            </a:r>
            <a:r>
              <a:rPr lang="fr-BE" sz="2000" dirty="0"/>
              <a:t> of cross-sections, production </a:t>
            </a:r>
            <a:r>
              <a:rPr lang="fr-BE" sz="2000" dirty="0" err="1"/>
              <a:t>yields</a:t>
            </a:r>
            <a:r>
              <a:rPr lang="fr-BE" sz="2000" dirty="0"/>
              <a:t> and radioisotope </a:t>
            </a:r>
            <a:r>
              <a:rPr lang="fr-BE" sz="2000" dirty="0" err="1"/>
              <a:t>purity</a:t>
            </a:r>
            <a:r>
              <a:rPr lang="fr-BE" sz="2000" dirty="0"/>
              <a:t>, for a </a:t>
            </a:r>
            <a:r>
              <a:rPr lang="fr-BE" sz="2000" dirty="0" err="1"/>
              <a:t>wide</a:t>
            </a:r>
            <a:r>
              <a:rPr lang="fr-BE" sz="2000" dirty="0"/>
              <a:t> range of </a:t>
            </a:r>
            <a:r>
              <a:rPr lang="fr-BE" sz="2000" dirty="0" err="1"/>
              <a:t>nuclear</a:t>
            </a:r>
            <a:r>
              <a:rPr lang="fr-BE" sz="2000" dirty="0"/>
              <a:t> </a:t>
            </a:r>
            <a:r>
              <a:rPr lang="fr-BE" sz="2000" dirty="0" err="1"/>
              <a:t>reactions</a:t>
            </a:r>
            <a:r>
              <a:rPr lang="fr-BE" sz="2000" dirty="0"/>
              <a:t>, </a:t>
            </a:r>
            <a:r>
              <a:rPr lang="fr-BE" sz="2000" dirty="0" err="1"/>
              <a:t>stimulates</a:t>
            </a:r>
            <a:r>
              <a:rPr lang="fr-BE" sz="2000" dirty="0"/>
              <a:t> </a:t>
            </a:r>
            <a:r>
              <a:rPr lang="fr-BE" sz="2000" dirty="0" err="1"/>
              <a:t>further</a:t>
            </a:r>
            <a:r>
              <a:rPr lang="fr-BE" sz="2000" dirty="0"/>
              <a:t> use of </a:t>
            </a:r>
            <a:r>
              <a:rPr lang="fr-BE" sz="2000" dirty="0" err="1"/>
              <a:t>such</a:t>
            </a:r>
            <a:r>
              <a:rPr lang="fr-BE" sz="2000" dirty="0"/>
              <a:t> isotopes for cancer diagnostics and </a:t>
            </a:r>
            <a:r>
              <a:rPr lang="fr-BE" sz="2000" dirty="0" err="1"/>
              <a:t>treatment</a:t>
            </a:r>
            <a:endParaRPr lang="fr-BE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2D215-776E-45B2-83B8-37BC8934C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5" t="14772" r="70873" b="21863"/>
          <a:stretch>
            <a:fillRect/>
          </a:stretch>
        </p:blipFill>
        <p:spPr>
          <a:xfrm>
            <a:off x="6142998" y="2608092"/>
            <a:ext cx="1916092" cy="29051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87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F371546-F85B-0F8D-CC03-37255CFBD41D}"/>
              </a:ext>
            </a:extLst>
          </p:cNvPr>
          <p:cNvSpPr txBox="1"/>
          <p:nvPr/>
        </p:nvSpPr>
        <p:spPr>
          <a:xfrm>
            <a:off x="207391" y="3028890"/>
            <a:ext cx="11811784" cy="477054"/>
          </a:xfrm>
          <a:prstGeom prst="rect">
            <a:avLst/>
          </a:prstGeom>
          <a:solidFill>
            <a:srgbClr val="1653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2500" dirty="0"/>
              <a:t>IOC and LOC </a:t>
            </a:r>
            <a:r>
              <a:rPr lang="zh-CN" altLang="en-US" sz="2500" dirty="0">
                <a:solidFill>
                  <a:schemeClr val="accent6"/>
                </a:solidFill>
              </a:rPr>
              <a:t>remind the authors </a:t>
            </a:r>
            <a:r>
              <a:rPr lang="zh-CN" altLang="en-US" sz="2500" dirty="0"/>
              <a:t>to submit their full </a:t>
            </a:r>
            <a:r>
              <a:rPr lang="en-US" altLang="zh-CN" sz="2500" dirty="0"/>
              <a:t>papers </a:t>
            </a:r>
            <a:r>
              <a:rPr lang="en-CA" altLang="zh-CN" sz="2500" dirty="0"/>
              <a:t>by</a:t>
            </a:r>
            <a:r>
              <a:rPr lang="en-US" altLang="zh-CN" sz="2500" dirty="0"/>
              <a:t> </a:t>
            </a:r>
            <a:r>
              <a:rPr lang="zh-CN" altLang="en-US" sz="2500" dirty="0">
                <a:solidFill>
                  <a:schemeClr val="accent6"/>
                </a:solidFill>
              </a:rPr>
              <a:t> Dec 31</a:t>
            </a:r>
            <a:r>
              <a:rPr lang="en-US" altLang="zh-CN" sz="2500" dirty="0">
                <a:solidFill>
                  <a:schemeClr val="accent6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3521364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949D-78B9-CD3B-8A6A-6C74E4926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816" y="2235200"/>
            <a:ext cx="9144000" cy="23876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Thank you for participation!</a:t>
            </a:r>
          </a:p>
        </p:txBody>
      </p:sp>
    </p:spTree>
    <p:extLst>
      <p:ext uri="{BB962C8B-B14F-4D97-AF65-F5344CB8AC3E}">
        <p14:creationId xmlns:p14="http://schemas.microsoft.com/office/powerpoint/2010/main" val="373525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DF28D173-4AB8-83FF-FB87-D650714B3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D4A9844-E0FC-3990-390F-AC33B43D3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6"/>
          <a:stretch/>
        </p:blipFill>
        <p:spPr>
          <a:xfrm>
            <a:off x="156930" y="3106013"/>
            <a:ext cx="6950869" cy="27515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A9FF560-7170-F89A-B457-2D8D4DAC4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728" y="3120392"/>
            <a:ext cx="4315291" cy="273716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5A4F651-EB5B-90F1-AB31-763D03F8361D}"/>
              </a:ext>
            </a:extLst>
          </p:cNvPr>
          <p:cNvSpPr txBox="1"/>
          <p:nvPr/>
        </p:nvSpPr>
        <p:spPr>
          <a:xfrm>
            <a:off x="1073296" y="2559625"/>
            <a:ext cx="10008129" cy="461665"/>
          </a:xfrm>
          <a:prstGeom prst="rect">
            <a:avLst/>
          </a:prstGeom>
          <a:solidFill>
            <a:srgbClr val="1653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Statistics of the abstract submissions by Region and Super Region</a:t>
            </a:r>
          </a:p>
        </p:txBody>
      </p:sp>
    </p:spTree>
    <p:extLst>
      <p:ext uri="{BB962C8B-B14F-4D97-AF65-F5344CB8AC3E}">
        <p14:creationId xmlns:p14="http://schemas.microsoft.com/office/powerpoint/2010/main" val="422906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72012BB-460C-6A18-0BD2-C598E0DD5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26" b="-1"/>
          <a:stretch/>
        </p:blipFill>
        <p:spPr>
          <a:xfrm>
            <a:off x="6517253" y="3272260"/>
            <a:ext cx="5148231" cy="32553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80DEA6-090C-16C9-0298-54690FE1B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782"/>
          <a:stretch/>
        </p:blipFill>
        <p:spPr>
          <a:xfrm>
            <a:off x="405074" y="3206086"/>
            <a:ext cx="5343263" cy="312848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8CB7A36-A6B0-149F-D7D5-772451368B19}"/>
              </a:ext>
            </a:extLst>
          </p:cNvPr>
          <p:cNvSpPr txBox="1"/>
          <p:nvPr/>
        </p:nvSpPr>
        <p:spPr>
          <a:xfrm>
            <a:off x="0" y="2375089"/>
            <a:ext cx="12192000" cy="830997"/>
          </a:xfrm>
          <a:prstGeom prst="rect">
            <a:avLst/>
          </a:prstGeom>
          <a:solidFill>
            <a:srgbClr val="16537F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Statistics</a:t>
            </a:r>
          </a:p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total: 237 participants</a:t>
            </a:r>
          </a:p>
        </p:txBody>
      </p:sp>
      <p:sp>
        <p:nvSpPr>
          <p:cNvPr id="2" name="文本框 7">
            <a:extLst>
              <a:ext uri="{FF2B5EF4-FFF2-40B4-BE49-F238E27FC236}">
                <a16:creationId xmlns:a16="http://schemas.microsoft.com/office/drawing/2014/main" id="{9C3EBC16-5C43-6205-981A-629F805274B6}"/>
              </a:ext>
            </a:extLst>
          </p:cNvPr>
          <p:cNvSpPr txBox="1"/>
          <p:nvPr/>
        </p:nvSpPr>
        <p:spPr>
          <a:xfrm>
            <a:off x="430779" y="6400740"/>
            <a:ext cx="5762632" cy="461665"/>
          </a:xfrm>
          <a:prstGeom prst="rect">
            <a:avLst/>
          </a:prstGeom>
          <a:solidFill>
            <a:srgbClr val="16537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&gt; </a:t>
            </a:r>
            <a:r>
              <a:rPr lang="en-US" altLang="zh-CN" sz="2400" b="1" kern="100" dirty="0">
                <a:solidFill>
                  <a:srgbClr val="F29335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40 </a:t>
            </a:r>
            <a:r>
              <a:rPr lang="en-US" altLang="zh-CN" sz="2400" b="1" kern="1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students attended the conference</a:t>
            </a:r>
            <a:endParaRPr lang="zh-CN" altLang="zh-CN" sz="2400" b="1" kern="100" dirty="0">
              <a:effectLst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16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949D-78B9-CD3B-8A6A-6C74E4926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816" y="2832100"/>
            <a:ext cx="9144000" cy="11938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Conference Highlights</a:t>
            </a:r>
          </a:p>
        </p:txBody>
      </p:sp>
    </p:spTree>
    <p:extLst>
      <p:ext uri="{BB962C8B-B14F-4D97-AF65-F5344CB8AC3E}">
        <p14:creationId xmlns:p14="http://schemas.microsoft.com/office/powerpoint/2010/main" val="3956207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50F3A8E-BA29-5EA5-5BB3-804BF0AC4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949D-78B9-CD3B-8A6A-6C74E4926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816" y="2832100"/>
            <a:ext cx="9144000" cy="11938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New Projects &amp; Proposals</a:t>
            </a:r>
          </a:p>
        </p:txBody>
      </p:sp>
    </p:spTree>
    <p:extLst>
      <p:ext uri="{BB962C8B-B14F-4D97-AF65-F5344CB8AC3E}">
        <p14:creationId xmlns:p14="http://schemas.microsoft.com/office/powerpoint/2010/main" val="3443416881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19351</TotalTime>
  <Words>2743</Words>
  <Application>Microsoft Office PowerPoint</Application>
  <PresentationFormat>Widescreen</PresentationFormat>
  <Paragraphs>265</Paragraphs>
  <Slides>56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82" baseType="lpstr">
      <vt:lpstr>等线</vt:lpstr>
      <vt:lpstr>맑은 고딕</vt:lpstr>
      <vt:lpstr>Meiryo</vt:lpstr>
      <vt:lpstr>微软雅黑</vt:lpstr>
      <vt:lpstr>黑体</vt:lpstr>
      <vt:lpstr>宋体</vt:lpstr>
      <vt:lpstr>Arial</vt:lpstr>
      <vt:lpstr>Arial Black</vt:lpstr>
      <vt:lpstr>Arial Rounded MT Bold</vt:lpstr>
      <vt:lpstr>Bauhaus 93</vt:lpstr>
      <vt:lpstr>Calibri</vt:lpstr>
      <vt:lpstr>Calibri Light</vt:lpstr>
      <vt:lpstr>Cambria Math</vt:lpstr>
      <vt:lpstr>CMSS12</vt:lpstr>
      <vt:lpstr>Corbel</vt:lpstr>
      <vt:lpstr>Maven Pro</vt:lpstr>
      <vt:lpstr>NimbusSanL-Regu</vt:lpstr>
      <vt:lpstr>Nunito</vt:lpstr>
      <vt:lpstr>Source Sans Pro</vt:lpstr>
      <vt:lpstr>Source Sans Pro Semibold</vt:lpstr>
      <vt:lpstr>Symbol</vt:lpstr>
      <vt:lpstr>Times</vt:lpstr>
      <vt:lpstr>Times New Roman</vt:lpstr>
      <vt:lpstr>Wingdings</vt:lpstr>
      <vt:lpstr>自定义设计方案</vt:lpstr>
      <vt:lpstr>Office Theme</vt:lpstr>
      <vt:lpstr>CYC’2022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Conference Highlights</vt:lpstr>
      <vt:lpstr>New Projects &amp; Proposals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reports</vt:lpstr>
      <vt:lpstr>PowerPoint Presentation</vt:lpstr>
      <vt:lpstr>PowerPoint Presentation</vt:lpstr>
      <vt:lpstr>Status of SPES Cyclotron at Laboratori Nazionali of Legnaro -INFN </vt:lpstr>
      <vt:lpstr>PowerPoint Presentation</vt:lpstr>
      <vt:lpstr>Major Event: Repair of Extraction</vt:lpstr>
      <vt:lpstr>PowerPoint Presentation</vt:lpstr>
      <vt:lpstr>FFA’s</vt:lpstr>
      <vt:lpstr>PowerPoint Presentation</vt:lpstr>
      <vt:lpstr>PowerPoint Presentation</vt:lpstr>
      <vt:lpstr>PowerPoint Presentation</vt:lpstr>
      <vt:lpstr>PowerPoint Presentation</vt:lpstr>
      <vt:lpstr>Beam Physics</vt:lpstr>
      <vt:lpstr>Cyclotron stability region</vt:lpstr>
      <vt:lpstr>PowerPoint Presentation</vt:lpstr>
      <vt:lpstr>PowerPoint Presentation</vt:lpstr>
      <vt:lpstr>PowerPoint Presentation</vt:lpstr>
      <vt:lpstr>Subsystems</vt:lpstr>
      <vt:lpstr>PowerPoint Presentation</vt:lpstr>
      <vt:lpstr>PowerPoint Presentation</vt:lpstr>
      <vt:lpstr>PowerPoint Presentation</vt:lpstr>
      <vt:lpstr>Industrial Cyclotrons</vt:lpstr>
      <vt:lpstr>PowerPoint Presentation</vt:lpstr>
      <vt:lpstr>PowerPoint Presentation</vt:lpstr>
      <vt:lpstr>PowerPoint Presentation</vt:lpstr>
      <vt:lpstr>PowerPoint Presentation</vt:lpstr>
      <vt:lpstr>Cyclotron Applications</vt:lpstr>
      <vt:lpstr>The most “sexy” medical research:  FLASH!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participation!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Participants Testing Procedure</dc:title>
  <dc:creator>Microsoft 帐户</dc:creator>
  <cp:lastModifiedBy>Yuri Bylinskii</cp:lastModifiedBy>
  <cp:revision>162</cp:revision>
  <dcterms:created xsi:type="dcterms:W3CDTF">2022-08-15T02:53:31Z</dcterms:created>
  <dcterms:modified xsi:type="dcterms:W3CDTF">2022-12-14T06:20:13Z</dcterms:modified>
</cp:coreProperties>
</file>